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21" r:id="rId3"/>
    <p:sldId id="332" r:id="rId4"/>
    <p:sldId id="324" r:id="rId5"/>
    <p:sldId id="323" r:id="rId6"/>
    <p:sldId id="322" r:id="rId7"/>
    <p:sldId id="326" r:id="rId8"/>
    <p:sldId id="327" r:id="rId9"/>
    <p:sldId id="328" r:id="rId10"/>
    <p:sldId id="329" r:id="rId11"/>
    <p:sldId id="330" r:id="rId12"/>
    <p:sldId id="331" r:id="rId13"/>
    <p:sldId id="335" r:id="rId14"/>
    <p:sldId id="334" r:id="rId15"/>
    <p:sldId id="333" r:id="rId16"/>
    <p:sldId id="360" r:id="rId17"/>
    <p:sldId id="336" r:id="rId18"/>
    <p:sldId id="337" r:id="rId19"/>
    <p:sldId id="338" r:id="rId20"/>
    <p:sldId id="346" r:id="rId21"/>
    <p:sldId id="339" r:id="rId22"/>
    <p:sldId id="341" r:id="rId23"/>
    <p:sldId id="340" r:id="rId24"/>
    <p:sldId id="343" r:id="rId25"/>
    <p:sldId id="342" r:id="rId26"/>
    <p:sldId id="344" r:id="rId27"/>
    <p:sldId id="345" r:id="rId28"/>
    <p:sldId id="347" r:id="rId29"/>
    <p:sldId id="348" r:id="rId30"/>
    <p:sldId id="349" r:id="rId31"/>
    <p:sldId id="353" r:id="rId32"/>
    <p:sldId id="361" r:id="rId33"/>
    <p:sldId id="350" r:id="rId34"/>
    <p:sldId id="356" r:id="rId35"/>
    <p:sldId id="351" r:id="rId36"/>
    <p:sldId id="352" r:id="rId37"/>
    <p:sldId id="354" r:id="rId38"/>
    <p:sldId id="355" r:id="rId39"/>
    <p:sldId id="357" r:id="rId40"/>
    <p:sldId id="358" r:id="rId41"/>
    <p:sldId id="359" r:id="rId42"/>
    <p:sldId id="362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00"/>
    <a:srgbClr val="000002"/>
    <a:srgbClr val="161327"/>
    <a:srgbClr val="E5E275"/>
    <a:srgbClr val="243431"/>
    <a:srgbClr val="F6F97B"/>
    <a:srgbClr val="FDFDE9"/>
    <a:srgbClr val="EFF27E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DCB37-52E9-4D89-97A0-DC40CBA16A45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24546-5634-4C05-A037-00F1CD357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8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24546-5634-4C05-A037-00F1CD3573D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3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AF709-A951-1E67-3ACA-75A9B3938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F51762-FA3B-DE3E-1089-36D8B52D1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D4C931-460B-B3A2-7B9A-C9D7FAD2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CD8759-C333-E315-1C43-8EFE0D94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DEA1E-F421-2A1F-3C1C-04E51AEF8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1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3A5E0-A0DC-22B0-DD91-A013A219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A9ABB0-E932-BE17-8F6C-7DA1630B2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81AD8E-BB37-8C70-A8E5-26598632A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745695-8B24-B467-8F75-6BF1BCC8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AA1DA4-C3BA-6736-6A5C-AB95AEE95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0C40E5-96AD-AA87-5297-3A1849E73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0B296D-A64D-E070-B810-07EB5D798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8FDFE3-86E5-B433-8F41-2EE9EAAC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742DB-3CCB-A9CF-D7D9-A134C95A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7F8F3-284D-C77B-A2A5-9ED5B200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0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9FD14-B53F-CCC0-DCBD-49138D8B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486D47-D3A0-4A19-44F8-FBB078829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79CAA4-81D7-7D5B-E57B-1EECE152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2BB2B-9379-2CDB-AF91-16FDB45C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CF505-44BE-0A78-0FC0-1EC10D95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3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B3FC9-6DE6-7218-5EB9-B72C11A9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1FB82E-1609-3FAE-6AA8-6348799F8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FA1F59-3BD9-6270-4D7F-2A8CED55B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3B1EDA-2F71-738C-3C49-249421B23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030207-565B-11A9-DE4F-B8A88DDD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9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A1268-952A-8174-8DB6-3730E705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E24EA4-6D2B-F680-56F5-19568DF33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DFE895-96F7-4B23-0C6A-7A4E48C23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C4C997-6F67-21C1-FE6E-57582155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2C2208-A495-8232-330D-C25C069C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35F694-1513-ABB0-37EA-EF507EF8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5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2B217-6342-60E6-86A9-C4E6D3F7F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F2FDB5-3535-7FA9-50E9-E0244E4D2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20E6BF-77AB-83F9-628D-9162E373D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0777BB-C07A-196D-6A61-893D25E49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28D25D-C042-0C7C-CB47-F5312B4D4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3B0336-2A1C-A12B-09D7-38173042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C6A54E-F51B-23E3-1B15-9F796283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725D3B-7FC6-7969-1310-AFD06395D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12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41E08-7F71-77B4-B6D2-F617D8A8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536075-7635-D42B-DC6E-1DE9046B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B71B29-B2F1-D3DE-4246-8CE1FEC5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916123-41AB-9355-A581-B3A506F99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6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6022F9-3BED-7413-7F30-23E46DED9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246F5-23CE-90A6-5B9C-2A2A6276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1EA945-679E-6997-1E00-6B082E8C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5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A381A-70C7-CC4F-936B-90D53AFD6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D0D4F-7BCE-ACFE-D257-D1FFE13AF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924A3-A050-3D49-0018-D55F96966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3E410-8D78-9C59-15C9-C367F64D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B0422F-D1E6-DDED-4F2B-81D7FD07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C9AA48-9175-B0DA-619E-965C3955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F73A2-9ADF-C2C3-45D9-E906869F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A7485A-6D13-04F0-7DB1-BA2A0840D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D27796-7814-4C25-9F57-A51525AB1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D7D037-8D75-653B-4D3F-E9EB46E1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BC2D-28B6-471C-BFEB-81BA487051F5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3DAA68-A113-4479-2E23-FF5A6BCC1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DA4FF5-0D43-8E2B-24E3-53A215E6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2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65A34-AEC3-AC17-792D-573507A7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D846F7-260A-EFCE-95F2-BC056D058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F2FF29-B7A9-A713-4B11-289B64536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8BC2D-28B6-471C-BFEB-81BA487051F5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0E452E-0BF0-6832-DC82-2C161D54A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BE973E-A619-DE58-447D-01C07C2D4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152A0-476A-4C01-B38F-98CC39D32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2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E67497-118C-8482-66A0-07F3E42DF23A}"/>
              </a:ext>
            </a:extLst>
          </p:cNvPr>
          <p:cNvSpPr/>
          <p:nvPr/>
        </p:nvSpPr>
        <p:spPr>
          <a:xfrm>
            <a:off x="5468382" y="4021016"/>
            <a:ext cx="6573710" cy="1490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«ПРЕСТУПЛЕНИЕ И НАКАЗАНИЕ»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DA80EE-7268-4727-E75D-33AFEE48098E}"/>
              </a:ext>
            </a:extLst>
          </p:cNvPr>
          <p:cNvSpPr/>
          <p:nvPr/>
        </p:nvSpPr>
        <p:spPr>
          <a:xfrm>
            <a:off x="5591040" y="779585"/>
            <a:ext cx="6328394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ФЕДОР МИХАЙЛОВИЧ ДОСТОЕВСКИЙ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C83CAC-ACC3-A315-BF75-0812C52EE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90" y="562708"/>
            <a:ext cx="5152292" cy="5152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203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A5117-01C2-FF1B-3B7F-05350A205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9E19CD-2648-D34F-6786-8EB196051780}"/>
              </a:ext>
            </a:extLst>
          </p:cNvPr>
          <p:cNvSpPr/>
          <p:nvPr/>
        </p:nvSpPr>
        <p:spPr>
          <a:xfrm>
            <a:off x="1815611" y="262158"/>
            <a:ext cx="8560777" cy="781196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ЖАНРОВОЕ СВОЕОБРАЗИЕ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376119-68F6-1F66-1A16-7C6A40B9AA19}"/>
              </a:ext>
            </a:extLst>
          </p:cNvPr>
          <p:cNvSpPr/>
          <p:nvPr/>
        </p:nvSpPr>
        <p:spPr>
          <a:xfrm>
            <a:off x="281356" y="1370503"/>
            <a:ext cx="2239107" cy="657589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ДЕТЕКТИВ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6F4AA0-5E10-8788-4ACA-394A34FB0428}"/>
              </a:ext>
            </a:extLst>
          </p:cNvPr>
          <p:cNvSpPr/>
          <p:nvPr/>
        </p:nvSpPr>
        <p:spPr>
          <a:xfrm>
            <a:off x="2751994" y="1370503"/>
            <a:ext cx="3259014" cy="657589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БЫТОВОЙ ОЧЕРК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9815ACE-75B7-6E0A-5C62-45C37CF814F1}"/>
              </a:ext>
            </a:extLst>
          </p:cNvPr>
          <p:cNvSpPr/>
          <p:nvPr/>
        </p:nvSpPr>
        <p:spPr>
          <a:xfrm>
            <a:off x="937848" y="2279804"/>
            <a:ext cx="2900756" cy="802635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РЕЛИГИОЗНЫЙ РОМАН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BFCD473-4A97-51E0-BA05-7078EFA85C37}"/>
              </a:ext>
            </a:extLst>
          </p:cNvPr>
          <p:cNvSpPr/>
          <p:nvPr/>
        </p:nvSpPr>
        <p:spPr>
          <a:xfrm>
            <a:off x="6242540" y="1370503"/>
            <a:ext cx="5650523" cy="657589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ПУБЛИЦИСТИЧЕСКАЯ СТАТЬЯ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15212C-CF1B-7A2A-A889-4599A2D802BD}"/>
              </a:ext>
            </a:extLst>
          </p:cNvPr>
          <p:cNvSpPr/>
          <p:nvPr/>
        </p:nvSpPr>
        <p:spPr>
          <a:xfrm>
            <a:off x="4358069" y="2299521"/>
            <a:ext cx="2807672" cy="791377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СОЦИАЛЬНЫЙ РОМАН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4AEC367-35EB-EDC6-6F0E-641DDA0435FE}"/>
              </a:ext>
            </a:extLst>
          </p:cNvPr>
          <p:cNvSpPr/>
          <p:nvPr/>
        </p:nvSpPr>
        <p:spPr>
          <a:xfrm>
            <a:off x="1188433" y="3348068"/>
            <a:ext cx="3971184" cy="696801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ПСИХОЛОГИЧЕСКИЙ РОМАН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0A54BCC-92FC-BA08-B596-337E74F5482B}"/>
              </a:ext>
            </a:extLst>
          </p:cNvPr>
          <p:cNvSpPr/>
          <p:nvPr/>
        </p:nvSpPr>
        <p:spPr>
          <a:xfrm>
            <a:off x="2209802" y="4136705"/>
            <a:ext cx="8065475" cy="657591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ПОЛИФОНИЧЕСКИЙ РОМАН (М.М. Бахтин)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C315EB3-F1DA-668A-CCCE-C4C7A4206848}"/>
              </a:ext>
            </a:extLst>
          </p:cNvPr>
          <p:cNvSpPr/>
          <p:nvPr/>
        </p:nvSpPr>
        <p:spPr>
          <a:xfrm>
            <a:off x="398585" y="4829909"/>
            <a:ext cx="11611707" cy="1923112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Достоевский создаёт новый романный жанр, в котором он выходит за рамки привычного в европейской литературе жанра «монологического» романа, где всё подчинено идее и мысли автора. </a:t>
            </a:r>
            <a:r>
              <a:rPr lang="ru-RU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Герои Фёдора Михайловича Достоевского свободны от своего создателя, они имеют свой голос, преломляющийся через свою логичную систему ценностей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«…роман строится не как целое одного сознания, принявшего в себя другие сознания, но </a:t>
            </a:r>
            <a:r>
              <a:rPr lang="ru-RU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взаимодействия нескольких сознани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й, из которых ни одно не стало до конца объектом другого».</a:t>
            </a:r>
            <a:endParaRPr lang="ru-RU" b="1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FF982C6-1EC1-7D89-36E1-262315E7E54F}"/>
              </a:ext>
            </a:extLst>
          </p:cNvPr>
          <p:cNvSpPr/>
          <p:nvPr/>
        </p:nvSpPr>
        <p:spPr>
          <a:xfrm>
            <a:off x="6268575" y="3294866"/>
            <a:ext cx="3582795" cy="775371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ФИЛОСОФСКИЙ РОМАН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223E676-DF75-5C8B-80B2-5A88BC86C42A}"/>
              </a:ext>
            </a:extLst>
          </p:cNvPr>
          <p:cNvSpPr/>
          <p:nvPr/>
        </p:nvSpPr>
        <p:spPr>
          <a:xfrm>
            <a:off x="7929266" y="2338662"/>
            <a:ext cx="3582795" cy="763341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ИДЕОЛОГИЧЕСКИЙ РОМАН</a:t>
            </a:r>
          </a:p>
        </p:txBody>
      </p:sp>
    </p:spTree>
    <p:extLst>
      <p:ext uri="{BB962C8B-B14F-4D97-AF65-F5344CB8AC3E}">
        <p14:creationId xmlns:p14="http://schemas.microsoft.com/office/powerpoint/2010/main" val="384150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7C607-BDDD-D97E-265B-A0FBC3E38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E02DB65-270E-E131-BBAB-E7271D50C00D}"/>
              </a:ext>
            </a:extLst>
          </p:cNvPr>
          <p:cNvSpPr/>
          <p:nvPr/>
        </p:nvSpPr>
        <p:spPr>
          <a:xfrm>
            <a:off x="1194817" y="262158"/>
            <a:ext cx="9974052" cy="781196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ТВОРЧЕСКИЙ МЕТОД ПИСАТЕЛЯ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7568A45-4044-25E4-488F-1BC8B24DFF88}"/>
              </a:ext>
            </a:extLst>
          </p:cNvPr>
          <p:cNvSpPr/>
          <p:nvPr/>
        </p:nvSpPr>
        <p:spPr>
          <a:xfrm>
            <a:off x="742481" y="1462153"/>
            <a:ext cx="10878724" cy="1763518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Достоевского интересовало не обычное, а </a:t>
            </a:r>
            <a:r>
              <a:rPr lang="ru-RU" sz="32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эксцентричное</a:t>
            </a:r>
            <a:r>
              <a:rPr lang="ru-RU" sz="3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поэтому свой метод он называл </a:t>
            </a:r>
            <a:r>
              <a:rPr lang="ru-RU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фантастическим реализмом</a:t>
            </a:r>
            <a:r>
              <a:rPr lang="ru-RU" sz="3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3200" b="1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C70E42-596A-6084-C3E7-182A09B7EF2C}"/>
              </a:ext>
            </a:extLst>
          </p:cNvPr>
          <p:cNvSpPr/>
          <p:nvPr/>
        </p:nvSpPr>
        <p:spPr>
          <a:xfrm>
            <a:off x="1889759" y="3834384"/>
            <a:ext cx="2718816" cy="679704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РЕАЛИЗМ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533CF4E-87E7-DA1B-6AF4-370B1519400B}"/>
              </a:ext>
            </a:extLst>
          </p:cNvPr>
          <p:cNvSpPr/>
          <p:nvPr/>
        </p:nvSpPr>
        <p:spPr>
          <a:xfrm>
            <a:off x="1353311" y="4876800"/>
            <a:ext cx="3791713" cy="1612392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Точность изображения внешнего мира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647960E-B409-10D9-3CD2-4C7FFFB33877}"/>
              </a:ext>
            </a:extLst>
          </p:cNvPr>
          <p:cNvSpPr/>
          <p:nvPr/>
        </p:nvSpPr>
        <p:spPr>
          <a:xfrm>
            <a:off x="6599505" y="4876800"/>
            <a:ext cx="4239184" cy="1612392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Ситуация, сюжет, психология персонажей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B9E9E62-F4B7-EDB8-BEA0-E3E891A5BA33}"/>
              </a:ext>
            </a:extLst>
          </p:cNvPr>
          <p:cNvSpPr/>
          <p:nvPr/>
        </p:nvSpPr>
        <p:spPr>
          <a:xfrm>
            <a:off x="6743992" y="3522290"/>
            <a:ext cx="3950210" cy="103632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ФАНТАСТИКА=</a:t>
            </a:r>
          </a:p>
          <a:p>
            <a:r>
              <a:rPr lang="ru-RU" sz="32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НЕОБЫЧНОСТЬ</a:t>
            </a:r>
          </a:p>
        </p:txBody>
      </p:sp>
    </p:spTree>
    <p:extLst>
      <p:ext uri="{BB962C8B-B14F-4D97-AF65-F5344CB8AC3E}">
        <p14:creationId xmlns:p14="http://schemas.microsoft.com/office/powerpoint/2010/main" val="3389541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CFBC3-F890-E818-AED2-4645DAEB8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3E3BE5-98F8-7D95-5DA9-DC8A3E7D906B}"/>
              </a:ext>
            </a:extLst>
          </p:cNvPr>
          <p:cNvSpPr/>
          <p:nvPr/>
        </p:nvSpPr>
        <p:spPr>
          <a:xfrm>
            <a:off x="4769255" y="332929"/>
            <a:ext cx="7159577" cy="781196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ГЕРОЙ ДОСТОЕВСКОГО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71676D7-026A-F1D8-D558-636D10970601}"/>
              </a:ext>
            </a:extLst>
          </p:cNvPr>
          <p:cNvSpPr/>
          <p:nvPr/>
        </p:nvSpPr>
        <p:spPr>
          <a:xfrm>
            <a:off x="5802923" y="1351802"/>
            <a:ext cx="5413277" cy="781196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40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ЧЕЛОВЕК ИДЕИ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E59D00-0061-B967-DA66-30849E5E889B}"/>
              </a:ext>
            </a:extLst>
          </p:cNvPr>
          <p:cNvSpPr/>
          <p:nvPr/>
        </p:nvSpPr>
        <p:spPr>
          <a:xfrm>
            <a:off x="5038885" y="2508739"/>
            <a:ext cx="6801423" cy="4114799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«Ум его в плену. В нем мысль великая и неразрешенная. Он из тех, которым не надобно миллионов, а надобно мысль разрешить» – </a:t>
            </a:r>
            <a:r>
              <a:rPr lang="ru-RU" sz="3200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 Иване Карамазове, «наследнике» Раскольникова.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21460C63-543E-B59F-B869-4815CAACB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" y="1114125"/>
            <a:ext cx="4832659" cy="5337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659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DE2B1-B8CC-914E-6FCD-9679D75EB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A88139-1554-D100-4B5B-7D241068DC10}"/>
              </a:ext>
            </a:extLst>
          </p:cNvPr>
          <p:cNvSpPr/>
          <p:nvPr/>
        </p:nvSpPr>
        <p:spPr>
          <a:xfrm>
            <a:off x="1500553" y="198167"/>
            <a:ext cx="9542585" cy="610726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ПЕТЕРБУРГ ДОСТОЕВСКОГО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7B3C779-531A-4295-512C-7084DB532C4C}"/>
              </a:ext>
            </a:extLst>
          </p:cNvPr>
          <p:cNvSpPr/>
          <p:nvPr/>
        </p:nvSpPr>
        <p:spPr>
          <a:xfrm>
            <a:off x="5252103" y="1160623"/>
            <a:ext cx="6670431" cy="5499209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Трущобный двор. Фигура на углу.</a:t>
            </a:r>
          </a:p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Мерещится, что это Достоевский.</a:t>
            </a:r>
          </a:p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желтый свет в окне без занавески</a:t>
            </a:r>
          </a:p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Горит, но не рассеивает мглу.</a:t>
            </a:r>
          </a:p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Гранитным громом грянуло с небес!</a:t>
            </a:r>
          </a:p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трущобный двор ворвался ветер резкий,</a:t>
            </a:r>
          </a:p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видел я, как вздрогнул Достоевский,</a:t>
            </a:r>
          </a:p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тяжело ссутулился, исчез…</a:t>
            </a:r>
          </a:p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может быть, чтоб это был не он!</a:t>
            </a:r>
          </a:p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без него представить эти тени,</a:t>
            </a:r>
          </a:p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желтый свет, и грязные ступени,</a:t>
            </a:r>
          </a:p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гром, и стены с четырех сторон… </a:t>
            </a:r>
          </a:p>
          <a:p>
            <a:pPr algn="r"/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Н. Рубцов</a:t>
            </a:r>
          </a:p>
        </p:txBody>
      </p:sp>
      <p:pic>
        <p:nvPicPr>
          <p:cNvPr id="15364" name="Picture 4" descr="Picture background">
            <a:extLst>
              <a:ext uri="{FF2B5EF4-FFF2-40B4-BE49-F238E27FC236}">
                <a16:creationId xmlns:a16="http://schemas.microsoft.com/office/drawing/2014/main" id="{F248FE3F-CBAB-CC4A-15DB-F5BA76431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6" y="1587933"/>
            <a:ext cx="4572000" cy="425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40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AC863-86F6-9E1F-2BF9-B7EB552E3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DBE920-64BC-EB2D-61C4-400E151C0CB9}"/>
              </a:ext>
            </a:extLst>
          </p:cNvPr>
          <p:cNvSpPr/>
          <p:nvPr/>
        </p:nvSpPr>
        <p:spPr>
          <a:xfrm>
            <a:off x="5714701" y="332982"/>
            <a:ext cx="5398776" cy="1281552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ПЕТЕРБУРГ ДОСТОЕВСКОГО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17A8E92-3F72-F6EC-5460-4A0423ADDE45}"/>
              </a:ext>
            </a:extLst>
          </p:cNvPr>
          <p:cNvSpPr/>
          <p:nvPr/>
        </p:nvSpPr>
        <p:spPr>
          <a:xfrm>
            <a:off x="5357353" y="1815990"/>
            <a:ext cx="6670431" cy="479109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40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«самый умышленный город в мире», «сочиненный», «самый фантастический» (Ф.М. Достоевский)</a:t>
            </a:r>
          </a:p>
        </p:txBody>
      </p:sp>
      <p:pic>
        <p:nvPicPr>
          <p:cNvPr id="14338" name="Picture 2" descr="Picture background">
            <a:extLst>
              <a:ext uri="{FF2B5EF4-FFF2-40B4-BE49-F238E27FC236}">
                <a16:creationId xmlns:a16="http://schemas.microsoft.com/office/drawing/2014/main" id="{E4E917C4-EE93-8221-E334-C713DA3F8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4" y="927582"/>
            <a:ext cx="4441215" cy="5002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8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F0D3C-417D-D32B-47D6-A49808318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icture background">
            <a:extLst>
              <a:ext uri="{FF2B5EF4-FFF2-40B4-BE49-F238E27FC236}">
                <a16:creationId xmlns:a16="http://schemas.microsoft.com/office/drawing/2014/main" id="{2B50BFD2-F668-D6F4-1A93-1C16E7A49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2" y="250920"/>
            <a:ext cx="4349261" cy="3178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24F512-B345-77E5-58FA-63626A9069AD}"/>
              </a:ext>
            </a:extLst>
          </p:cNvPr>
          <p:cNvSpPr/>
          <p:nvPr/>
        </p:nvSpPr>
        <p:spPr>
          <a:xfrm>
            <a:off x="3441023" y="173594"/>
            <a:ext cx="8586761" cy="635299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ПЕТЕРБУРГ ДОСТОЕВСКОГО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FA50EB2-DC5A-E73E-4B62-7F41CF1EFD0E}"/>
              </a:ext>
            </a:extLst>
          </p:cNvPr>
          <p:cNvSpPr/>
          <p:nvPr/>
        </p:nvSpPr>
        <p:spPr>
          <a:xfrm>
            <a:off x="4618985" y="1075272"/>
            <a:ext cx="7408799" cy="1927365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город с черными лестницами, облитыми помоями, дворцами-колодцами, напоминающими душегубку, город облупленных стен, </a:t>
            </a:r>
            <a:r>
              <a:rPr lang="ru-RU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невыносимой духоты и зловония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ru-RU" sz="2400" b="1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718A23-2AFC-8169-C277-874F51BFF9C1}"/>
              </a:ext>
            </a:extLst>
          </p:cNvPr>
          <p:cNvSpPr/>
          <p:nvPr/>
        </p:nvSpPr>
        <p:spPr>
          <a:xfrm>
            <a:off x="175847" y="3111881"/>
            <a:ext cx="11869822" cy="2620107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этом городе невозможно остаться здоровым, он душит и давит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Не случайно в его описании преобладает </a:t>
            </a:r>
            <a:r>
              <a:rPr lang="ru-RU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желтый цвет – символ болезни, нищеты, убожества жизни.</a:t>
            </a:r>
          </a:p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Желтые обои и мебель в комнате старухи-процентщицы, желтая, «похожая на шкаф или сундук» каморка Раскольникова, дома окрашены в желто-серый цвет, желтоватые обои в комнате Сони, «мебель желтого отполированного дерева» в кабинете Порфирия Петровича, желтый цвет обоев в номере гостиницы, где остановился Свидригайлов. </a:t>
            </a:r>
            <a:endParaRPr lang="ru-RU" sz="2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0CD817-4C89-4234-AAD6-2CB82EDF5A91}"/>
              </a:ext>
            </a:extLst>
          </p:cNvPr>
          <p:cNvSpPr/>
          <p:nvPr/>
        </p:nvSpPr>
        <p:spPr>
          <a:xfrm>
            <a:off x="940927" y="5863598"/>
            <a:ext cx="10339662" cy="884159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Желтый цвет усиливает атмосферу нездоровья, печали, вызывает чувство подавленности и угнетенности.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005621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F2902-B59B-5FF1-DEBF-094EA7F6B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8F74F9-93BE-6A74-4F63-4EE719D0B574}"/>
              </a:ext>
            </a:extLst>
          </p:cNvPr>
          <p:cNvSpPr/>
          <p:nvPr/>
        </p:nvSpPr>
        <p:spPr>
          <a:xfrm>
            <a:off x="940927" y="173594"/>
            <a:ext cx="11086857" cy="635299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cap="all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Желтый</a:t>
            </a:r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цвет ДОСТОЕВСКОГО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1E367EC-0A75-9DB1-5949-1C8EFB4D1A3D}"/>
              </a:ext>
            </a:extLst>
          </p:cNvPr>
          <p:cNvSpPr/>
          <p:nvPr/>
        </p:nvSpPr>
        <p:spPr>
          <a:xfrm>
            <a:off x="184789" y="940503"/>
            <a:ext cx="11851937" cy="1579959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психологии он считается цветом </a:t>
            </a:r>
            <a:r>
              <a:rPr lang="ru-RU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тонизирующим, стимулирующим умственную деятельность</a:t>
            </a:r>
            <a:r>
              <a:rPr lang="ru-RU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поэтому психиатрические больницы называют «жёлтым домом». Герой романа Достоевского Свидригайлов называет Петербург </a:t>
            </a:r>
            <a:r>
              <a:rPr lang="ru-RU" sz="2400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«городом полусумасшедших»</a:t>
            </a:r>
            <a:r>
              <a:rPr lang="ru-RU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2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C842B2-5544-E244-6DD7-15CC6F33B381}"/>
              </a:ext>
            </a:extLst>
          </p:cNvPr>
          <p:cNvSpPr/>
          <p:nvPr/>
        </p:nvSpPr>
        <p:spPr>
          <a:xfrm>
            <a:off x="193732" y="2685987"/>
            <a:ext cx="11869822" cy="971614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Жёлтый цвет получался с помощью добавления охряного пигмента, самого дешёвого, доступного, но и самого стойкого, поэтому он был так популярен в окрашивании фасадов зданий, стен и обоев. </a:t>
            </a:r>
            <a:endParaRPr lang="ru-RU" sz="2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8EE211-2992-E883-22F1-AB01D5DD44EE}"/>
              </a:ext>
            </a:extLst>
          </p:cNvPr>
          <p:cNvSpPr/>
          <p:nvPr/>
        </p:nvSpPr>
        <p:spPr>
          <a:xfrm>
            <a:off x="193732" y="3927231"/>
            <a:ext cx="11834052" cy="2930769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Помимо интерьера, в романе этот цвет присущ цвету лица многих персонажей: </a:t>
            </a:r>
            <a:r>
              <a:rPr lang="ru-RU" sz="2400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«…в его воспалённых глазах и в его исхудалом бледно-желтом лице…», «пухлое, круглое и немного курносое лицо его было цвета больного, тёмно-желтого, но довольно бодрое и даже насмешливое…»</a:t>
            </a:r>
            <a:r>
              <a:rPr lang="ru-RU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предметам: мебель жёлтого дерева у Порфирия Петровича, жёлтая кацавейка старухи-процентщицы, жёлтый билет Сони Мармеладовой. </a:t>
            </a:r>
            <a:endParaRPr lang="ru-RU" sz="2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58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ABDA7-1533-CD11-9E9E-FD3CF31C9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8CA145-76C1-6291-5E0B-535450728321}"/>
              </a:ext>
            </a:extLst>
          </p:cNvPr>
          <p:cNvSpPr/>
          <p:nvPr/>
        </p:nvSpPr>
        <p:spPr>
          <a:xfrm>
            <a:off x="2573516" y="173594"/>
            <a:ext cx="8586761" cy="571411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ПЕТЕРБУРГ ДОСТОЕВСКОГО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F2E25E0-E3CF-D6EF-220F-39ADD682E1DF}"/>
              </a:ext>
            </a:extLst>
          </p:cNvPr>
          <p:cNvSpPr/>
          <p:nvPr/>
        </p:nvSpPr>
        <p:spPr>
          <a:xfrm>
            <a:off x="4507224" y="1170059"/>
            <a:ext cx="7204130" cy="1652953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Картины нищего Петербурга в романе "Преступление и наказание" пронизаны </a:t>
            </a:r>
            <a:r>
              <a:rPr lang="ru-RU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глубокой болью за человека, жгучим чувством социального негодования</a:t>
            </a:r>
            <a:r>
              <a:rPr lang="ru-RU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91199F-90CF-4EF7-28D9-9FDD407B2352}"/>
              </a:ext>
            </a:extLst>
          </p:cNvPr>
          <p:cNvSpPr/>
          <p:nvPr/>
        </p:nvSpPr>
        <p:spPr>
          <a:xfrm>
            <a:off x="4507223" y="2950843"/>
            <a:ext cx="7204129" cy="1167808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Облик романа «Преступление и наказание» определяют картины бедности, бесправия и безысходности.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0981DC-0822-1A05-968C-06B87BC064A1}"/>
              </a:ext>
            </a:extLst>
          </p:cNvPr>
          <p:cNvSpPr/>
          <p:nvPr/>
        </p:nvSpPr>
        <p:spPr>
          <a:xfrm>
            <a:off x="325604" y="4246483"/>
            <a:ext cx="11385748" cy="162678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Жизненные тупики, одиночество приводят героев Достоевского к пьянству, преступлению, смерти.</a:t>
            </a:r>
          </a:p>
          <a:p>
            <a:r>
              <a:rPr lang="ru-RU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Герои романа мучительно сознают безысходность своего положения и жестокость окружающей их действительности</a:t>
            </a:r>
            <a:r>
              <a:rPr lang="ru-RU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74FDFC-0AE8-324D-9BC4-47DE0AF7441D}"/>
              </a:ext>
            </a:extLst>
          </p:cNvPr>
          <p:cNvSpPr/>
          <p:nvPr/>
        </p:nvSpPr>
        <p:spPr>
          <a:xfrm>
            <a:off x="1087604" y="6001095"/>
            <a:ext cx="10447903" cy="683311"/>
          </a:xfrm>
          <a:prstGeom prst="rect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Петербург выступает как подстрекатель и невидимый участник преступления Родиона Раскольникова. </a:t>
            </a:r>
          </a:p>
        </p:txBody>
      </p:sp>
      <p:pic>
        <p:nvPicPr>
          <p:cNvPr id="17410" name="Picture 2" descr="Picture background">
            <a:extLst>
              <a:ext uri="{FF2B5EF4-FFF2-40B4-BE49-F238E27FC236}">
                <a16:creationId xmlns:a16="http://schemas.microsoft.com/office/drawing/2014/main" id="{46F3C4B3-0EE1-9847-8918-F040D78ED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028"/>
            <a:ext cx="4523354" cy="3059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98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66CC9-E3D0-DD3E-EA98-C183A0FF3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0E1A35-3C5D-0679-AFE8-0AA259AB4CD3}"/>
              </a:ext>
            </a:extLst>
          </p:cNvPr>
          <p:cNvSpPr/>
          <p:nvPr/>
        </p:nvSpPr>
        <p:spPr>
          <a:xfrm>
            <a:off x="2104592" y="159246"/>
            <a:ext cx="8586761" cy="655915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ПЕТЕРБУРГ ДОСТОЕВСКОГО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96BF7D2-FFED-E286-B809-EB83D03E1CC0}"/>
              </a:ext>
            </a:extLst>
          </p:cNvPr>
          <p:cNvSpPr/>
          <p:nvPr/>
        </p:nvSpPr>
        <p:spPr>
          <a:xfrm>
            <a:off x="4700954" y="1149540"/>
            <a:ext cx="7221506" cy="1339682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трактире вблизи Сенной Раскольников  случайно слышит разговор студента и офицера о процентщице. </a:t>
            </a:r>
            <a:r>
              <a:rPr lang="ru-RU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грязи, духоте, вони, под пьяные крики завязывается его трагедия.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05E7521-A9EB-D741-BD57-340AB802340D}"/>
              </a:ext>
            </a:extLst>
          </p:cNvPr>
          <p:cNvSpPr/>
          <p:nvPr/>
        </p:nvSpPr>
        <p:spPr>
          <a:xfrm>
            <a:off x="4877445" y="2662382"/>
            <a:ext cx="6189139" cy="756266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трактире звучит исповедь Мармеладова, в трактире раскрывает душу Свидригайлов. </a:t>
            </a:r>
            <a:br>
              <a:rPr lang="ru-RU" sz="1600" dirty="0"/>
            </a:br>
            <a:endParaRPr lang="ru-RU" sz="1600" b="1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ED0105-DEDD-460A-C640-CD244D8FA57D}"/>
              </a:ext>
            </a:extLst>
          </p:cNvPr>
          <p:cNvSpPr/>
          <p:nvPr/>
        </p:nvSpPr>
        <p:spPr>
          <a:xfrm>
            <a:off x="1301262" y="4382742"/>
            <a:ext cx="10586674" cy="525174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бульваре Раскольников встречает подвыпившую, опозоренную девочку.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83CAFE-CCA0-6BB0-1549-E2B57FA02A02}"/>
              </a:ext>
            </a:extLst>
          </p:cNvPr>
          <p:cNvSpPr/>
          <p:nvPr/>
        </p:nvSpPr>
        <p:spPr>
          <a:xfrm>
            <a:off x="293078" y="5144367"/>
            <a:ext cx="11594858" cy="820775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улице истекает кровью чахоточная Катерина Ивановна, в приступе безумия заставляющая своих голодных детей плясать и кривляться перед прохожими.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699451-81EE-14DB-4CA6-AFFF6E6A6E73}"/>
              </a:ext>
            </a:extLst>
          </p:cNvPr>
          <p:cNvSpPr/>
          <p:nvPr/>
        </p:nvSpPr>
        <p:spPr>
          <a:xfrm>
            <a:off x="4872411" y="3684408"/>
            <a:ext cx="6060832" cy="525174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улице затоптан лошадьми Мармеладов.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19C1E01-1321-697C-9BEA-89B35D4EA3E9}"/>
              </a:ext>
            </a:extLst>
          </p:cNvPr>
          <p:cNvSpPr/>
          <p:nvPr/>
        </p:nvSpPr>
        <p:spPr>
          <a:xfrm>
            <a:off x="2321169" y="6138302"/>
            <a:ext cx="6536353" cy="584387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площади всенародно кается Раскольников.</a:t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600" b="1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386" name="Picture 2" descr="Picture background">
            <a:extLst>
              <a:ext uri="{FF2B5EF4-FFF2-40B4-BE49-F238E27FC236}">
                <a16:creationId xmlns:a16="http://schemas.microsoft.com/office/drawing/2014/main" id="{31376839-6E8D-7A7F-2DD2-20B5BE0FF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43"/>
          <a:stretch>
            <a:fillRect/>
          </a:stretch>
        </p:blipFill>
        <p:spPr bwMode="auto">
          <a:xfrm>
            <a:off x="-35171" y="933387"/>
            <a:ext cx="4700954" cy="3111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6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E09F7-23A3-20D7-4E12-440D68AAD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016BF9-29E0-33C8-EB5D-196588B91A34}"/>
              </a:ext>
            </a:extLst>
          </p:cNvPr>
          <p:cNvSpPr/>
          <p:nvPr/>
        </p:nvSpPr>
        <p:spPr>
          <a:xfrm>
            <a:off x="1300051" y="2429163"/>
            <a:ext cx="2928160" cy="87396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РОДИОН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BCD75E-1FDA-E63A-4B8E-40672E37E3F3}"/>
              </a:ext>
            </a:extLst>
          </p:cNvPr>
          <p:cNvSpPr/>
          <p:nvPr/>
        </p:nvSpPr>
        <p:spPr>
          <a:xfrm>
            <a:off x="105509" y="410308"/>
            <a:ext cx="4384430" cy="1922584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Русская форма древнегреческого имени Иродион, которое означает 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«герой», «героический». </a:t>
            </a:r>
          </a:p>
          <a:p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Житель острова Родос — одного из </a:t>
            </a:r>
            <a:r>
              <a:rPr lang="ru-RU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христианских центров 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Греции с множеством монастырей.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1066D9-09BF-9C1F-1EA8-081D03C1863D}"/>
              </a:ext>
            </a:extLst>
          </p:cNvPr>
          <p:cNvSpPr/>
          <p:nvPr/>
        </p:nvSpPr>
        <p:spPr>
          <a:xfrm>
            <a:off x="4654062" y="103759"/>
            <a:ext cx="7432429" cy="2229133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Мужское имя латинского происхождения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В переводе с древнегреческого — «сильный, крепкий, мощный». </a:t>
            </a:r>
          </a:p>
          <a:p>
            <a:r>
              <a:rPr lang="ru-RU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русской православной традиции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имя Роман связано с Романом Антиохийским — жившим в III веке и известным  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твёрдостью в вере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Римское имя Роман означает «римлянин» — 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жестокость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присущую культуре Древнего Рима с гладиаторскими боями и войнами.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A0EB76-F443-584F-1732-A7FBCBE71036}"/>
              </a:ext>
            </a:extLst>
          </p:cNvPr>
          <p:cNvSpPr/>
          <p:nvPr/>
        </p:nvSpPr>
        <p:spPr>
          <a:xfrm>
            <a:off x="4431324" y="4337538"/>
            <a:ext cx="7432429" cy="2416703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РАСКОЛ в душе</a:t>
            </a:r>
          </a:p>
          <a:p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Отвергает принятые в обществе законы нравственности и морали, оправдывая свои поступки великими целями. </a:t>
            </a:r>
          </a:p>
          <a:p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Совершенное преступление окончательно раскололо его душу, отделило от друзей, родственников и общества.</a:t>
            </a:r>
          </a:p>
          <a:p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Внутри него уживаются два человека - 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социофоб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предпочитающий как можно меньше общаться с людьми, и 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великодушный человек 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большим сердцем.</a:t>
            </a:r>
          </a:p>
          <a:p>
            <a:endParaRPr lang="ru-RU" sz="1600" b="1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77B13D-622E-48FC-0351-625CD72435B4}"/>
              </a:ext>
            </a:extLst>
          </p:cNvPr>
          <p:cNvSpPr/>
          <p:nvPr/>
        </p:nvSpPr>
        <p:spPr>
          <a:xfrm>
            <a:off x="6801320" y="2445211"/>
            <a:ext cx="4040593" cy="873961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РОМАНОВИЧ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5ED96-7BC1-F61C-36B6-3C62E8BC064A}"/>
              </a:ext>
            </a:extLst>
          </p:cNvPr>
          <p:cNvSpPr/>
          <p:nvPr/>
        </p:nvSpPr>
        <p:spPr>
          <a:xfrm>
            <a:off x="3750647" y="3415442"/>
            <a:ext cx="5038314" cy="873961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РАСКОЛЬНИКОВ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9DD3279-BCE5-AFDB-7821-46EC14183FC7}"/>
              </a:ext>
            </a:extLst>
          </p:cNvPr>
          <p:cNvSpPr/>
          <p:nvPr/>
        </p:nvSpPr>
        <p:spPr>
          <a:xfrm>
            <a:off x="105509" y="4337537"/>
            <a:ext cx="4220306" cy="2416703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РАСКОЛЬНИК</a:t>
            </a:r>
          </a:p>
          <a:p>
            <a:pPr algn="just"/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так именовали людей, отделившихся от церкви во времена церковных реформ патриарха Никона и отвергавших основное течение. </a:t>
            </a:r>
          </a:p>
          <a:p>
            <a:pPr algn="just"/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Родион отделился от всех и создал свою теорию, которую хочет подвергнуть проверке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977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D6C119-42E4-7498-7FC3-B8ECA821435C}"/>
              </a:ext>
            </a:extLst>
          </p:cNvPr>
          <p:cNvSpPr/>
          <p:nvPr/>
        </p:nvSpPr>
        <p:spPr>
          <a:xfrm>
            <a:off x="4922804" y="486531"/>
            <a:ext cx="7046457" cy="5076092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««Преступление и наказание» - самое законченное в своей форме и глубокое по содержанию произведение Достоевского, в котором он выразил свой взгляд на природу человека, его назначение и законы, которым он подчинен как личность»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680366D-FA96-27B2-316C-57353E7005CC}"/>
              </a:ext>
            </a:extLst>
          </p:cNvPr>
          <p:cNvSpPr/>
          <p:nvPr/>
        </p:nvSpPr>
        <p:spPr>
          <a:xfrm>
            <a:off x="6950807" y="5814647"/>
            <a:ext cx="5018454" cy="556822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В.В. Розанов (1893)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B28181E7-BB57-FC52-B888-6EE9849AD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1" y="1230969"/>
            <a:ext cx="4700066" cy="3352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75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9ACFC-6B66-C4CD-F535-913E943A1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2368B3-D38F-6A28-6AFC-C318485E49B9}"/>
              </a:ext>
            </a:extLst>
          </p:cNvPr>
          <p:cNvSpPr/>
          <p:nvPr/>
        </p:nvSpPr>
        <p:spPr>
          <a:xfrm>
            <a:off x="5714999" y="1479177"/>
            <a:ext cx="5908429" cy="2416703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приказчик </a:t>
            </a:r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Герасим Чистов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убивший топором двух старух в 1865-м году. </a:t>
            </a:r>
          </a:p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Чистов был старообрядцем, отсюда и фамилия героя — Раскольников. </a:t>
            </a:r>
            <a:endParaRPr lang="ru-RU" sz="2400" b="1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7885EF-039F-5568-B99B-F2B1F3BA3969}"/>
              </a:ext>
            </a:extLst>
          </p:cNvPr>
          <p:cNvSpPr/>
          <p:nvPr/>
        </p:nvSpPr>
        <p:spPr>
          <a:xfrm>
            <a:off x="1875692" y="103759"/>
            <a:ext cx="9390184" cy="873961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Прототипы РАСКОЛЬНИКОВА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DC86246-6ADE-3601-9637-92267300D76A}"/>
              </a:ext>
            </a:extLst>
          </p:cNvPr>
          <p:cNvSpPr/>
          <p:nvPr/>
        </p:nvSpPr>
        <p:spPr>
          <a:xfrm>
            <a:off x="386862" y="1449277"/>
            <a:ext cx="4947138" cy="4119185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Француз Пьер Франсуа </a:t>
            </a:r>
            <a:r>
              <a:rPr lang="ru-RU" sz="2400" b="1" dirty="0" err="1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Ласнер</a:t>
            </a:r>
            <a:endParaRPr lang="ru-RU" sz="2400" b="1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совершил убийство ради ограбления, но, как утверждал Достоевский, называл себя </a:t>
            </a:r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«мстителем, борцом с общественной несправедливостью» 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 оправдывал свой поступок именно этим мотивом. </a:t>
            </a:r>
          </a:p>
        </p:txBody>
      </p:sp>
    </p:spTree>
    <p:extLst>
      <p:ext uri="{BB962C8B-B14F-4D97-AF65-F5344CB8AC3E}">
        <p14:creationId xmlns:p14="http://schemas.microsoft.com/office/powerpoint/2010/main" val="1322872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F68BB-8353-5901-1B22-A76ABF965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2F158B-0856-28E1-5EAA-A413B8D505BA}"/>
              </a:ext>
            </a:extLst>
          </p:cNvPr>
          <p:cNvSpPr/>
          <p:nvPr/>
        </p:nvSpPr>
        <p:spPr>
          <a:xfrm>
            <a:off x="2860429" y="213501"/>
            <a:ext cx="6904893" cy="1193267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РОДИОН РОМАНОВИЧ РАСКОЛЬНИКОВ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9FE9374-91AA-E275-9E18-40049130CCF8}"/>
              </a:ext>
            </a:extLst>
          </p:cNvPr>
          <p:cNvSpPr/>
          <p:nvPr/>
        </p:nvSpPr>
        <p:spPr>
          <a:xfrm>
            <a:off x="190383" y="1601606"/>
            <a:ext cx="2333361" cy="702915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Юноша 23 лет.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BE60E97-5E8F-A3F7-C0B5-B781A42CA990}"/>
              </a:ext>
            </a:extLst>
          </p:cNvPr>
          <p:cNvSpPr/>
          <p:nvPr/>
        </p:nvSpPr>
        <p:spPr>
          <a:xfrm>
            <a:off x="3035808" y="1650607"/>
            <a:ext cx="8793010" cy="1827394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«Он был замечательно хорош собою, с прекрасными темными глазами, темно-рус, ростом выше среднего, тонок и строен», но при этом одевает героя в лохмотья, заставляет носить порыжевший исковерканный цилиндр и дырявые заскорузлые сапоги. 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BD9DC64-D7E6-A3EF-5156-002E2C59638D}"/>
              </a:ext>
            </a:extLst>
          </p:cNvPr>
          <p:cNvSpPr/>
          <p:nvPr/>
        </p:nvSpPr>
        <p:spPr>
          <a:xfrm>
            <a:off x="377952" y="3596640"/>
            <a:ext cx="11450866" cy="1659754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Это нужно для того, чтобы </a:t>
            </a:r>
            <a:r>
              <a:rPr lang="ru-RU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подчеркнуть всю трагедию героя. Родион еще сохранил горделивую осанку, но она не соответствует тому бедному пальто, которое вынужден носить герой.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C9DA776-705E-A61C-0B22-867E888A537E}"/>
              </a:ext>
            </a:extLst>
          </p:cNvPr>
          <p:cNvSpPr/>
          <p:nvPr/>
        </p:nvSpPr>
        <p:spPr>
          <a:xfrm>
            <a:off x="363182" y="5375033"/>
            <a:ext cx="11450866" cy="1379336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Он надевал высокую шляпу, которая совершенно не подходила ему: </a:t>
            </a:r>
            <a:r>
              <a:rPr lang="ru-RU" sz="2000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«…Шляпа эта была высокая, круглая, </a:t>
            </a:r>
            <a:r>
              <a:rPr lang="ru-RU" sz="2000" i="1" dirty="0" err="1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циммермановская</a:t>
            </a:r>
            <a:r>
              <a:rPr lang="ru-RU" sz="2000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но вся уже изношенная, совсем рыжая, вся в дырах и пятнах, без полей и самым </a:t>
            </a:r>
            <a:r>
              <a:rPr lang="ru-RU" sz="2000" i="1" dirty="0" err="1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безобразнейшим</a:t>
            </a:r>
            <a:r>
              <a:rPr lang="ru-RU" sz="2000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углом </a:t>
            </a:r>
            <a:r>
              <a:rPr lang="ru-RU" sz="2000" i="1" dirty="0" err="1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заломившаяся</a:t>
            </a:r>
            <a:r>
              <a:rPr lang="ru-RU" sz="2000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сторону…».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9451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F15A2-D74A-290B-D6D3-BD75A576E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FC5FC8-F405-F449-DCDE-9B7CF1AD3BFA}"/>
              </a:ext>
            </a:extLst>
          </p:cNvPr>
          <p:cNvSpPr/>
          <p:nvPr/>
        </p:nvSpPr>
        <p:spPr>
          <a:xfrm>
            <a:off x="181708" y="106752"/>
            <a:ext cx="11828584" cy="583668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РОДИОН РОМАНОВИЧ РАСКОЛЬНИКОВ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4FB115-D1D1-5340-DBED-0D932078D91C}"/>
              </a:ext>
            </a:extLst>
          </p:cNvPr>
          <p:cNvSpPr/>
          <p:nvPr/>
        </p:nvSpPr>
        <p:spPr>
          <a:xfrm>
            <a:off x="5533291" y="2309447"/>
            <a:ext cx="6477001" cy="2661138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Бедность и нищета, в которых он оказался, делают его угрюмым и замкнутым:</a:t>
            </a:r>
          </a:p>
          <a:p>
            <a:r>
              <a:rPr lang="ru-RU" sz="28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ru-RU" sz="2800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«… угрюм, мрачен, надменен и горд … мнителен и ипохондрик»</a:t>
            </a:r>
            <a:r>
              <a:rPr lang="ru-RU" sz="28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6008E16C-1B3C-9E8A-6C66-C456674AF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8" y="1231126"/>
            <a:ext cx="5165848" cy="5216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59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2174A-0281-CC7F-F802-AF44BD816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996CAA-7996-F1C6-29BE-C12009ADFA23}"/>
              </a:ext>
            </a:extLst>
          </p:cNvPr>
          <p:cNvSpPr/>
          <p:nvPr/>
        </p:nvSpPr>
        <p:spPr>
          <a:xfrm>
            <a:off x="2860429" y="213501"/>
            <a:ext cx="6904893" cy="1193267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РОДИОН РОМАНОВИЧ РАСКОЛЬНИКОВ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23F7E67-8BFD-DCA6-CADC-DEF29E29A699}"/>
              </a:ext>
            </a:extLst>
          </p:cNvPr>
          <p:cNvSpPr/>
          <p:nvPr/>
        </p:nvSpPr>
        <p:spPr>
          <a:xfrm>
            <a:off x="726831" y="1723293"/>
            <a:ext cx="11148646" cy="2287875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Постоянная бледность и воспаленные глаза героя и </a:t>
            </a:r>
            <a:r>
              <a:rPr lang="ru-RU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голода, и от тяжелых, пугающих мыслей, и от унижения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«Он был до того худо одет, что иной, даже и привычный человек, посовестился бы днем выходить в таких лохмотьях на улицу» — подчеркивает Достоевский. Это ли не унижение? </a:t>
            </a:r>
            <a:r>
              <a:rPr lang="ru-RU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Стыдно, что нищета заела, а сделать с этим ничего не получается — стыдно настолько, что Родион уже не краснеет, он бел, как покойник.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CDFB43-9663-284F-722D-1D8B85097AD3}"/>
              </a:ext>
            </a:extLst>
          </p:cNvPr>
          <p:cNvSpPr/>
          <p:nvPr/>
        </p:nvSpPr>
        <p:spPr>
          <a:xfrm>
            <a:off x="641016" y="4327693"/>
            <a:ext cx="11148646" cy="2426675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 при этом главный герой не опускает рук. Его мысли постоянно занимает </a:t>
            </a:r>
            <a:r>
              <a:rPr lang="ru-RU" sz="20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нездоровая идея 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преодолеть все тяготы одним махом топора — через убийство старухи-процентщицы. И через это перестать быть «дрожащей тварью» и </a:t>
            </a:r>
            <a:r>
              <a:rPr lang="ru-RU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возвыситься над покорной толпой. 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Эти мысли уже не пугают его, а напротив, вызывают прилив энтузиазма: «какая-то дикая энергия заблистала вдруг в его воспаленных глазах и в его исхудалом бледно-желтом лице».</a:t>
            </a:r>
          </a:p>
        </p:txBody>
      </p:sp>
    </p:spTree>
    <p:extLst>
      <p:ext uri="{BB962C8B-B14F-4D97-AF65-F5344CB8AC3E}">
        <p14:creationId xmlns:p14="http://schemas.microsoft.com/office/powerpoint/2010/main" val="3475903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774AD-FCA0-1D6D-1318-94040477B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485BC6-5340-F8F2-A184-539E7D016514}"/>
              </a:ext>
            </a:extLst>
          </p:cNvPr>
          <p:cNvSpPr/>
          <p:nvPr/>
        </p:nvSpPr>
        <p:spPr>
          <a:xfrm>
            <a:off x="181708" y="106752"/>
            <a:ext cx="11828584" cy="583668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Добрые поступки РАСКОЛЬНИКОВА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18B97D-D2BB-0955-4BD0-215F2D494879}"/>
              </a:ext>
            </a:extLst>
          </p:cNvPr>
          <p:cNvSpPr/>
          <p:nvPr/>
        </p:nvSpPr>
        <p:spPr>
          <a:xfrm>
            <a:off x="410308" y="926124"/>
            <a:ext cx="11512061" cy="1395045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Спасает детей из пожара (эпилог глава 1)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примерно за 1 год до совершения преступления Родион спасает двух маленьких детей из пожара.</a:t>
            </a:r>
          </a:p>
          <a:p>
            <a:r>
              <a:rPr lang="ru-RU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«… Раскольников во время пожара, ночью, вытащил из одной квартиры, уже загоревшейся, двух маленьких детей, и был при этом обожжен.»</a:t>
            </a:r>
            <a:endParaRPr lang="ru-RU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33EE92-E19F-10F0-878A-D077F3984667}"/>
              </a:ext>
            </a:extLst>
          </p:cNvPr>
          <p:cNvSpPr/>
          <p:nvPr/>
        </p:nvSpPr>
        <p:spPr>
          <a:xfrm>
            <a:off x="398585" y="2556873"/>
            <a:ext cx="11512060" cy="2566112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Помогает товарищу по университету и его отцу (эпилог глава 1):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до преступления, во время учебы в университете, Родион материально помогает своему товарищу, больному чахоткой, и почти содержит его в течение полугода. После смерти друга Раскольников ухаживает за его пожилым отцом, а когда старик умирает, организует его похороны.</a:t>
            </a:r>
          </a:p>
          <a:p>
            <a:r>
              <a:rPr lang="ru-RU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«...преступник Раскольников … из последних средств своих помогал одному своему бедному и чахоточному университетскому товарищу и почти содержал его в продолжение полугода. Когда же тот умер, ходил за оставшимся в живых старым и расслабленным отцом умершего товарища … поместил наконец этого старика в больницу, и когда тот тоже умер, похоронил его.»</a:t>
            </a:r>
            <a:endParaRPr lang="ru-RU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37CDA9-F49D-68FC-E039-7C98169341F7}"/>
              </a:ext>
            </a:extLst>
          </p:cNvPr>
          <p:cNvSpPr/>
          <p:nvPr/>
        </p:nvSpPr>
        <p:spPr>
          <a:xfrm>
            <a:off x="372207" y="5458335"/>
            <a:ext cx="11512060" cy="947082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Помог пьяному Мармеладову добраться до дома («Уходя, Раскольников успел просунуть руку в карман, загреб сколько пришлось медных денег, доставшихся ему с разменянного в распивочной рубля, и неприметно положил на окошко»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5BEBA63-1A05-148E-CF79-069220DED5F2}"/>
              </a:ext>
            </a:extLst>
          </p:cNvPr>
          <p:cNvSpPr/>
          <p:nvPr/>
        </p:nvSpPr>
        <p:spPr>
          <a:xfrm>
            <a:off x="-11723" y="1252906"/>
            <a:ext cx="410308" cy="457199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39ABACF-7E00-F966-0878-5AD4C073BB2A}"/>
              </a:ext>
            </a:extLst>
          </p:cNvPr>
          <p:cNvSpPr/>
          <p:nvPr/>
        </p:nvSpPr>
        <p:spPr>
          <a:xfrm>
            <a:off x="-23446" y="2857501"/>
            <a:ext cx="410308" cy="457199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9F496AB-34AF-CFC1-0080-4D9BE0E34983}"/>
              </a:ext>
            </a:extLst>
          </p:cNvPr>
          <p:cNvSpPr/>
          <p:nvPr/>
        </p:nvSpPr>
        <p:spPr>
          <a:xfrm>
            <a:off x="-23446" y="5609491"/>
            <a:ext cx="410308" cy="457199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39222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1A993-6D3C-198D-46E8-E3463A24F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8008F7-E3C6-CFE4-47F6-CFC91F3369E3}"/>
              </a:ext>
            </a:extLst>
          </p:cNvPr>
          <p:cNvSpPr/>
          <p:nvPr/>
        </p:nvSpPr>
        <p:spPr>
          <a:xfrm>
            <a:off x="562704" y="845752"/>
            <a:ext cx="11359661" cy="1500553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Помог пьяной девушке на улице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Ещё до преступления Раскольников видит на одной из улиц Петербурга пьяную девушку, которую, судя по всему, кто-то обманул и совратил, а затем отправил на улицу. Он просит городового (полицейского) отправить девушку домой и даёт ему 20 копеек на извозчика.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E9A422-46B0-145A-D214-A4E139FAC12A}"/>
              </a:ext>
            </a:extLst>
          </p:cNvPr>
          <p:cNvSpPr/>
          <p:nvPr/>
        </p:nvSpPr>
        <p:spPr>
          <a:xfrm>
            <a:off x="562704" y="2417431"/>
            <a:ext cx="11359661" cy="1500553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Помог Мармеладовым с похоронами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Уже после своего преступления Раскольников отдаёт свои последние деньги, 25 рублей, которые ему прислала мать, на похороны Мармеладова. Молодой человек делает это, потому что у нищих Мармеладовых совсем нет средств, чтобы похоронить отца семейства.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1D290B-A889-C54D-5C1E-7049CFBEEAD0}"/>
              </a:ext>
            </a:extLst>
          </p:cNvPr>
          <p:cNvSpPr/>
          <p:nvPr/>
        </p:nvSpPr>
        <p:spPr>
          <a:xfrm>
            <a:off x="181708" y="106752"/>
            <a:ext cx="11828584" cy="583668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Добрые поступки РАСКОЛЬНИКОВА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ADAC33A-4C07-A035-20CB-FF0B0728E020}"/>
              </a:ext>
            </a:extLst>
          </p:cNvPr>
          <p:cNvSpPr/>
          <p:nvPr/>
        </p:nvSpPr>
        <p:spPr>
          <a:xfrm>
            <a:off x="562704" y="3994674"/>
            <a:ext cx="6541478" cy="51581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Уберёг сестру от заведомо губительного брака.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7A35C2-CF2C-29B6-1B4F-679577E76661}"/>
              </a:ext>
            </a:extLst>
          </p:cNvPr>
          <p:cNvSpPr/>
          <p:nvPr/>
        </p:nvSpPr>
        <p:spPr>
          <a:xfrm>
            <a:off x="562704" y="4594478"/>
            <a:ext cx="9419493" cy="583669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Защитил Соню от клеветы Лужина, который обвинил её в воровстве.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B6C08DD-36CE-1D75-24BD-66EA68791647}"/>
              </a:ext>
            </a:extLst>
          </p:cNvPr>
          <p:cNvSpPr/>
          <p:nvPr/>
        </p:nvSpPr>
        <p:spPr>
          <a:xfrm>
            <a:off x="562704" y="5262141"/>
            <a:ext cx="7965831" cy="583668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Пытался увести с улиц обезумевшую Катерину Ивановну.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BE2756-E572-8FCE-E546-881B1B0FA220}"/>
              </a:ext>
            </a:extLst>
          </p:cNvPr>
          <p:cNvSpPr/>
          <p:nvPr/>
        </p:nvSpPr>
        <p:spPr>
          <a:xfrm>
            <a:off x="562707" y="5957802"/>
            <a:ext cx="11242429" cy="793446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Подал милостыню нищей на Сенной («Баба с ребенком просит милостыню, любопытно, что она считает меня счастливее себя…»).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8245E12-A494-1D1F-ADE4-8B82107BEBE1}"/>
              </a:ext>
            </a:extLst>
          </p:cNvPr>
          <p:cNvSpPr/>
          <p:nvPr/>
        </p:nvSpPr>
        <p:spPr>
          <a:xfrm>
            <a:off x="46893" y="1096726"/>
            <a:ext cx="410308" cy="457199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E93A9B6-2773-65D6-0F61-C44A9E839791}"/>
              </a:ext>
            </a:extLst>
          </p:cNvPr>
          <p:cNvSpPr/>
          <p:nvPr/>
        </p:nvSpPr>
        <p:spPr>
          <a:xfrm>
            <a:off x="46893" y="2939107"/>
            <a:ext cx="410308" cy="457199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2890CEB-D9EC-9AAA-8D1D-D671D29EA27B}"/>
              </a:ext>
            </a:extLst>
          </p:cNvPr>
          <p:cNvSpPr/>
          <p:nvPr/>
        </p:nvSpPr>
        <p:spPr>
          <a:xfrm>
            <a:off x="41033" y="4023979"/>
            <a:ext cx="410308" cy="457199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852D856-0042-58BE-5149-BEB308792DF2}"/>
              </a:ext>
            </a:extLst>
          </p:cNvPr>
          <p:cNvSpPr/>
          <p:nvPr/>
        </p:nvSpPr>
        <p:spPr>
          <a:xfrm>
            <a:off x="99644" y="4657712"/>
            <a:ext cx="410308" cy="457199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2135F90-E54F-192E-B20B-D27F555760C7}"/>
              </a:ext>
            </a:extLst>
          </p:cNvPr>
          <p:cNvSpPr/>
          <p:nvPr/>
        </p:nvSpPr>
        <p:spPr>
          <a:xfrm>
            <a:off x="46892" y="5262141"/>
            <a:ext cx="410308" cy="457199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47224C3-D6BF-1693-6A95-16349887F863}"/>
              </a:ext>
            </a:extLst>
          </p:cNvPr>
          <p:cNvSpPr/>
          <p:nvPr/>
        </p:nvSpPr>
        <p:spPr>
          <a:xfrm>
            <a:off x="41033" y="6167569"/>
            <a:ext cx="410308" cy="457199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21965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CD366-5DA8-10E1-AEC6-5C6F9FD01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838F7C-D76A-74CC-E7E7-470137C257C6}"/>
              </a:ext>
            </a:extLst>
          </p:cNvPr>
          <p:cNvSpPr/>
          <p:nvPr/>
        </p:nvSpPr>
        <p:spPr>
          <a:xfrm>
            <a:off x="2203938" y="177090"/>
            <a:ext cx="8071338" cy="583668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ТЕОРИЯ РАСКОЛЬНИКОВА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F079C0-0AB0-8CF2-9517-58C69A63355A}"/>
              </a:ext>
            </a:extLst>
          </p:cNvPr>
          <p:cNvSpPr/>
          <p:nvPr/>
        </p:nvSpPr>
        <p:spPr>
          <a:xfrm>
            <a:off x="345829" y="902678"/>
            <a:ext cx="11629293" cy="99646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Статья в журнал о </a:t>
            </a:r>
            <a:r>
              <a:rPr lang="ru-RU" sz="2400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«психологическом состоянии преступника в продолжение всего хода преступления»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1200C7-E4BB-BEB2-84AE-CA12C4A7E6A1}"/>
              </a:ext>
            </a:extLst>
          </p:cNvPr>
          <p:cNvSpPr/>
          <p:nvPr/>
        </p:nvSpPr>
        <p:spPr>
          <a:xfrm>
            <a:off x="345828" y="2041058"/>
            <a:ext cx="11629293" cy="854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ru-RU" sz="36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вида людей </a:t>
            </a:r>
            <a:r>
              <a:rPr lang="ru-RU" sz="3600" b="1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«обыкновенные»</a:t>
            </a:r>
            <a:r>
              <a:rPr lang="ru-RU" sz="36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и </a:t>
            </a:r>
            <a:r>
              <a:rPr lang="ru-RU" sz="3600" b="1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«необыкновенные»</a:t>
            </a:r>
            <a:r>
              <a:rPr lang="ru-RU" sz="36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2EE731-0BEE-0338-FBCE-99B435E08C20}"/>
              </a:ext>
            </a:extLst>
          </p:cNvPr>
          <p:cNvSpPr/>
          <p:nvPr/>
        </p:nvSpPr>
        <p:spPr>
          <a:xfrm>
            <a:off x="545121" y="3251043"/>
            <a:ext cx="4957692" cy="2082957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 </a:t>
            </a:r>
            <a:r>
              <a:rPr lang="ru-RU" sz="2000" b="1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«ТВАРИ ДРОЖАЩИЕ»</a:t>
            </a:r>
            <a:endParaRPr lang="ru-RU" sz="2000" b="1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000" b="1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живут в послушании, </a:t>
            </a:r>
          </a:p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их жизнь ничего не стоит, </a:t>
            </a:r>
          </a:p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ими можно пожертвовать ради великой цели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B9E004-98F8-CF5B-24E8-0E75B1EF5747}"/>
              </a:ext>
            </a:extLst>
          </p:cNvPr>
          <p:cNvSpPr/>
          <p:nvPr/>
        </p:nvSpPr>
        <p:spPr>
          <a:xfrm>
            <a:off x="5779478" y="3251043"/>
            <a:ext cx="6195644" cy="3337326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«ПРАВО ИМЕЮЩИЕ»</a:t>
            </a:r>
            <a:r>
              <a:rPr lang="ru-RU" sz="20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 </a:t>
            </a:r>
            <a:r>
              <a:rPr lang="ru-RU" sz="2400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«имеющие дар или талант сказать в среде своей новое слово»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 преступают закон во имя лучшего. </a:t>
            </a:r>
          </a:p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Если ради своей идеи таким людям  необходимо бу­дет пролить кровь, они </a:t>
            </a:r>
            <a:r>
              <a:rPr lang="ru-RU" sz="2400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«внутри себя, по совести»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могут </a:t>
            </a:r>
            <a:r>
              <a:rPr lang="ru-RU" sz="2400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«дать себе разре­шение перешагнуть через кровь»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6013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6B03E-F99E-4BF5-8B36-3FE40590F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5A22CC-BB67-8E3C-0184-2C2BE47A9C66}"/>
              </a:ext>
            </a:extLst>
          </p:cNvPr>
          <p:cNvSpPr/>
          <p:nvPr/>
        </p:nvSpPr>
        <p:spPr>
          <a:xfrm>
            <a:off x="1828799" y="210395"/>
            <a:ext cx="8370277" cy="1100725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ТЕОРИЯ РАСКОЛЬНИКОВА: </a:t>
            </a:r>
          </a:p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её слабость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132CC5-CCD8-BF61-9756-2F0C5967A240}"/>
              </a:ext>
            </a:extLst>
          </p:cNvPr>
          <p:cNvSpPr/>
          <p:nvPr/>
        </p:nvSpPr>
        <p:spPr>
          <a:xfrm>
            <a:off x="3768049" y="1507659"/>
            <a:ext cx="8037090" cy="1910861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 На слабость теории Раскольникова указывает Порфирий Петрович: </a:t>
            </a:r>
            <a:r>
              <a:rPr lang="ru-RU" sz="2400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«Но вот скажите: чем же бы отличить этих необыкновенных-то от обыкновенных? При рождении, что ль, знаки такие есть?»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68DA0DC-B42D-8A90-8265-9BFCEE494E81}"/>
              </a:ext>
            </a:extLst>
          </p:cNvPr>
          <p:cNvSpPr/>
          <p:nvPr/>
        </p:nvSpPr>
        <p:spPr>
          <a:xfrm>
            <a:off x="3768049" y="3778581"/>
            <a:ext cx="8037090" cy="1910861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Муки совести Раскольникова, ощущение вины, болезнь говорят о том, что </a:t>
            </a:r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он не «избранный»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ru-RU" sz="2400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«Разве я старушонку убил? Я себя убил, а не старушонку!»</a:t>
            </a:r>
            <a:endParaRPr lang="ru-RU" sz="2400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B6A2D78-E493-837A-9D04-075A6AAC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7659"/>
            <a:ext cx="3674265" cy="4520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77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10C85-8988-0CFA-54E9-721837944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E2D114-0A24-58F2-56C9-C7FA46F2CEFD}"/>
              </a:ext>
            </a:extLst>
          </p:cNvPr>
          <p:cNvSpPr/>
          <p:nvPr/>
        </p:nvSpPr>
        <p:spPr>
          <a:xfrm>
            <a:off x="105507" y="82062"/>
            <a:ext cx="11980985" cy="2039194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Раскольников- единственный герой книги, остальные - «овеществлённые» проекции его души».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C42129-E38D-6D4B-4B77-84081FF66D05}"/>
              </a:ext>
            </a:extLst>
          </p:cNvPr>
          <p:cNvSpPr/>
          <p:nvPr/>
        </p:nvSpPr>
        <p:spPr>
          <a:xfrm>
            <a:off x="649710" y="2356338"/>
            <a:ext cx="9936228" cy="1910861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Подобных главному герою персонажей называют </a:t>
            </a:r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двойниками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Раскольников получает возможность видеть </a:t>
            </a:r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некоторых черт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свойственных ему самому и его теории, но в более </a:t>
            </a:r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извращённом виде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5E9D2D-8358-3000-A116-C87E08DEB472}"/>
              </a:ext>
            </a:extLst>
          </p:cNvPr>
          <p:cNvSpPr/>
          <p:nvPr/>
        </p:nvSpPr>
        <p:spPr>
          <a:xfrm>
            <a:off x="3732880" y="4736743"/>
            <a:ext cx="8037090" cy="1910861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Муки совести Раскольникова, ощущение вины, болезнь говорят о том, что </a:t>
            </a:r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он не «избранный»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ru-RU" sz="2400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«Разве я старушонку убил? Я себя убил, а не старушонку!»</a:t>
            </a:r>
            <a:endParaRPr lang="ru-RU" sz="2400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C6362-EC8D-118B-1A0F-24A08CC28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AA7380-1672-13B8-E770-A029DE3063FA}"/>
              </a:ext>
            </a:extLst>
          </p:cNvPr>
          <p:cNvSpPr/>
          <p:nvPr/>
        </p:nvSpPr>
        <p:spPr>
          <a:xfrm>
            <a:off x="2872154" y="210396"/>
            <a:ext cx="7948246" cy="679938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Петр Петрович Лужин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805EE5-F115-BEBB-8A41-6B36B8C70322}"/>
              </a:ext>
            </a:extLst>
          </p:cNvPr>
          <p:cNvSpPr/>
          <p:nvPr/>
        </p:nvSpPr>
        <p:spPr>
          <a:xfrm>
            <a:off x="2825262" y="1083764"/>
            <a:ext cx="9155723" cy="1587021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Адвокат, надворный советник  следует </a:t>
            </a:r>
            <a:r>
              <a:rPr lang="ru-RU" sz="2000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«экономической теории»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личной выгоды: </a:t>
            </a:r>
            <a:r>
              <a:rPr lang="ru-RU" sz="2000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«Наука же говорит: возлюби, прежде всех, одного себя, ибо всё на свете на личном интересе основано. Возлюбишь одного себя, то и дела свои обделаешь как следует, и кафтан твой останется цел»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DA53EA-D797-D347-A918-86EE44855787}"/>
              </a:ext>
            </a:extLst>
          </p:cNvPr>
          <p:cNvSpPr/>
          <p:nvPr/>
        </p:nvSpPr>
        <p:spPr>
          <a:xfrm>
            <a:off x="2825261" y="2778059"/>
            <a:ext cx="9155723" cy="2303584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Страстный поклонник денег, представитель нарождающегося класса капиталистов, сторонник теории «личного обогащения», отношения к людям с точки зрения выгоды. Достоевский образом Лужина предупреждает читателя и общество о том, </a:t>
            </a:r>
            <a:r>
              <a:rPr lang="ru-RU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чему может привести капитализм в России — к бездушию, к потребительскому отношению к людям, мелочности, нездоровому тщеславию, к нравственной ущербности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120B06-2248-7FFF-92AF-085BC50D7C7D}"/>
              </a:ext>
            </a:extLst>
          </p:cNvPr>
          <p:cNvSpPr/>
          <p:nvPr/>
        </p:nvSpPr>
        <p:spPr>
          <a:xfrm>
            <a:off x="175846" y="5188918"/>
            <a:ext cx="11852031" cy="1587021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Он эгоцентричен, практичен до цинизма и лишён глубоких человеческих чувств. Все его поступки продиктованы исключительно личной выгодой и стремлением к комфорту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Лужин служит </a:t>
            </a:r>
            <a:r>
              <a:rPr lang="ru-RU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контрастом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идеалистическим взглядам Раскольникова, показывая читателю, </a:t>
            </a:r>
            <a:r>
              <a:rPr lang="ru-RU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насколько опасна и разрушительна идеология "разумного эгоизма".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761751D-D103-4704-AA65-7D8AE90F7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1083764"/>
            <a:ext cx="2446459" cy="3419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34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8660B-9AED-5A2F-F805-70E8D252C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0D5830-B99B-6F37-8D4B-64859A1EA5B5}"/>
              </a:ext>
            </a:extLst>
          </p:cNvPr>
          <p:cNvSpPr/>
          <p:nvPr/>
        </p:nvSpPr>
        <p:spPr>
          <a:xfrm>
            <a:off x="281356" y="211012"/>
            <a:ext cx="8206152" cy="832339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«Великое </a:t>
            </a:r>
            <a:r>
              <a:rPr lang="ru-RU" sz="4400" b="1" dirty="0" err="1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пятикнижие</a:t>
            </a:r>
            <a:r>
              <a:rPr lang="ru-RU" sz="44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0FD5C5-4600-38D0-637B-EEEEE4B5DFA5}"/>
              </a:ext>
            </a:extLst>
          </p:cNvPr>
          <p:cNvSpPr/>
          <p:nvPr/>
        </p:nvSpPr>
        <p:spPr>
          <a:xfrm>
            <a:off x="3575536" y="3118333"/>
            <a:ext cx="5416063" cy="1101974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«Преступление и наказание» (1866)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734953-EB0B-65DF-89E3-9FD79489E02F}"/>
              </a:ext>
            </a:extLst>
          </p:cNvPr>
          <p:cNvSpPr/>
          <p:nvPr/>
        </p:nvSpPr>
        <p:spPr>
          <a:xfrm>
            <a:off x="6459415" y="5691556"/>
            <a:ext cx="5650526" cy="1019908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«Братья Карамазовы» (1879-80)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77CAEF-380E-680B-0961-3775648E1180}"/>
              </a:ext>
            </a:extLst>
          </p:cNvPr>
          <p:cNvSpPr/>
          <p:nvPr/>
        </p:nvSpPr>
        <p:spPr>
          <a:xfrm>
            <a:off x="633047" y="5756041"/>
            <a:ext cx="5099538" cy="832339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«Подросток» (1875)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10EB3E-A365-6470-B6C8-584F673EBD1E}"/>
              </a:ext>
            </a:extLst>
          </p:cNvPr>
          <p:cNvSpPr/>
          <p:nvPr/>
        </p:nvSpPr>
        <p:spPr>
          <a:xfrm>
            <a:off x="6975231" y="4510470"/>
            <a:ext cx="4712676" cy="832339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«Бесы» (1871-72)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ED5CEB-4318-9F5A-451F-754AE5531B92}"/>
              </a:ext>
            </a:extLst>
          </p:cNvPr>
          <p:cNvSpPr/>
          <p:nvPr/>
        </p:nvSpPr>
        <p:spPr>
          <a:xfrm>
            <a:off x="902675" y="4501665"/>
            <a:ext cx="4829910" cy="832339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«Идиот» (1867-69)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591436B-6592-953C-0368-BAFC2EBFD05E}"/>
              </a:ext>
            </a:extLst>
          </p:cNvPr>
          <p:cNvSpPr/>
          <p:nvPr/>
        </p:nvSpPr>
        <p:spPr>
          <a:xfrm>
            <a:off x="8557844" y="146536"/>
            <a:ext cx="3470030" cy="1688103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аналогии с Пятикнижием Моисея — главными книгами Ветхого Завета, Божественным откровением, записанным самим Моисеем.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360FA1-3D6B-EA37-F5E9-D5B47FA1EEE0}"/>
              </a:ext>
            </a:extLst>
          </p:cNvPr>
          <p:cNvSpPr/>
          <p:nvPr/>
        </p:nvSpPr>
        <p:spPr>
          <a:xfrm>
            <a:off x="164126" y="1242606"/>
            <a:ext cx="8323382" cy="1714543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- 5 последних (поздних) романов, в которых автор ставит </a:t>
            </a:r>
            <a:r>
              <a:rPr lang="ru-RU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острые проблемы социального, нравственного и философского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характера. Главным предметом интереса в произведениях становится </a:t>
            </a:r>
            <a:r>
              <a:rPr lang="ru-RU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внутренний мир героя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его путь к Богу 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истинной вере, </a:t>
            </a:r>
            <a:r>
              <a:rPr lang="ru-RU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христианским идеалам, поиск правды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ответов на значимые жизненные вопросы.</a:t>
            </a:r>
            <a:endParaRPr lang="ru-RU" sz="3600" b="1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8A64F09-CCEC-F417-DEFC-244AFA005D76}"/>
              </a:ext>
            </a:extLst>
          </p:cNvPr>
          <p:cNvSpPr/>
          <p:nvPr/>
        </p:nvSpPr>
        <p:spPr>
          <a:xfrm>
            <a:off x="2930770" y="3379186"/>
            <a:ext cx="504092" cy="427892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434F619-A8F9-DC64-59E4-AF3920E3C8C5}"/>
              </a:ext>
            </a:extLst>
          </p:cNvPr>
          <p:cNvSpPr/>
          <p:nvPr/>
        </p:nvSpPr>
        <p:spPr>
          <a:xfrm>
            <a:off x="146534" y="4577877"/>
            <a:ext cx="504092" cy="427892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C515BA2-BCF8-75E8-707F-9DDE4F4FA35E}"/>
              </a:ext>
            </a:extLst>
          </p:cNvPr>
          <p:cNvSpPr/>
          <p:nvPr/>
        </p:nvSpPr>
        <p:spPr>
          <a:xfrm>
            <a:off x="6283567" y="4674573"/>
            <a:ext cx="504092" cy="427892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652FCCC-F57C-2D5E-00AB-325ADA2B6D4D}"/>
              </a:ext>
            </a:extLst>
          </p:cNvPr>
          <p:cNvSpPr/>
          <p:nvPr/>
        </p:nvSpPr>
        <p:spPr>
          <a:xfrm>
            <a:off x="29310" y="5773627"/>
            <a:ext cx="504092" cy="427892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F6CD5B9-5EBE-22EC-381F-2C5DB438A6FE}"/>
              </a:ext>
            </a:extLst>
          </p:cNvPr>
          <p:cNvSpPr/>
          <p:nvPr/>
        </p:nvSpPr>
        <p:spPr>
          <a:xfrm>
            <a:off x="5843954" y="5867397"/>
            <a:ext cx="504092" cy="427892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61377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1476D-7C33-3C0C-948B-F14D1103F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80E3F5-B2A8-8F80-63C7-3D619CC19C55}"/>
              </a:ext>
            </a:extLst>
          </p:cNvPr>
          <p:cNvSpPr/>
          <p:nvPr/>
        </p:nvSpPr>
        <p:spPr>
          <a:xfrm>
            <a:off x="381000" y="186950"/>
            <a:ext cx="11430000" cy="679938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Аркадий Иванович Свидригайлов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FE5083-C685-CFF2-8AEB-B321A6138CF1}"/>
              </a:ext>
            </a:extLst>
          </p:cNvPr>
          <p:cNvSpPr/>
          <p:nvPr/>
        </p:nvSpPr>
        <p:spPr>
          <a:xfrm>
            <a:off x="2801816" y="1068382"/>
            <a:ext cx="9155723" cy="1014667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Помещик, сторонник теории </a:t>
            </a:r>
            <a:r>
              <a:rPr lang="ru-RU" sz="2000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«человеку всё позволено»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 </a:t>
            </a:r>
          </a:p>
          <a:p>
            <a:r>
              <a:rPr lang="ru-RU" sz="2000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«Единичное злодейство позволительно, если главная цель хороша».</a:t>
            </a:r>
            <a:endParaRPr lang="ru-RU" sz="2000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1F2952-C911-33CC-AF67-25F124B6C9D0}"/>
              </a:ext>
            </a:extLst>
          </p:cNvPr>
          <p:cNvSpPr/>
          <p:nvPr/>
        </p:nvSpPr>
        <p:spPr>
          <a:xfrm>
            <a:off x="2801815" y="2180908"/>
            <a:ext cx="9155723" cy="1014667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признает ничьей нравственной ответственности, а Раскольников отрицает нравственную ответственность только сильных людей.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5510D7-0DAB-6CAC-98C3-537390ED15E5}"/>
              </a:ext>
            </a:extLst>
          </p:cNvPr>
          <p:cNvSpPr/>
          <p:nvPr/>
        </p:nvSpPr>
        <p:spPr>
          <a:xfrm>
            <a:off x="175846" y="6088453"/>
            <a:ext cx="11852031" cy="687486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Жизненные принципы Свидригайлова – это доведенный до степени цинизма вариант теории Раскольникова.</a:t>
            </a:r>
            <a:endParaRPr lang="ru-RU" sz="2400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D151035-824D-0CB5-6C40-EF48A7F0097A}"/>
              </a:ext>
            </a:extLst>
          </p:cNvPr>
          <p:cNvSpPr/>
          <p:nvPr/>
        </p:nvSpPr>
        <p:spPr>
          <a:xfrm>
            <a:off x="2579079" y="3347874"/>
            <a:ext cx="9413630" cy="258828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Так же, как Раскольников, </a:t>
            </a:r>
            <a:r>
              <a:rPr lang="ru-RU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разочарован в жизни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Ему стало тошно и в Петербурге, и в целой России, и за границей. </a:t>
            </a:r>
          </a:p>
          <a:p>
            <a:pPr algn="just"/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 если у Раскольникова неприятие существующего мира сохраняет в себе веру в идеал, в то, что мир может быть устроен иначе и лучше, предполагает будущее, то у Свидригайлова неприятие мира не видит будущего, отрицает его. Раскольников не верит в бога, он возмущен ходом земных дел, но он ищет “утешения”, пусть ошибочным и преступным путем. </a:t>
            </a:r>
            <a:r>
              <a:rPr lang="ru-RU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Свидригайлов же разочарован до дна, он не верит ни в бога, ни в черта, ни в людей, ни в идеал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9ECAF431-E892-03F7-F756-C891A5352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5"/>
          <a:stretch>
            <a:fillRect/>
          </a:stretch>
        </p:blipFill>
        <p:spPr bwMode="auto">
          <a:xfrm>
            <a:off x="175846" y="1209059"/>
            <a:ext cx="2567357" cy="378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549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4F125-C631-8CC8-796C-3BCA2A90F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6E3753-6FF0-2D55-5B59-ACC2888EF15D}"/>
              </a:ext>
            </a:extLst>
          </p:cNvPr>
          <p:cNvSpPr/>
          <p:nvPr/>
        </p:nvSpPr>
        <p:spPr>
          <a:xfrm>
            <a:off x="381000" y="186950"/>
            <a:ext cx="11430000" cy="679938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Аркадий Иванович Свидригайлов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FB2616-A25A-3B26-F983-90D2C2C38082}"/>
              </a:ext>
            </a:extLst>
          </p:cNvPr>
          <p:cNvSpPr/>
          <p:nvPr/>
        </p:nvSpPr>
        <p:spPr>
          <a:xfrm>
            <a:off x="3739662" y="1420075"/>
            <a:ext cx="8264770" cy="92454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“…А что, если там одни пауки или что-нибудь в этом роде…” – о будущем.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2E505D-187C-EEA2-E76E-7A7ECAF497E9}"/>
              </a:ext>
            </a:extLst>
          </p:cNvPr>
          <p:cNvSpPr/>
          <p:nvPr/>
        </p:nvSpPr>
        <p:spPr>
          <a:xfrm>
            <a:off x="3722077" y="3741865"/>
            <a:ext cx="8299940" cy="2787889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Образы </a:t>
            </a:r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мухи и паука 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суть жизненной позиции Свидригайлова. </a:t>
            </a:r>
            <a:r>
              <a:rPr lang="ru-RU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Последовательный нигилист, отрицающий все вокруг, причиняет страдание не только окружающим, но обращает зло и на самого себя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в конце концов убивая в себе человека и превращаясь в “подлое насекомое”. 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68DD3368-209D-DE3E-167D-587D10993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2518" r="2778"/>
          <a:stretch>
            <a:fillRect/>
          </a:stretch>
        </p:blipFill>
        <p:spPr bwMode="auto">
          <a:xfrm>
            <a:off x="199291" y="1161621"/>
            <a:ext cx="3317420" cy="4067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>
            <a:extLst>
              <a:ext uri="{FF2B5EF4-FFF2-40B4-BE49-F238E27FC236}">
                <a16:creationId xmlns:a16="http://schemas.microsoft.com/office/drawing/2014/main" id="{D647C659-495D-B05C-8BF1-DA94A05EB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r="5820" b="9827"/>
          <a:stretch>
            <a:fillRect/>
          </a:stretch>
        </p:blipFill>
        <p:spPr bwMode="auto">
          <a:xfrm>
            <a:off x="3962507" y="2448128"/>
            <a:ext cx="1195754" cy="1190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 background">
            <a:extLst>
              <a:ext uri="{FF2B5EF4-FFF2-40B4-BE49-F238E27FC236}">
                <a16:creationId xmlns:a16="http://schemas.microsoft.com/office/drawing/2014/main" id="{0A684FFD-EC41-89B3-511A-80AA1467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552" y="2448128"/>
            <a:ext cx="1770186" cy="11825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33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B07F5-1B9A-909E-0D06-13C4CEFBC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D8D1A0-0BF2-6666-8F19-5AE04B988858}"/>
              </a:ext>
            </a:extLst>
          </p:cNvPr>
          <p:cNvSpPr/>
          <p:nvPr/>
        </p:nvSpPr>
        <p:spPr>
          <a:xfrm>
            <a:off x="3716215" y="186950"/>
            <a:ext cx="6676292" cy="679938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Сны Свидригайлова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AFD6C5-D6D7-FDA5-C19E-59D24F36BB5A}"/>
              </a:ext>
            </a:extLst>
          </p:cNvPr>
          <p:cNvSpPr/>
          <p:nvPr/>
        </p:nvSpPr>
        <p:spPr>
          <a:xfrm>
            <a:off x="284284" y="1087884"/>
            <a:ext cx="11623431" cy="87877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ночь перед самоубийством Свидригайлов видит три сна. При этом автор не проводит ясной границы между началом сна и явью. 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0FCCA8-FF47-4CA6-903E-3812E90FB464}"/>
              </a:ext>
            </a:extLst>
          </p:cNvPr>
          <p:cNvSpPr/>
          <p:nvPr/>
        </p:nvSpPr>
        <p:spPr>
          <a:xfrm>
            <a:off x="293075" y="2086708"/>
            <a:ext cx="11623431" cy="1365083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Первый сон </a:t>
            </a:r>
            <a:r>
              <a:rPr lang="ru-RU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 мыши, которая бегает по телу героя. Свидригайлов пытается её поймать, но тщетно. Мышь, как символ, имеет множество значений: обозначает саму жизнь, но в то же время во многих религиях и мифологиях — это животное подземного царства смерти. 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C82228-F36B-FEC3-16EB-67EB75BAF540}"/>
              </a:ext>
            </a:extLst>
          </p:cNvPr>
          <p:cNvSpPr/>
          <p:nvPr/>
        </p:nvSpPr>
        <p:spPr>
          <a:xfrm>
            <a:off x="293075" y="3535001"/>
            <a:ext cx="11701095" cy="773723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 втором сне </a:t>
            </a:r>
            <a:r>
              <a:rPr lang="ru-RU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Свидригайлову снится мёртвая девочка, жертва насилия, которая напоминает ему о пороке сладострастия.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E0C511-6A56-912F-1368-E0F0859F48A6}"/>
              </a:ext>
            </a:extLst>
          </p:cNvPr>
          <p:cNvSpPr/>
          <p:nvPr/>
        </p:nvSpPr>
        <p:spPr>
          <a:xfrm>
            <a:off x="341431" y="4391934"/>
            <a:ext cx="11652739" cy="998824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третьем сне </a:t>
            </a:r>
            <a:r>
              <a:rPr lang="ru-RU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Свидригайлов  видит пятилетнюю девочку, которая сама источает разврат. </a:t>
            </a:r>
            <a:r>
              <a:rPr lang="ru-RU" sz="2000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«Как! пятилетняя! – прошептал в настоящем ужасе Свидригайлов. – Это… что ж это такое?»</a:t>
            </a:r>
            <a:endParaRPr lang="ru-RU" sz="20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8E11A57-B609-2ED3-5C62-22F3715D9086}"/>
              </a:ext>
            </a:extLst>
          </p:cNvPr>
          <p:cNvSpPr/>
          <p:nvPr/>
        </p:nvSpPr>
        <p:spPr>
          <a:xfrm>
            <a:off x="679938" y="5473968"/>
            <a:ext cx="11047534" cy="126804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Сны Свидригайлова готовят как самого героя к самоубийству, давно им задуманному, так и читателя к развязке событий, связанных с героем.</a:t>
            </a:r>
          </a:p>
          <a:p>
            <a:pPr algn="ctr"/>
            <a:r>
              <a:rPr lang="ru-RU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Сны героев – это отражение их подсознания, тех идей и мыслей, которые их волнуют. </a:t>
            </a:r>
          </a:p>
        </p:txBody>
      </p:sp>
      <p:pic>
        <p:nvPicPr>
          <p:cNvPr id="11" name="Рисунок 10" descr="Жук под лупой">
            <a:extLst>
              <a:ext uri="{FF2B5EF4-FFF2-40B4-BE49-F238E27FC236}">
                <a16:creationId xmlns:a16="http://schemas.microsoft.com/office/drawing/2014/main" id="{CF1D5BC7-4BAC-3ECC-A779-B06E761AC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093" y="1159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84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C9CB2-B279-43F5-D694-0E830BEC9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AC05B6-3BB7-F29E-BAFF-C014F3FC6EBC}"/>
              </a:ext>
            </a:extLst>
          </p:cNvPr>
          <p:cNvSpPr/>
          <p:nvPr/>
        </p:nvSpPr>
        <p:spPr>
          <a:xfrm>
            <a:off x="4489938" y="186950"/>
            <a:ext cx="7321062" cy="1559788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Аркадий Иванович Свидригайлов и Дуня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21D3BE-B99F-3417-1D1A-607C83054FA7}"/>
              </a:ext>
            </a:extLst>
          </p:cNvPr>
          <p:cNvSpPr/>
          <p:nvPr/>
        </p:nvSpPr>
        <p:spPr>
          <a:xfrm>
            <a:off x="4489938" y="2182069"/>
            <a:ext cx="7321062" cy="1246931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Дуня – это, наверное, единственный человек, которого очень глубоко понял и оценил Свидригайлов.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48FC00-15F7-1022-0267-B0757E394F48}"/>
              </a:ext>
            </a:extLst>
          </p:cNvPr>
          <p:cNvSpPr/>
          <p:nvPr/>
        </p:nvSpPr>
        <p:spPr>
          <a:xfrm>
            <a:off x="319454" y="3547388"/>
            <a:ext cx="11553092" cy="312775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Идя на последнюю встречу с ней, Свидригайлов еще надеется на взаимность любви, на свое духовное воскрешение. Однако эти надежды оказались неосуществимы.</a:t>
            </a:r>
          </a:p>
          <a:p>
            <a:pPr algn="just"/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Свидригайлов на вопрос, любит ли его Дуня, получил отрицательный ответ. </a:t>
            </a:r>
          </a:p>
          <a:p>
            <a:pPr algn="just"/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вот тут герой понимает, что </a:t>
            </a:r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его жизнь зашла в тупик и обновление, восстановление попранной человечности для него невозможно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6E43CC99-6302-CAFC-2D5E-B2B1D6805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8" t="33894" r="5043" b="24814"/>
          <a:stretch>
            <a:fillRect/>
          </a:stretch>
        </p:blipFill>
        <p:spPr bwMode="auto">
          <a:xfrm>
            <a:off x="257908" y="186950"/>
            <a:ext cx="3974677" cy="3580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84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F2BF2-2262-03E6-B8B5-4EAE69685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78FA15-542A-353C-DD4F-875088804D18}"/>
              </a:ext>
            </a:extLst>
          </p:cNvPr>
          <p:cNvSpPr/>
          <p:nvPr/>
        </p:nvSpPr>
        <p:spPr>
          <a:xfrm>
            <a:off x="381000" y="186950"/>
            <a:ext cx="11430000" cy="679938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Аркадий Иванович Свидригайлов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B6A27A-659C-A46A-F48E-3A0EEE7918E2}"/>
              </a:ext>
            </a:extLst>
          </p:cNvPr>
          <p:cNvSpPr/>
          <p:nvPr/>
        </p:nvSpPr>
        <p:spPr>
          <a:xfrm>
            <a:off x="556845" y="1279238"/>
            <a:ext cx="4056185" cy="1548064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Порочный, безнравственный, безнравственный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07D7EB-4786-B79E-5822-6EDF10FF141F}"/>
              </a:ext>
            </a:extLst>
          </p:cNvPr>
          <p:cNvSpPr/>
          <p:nvPr/>
        </p:nvSpPr>
        <p:spPr>
          <a:xfrm>
            <a:off x="6096000" y="1214606"/>
            <a:ext cx="5539155" cy="1612696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«Волшебный помощник» </a:t>
            </a:r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фабуле романа: спас осиротевших детей семьи Мармеладовых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DBB2B3-2EEC-9807-3AC0-8DBAB5873829}"/>
              </a:ext>
            </a:extLst>
          </p:cNvPr>
          <p:cNvSpPr/>
          <p:nvPr/>
        </p:nvSpPr>
        <p:spPr>
          <a:xfrm>
            <a:off x="393699" y="3429000"/>
            <a:ext cx="11107615" cy="132080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Свидригайлов – не просто неумный сладострастник, а </a:t>
            </a:r>
            <a:r>
              <a:rPr lang="ru-RU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нигилист, не верящий в Божественную веру и возмездие.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808C87-305D-3928-D162-F2411EF18B81}"/>
              </a:ext>
            </a:extLst>
          </p:cNvPr>
          <p:cNvSpPr/>
          <p:nvPr/>
        </p:nvSpPr>
        <p:spPr>
          <a:xfrm>
            <a:off x="393699" y="5170494"/>
            <a:ext cx="11107615" cy="1320799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Его </a:t>
            </a:r>
            <a:r>
              <a:rPr lang="ru-RU" sz="28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самоубийство – крик «закона природы», </a:t>
            </a:r>
            <a:r>
              <a:rPr lang="ru-RU" sz="28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который герой осознает, когда уже ничего невозможно изменить.</a:t>
            </a:r>
          </a:p>
        </p:txBody>
      </p:sp>
      <p:pic>
        <p:nvPicPr>
          <p:cNvPr id="8" name="Рисунок 7" descr="Передача">
            <a:extLst>
              <a:ext uri="{FF2B5EF4-FFF2-40B4-BE49-F238E27FC236}">
                <a16:creationId xmlns:a16="http://schemas.microsoft.com/office/drawing/2014/main" id="{822EB0D9-25BF-630D-1CFF-AA96668A3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5415" y="1648669"/>
            <a:ext cx="838200" cy="6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54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24AFD-DFD6-5D39-137F-FECC62EEE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354D15-DB7D-E335-0F59-4314B3F59061}"/>
              </a:ext>
            </a:extLst>
          </p:cNvPr>
          <p:cNvSpPr/>
          <p:nvPr/>
        </p:nvSpPr>
        <p:spPr>
          <a:xfrm>
            <a:off x="316523" y="186949"/>
            <a:ext cx="11494477" cy="1388766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Аркадий Иванович Свидригайлов: причины самоубийства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A9D11A-0806-5891-D879-9CE5E3C22B3D}"/>
              </a:ext>
            </a:extLst>
          </p:cNvPr>
          <p:cNvSpPr/>
          <p:nvPr/>
        </p:nvSpPr>
        <p:spPr>
          <a:xfrm>
            <a:off x="515816" y="2297036"/>
            <a:ext cx="11172092" cy="1641918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Свидригайлов признает свое бессилие перед миром и перед собственными страстями,  у него нет выхода, нет идеи. </a:t>
            </a:r>
          </a:p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Он хотел жить, боялся смерти, но преодолел этот страх и истребил себя.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5BF8BA-E7A8-BFA9-B999-BF2476DE2EB7}"/>
              </a:ext>
            </a:extLst>
          </p:cNvPr>
          <p:cNvSpPr/>
          <p:nvPr/>
        </p:nvSpPr>
        <p:spPr>
          <a:xfrm>
            <a:off x="404445" y="4481605"/>
            <a:ext cx="11494477" cy="2036426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одном из черновых вариантов Достоевский приписывал Свидригайлову такие слова: “…Если б я был социалистом, ну конечно, остался бы жить, потому что было б что делать…” В каноническом тексте нет этих слов. Весь текст романа говорит о том, что Свидригайлову нечего делать, он не социалист. </a:t>
            </a:r>
            <a:r>
              <a:rPr lang="ru-RU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 Свидригайлова отчетливо показал, что человек, пытающийся встать вне общества, неизбежно придет к гибели, к самоубийству, к суду личности над собой.</a:t>
            </a:r>
          </a:p>
        </p:txBody>
      </p:sp>
    </p:spTree>
    <p:extLst>
      <p:ext uri="{BB962C8B-B14F-4D97-AF65-F5344CB8AC3E}">
        <p14:creationId xmlns:p14="http://schemas.microsoft.com/office/powerpoint/2010/main" val="1601585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2D861-DCD2-819E-CEE4-03C3A526B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D5636A-6952-867A-3815-0CBEA506A416}"/>
              </a:ext>
            </a:extLst>
          </p:cNvPr>
          <p:cNvSpPr/>
          <p:nvPr/>
        </p:nvSpPr>
        <p:spPr>
          <a:xfrm>
            <a:off x="316523" y="186949"/>
            <a:ext cx="11494477" cy="1388766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Аркадий Иванович Свидригайлов: причины самоубийства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9EFFF8-C00F-42A3-A38C-28EAC7297A6E}"/>
              </a:ext>
            </a:extLst>
          </p:cNvPr>
          <p:cNvSpPr/>
          <p:nvPr/>
        </p:nvSpPr>
        <p:spPr>
          <a:xfrm>
            <a:off x="936381" y="1711457"/>
            <a:ext cx="10254760" cy="919761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литературоведении есть два противоположных мнения о причинах самоубийства Свидригайлова.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E02281-C40D-270B-E293-6FBDCA6BCEEC}"/>
              </a:ext>
            </a:extLst>
          </p:cNvPr>
          <p:cNvSpPr/>
          <p:nvPr/>
        </p:nvSpPr>
        <p:spPr>
          <a:xfrm>
            <a:off x="1125413" y="2949540"/>
            <a:ext cx="4868009" cy="2325844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Исследователь </a:t>
            </a:r>
            <a:r>
              <a:rPr lang="ru-RU" sz="2000" b="1" dirty="0" err="1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Фридлендер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считает, что самоубийству послужили мотивы, зависящие от самой личности Свидригайлова. К гибели его приводит </a:t>
            </a:r>
            <a:r>
              <a:rPr lang="ru-RU" sz="20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борьба между жаждой жизни и отвращением к самому себе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919E6A-6A11-31D5-8522-DE53BE19128E}"/>
              </a:ext>
            </a:extLst>
          </p:cNvPr>
          <p:cNvSpPr/>
          <p:nvPr/>
        </p:nvSpPr>
        <p:spPr>
          <a:xfrm>
            <a:off x="6966443" y="2949540"/>
            <a:ext cx="5117122" cy="3322305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Исследователь </a:t>
            </a:r>
            <a:r>
              <a:rPr lang="ru-RU" sz="2000" b="1" dirty="0" err="1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Кирпотин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объясняет самоубийство социальными причинами. По его мнению, </a:t>
            </a:r>
            <a:r>
              <a:rPr lang="ru-RU" sz="20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Свидригайловым овладело скептическое отчаяние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“У него нет привязанности ни к добру, ни к злу. Это мертвое равнодушие оказалось сильнее даже инстинкта жизни. Без веры в истину и добро жить нельзя”</a:t>
            </a:r>
          </a:p>
        </p:txBody>
      </p:sp>
      <p:pic>
        <p:nvPicPr>
          <p:cNvPr id="8" name="Рисунок 7" descr="Драма">
            <a:extLst>
              <a:ext uri="{FF2B5EF4-FFF2-40B4-BE49-F238E27FC236}">
                <a16:creationId xmlns:a16="http://schemas.microsoft.com/office/drawing/2014/main" id="{9E657A5E-4D0C-62B0-4E24-317AC9588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35" y="3411415"/>
            <a:ext cx="914400" cy="914400"/>
          </a:xfrm>
          <a:prstGeom prst="rect">
            <a:avLst/>
          </a:prstGeom>
        </p:spPr>
      </p:pic>
      <p:pic>
        <p:nvPicPr>
          <p:cNvPr id="10" name="Рисунок 9" descr="Паутина">
            <a:extLst>
              <a:ext uri="{FF2B5EF4-FFF2-40B4-BE49-F238E27FC236}">
                <a16:creationId xmlns:a16="http://schemas.microsoft.com/office/drawing/2014/main" id="{23969B76-9216-B81A-BF96-3D5FD986E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33123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3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BB601-D5B8-D02F-ECA9-3560C5016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6E0B09-2ACD-DE6B-EAA3-CD77DF456D43}"/>
              </a:ext>
            </a:extLst>
          </p:cNvPr>
          <p:cNvSpPr/>
          <p:nvPr/>
        </p:nvSpPr>
        <p:spPr>
          <a:xfrm>
            <a:off x="3027484" y="115892"/>
            <a:ext cx="7051431" cy="914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Соня Мармеладова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32877E-02A7-7FC8-9E9F-30EF4BD33F91}"/>
              </a:ext>
            </a:extLst>
          </p:cNvPr>
          <p:cNvSpPr/>
          <p:nvPr/>
        </p:nvSpPr>
        <p:spPr>
          <a:xfrm>
            <a:off x="3027483" y="1172308"/>
            <a:ext cx="8988671" cy="2051538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Грешница, преступившая моральный закон, архетипичный образ «святой блудницы», восходящий к библейскому образу Марии Магдалины. </a:t>
            </a:r>
          </a:p>
          <a:p>
            <a:pPr algn="ctr"/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 неё есть своя идея: </a:t>
            </a:r>
            <a:r>
              <a:rPr lang="ru-RU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Бог есть, нет человека без греха, судить человека и мир никто не имеет права. 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636C53-BD67-E601-E615-0B0D1DC349C6}"/>
              </a:ext>
            </a:extLst>
          </p:cNvPr>
          <p:cNvSpPr/>
          <p:nvPr/>
        </p:nvSpPr>
        <p:spPr>
          <a:xfrm>
            <a:off x="322385" y="3429000"/>
            <a:ext cx="11693769" cy="1389185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её портретной характеристике автор постоянно подчёркивает </a:t>
            </a:r>
            <a:r>
              <a:rPr lang="ru-RU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бледность, худобу и ясность голубых глаз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 </a:t>
            </a:r>
            <a:r>
              <a:rPr lang="ru-RU" sz="2000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«…</a:t>
            </a:r>
            <a:r>
              <a:rPr lang="ru-RU" sz="2000" i="1" dirty="0" err="1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белокуренькая</a:t>
            </a:r>
            <a:r>
              <a:rPr lang="ru-RU" sz="2000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личико всегда бледненькое, худенькое…», «малого роста, лет восемнадцати, худенькая, но довольно хорошенькая блондинка, с замечательными голубыми глазами»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58A20B05-50A4-537D-178D-4AEE38273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168181"/>
            <a:ext cx="2746067" cy="3055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53D3FD-71A5-E018-B875-A6DC51014252}"/>
              </a:ext>
            </a:extLst>
          </p:cNvPr>
          <p:cNvSpPr/>
          <p:nvPr/>
        </p:nvSpPr>
        <p:spPr>
          <a:xfrm>
            <a:off x="246185" y="5023340"/>
            <a:ext cx="11693769" cy="1718768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общении с другими персонажами проявляются такие черты характера героини, как: </a:t>
            </a:r>
            <a:r>
              <a:rPr lang="ru-RU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робость, кротость, терпеливость, самоотверженность, религиозность</a:t>
            </a:r>
            <a:r>
              <a:rPr lang="ru-RU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Соня жертвует собой ради семьи. Её близкие принимают эту страшную жертву: </a:t>
            </a:r>
            <a:r>
              <a:rPr lang="ru-RU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Она и жёлтый‑то билет получила, потому что мои же дети с голоду пропадали, себя за нас продала!…»</a:t>
            </a:r>
            <a:r>
              <a:rPr lang="ru-RU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— говорит Катерина Ивановна о Соне. </a:t>
            </a:r>
            <a:endParaRPr lang="ru-RU" sz="2000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52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B4965-7B21-8CCD-2EC0-7D4E93DAD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8150AD-D8E5-D2CA-9DA7-022C0C7FC131}"/>
              </a:ext>
            </a:extLst>
          </p:cNvPr>
          <p:cNvSpPr/>
          <p:nvPr/>
        </p:nvSpPr>
        <p:spPr>
          <a:xfrm>
            <a:off x="3027484" y="115892"/>
            <a:ext cx="7051431" cy="914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Соня Мармеладова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200FE4-39D6-3BC9-B527-81F8AC37AA03}"/>
              </a:ext>
            </a:extLst>
          </p:cNvPr>
          <p:cNvSpPr/>
          <p:nvPr/>
        </p:nvSpPr>
        <p:spPr>
          <a:xfrm>
            <a:off x="3027483" y="1172307"/>
            <a:ext cx="8988671" cy="2309447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 Сони есть надёжная нравственная опора, которая помогает избежать распада личности— </a:t>
            </a:r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вера и сострадательная любовь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Любовь Сони — это бескорыстная, честная, христианская любовь к людям, желание спасать, понимать и помогать без требования чего-либо взамен. </a:t>
            </a:r>
            <a:endParaRPr lang="ru-RU" sz="2400" b="1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537CBC-7D07-9082-D475-C1A0F18D4F83}"/>
              </a:ext>
            </a:extLst>
          </p:cNvPr>
          <p:cNvSpPr/>
          <p:nvPr/>
        </p:nvSpPr>
        <p:spPr>
          <a:xfrm>
            <a:off x="322385" y="3678116"/>
            <a:ext cx="11693769" cy="1811215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мнению Сони, причиной преступления Раскольникова является его безверие, отход от Бога: </a:t>
            </a:r>
            <a:r>
              <a:rPr lang="ru-RU" sz="2000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«О, молчите, молчите! &lt;…&gt; От Бога вы отошли, и вас Бог поразил, дьяволу предал!..». </a:t>
            </a:r>
            <a:r>
              <a:rPr lang="ru-RU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Героиня уверена, что единственно правильный путь для Раскольникова — это раскаяние и возвращение к вере в Бога</a:t>
            </a:r>
            <a:r>
              <a:rPr lang="ru-RU" sz="20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sz="2000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«Страдание принять и искупить себя им, вот что надо…». </a:t>
            </a:r>
            <a:endParaRPr lang="ru-RU" sz="2000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C8637D-2E7B-6BE3-DCAE-34E8B42493FF}"/>
              </a:ext>
            </a:extLst>
          </p:cNvPr>
          <p:cNvSpPr/>
          <p:nvPr/>
        </p:nvSpPr>
        <p:spPr>
          <a:xfrm>
            <a:off x="322384" y="5685692"/>
            <a:ext cx="11693769" cy="954078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Именно Соня показывает Раскольникову возможность примирения с жизнью, с людьми: </a:t>
            </a:r>
            <a:r>
              <a:rPr lang="ru-RU" sz="2000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«Разве могут её убеждения не быть теперь и моими убеждениями? Её чувства, её стремления, по крайней мере…».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</a:t>
            </a: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068ED262-2E8D-C1EC-F8D0-F82C5CA4B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52"/>
            <a:ext cx="2914040" cy="3601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96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07963-AE5B-2A04-0C38-254D1F146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CE526A-C457-EABD-A1EA-8F0C7CCF9B65}"/>
              </a:ext>
            </a:extLst>
          </p:cNvPr>
          <p:cNvSpPr/>
          <p:nvPr/>
        </p:nvSpPr>
        <p:spPr>
          <a:xfrm>
            <a:off x="1863969" y="108777"/>
            <a:ext cx="8047890" cy="1324706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Соня Мармеладова</a:t>
            </a:r>
          </a:p>
          <a:p>
            <a:pPr algn="ctr"/>
            <a:r>
              <a:rPr lang="ru-RU" sz="4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Родион Раскольников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ACA034-4B19-5E00-A24D-67DA8D9D3814}"/>
              </a:ext>
            </a:extLst>
          </p:cNvPr>
          <p:cNvSpPr/>
          <p:nvPr/>
        </p:nvSpPr>
        <p:spPr>
          <a:xfrm>
            <a:off x="269631" y="1521408"/>
            <a:ext cx="11846165" cy="1324706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Достоевский в черновиках романа отмечает: «Свидригайлов – отчаяние самое циничное. </a:t>
            </a:r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Соня – надежда самая неосуществимая.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Он страстно привязан к ним обоим».</a:t>
            </a:r>
            <a:endParaRPr lang="ru-RU" sz="2400" b="1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13CF59-5E99-BFAD-621C-F939CA69E9FC}"/>
              </a:ext>
            </a:extLst>
          </p:cNvPr>
          <p:cNvSpPr/>
          <p:nvPr/>
        </p:nvSpPr>
        <p:spPr>
          <a:xfrm>
            <a:off x="334112" y="3429000"/>
            <a:ext cx="4050320" cy="3171092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cap="all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Раскольников</a:t>
            </a:r>
            <a:r>
              <a:rPr lang="ru-RU" sz="28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доведенная до предела человеческая гордыня, отрицание мира, презрения к людям.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3A7057-65EB-C797-560E-F1BCCA8EDCB3}"/>
              </a:ext>
            </a:extLst>
          </p:cNvPr>
          <p:cNvSpPr/>
          <p:nvPr/>
        </p:nvSpPr>
        <p:spPr>
          <a:xfrm>
            <a:off x="7517420" y="3429000"/>
            <a:ext cx="4340468" cy="2942997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cap="all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Соня</a:t>
            </a:r>
            <a:r>
              <a:rPr lang="ru-RU" sz="28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</a:p>
          <a:p>
            <a:r>
              <a:rPr lang="ru-RU" sz="28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смирение, «</a:t>
            </a:r>
            <a:r>
              <a:rPr lang="ru-RU" sz="2800" dirty="0" err="1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ненасытимое</a:t>
            </a:r>
            <a:r>
              <a:rPr lang="ru-RU" sz="28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 сострадание, самопожертвование</a:t>
            </a:r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E4C27169-98A5-0CC6-9060-1673FD5EF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t="6731" r="53397" b="5577"/>
          <a:stretch>
            <a:fillRect/>
          </a:stretch>
        </p:blipFill>
        <p:spPr bwMode="auto">
          <a:xfrm>
            <a:off x="4548553" y="2934039"/>
            <a:ext cx="2804747" cy="382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9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72F3A-9CF6-AB74-F5F6-169093DA5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4C459B-CE49-4AE8-FCF3-7F421C0800E7}"/>
              </a:ext>
            </a:extLst>
          </p:cNvPr>
          <p:cNvSpPr/>
          <p:nvPr/>
        </p:nvSpPr>
        <p:spPr>
          <a:xfrm>
            <a:off x="4232031" y="433753"/>
            <a:ext cx="7772399" cy="5791201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Направление</a:t>
            </a:r>
            <a:r>
              <a:rPr lang="ru-RU" sz="28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— реализм.</a:t>
            </a:r>
          </a:p>
          <a:p>
            <a:r>
              <a:rPr lang="ru-RU" sz="28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</a:t>
            </a:r>
            <a:r>
              <a:rPr lang="ru-RU" sz="28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— эпос.</a:t>
            </a:r>
          </a:p>
          <a:p>
            <a:r>
              <a:rPr lang="ru-RU" sz="28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Жанр</a:t>
            </a:r>
            <a:r>
              <a:rPr lang="ru-RU" sz="28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— роман.</a:t>
            </a:r>
          </a:p>
          <a:p>
            <a:r>
              <a:rPr lang="ru-RU" sz="28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Тема</a:t>
            </a:r>
            <a:r>
              <a:rPr lang="ru-RU" sz="28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— цель и средства её достижения, деление людей на «обыкновенных» и «необыкновенных», изображение невозможных условий существования человека в пореформенной России, безнадёжность, озлобленность, расчёт и нажива нарождающихся капиталистов, вера в Бога и безверие, тема преступления и наказания за него. </a:t>
            </a: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8EB52CBA-62DF-3672-C184-368845529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1" y="433753"/>
            <a:ext cx="3938859" cy="5628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448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6302C-752F-8604-8468-D80A2B626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0A3107-561D-E612-489B-C08EAEC9FBF4}"/>
              </a:ext>
            </a:extLst>
          </p:cNvPr>
          <p:cNvSpPr/>
          <p:nvPr/>
        </p:nvSpPr>
        <p:spPr>
          <a:xfrm>
            <a:off x="4000500" y="206111"/>
            <a:ext cx="8115296" cy="1324706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Соня Мармеладова</a:t>
            </a:r>
          </a:p>
          <a:p>
            <a:pPr algn="ctr"/>
            <a:r>
              <a:rPr lang="ru-RU" sz="4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Родион Раскольников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F685DF-AE26-CECA-65EC-1B6227CF2A63}"/>
              </a:ext>
            </a:extLst>
          </p:cNvPr>
          <p:cNvSpPr/>
          <p:nvPr/>
        </p:nvSpPr>
        <p:spPr>
          <a:xfrm>
            <a:off x="4865077" y="1814553"/>
            <a:ext cx="7250719" cy="1324705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Чтение Евангелия – начало процесса возвращения Раскольникова к людям.</a:t>
            </a:r>
            <a:endParaRPr lang="ru-RU" sz="2800" b="1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1944BB-BD73-E756-DD6E-6F507AE71896}"/>
              </a:ext>
            </a:extLst>
          </p:cNvPr>
          <p:cNvSpPr/>
          <p:nvPr/>
        </p:nvSpPr>
        <p:spPr>
          <a:xfrm>
            <a:off x="527443" y="3718742"/>
            <a:ext cx="11471036" cy="1478552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Историю чудесного воскресения Лазаря герои воспринимают как свою историю – </a:t>
            </a:r>
            <a:r>
              <a:rPr lang="ru-RU" sz="28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надеждой на чудо собственного нравственного воскресения.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8E8D74-FFB1-5FBA-AC48-8291DB3A6EE5}"/>
              </a:ext>
            </a:extLst>
          </p:cNvPr>
          <p:cNvSpPr/>
          <p:nvPr/>
        </p:nvSpPr>
        <p:spPr>
          <a:xfrm>
            <a:off x="381001" y="5616925"/>
            <a:ext cx="11617478" cy="679936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Блудница с помощью «вечной книги» спасает убийцу.</a:t>
            </a:r>
          </a:p>
        </p:txBody>
      </p:sp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77604983-467C-F35F-F9E9-A6CD90CBB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2" t="4082" r="5440" b="11089"/>
          <a:stretch>
            <a:fillRect/>
          </a:stretch>
        </p:blipFill>
        <p:spPr bwMode="auto">
          <a:xfrm>
            <a:off x="-88900" y="364902"/>
            <a:ext cx="4554240" cy="3171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85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E0221-3B3D-88D2-3AF6-B6E089508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90B600-EB80-1F85-1501-EDE2A288A9E2}"/>
              </a:ext>
            </a:extLst>
          </p:cNvPr>
          <p:cNvSpPr/>
          <p:nvPr/>
        </p:nvSpPr>
        <p:spPr>
          <a:xfrm>
            <a:off x="644760" y="206111"/>
            <a:ext cx="11471036" cy="720012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«Униженные и оскорбленные»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BE3AF7-F28B-2CC7-28A9-251D6D6B765E}"/>
              </a:ext>
            </a:extLst>
          </p:cNvPr>
          <p:cNvSpPr/>
          <p:nvPr/>
        </p:nvSpPr>
        <p:spPr>
          <a:xfrm>
            <a:off x="527444" y="1159904"/>
            <a:ext cx="11471035" cy="2040496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романе автор размышляет о «маленьких людях». Преступление Раскольникова явилось следствием трагических обстоятельств окружающей действительности, результатом долгих и упорных размышлений героя о своей судьбе, о судьбе всех «униженных и оскорбленных». </a:t>
            </a:r>
            <a:endParaRPr lang="ru-RU" sz="2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5B4BE8-BFD4-CB48-C1C9-6438B95DA407}"/>
              </a:ext>
            </a:extLst>
          </p:cNvPr>
          <p:cNvSpPr/>
          <p:nvPr/>
        </p:nvSpPr>
        <p:spPr>
          <a:xfrm>
            <a:off x="527349" y="3314700"/>
            <a:ext cx="11471036" cy="1478552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Из-за пагубной привычки </a:t>
            </a:r>
            <a:r>
              <a:rPr lang="ru-RU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Мармеладов</a:t>
            </a:r>
            <a:r>
              <a:rPr lang="ru-RU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некогда занимавший хорошую должность, оказывается на краю. Он не оправдывается, не уважает и презирает себя. Единственное, что было ему нужно — это сочувствие и сострадание.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111F9D-332C-B679-E037-1A0790B17EC0}"/>
              </a:ext>
            </a:extLst>
          </p:cNvPr>
          <p:cNvSpPr/>
          <p:nvPr/>
        </p:nvSpPr>
        <p:spPr>
          <a:xfrm>
            <a:off x="527444" y="4907552"/>
            <a:ext cx="11471035" cy="184494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FFFF00"/>
                </a:solidFill>
              </a:rPr>
              <a:t>Жена Мармеладова </a:t>
            </a:r>
            <a:r>
              <a:rPr lang="ru-RU" sz="2800" b="1" dirty="0">
                <a:solidFill>
                  <a:srgbClr val="FFFF00"/>
                </a:solidFill>
              </a:rPr>
              <a:t>Катерина Ивановна</a:t>
            </a:r>
            <a:r>
              <a:rPr lang="ru-RU" sz="2800" dirty="0">
                <a:solidFill>
                  <a:srgbClr val="FFFF00"/>
                </a:solidFill>
              </a:rPr>
              <a:t>, когда-то принадлежавшая к средним слоям общества, после реформы 1861 года была вынуждена жить в нищете. А воспоминания о прошлом и врождённая гордость делают её жизнь только мучительнее. </a:t>
            </a:r>
            <a:endParaRPr lang="ru-RU" sz="28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54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E6929-5C18-3EB5-A8EA-564E81015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9787D0-89F5-10D1-8547-B1753B67B673}"/>
              </a:ext>
            </a:extLst>
          </p:cNvPr>
          <p:cNvSpPr/>
          <p:nvPr/>
        </p:nvSpPr>
        <p:spPr>
          <a:xfrm>
            <a:off x="3176954" y="206111"/>
            <a:ext cx="6723181" cy="720012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Авторская позиция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FB05EA-E347-919E-35DA-F297FCCF30AE}"/>
              </a:ext>
            </a:extLst>
          </p:cNvPr>
          <p:cNvSpPr/>
          <p:nvPr/>
        </p:nvSpPr>
        <p:spPr>
          <a:xfrm>
            <a:off x="117231" y="1093900"/>
            <a:ext cx="11881249" cy="806765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Автор наказывает своего героя с помощью </a:t>
            </a:r>
            <a:r>
              <a:rPr lang="ru-RU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нравственных законов</a:t>
            </a:r>
            <a:r>
              <a:rPr lang="ru-RU" sz="2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а не юридических, в которых Раскольников был сведущ.</a:t>
            </a:r>
            <a:endParaRPr lang="ru-RU" sz="2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814B30-B931-C98C-8D1E-7AC8DE6AA5D4}"/>
              </a:ext>
            </a:extLst>
          </p:cNvPr>
          <p:cNvSpPr/>
          <p:nvPr/>
        </p:nvSpPr>
        <p:spPr>
          <a:xfrm>
            <a:off x="624113" y="2119329"/>
            <a:ext cx="10867484" cy="774403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Разные по объёму сюжетные части романа: преступление/наказание. Повествование о наказании занимает большую часть романа.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59EC36-EA26-522E-246A-5308CF83E188}"/>
              </a:ext>
            </a:extLst>
          </p:cNvPr>
          <p:cNvSpPr/>
          <p:nvPr/>
        </p:nvSpPr>
        <p:spPr>
          <a:xfrm>
            <a:off x="668168" y="3112396"/>
            <a:ext cx="10855664" cy="1294554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Авторское разведение по времени признания в преступлении Р. Раскольникова и его воскресение для новой жизни. Это очень важно для автора, потому что показывает: долгий путь к Богу: осознание преступления  не равно признанию ложности теории героем. 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A91FB1-D224-91CE-3E41-36DDF95154D5}"/>
              </a:ext>
            </a:extLst>
          </p:cNvPr>
          <p:cNvSpPr/>
          <p:nvPr/>
        </p:nvSpPr>
        <p:spPr>
          <a:xfrm>
            <a:off x="668168" y="4621142"/>
            <a:ext cx="10855664" cy="806765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Трудный путь к Богу через переживание трёх событий главным героем: смерти матери, Пульхерии Александровны, болезни Сони, собственной болезни.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EA84AF-F7A5-8998-E4CB-E108A24F4CEF}"/>
              </a:ext>
            </a:extLst>
          </p:cNvPr>
          <p:cNvSpPr/>
          <p:nvPr/>
        </p:nvSpPr>
        <p:spPr>
          <a:xfrm>
            <a:off x="714967" y="5642099"/>
            <a:ext cx="10855664" cy="806765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Эпилог как открытый финал. Роман заканчивается повествованием о «новой жизни» Родиона Раскольникова, но какая она будет – неизвестно. </a:t>
            </a:r>
          </a:p>
        </p:txBody>
      </p:sp>
    </p:spTree>
    <p:extLst>
      <p:ext uri="{BB962C8B-B14F-4D97-AF65-F5344CB8AC3E}">
        <p14:creationId xmlns:p14="http://schemas.microsoft.com/office/powerpoint/2010/main" val="50400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9CD73-F9C2-F9DE-F7A5-7380A4389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3D636E-1B38-71D0-2015-971A61C5B924}"/>
              </a:ext>
            </a:extLst>
          </p:cNvPr>
          <p:cNvSpPr/>
          <p:nvPr/>
        </p:nvSpPr>
        <p:spPr>
          <a:xfrm>
            <a:off x="2911720" y="492903"/>
            <a:ext cx="9186496" cy="5873262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Проблематика:</a:t>
            </a:r>
            <a:endParaRPr lang="ru-RU" sz="2200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Можно ли убить ради «высшей» цели?</a:t>
            </a:r>
          </a:p>
          <a:p>
            <a:r>
              <a:rPr lang="ru-RU" sz="2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Каждая ли человеческая жизнь ценна?</a:t>
            </a:r>
          </a:p>
          <a:p>
            <a:r>
              <a:rPr lang="ru-RU" sz="2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чём причина нравственного падения?</a:t>
            </a:r>
          </a:p>
          <a:p>
            <a:r>
              <a:rPr lang="ru-RU" sz="2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Кто виноват в бедности, нищете и безысходности людей?</a:t>
            </a:r>
          </a:p>
          <a:p>
            <a:r>
              <a:rPr lang="ru-RU" sz="2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 может преобразить и возродить падшую когда-то душу?</a:t>
            </a:r>
          </a:p>
          <a:p>
            <a:r>
              <a:rPr lang="ru-RU" sz="2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Каковы истоки капитализма и его роль в развращении человека?</a:t>
            </a:r>
          </a:p>
          <a:p>
            <a:r>
              <a:rPr lang="ru-RU" sz="2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Так ли необходима жертвенность ради блага других людей?</a:t>
            </a:r>
          </a:p>
          <a:p>
            <a:r>
              <a:rPr lang="ru-RU" sz="2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Можно ли оправдать преступление?</a:t>
            </a:r>
          </a:p>
          <a:p>
            <a:r>
              <a:rPr lang="ru-RU" sz="2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Каждый ли достоин сострадания и кому оно доступно?</a:t>
            </a:r>
          </a:p>
          <a:p>
            <a:r>
              <a:rPr lang="ru-RU" sz="2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Стремление к личному обогащению и подлость следуют рука об руку?</a:t>
            </a:r>
          </a:p>
          <a:p>
            <a:r>
              <a:rPr lang="ru-RU" sz="2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 помогает преодолеть любые трудности?</a:t>
            </a:r>
          </a:p>
          <a:p>
            <a:r>
              <a:rPr lang="ru-RU" sz="2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Страдание — это путь к очищению?</a:t>
            </a:r>
          </a:p>
          <a:p>
            <a:r>
              <a:rPr lang="ru-RU" sz="22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Пьянство — дорога к жестокости и разложению?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E4A7FFD-B457-887E-D4F0-5DAA75787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1" y="985272"/>
            <a:ext cx="2489688" cy="4300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8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90D33-E17E-2FFC-A851-49F4B3B61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7A19D9-0E6C-B60A-C539-F61CF8B407E6}"/>
              </a:ext>
            </a:extLst>
          </p:cNvPr>
          <p:cNvSpPr/>
          <p:nvPr/>
        </p:nvSpPr>
        <p:spPr>
          <a:xfrm>
            <a:off x="257908" y="138626"/>
            <a:ext cx="3188677" cy="580732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ЗАДУМКА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ABA993-9AD9-7133-8606-F07047A1EC75}"/>
              </a:ext>
            </a:extLst>
          </p:cNvPr>
          <p:cNvSpPr/>
          <p:nvPr/>
        </p:nvSpPr>
        <p:spPr>
          <a:xfrm>
            <a:off x="633045" y="1101969"/>
            <a:ext cx="10984523" cy="1059327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сентябре 1865 г., начиная работу над текстом романа, Достоевский пишет редактору «Русского вестника» М.Н. Каткову: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93BA63-5C08-BCCC-69BE-81FF58ED8F8B}"/>
              </a:ext>
            </a:extLst>
          </p:cNvPr>
          <p:cNvSpPr/>
          <p:nvPr/>
        </p:nvSpPr>
        <p:spPr>
          <a:xfrm>
            <a:off x="633045" y="2543908"/>
            <a:ext cx="10984523" cy="2914797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«Действие современное, в нынешнем году. Молодой человек, исключенный из студентов университета, мещанин по происхождению, и живущий в крайней бедности, по легкомыслию, по шатости в понятиях поддавшись некоторым странным “недоконченным” идеям, которые носятся в воздухе, решился разом выйти из скверного своего положения. Он решился убить одну старуху, титулярную советницу, дающую деньги под проценты».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80F010-6AE2-3764-F82C-F6134ECF1137}"/>
              </a:ext>
            </a:extLst>
          </p:cNvPr>
          <p:cNvSpPr/>
          <p:nvPr/>
        </p:nvSpPr>
        <p:spPr>
          <a:xfrm>
            <a:off x="633046" y="5841317"/>
            <a:ext cx="10984522" cy="918649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То, что действие романа происходит в современные автору дни, указывает упоминание об июльской жаре и духоте в городе — по данным синоптиков, в июле 1865 года стояла аномальная жара.</a:t>
            </a:r>
          </a:p>
        </p:txBody>
      </p:sp>
    </p:spTree>
    <p:extLst>
      <p:ext uri="{BB962C8B-B14F-4D97-AF65-F5344CB8AC3E}">
        <p14:creationId xmlns:p14="http://schemas.microsoft.com/office/powerpoint/2010/main" val="222218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63C8B-2EE5-9329-AE9A-6515AC4B1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A21124-5BDF-A40D-D0CA-0761A172CBBF}"/>
              </a:ext>
            </a:extLst>
          </p:cNvPr>
          <p:cNvSpPr/>
          <p:nvPr/>
        </p:nvSpPr>
        <p:spPr>
          <a:xfrm>
            <a:off x="257908" y="138625"/>
            <a:ext cx="6412523" cy="832339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ИСТОРИЯ СОЗДАНИЯ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B2AF6D-56B7-EFD1-71BB-C6C8512514CE}"/>
              </a:ext>
            </a:extLst>
          </p:cNvPr>
          <p:cNvSpPr/>
          <p:nvPr/>
        </p:nvSpPr>
        <p:spPr>
          <a:xfrm>
            <a:off x="633046" y="1328957"/>
            <a:ext cx="10328030" cy="832339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 незавершённого романа </a:t>
            </a:r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«Пьяненькие» 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вышла сюжетная линия семьи Мармеладовых.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4E2C93-D3BE-3C9B-A2EE-FB30FAD752DB}"/>
              </a:ext>
            </a:extLst>
          </p:cNvPr>
          <p:cNvSpPr/>
          <p:nvPr/>
        </p:nvSpPr>
        <p:spPr>
          <a:xfrm>
            <a:off x="1535723" y="2409092"/>
            <a:ext cx="10339753" cy="2801817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9750"/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Идея главного героя о разделении людей на «обыкновенных» и «необыкновенных» появилась у писателя только в 1863 году. </a:t>
            </a:r>
          </a:p>
          <a:p>
            <a:pPr indent="539750"/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Личный каторжный опыт писателя должен был реализоваться в жанре </a:t>
            </a:r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романа-исповеди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indent="539750"/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Эти творческие идеи связываются и объединяются </a:t>
            </a:r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криминальным сюжетом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 преступлении студента.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D94BB4-0C60-07FA-E099-1E96173F2DE9}"/>
              </a:ext>
            </a:extLst>
          </p:cNvPr>
          <p:cNvSpPr/>
          <p:nvPr/>
        </p:nvSpPr>
        <p:spPr>
          <a:xfrm>
            <a:off x="633046" y="5458705"/>
            <a:ext cx="10339753" cy="1301261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Первоначальная задумка романа как </a:t>
            </a:r>
            <a:r>
              <a:rPr lang="ru-RU" sz="2400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«психологический отчёт одного преступления»</a:t>
            </a:r>
            <a:r>
              <a:rPr lang="ru-RU" sz="24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выросла в сложное художественное целое.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9CB91E-78AF-5513-9CF8-AF6752F8EA58}"/>
              </a:ext>
            </a:extLst>
          </p:cNvPr>
          <p:cNvSpPr/>
          <p:nvPr/>
        </p:nvSpPr>
        <p:spPr>
          <a:xfrm>
            <a:off x="6904892" y="88508"/>
            <a:ext cx="5111262" cy="1025184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Роман «Преступление и наказание» - это сплав намеченных Достоевским идей. </a:t>
            </a:r>
          </a:p>
        </p:txBody>
      </p:sp>
    </p:spTree>
    <p:extLst>
      <p:ext uri="{BB962C8B-B14F-4D97-AF65-F5344CB8AC3E}">
        <p14:creationId xmlns:p14="http://schemas.microsoft.com/office/powerpoint/2010/main" val="327063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5AABC-81F3-007D-5FDA-404437AFD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DBADF8-0A37-CC71-4BA7-A1143077D420}"/>
              </a:ext>
            </a:extLst>
          </p:cNvPr>
          <p:cNvSpPr/>
          <p:nvPr/>
        </p:nvSpPr>
        <p:spPr>
          <a:xfrm>
            <a:off x="1963616" y="250434"/>
            <a:ext cx="8264768" cy="1190332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ИДЕЙНО-ПОЛИТИЧЕСКАЯ ОСНОВА РОМАНА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93E9FA-56C7-E249-7DA5-F7E5A6F3176B}"/>
              </a:ext>
            </a:extLst>
          </p:cNvPr>
          <p:cNvSpPr/>
          <p:nvPr/>
        </p:nvSpPr>
        <p:spPr>
          <a:xfrm>
            <a:off x="293078" y="1524000"/>
            <a:ext cx="3774830" cy="4630615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Кризис экономики после 1861 </a:t>
            </a:r>
          </a:p>
          <a:p>
            <a:pPr algn="ctr"/>
            <a:endParaRPr lang="ru-RU" b="1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 отмены крепостного права Россия за короткий промежуток времени претерпевает значительные и резкие изменения: </a:t>
            </a:r>
            <a:r>
              <a:rPr lang="ru-RU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нестабильная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без того </a:t>
            </a:r>
            <a:r>
              <a:rPr lang="ru-RU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экономика испытывает кризис и становится причиной безработицы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а та в свою очередь рождает </a:t>
            </a:r>
            <a:r>
              <a:rPr lang="ru-RU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бесконтрольное пьянство и вынужденную проституцию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BE547F-372F-09C5-FED8-36E16FBC9E75}"/>
              </a:ext>
            </a:extLst>
          </p:cNvPr>
          <p:cNvSpPr/>
          <p:nvPr/>
        </p:nvSpPr>
        <p:spPr>
          <a:xfrm>
            <a:off x="4202723" y="1524000"/>
            <a:ext cx="4067908" cy="5251937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«Раскол» западников и славянофилов</a:t>
            </a:r>
          </a:p>
          <a:p>
            <a:pPr algn="ctr"/>
            <a:endParaRPr lang="ru-RU" b="1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1862 году Фёдор Михайлович пишет статью </a:t>
            </a:r>
            <a:r>
              <a:rPr lang="ru-RU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«Два лагеря теоретиков», в которой называет раскол «крупным явлением в нашей исторической жизни»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в контексте размышлений о теориях западников и славянофилов и о русском человеке вообще. Раскол в русском обществе и в самой личности — </a:t>
            </a:r>
            <a:r>
              <a:rPr lang="ru-RU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социальную диалектику и диалектику души 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— Достоевский воплотил в образе Родиона Романовича Раскольникова. 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943786-9BB8-46BD-E527-7E26B5BF81A8}"/>
              </a:ext>
            </a:extLst>
          </p:cNvPr>
          <p:cNvSpPr/>
          <p:nvPr/>
        </p:nvSpPr>
        <p:spPr>
          <a:xfrm>
            <a:off x="8405447" y="1524001"/>
            <a:ext cx="3657599" cy="5251936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образе Разумихина Достоевский показал типичного представителя </a:t>
            </a:r>
            <a:r>
              <a:rPr lang="ru-RU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демократической молодёжи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собиравшейся вокруг Н.Г. Чернышевского, неслучайно в черновых записях называя героя Рахметовым, по фамилии героя романа Н.Г. Чернышевского «Что делать?».</a:t>
            </a:r>
          </a:p>
          <a:p>
            <a:r>
              <a:rPr lang="ru-RU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«Все вы, до единого, — болтушки и </a:t>
            </a:r>
            <a:r>
              <a:rPr lang="ru-RU" i="1" dirty="0" err="1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фанфарошки</a:t>
            </a:r>
            <a:r>
              <a:rPr lang="ru-RU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 Заведётся у вас </a:t>
            </a:r>
            <a:r>
              <a:rPr lang="ru-RU" i="1" dirty="0" err="1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страданьице</a:t>
            </a:r>
            <a:r>
              <a:rPr lang="ru-RU" i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— вы с ним как курица с яйцом носитесь!»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— говорит Разумихин.</a:t>
            </a:r>
          </a:p>
        </p:txBody>
      </p:sp>
    </p:spTree>
    <p:extLst>
      <p:ext uri="{BB962C8B-B14F-4D97-AF65-F5344CB8AC3E}">
        <p14:creationId xmlns:p14="http://schemas.microsoft.com/office/powerpoint/2010/main" val="3326269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797AE-7CA6-8AD8-D779-BF978265E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D92ED2-B953-2171-047A-038EC5FBAAB3}"/>
              </a:ext>
            </a:extLst>
          </p:cNvPr>
          <p:cNvSpPr/>
          <p:nvPr/>
        </p:nvSpPr>
        <p:spPr>
          <a:xfrm>
            <a:off x="1286608" y="273881"/>
            <a:ext cx="9618784" cy="1190332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1613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СОЦИАЛЬНО-ИСТОРИЧЕСКАЯ ОСНОВА РОМАНА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AF5F2E-A5E9-6F2A-921B-ABE0DA7A6F62}"/>
              </a:ext>
            </a:extLst>
          </p:cNvPr>
          <p:cNvSpPr/>
          <p:nvPr/>
        </p:nvSpPr>
        <p:spPr>
          <a:xfrm>
            <a:off x="293078" y="1693984"/>
            <a:ext cx="3774830" cy="4999893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Фёдор Михайлович Достоевский героями романа делает </a:t>
            </a:r>
            <a:r>
              <a:rPr lang="ru-RU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типичных представителей различных слоёв 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общества пореформенной России: почти </a:t>
            </a:r>
            <a:r>
              <a:rPr lang="ru-RU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нищий студент 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Раскольников, </a:t>
            </a:r>
            <a:r>
              <a:rPr lang="ru-RU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предприимчивый студент 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Разумихин, </a:t>
            </a:r>
            <a:r>
              <a:rPr lang="ru-RU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помещик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Свидригайлов, </a:t>
            </a:r>
            <a:r>
              <a:rPr lang="ru-RU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бедный чиновник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Мармеладов, </a:t>
            </a:r>
            <a:r>
              <a:rPr lang="ru-RU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капиталист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Лужин, </a:t>
            </a:r>
            <a:r>
              <a:rPr lang="ru-RU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следователь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Порфирий Петрович, </a:t>
            </a:r>
            <a:r>
              <a:rPr lang="ru-RU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министерский служащий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Лебезятников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endParaRPr lang="ru-RU" sz="2000" dirty="0">
              <a:solidFill>
                <a:srgbClr val="FFFF6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B60927C-D703-AF07-B7F1-1EBFBF2A6002}"/>
              </a:ext>
            </a:extLst>
          </p:cNvPr>
          <p:cNvSpPr/>
          <p:nvPr/>
        </p:nvSpPr>
        <p:spPr>
          <a:xfrm>
            <a:off x="4202723" y="1693983"/>
            <a:ext cx="4067908" cy="334694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Социальное неравенство 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обновлённой России приобретает в романе острый характер, ещё более усиливающийся местом — </a:t>
            </a:r>
            <a:r>
              <a:rPr lang="ru-RU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Петербургом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являющимся центром становления капитализма, где </a:t>
            </a:r>
            <a:r>
              <a:rPr lang="ru-RU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расслоение</a:t>
            </a:r>
            <a:r>
              <a:rPr lang="ru-RU" sz="2000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проявляется в высшей степени. 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6B355FC-3776-3C35-A55C-5E1EED78AF32}"/>
              </a:ext>
            </a:extLst>
          </p:cNvPr>
          <p:cNvSpPr/>
          <p:nvPr/>
        </p:nvSpPr>
        <p:spPr>
          <a:xfrm>
            <a:off x="8405447" y="1693983"/>
            <a:ext cx="3657599" cy="4999893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ru-RU" b="1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Сенной площади 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Петербурге 1850 — 1860-х годов располагался главный рынок, здесь же находились трущобы, это место считалось </a:t>
            </a:r>
            <a:r>
              <a:rPr lang="ru-RU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одним из самых криминальных в городе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</a:p>
          <a:p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Здесь же Раскольников принимает окончательное решение о дне и времени совершения преступления и впоследствии здесь же </a:t>
            </a:r>
            <a:r>
              <a:rPr lang="ru-RU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герой ощущает облегчение</a:t>
            </a:r>
            <a:r>
              <a:rPr lang="ru-RU" dirty="0">
                <a:solidFill>
                  <a:srgbClr val="FFFF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решившись на публичное покаяние и на признание в убийстве.</a:t>
            </a:r>
          </a:p>
        </p:txBody>
      </p:sp>
    </p:spTree>
    <p:extLst>
      <p:ext uri="{BB962C8B-B14F-4D97-AF65-F5344CB8AC3E}">
        <p14:creationId xmlns:p14="http://schemas.microsoft.com/office/powerpoint/2010/main" val="1892236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7562</TotalTime>
  <Words>4296</Words>
  <Application>Microsoft Office PowerPoint</Application>
  <PresentationFormat>Широкоэкранный</PresentationFormat>
  <Paragraphs>265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Дарья Хаустова</dc:creator>
  <cp:lastModifiedBy>Дарья Хаустова</cp:lastModifiedBy>
  <cp:revision>37</cp:revision>
  <dcterms:created xsi:type="dcterms:W3CDTF">2024-09-07T11:02:14Z</dcterms:created>
  <dcterms:modified xsi:type="dcterms:W3CDTF">2026-04-30T16:04:51Z</dcterms:modified>
</cp:coreProperties>
</file>