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2" r:id="rId4"/>
    <p:sldId id="271" r:id="rId5"/>
    <p:sldId id="273" r:id="rId6"/>
    <p:sldId id="275" r:id="rId7"/>
    <p:sldId id="277" r:id="rId8"/>
    <p:sldId id="278" r:id="rId9"/>
    <p:sldId id="279" r:id="rId10"/>
    <p:sldId id="280" r:id="rId11"/>
    <p:sldId id="281" r:id="rId12"/>
    <p:sldId id="282" r:id="rId13"/>
    <p:sldId id="284" r:id="rId14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" userDrawn="1">
          <p15:clr>
            <a:srgbClr val="A4A3A4"/>
          </p15:clr>
        </p15:guide>
        <p15:guide id="3" pos="5374" userDrawn="1">
          <p15:clr>
            <a:srgbClr val="A4A3A4"/>
          </p15:clr>
        </p15:guide>
        <p15:guide id="4" orient="horz" pos="754" userDrawn="1">
          <p15:clr>
            <a:srgbClr val="A4A3A4"/>
          </p15:clr>
        </p15:guide>
        <p15:guide id="5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"/>
        <p:guide pos="5374"/>
        <p:guide orient="horz" pos="754"/>
        <p:guide pos="2880"/>
      </p:guideLst>
    </p:cSldViewPr>
  </p:slideViewPr>
  <p:gridSpacing cx="71999" cy="719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rcRect b="3795"/>
          <a:stretch>
            <a:fillRect/>
          </a:stretch>
        </p:blipFill>
        <p:spPr>
          <a:xfrm>
            <a:off x="0" y="260350"/>
            <a:ext cx="9144000" cy="65976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620713"/>
            <a:ext cx="8207375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1843088"/>
            <a:ext cx="8212138" cy="98107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3.jpeg"/><Relationship Id="rId1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Заголовок 4097"/>
          <p:cNvSpPr>
            <a:spLocks noGrp="1"/>
          </p:cNvSpPr>
          <p:nvPr>
            <p:ph type="ctrTitle"/>
          </p:nvPr>
        </p:nvSpPr>
        <p:spPr>
          <a:xfrm>
            <a:off x="395923" y="1700213"/>
            <a:ext cx="8207375" cy="1082675"/>
          </a:xfrm>
        </p:spPr>
        <p:txBody>
          <a:bodyPr anchor="ctr" anchorCtr="0"/>
          <a:p>
            <a:pPr defTabSz="914400">
              <a:buSzTx/>
              <a:buFontTx/>
              <a:buNone/>
            </a:pPr>
            <a:r>
              <a:rPr lang="ru-RU" kern="1200" baseline="0">
                <a:latin typeface="Times New Roman" panose="02020603050405020304" pitchFamily="2" charset="0"/>
                <a:ea typeface="SimSun" panose="02010600030101010101" pitchFamily="2" charset="-122"/>
                <a:cs typeface="Times New Roman" panose="02020603050405020304" pitchFamily="2" charset="0"/>
              </a:rPr>
              <a:t>Теорема Пифагора и ее значение в жизни человека</a:t>
            </a:r>
            <a:endParaRPr lang="ru-RU" kern="1200" baseline="0">
              <a:latin typeface="Times New Roman" panose="02020603050405020304" pitchFamily="2" charset="0"/>
              <a:ea typeface="SimSun" panose="0201060003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4099" name="Подзаголовок 4098"/>
          <p:cNvSpPr>
            <a:spLocks noGrp="1"/>
          </p:cNvSpPr>
          <p:nvPr>
            <p:ph type="subTitle" idx="1"/>
          </p:nvPr>
        </p:nvSpPr>
        <p:spPr>
          <a:xfrm>
            <a:off x="4716145" y="5804535"/>
            <a:ext cx="7777480" cy="1734185"/>
          </a:xfrm>
        </p:spPr>
        <p:txBody>
          <a:bodyPr anchor="t" anchorCtr="0"/>
          <a:p>
            <a:pPr defTabSz="914400">
              <a:buSzTx/>
            </a:pPr>
            <a:r>
              <a:rPr lang="ru-RU" sz="1200" kern="1200" baseline="0">
                <a:latin typeface="Arial" panose="020B0604020202020204" pitchFamily="34" charset="0"/>
                <a:ea typeface="SimSun" panose="02010600030101010101" pitchFamily="2" charset="-122"/>
              </a:rPr>
              <a:t>Выполнил: Ученик 8а класса Воронин Егор</a:t>
            </a:r>
            <a:endParaRPr lang="ru-RU" sz="1200" kern="1200" baseline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defTabSz="914400">
              <a:buSzTx/>
            </a:pPr>
            <a:r>
              <a:rPr lang="ru-RU" sz="1200" kern="1200" baseline="0">
                <a:latin typeface="Arial" panose="020B0604020202020204" pitchFamily="34" charset="0"/>
                <a:ea typeface="SimSun" panose="02010600030101010101" pitchFamily="2" charset="-122"/>
              </a:rPr>
              <a:t>Руководитель: Остапенко Н.А</a:t>
            </a:r>
            <a:endParaRPr lang="ru-RU" sz="1200" kern="1200" baseline="0"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Текстовое поле 1"/>
          <p:cNvSpPr txBox="1"/>
          <p:nvPr/>
        </p:nvSpPr>
        <p:spPr>
          <a:xfrm>
            <a:off x="-30480" y="45085"/>
            <a:ext cx="91020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en-US" b="1">
                <a:latin typeface="Times New Roman" panose="02020603050405020304" pitchFamily="2" charset="0"/>
                <a:cs typeface="Times New Roman" panose="02020603050405020304" pitchFamily="2" charset="0"/>
              </a:rPr>
              <a:t>География</a:t>
            </a:r>
            <a:endParaRPr lang="en-US" altLang="en-US" b="1">
              <a:latin typeface="Times New Roman" panose="02020603050405020304" pitchFamily="2" charset="0"/>
              <a:cs typeface="Times New Roman" panose="02020603050405020304" pitchFamily="2" charset="0"/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6350" y="908685"/>
            <a:ext cx="4682490" cy="50546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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1) </a:t>
            </a:r>
            <a:r>
              <a:rPr lang="en-US" altLang="en-US" sz="1400" b="1">
                <a:latin typeface="Times New Roman" panose="02020603050405020304" pitchFamily="2" charset="0"/>
                <a:cs typeface="Times New Roman" panose="02020603050405020304" pitchFamily="2" charset="0"/>
              </a:rPr>
              <a:t>Геодезия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 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—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для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расчётов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расстояний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между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спутниками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и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поверхностью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Земли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а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также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для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фотопрогнозов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изображений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поверхности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Земли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из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космоса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.</a:t>
            </a:r>
            <a:endParaRPr lang="en-US" altLang="ru-RU" sz="1400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endParaRPr lang="en-US" altLang="ru-RU" sz="1400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endParaRPr lang="en-US" altLang="ru-RU" sz="1400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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2) </a:t>
            </a:r>
            <a:r>
              <a:rPr lang="en-US" altLang="en-US" sz="1400" b="1">
                <a:latin typeface="Times New Roman" panose="02020603050405020304" pitchFamily="2" charset="0"/>
                <a:cs typeface="Times New Roman" panose="02020603050405020304" pitchFamily="2" charset="0"/>
              </a:rPr>
              <a:t>Картография</a:t>
            </a:r>
            <a:r>
              <a:rPr lang="en-US" altLang="ru-RU" sz="1400" b="1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—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для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построения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карт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и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определения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географических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координат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объектов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.</a:t>
            </a:r>
            <a:endParaRPr lang="en-US" altLang="ru-RU" sz="1400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endParaRPr lang="en-US" altLang="ru-RU" sz="1400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endParaRPr lang="en-US" altLang="ru-RU" sz="1400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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3) </a:t>
            </a:r>
            <a:r>
              <a:rPr lang="en-US" altLang="en-US" sz="1400" b="1">
                <a:latin typeface="Times New Roman" panose="02020603050405020304" pitchFamily="2" charset="0"/>
                <a:cs typeface="Times New Roman" panose="02020603050405020304" pitchFamily="2" charset="0"/>
              </a:rPr>
              <a:t>Проведение</a:t>
            </a:r>
            <a:r>
              <a:rPr lang="en-US" altLang="ru-RU" sz="1400" b="1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 b="1">
                <a:latin typeface="Times New Roman" panose="02020603050405020304" pitchFamily="2" charset="0"/>
                <a:cs typeface="Times New Roman" panose="02020603050405020304" pitchFamily="2" charset="0"/>
              </a:rPr>
              <a:t>перпендикулярных</a:t>
            </a:r>
            <a:r>
              <a:rPr lang="en-US" altLang="ru-RU" sz="1400" b="1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 b="1">
                <a:latin typeface="Times New Roman" panose="02020603050405020304" pitchFamily="2" charset="0"/>
                <a:cs typeface="Times New Roman" panose="02020603050405020304" pitchFamily="2" charset="0"/>
              </a:rPr>
              <a:t>линий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—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например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в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способе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который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используют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землемеры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для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проведения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на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местности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перпендикулярных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линий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.</a:t>
            </a:r>
            <a:endParaRPr lang="en-US" altLang="ru-RU" sz="1400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endParaRPr lang="en-US" altLang="ru-RU" sz="1400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endParaRPr lang="en-US" altLang="ru-RU" sz="1400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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4) </a:t>
            </a:r>
            <a:r>
              <a:rPr lang="en-US" altLang="en-US" sz="1400" b="1">
                <a:latin typeface="Times New Roman" panose="02020603050405020304" pitchFamily="2" charset="0"/>
                <a:cs typeface="Times New Roman" panose="02020603050405020304" pitchFamily="2" charset="0"/>
              </a:rPr>
              <a:t>Расчёт</a:t>
            </a:r>
            <a:r>
              <a:rPr lang="en-US" altLang="ru-RU" sz="1400" b="1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 b="1">
                <a:latin typeface="Times New Roman" panose="02020603050405020304" pitchFamily="2" charset="0"/>
                <a:cs typeface="Times New Roman" panose="02020603050405020304" pitchFamily="2" charset="0"/>
              </a:rPr>
              <a:t>расстояния</a:t>
            </a:r>
            <a:r>
              <a:rPr lang="en-US" altLang="ru-RU" sz="1400" b="1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 b="1">
                <a:latin typeface="Times New Roman" panose="02020603050405020304" pitchFamily="2" charset="0"/>
                <a:cs typeface="Times New Roman" panose="02020603050405020304" pitchFamily="2" charset="0"/>
              </a:rPr>
              <a:t>до</a:t>
            </a:r>
            <a:r>
              <a:rPr lang="en-US" altLang="ru-RU" sz="1400" b="1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 b="1">
                <a:latin typeface="Times New Roman" panose="02020603050405020304" pitchFamily="2" charset="0"/>
                <a:cs typeface="Times New Roman" panose="02020603050405020304" pitchFamily="2" charset="0"/>
              </a:rPr>
              <a:t>горизонта</a:t>
            </a:r>
            <a:r>
              <a:rPr lang="en-US" altLang="ru-RU" sz="1400" b="1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—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с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помощью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теоремы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Пифагора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можно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найти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приближённое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расстояние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до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горизонта</a:t>
            </a:r>
            <a:r>
              <a:rPr lang="ru-RU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.</a:t>
            </a:r>
            <a:endParaRPr lang="ru-RU" altLang="en-US" sz="1400">
              <a:latin typeface="Times New Roman" panose="02020603050405020304" pitchFamily="2" charset="0"/>
              <a:cs typeface="Times New Roman" panose="02020603050405020304" pitchFamily="2" charset="0"/>
            </a:endParaRPr>
          </a:p>
        </p:txBody>
      </p:sp>
      <p:pic>
        <p:nvPicPr>
          <p:cNvPr id="4" name="Изображение 3"/>
          <p:cNvPicPr/>
          <p:nvPr/>
        </p:nvPicPr>
        <p:blipFill>
          <a:blip r:embed="rId1"/>
          <a:stretch>
            <a:fillRect/>
          </a:stretch>
        </p:blipFill>
        <p:spPr>
          <a:xfrm>
            <a:off x="4499610" y="836930"/>
            <a:ext cx="4572000" cy="337629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6195" y="260985"/>
            <a:ext cx="2959100" cy="622935"/>
          </a:xfrm>
        </p:spPr>
        <p:txBody>
          <a:bodyPr/>
          <a:p>
            <a:pPr algn="ctr"/>
            <a:r>
              <a:rPr lang="ru-RU" altLang="ru-RU" b="1">
                <a:latin typeface="Times New Roman" panose="02020603050405020304" pitchFamily="2" charset="0"/>
                <a:cs typeface="Times New Roman" panose="02020603050405020304" pitchFamily="2" charset="0"/>
              </a:rPr>
              <a:t>Заключение</a:t>
            </a:r>
            <a:br>
              <a:rPr lang="ru-RU" altLang="ru-RU" b="1">
                <a:latin typeface="Times New Roman" panose="02020603050405020304" pitchFamily="2" charset="0"/>
                <a:cs typeface="Times New Roman" panose="02020603050405020304" pitchFamily="2" charset="0"/>
              </a:rPr>
            </a:br>
            <a:endParaRPr lang="ru-RU" altLang="ru-RU" sz="1600" b="1">
              <a:latin typeface="Times New Roman" panose="02020603050405020304" pitchFamily="2" charset="0"/>
              <a:cs typeface="Times New Roman" panose="02020603050405020304" pitchFamily="2" charset="0"/>
            </a:endParaRPr>
          </a:p>
        </p:txBody>
      </p:sp>
      <p:sp>
        <p:nvSpPr>
          <p:cNvPr id="5" name="Замещающее содержимое 4"/>
          <p:cNvSpPr>
            <a:spLocks noGrp="1"/>
          </p:cNvSpPr>
          <p:nvPr>
            <p:ph idx="1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6" name="Замещающий текст 5"/>
          <p:cNvSpPr>
            <a:spLocks noGrp="1"/>
          </p:cNvSpPr>
          <p:nvPr>
            <p:ph type="body" sz="half" idx="2"/>
          </p:nvPr>
        </p:nvSpPr>
        <p:spPr>
          <a:xfrm>
            <a:off x="323533" y="1124585"/>
            <a:ext cx="2949575" cy="3811588"/>
          </a:xfrm>
        </p:spPr>
        <p:txBody>
          <a:bodyPr/>
          <a:p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Подводя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итоги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моего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проекта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хочу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сказать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что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теорема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Пифагора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является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неотъемлемой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частью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жизни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человека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.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Она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помогает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не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только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решать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школьникам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задачи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по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геометрии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но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также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вносит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огромный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вклад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в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развитие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нашей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цивилизации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.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Пифагор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внес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свое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имя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в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список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величайших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людей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когда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либо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существовавших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на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земле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.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По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сей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день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Теорема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Пифагора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–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Огромный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шаг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в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развитии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человечества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.</a:t>
            </a:r>
            <a:endParaRPr lang="en-US" altLang="ru-RU">
              <a:latin typeface="Times New Roman" panose="02020603050405020304" pitchFamily="2" charset="0"/>
              <a:cs typeface="Times New Roman" panose="02020603050405020304" pitchFamily="2" charset="0"/>
            </a:endParaRPr>
          </a:p>
        </p:txBody>
      </p:sp>
      <p:pic>
        <p:nvPicPr>
          <p:cNvPr id="7" name="Изображение 6"/>
          <p:cNvPicPr/>
          <p:nvPr/>
        </p:nvPicPr>
        <p:blipFill>
          <a:blip r:embed="rId1"/>
          <a:stretch>
            <a:fillRect/>
          </a:stretch>
        </p:blipFill>
        <p:spPr>
          <a:xfrm>
            <a:off x="3780155" y="1052830"/>
            <a:ext cx="5057140" cy="445516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Текстовое поле 3"/>
          <p:cNvSpPr txBox="1"/>
          <p:nvPr/>
        </p:nvSpPr>
        <p:spPr>
          <a:xfrm>
            <a:off x="107950" y="2132965"/>
            <a:ext cx="9143365" cy="41509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ru-RU" altLang="en-US" sz="3200" b="1">
                <a:latin typeface="Times New Roman" panose="02020603050405020304" pitchFamily="2" charset="0"/>
                <a:cs typeface="Times New Roman" panose="02020603050405020304" pitchFamily="2" charset="0"/>
              </a:rPr>
              <a:t>Спасибо за внимание!</a:t>
            </a:r>
            <a:endParaRPr lang="ru-RU" altLang="en-US" sz="3200" b="1">
              <a:latin typeface="Times New Roman" panose="02020603050405020304" pitchFamily="2" charset="0"/>
              <a:cs typeface="Times New Roman" panose="02020603050405020304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560" y="1557020"/>
            <a:ext cx="9139555" cy="6808470"/>
          </a:xfrm>
        </p:spPr>
        <p:txBody>
          <a:bodyPr/>
          <a:p>
            <a:r>
              <a:rPr lang="ru-RU" altLang="en-US" sz="2800">
                <a:latin typeface="Times New Roman" panose="02020603050405020304" pitchFamily="2" charset="0"/>
                <a:cs typeface="Times New Roman" panose="02020603050405020304" pitchFamily="2" charset="0"/>
              </a:rPr>
              <a:t>Введение</a:t>
            </a:r>
            <a:br>
              <a:rPr lang="ru-RU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</a:br>
            <a:br>
              <a:rPr lang="ru-RU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</a:b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Трудно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найти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человека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у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которого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имя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Пифагора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b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</a:b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не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ассоциировалось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бы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с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его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теоремой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.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Пожалуй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b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</a:b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даже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те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кто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в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своей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жизни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навсегда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распрощался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с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b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</a:b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математикой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сохраняют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воспоминания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о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b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</a:b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«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пифагоровых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штанах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»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-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квадрате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на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гипотенузе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b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</a:b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равновеликом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двум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квадратам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на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катетах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. </a:t>
            </a:r>
            <a:b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</a:b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-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Теорема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Пифагора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b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</a:b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одна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из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главных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теорем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геометрии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её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значение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b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</a:b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состоит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в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том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b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</a:b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что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из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неё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и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с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её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помощью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можно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вывести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b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</a:b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большинство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теорем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b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</a:b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она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широко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используется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в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различных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областях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b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</a:b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науки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: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технике</a:t>
            </a:r>
            <a:r>
              <a:rPr lang="ru-RU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 или</a:t>
            </a:r>
            <a:b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</a:b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практической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400">
                <a:latin typeface="Times New Roman" panose="02020603050405020304" pitchFamily="2" charset="0"/>
                <a:cs typeface="Times New Roman" panose="02020603050405020304" pitchFamily="2" charset="0"/>
              </a:rPr>
              <a:t>жизни</a:t>
            </a:r>
            <a:r>
              <a:rPr lang="en-US" altLang="ru-RU" sz="1400">
                <a:latin typeface="Times New Roman" panose="02020603050405020304" pitchFamily="2" charset="0"/>
                <a:cs typeface="Times New Roman" panose="02020603050405020304" pitchFamily="2" charset="0"/>
              </a:rPr>
              <a:t>.</a:t>
            </a:r>
            <a:br>
              <a:rPr lang="ru-RU" altLang="en-US"/>
            </a:br>
            <a:br>
              <a:rPr lang="ru-RU" altLang="en-US"/>
            </a:br>
            <a:br>
              <a:rPr lang="ru-RU" altLang="en-US"/>
            </a:br>
            <a:br>
              <a:rPr lang="ru-RU" altLang="en-US"/>
            </a:br>
            <a:br>
              <a:rPr lang="ru-RU" altLang="en-US"/>
            </a:br>
            <a:br>
              <a:rPr lang="ru-RU" altLang="en-US"/>
            </a:br>
            <a:br>
              <a:rPr lang="ru-RU" altLang="en-US"/>
            </a:br>
            <a:br>
              <a:rPr lang="ru-RU" altLang="en-US"/>
            </a:br>
            <a:br>
              <a:rPr lang="ru-RU" altLang="en-US"/>
            </a:br>
            <a:endParaRPr lang="ru-RU" altLang="en-US"/>
          </a:p>
        </p:txBody>
      </p:sp>
      <p:pic>
        <p:nvPicPr>
          <p:cNvPr id="5" name="Изображение 4" descr="ппппп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9610" y="1412875"/>
            <a:ext cx="4314825" cy="304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-635" y="16510"/>
            <a:ext cx="9144000" cy="6811645"/>
          </a:xfrm>
        </p:spPr>
        <p:txBody>
          <a:bodyPr/>
          <a:p>
            <a:r>
              <a:rPr lang="ru-RU" altLang="ru-RU" sz="1600" b="1">
                <a:latin typeface="Times New Roman" panose="02020603050405020304" pitchFamily="2" charset="0"/>
                <a:cs typeface="Times New Roman" panose="02020603050405020304" pitchFamily="2" charset="0"/>
              </a:rPr>
              <a:t>Цель проекта: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Узнать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что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такое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теорема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Пифагора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и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понять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каково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её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применение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в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жизни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человека</a:t>
            </a:r>
            <a:endParaRPr lang="en-US" altLang="en-US" sz="1600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algn="r"/>
            <a:endParaRPr lang="en-US" altLang="en-US" sz="1600"/>
          </a:p>
          <a:p>
            <a:pPr algn="r"/>
            <a:endParaRPr lang="en-US" altLang="en-US" sz="1600"/>
          </a:p>
          <a:p>
            <a:pPr algn="r"/>
            <a:endParaRPr lang="en-US" altLang="en-US" sz="1600"/>
          </a:p>
          <a:p>
            <a:pPr algn="r"/>
            <a:endParaRPr lang="en-US" altLang="en-US" sz="1600"/>
          </a:p>
          <a:p>
            <a:pPr marL="0" indent="0" algn="r">
              <a:buNone/>
            </a:pPr>
            <a:endParaRPr lang="en-US" altLang="en-US" sz="1600"/>
          </a:p>
          <a:p>
            <a:pPr algn="r"/>
            <a:endParaRPr lang="en-US" altLang="en-US" sz="1600" b="1"/>
          </a:p>
          <a:p>
            <a:pPr algn="r"/>
            <a:endParaRPr lang="en-US" altLang="en-US" sz="1600" b="1"/>
          </a:p>
          <a:p>
            <a:pPr algn="r"/>
            <a:r>
              <a:rPr lang="en-US" altLang="en-US" sz="1600" b="1">
                <a:latin typeface="Times New Roman" panose="02020603050405020304" pitchFamily="2" charset="0"/>
                <a:cs typeface="Times New Roman" panose="02020603050405020304" pitchFamily="2" charset="0"/>
              </a:rPr>
              <a:t>Задачи</a:t>
            </a:r>
            <a:r>
              <a:rPr lang="en-US" altLang="ru-RU" sz="1600" b="1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 b="1">
                <a:latin typeface="Times New Roman" panose="02020603050405020304" pitchFamily="2" charset="0"/>
                <a:cs typeface="Times New Roman" panose="02020603050405020304" pitchFamily="2" charset="0"/>
              </a:rPr>
              <a:t>пр</a:t>
            </a:r>
            <a:r>
              <a:rPr lang="ru-RU" altLang="en-US" sz="1600" b="1">
                <a:latin typeface="Times New Roman" panose="02020603050405020304" pitchFamily="2" charset="0"/>
                <a:cs typeface="Times New Roman" panose="02020603050405020304" pitchFamily="2" charset="0"/>
              </a:rPr>
              <a:t>оекта</a:t>
            </a:r>
            <a:endParaRPr lang="en-US" altLang="en-US" sz="1600" b="1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marL="0" indent="0" algn="r">
              <a:buNone/>
            </a:pPr>
            <a:r>
              <a:rPr lang="ru-RU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1)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Изучить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теорему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Пифагора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endParaRPr lang="en-US" altLang="ru-RU" sz="1600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marL="0" indent="0" algn="r">
              <a:buNone/>
            </a:pP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понять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для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чего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она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используется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в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Геометрии</a:t>
            </a:r>
            <a:endParaRPr lang="en-US" altLang="en-US" sz="1600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marL="0" indent="0" algn="r">
              <a:buNone/>
            </a:pPr>
            <a:r>
              <a:rPr lang="ru-RU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2)Определить, есть ли смысл теоремы Пифагора в</a:t>
            </a:r>
            <a:endParaRPr lang="ru-RU" altLang="en-US" sz="1600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marL="0" indent="0" algn="r">
              <a:buNone/>
            </a:pPr>
            <a:r>
              <a:rPr lang="ru-RU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жизни человека</a:t>
            </a:r>
            <a:endParaRPr lang="ru-RU" altLang="en-US" sz="1600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marL="0" indent="0" algn="r">
              <a:buNone/>
            </a:pPr>
            <a:r>
              <a:rPr lang="ru-RU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3)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Если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смысл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есть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то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сделать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выводы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: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Для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чего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она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нужна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,</a:t>
            </a:r>
            <a:endParaRPr lang="en-US" altLang="ru-RU" sz="1600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marL="0" indent="0" algn="r">
              <a:buNone/>
            </a:pP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в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каких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областях</a:t>
            </a:r>
            <a:r>
              <a:rPr lang="en-US" altLang="ru-RU" sz="16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600">
                <a:latin typeface="Times New Roman" panose="02020603050405020304" pitchFamily="2" charset="0"/>
                <a:cs typeface="Times New Roman" panose="02020603050405020304" pitchFamily="2" charset="0"/>
              </a:rPr>
              <a:t>применяется</a:t>
            </a:r>
            <a:r>
              <a:rPr lang="ru-RU" altLang="en-US" sz="1600"/>
              <a:t> </a:t>
            </a:r>
            <a:endParaRPr lang="ru-RU" altLang="en-US" sz="1600"/>
          </a:p>
        </p:txBody>
      </p:sp>
      <p:pic>
        <p:nvPicPr>
          <p:cNvPr id="5" name="Изображение 4" descr="P6jcOuqKNFvM-lwY94LY_htgD5c-192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560" y="621030"/>
            <a:ext cx="4168775" cy="28873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-36195" y="0"/>
            <a:ext cx="2971800" cy="995045"/>
          </a:xfrm>
        </p:spPr>
        <p:txBody>
          <a:bodyPr/>
          <a:p>
            <a:r>
              <a:rPr lang="ru-RU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Кто такой Пифагор?</a:t>
            </a:r>
            <a:endParaRPr lang="ru-RU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</p:txBody>
      </p:sp>
      <p:sp>
        <p:nvSpPr>
          <p:cNvPr id="5" name="Замещающая рамка рисунка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Замещающий текст 5"/>
          <p:cNvSpPr>
            <a:spLocks noGrp="1"/>
          </p:cNvSpPr>
          <p:nvPr>
            <p:ph type="body" sz="half" idx="2"/>
          </p:nvPr>
        </p:nvSpPr>
        <p:spPr>
          <a:xfrm>
            <a:off x="66040" y="1067435"/>
            <a:ext cx="3514090" cy="4801870"/>
          </a:xfrm>
        </p:spPr>
        <p:txBody>
          <a:bodyPr/>
          <a:p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Пифагор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Самосский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(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ок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. 570–490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гг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.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до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н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.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э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.) —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одна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из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самых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загадочных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фигур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в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истории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античной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науки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.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Мы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знаем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его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прежде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всего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как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математика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но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для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современников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он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был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прежде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всего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философом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мистиком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и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религиозным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реформатором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.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Он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не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оставил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после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себя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ни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одного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письменного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труда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однако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его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идеи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пережили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тысячелетия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.</a:t>
            </a:r>
            <a:endParaRPr lang="en-US" altLang="ru-RU">
              <a:latin typeface="Times New Roman" panose="02020603050405020304" pitchFamily="2" charset="0"/>
              <a:cs typeface="Times New Roman" panose="02020603050405020304" pitchFamily="2" charset="0"/>
            </a:endParaRPr>
          </a:p>
        </p:txBody>
      </p:sp>
      <p:pic>
        <p:nvPicPr>
          <p:cNvPr id="7" name="Изображение 6"/>
          <p:cNvPicPr/>
          <p:nvPr/>
        </p:nvPicPr>
        <p:blipFill>
          <a:blip r:embed="rId1"/>
          <a:stretch>
            <a:fillRect/>
          </a:stretch>
        </p:blipFill>
        <p:spPr>
          <a:xfrm>
            <a:off x="4427855" y="520065"/>
            <a:ext cx="4082415" cy="554799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Текстовое поле 3"/>
          <p:cNvSpPr txBox="1"/>
          <p:nvPr/>
        </p:nvSpPr>
        <p:spPr>
          <a:xfrm>
            <a:off x="612140" y="332740"/>
            <a:ext cx="7787005" cy="59486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ru-RU" altLang="en-US" sz="2000">
                <a:latin typeface="Times New Roman" panose="02020603050405020304" pitchFamily="2" charset="0"/>
                <a:cs typeface="Times New Roman" panose="02020603050405020304" pitchFamily="2" charset="0"/>
              </a:rPr>
              <a:t>Некоторые п</a:t>
            </a:r>
            <a:r>
              <a:rPr lang="en-US" altLang="en-US" sz="2000">
                <a:latin typeface="Times New Roman" panose="02020603050405020304" pitchFamily="2" charset="0"/>
                <a:cs typeface="Times New Roman" panose="02020603050405020304" pitchFamily="2" charset="0"/>
              </a:rPr>
              <a:t>рименение</a:t>
            </a:r>
            <a:r>
              <a:rPr lang="en-US" altLang="ru-RU" sz="20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2000">
                <a:latin typeface="Times New Roman" panose="02020603050405020304" pitchFamily="2" charset="0"/>
                <a:cs typeface="Times New Roman" panose="02020603050405020304" pitchFamily="2" charset="0"/>
              </a:rPr>
              <a:t>теоремы</a:t>
            </a:r>
            <a:r>
              <a:rPr lang="en-US" altLang="ru-RU" sz="20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2000">
                <a:latin typeface="Times New Roman" panose="02020603050405020304" pitchFamily="2" charset="0"/>
                <a:cs typeface="Times New Roman" panose="02020603050405020304" pitchFamily="2" charset="0"/>
              </a:rPr>
              <a:t>Пифагора</a:t>
            </a:r>
            <a:r>
              <a:rPr lang="en-US" altLang="ru-RU" sz="20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2000">
                <a:latin typeface="Times New Roman" panose="02020603050405020304" pitchFamily="2" charset="0"/>
                <a:cs typeface="Times New Roman" panose="02020603050405020304" pitchFamily="2" charset="0"/>
              </a:rPr>
              <a:t>в</a:t>
            </a:r>
            <a:r>
              <a:rPr lang="en-US" altLang="ru-RU" sz="20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2000">
                <a:latin typeface="Times New Roman" panose="02020603050405020304" pitchFamily="2" charset="0"/>
                <a:cs typeface="Times New Roman" panose="02020603050405020304" pitchFamily="2" charset="0"/>
              </a:rPr>
              <a:t>жизни</a:t>
            </a:r>
            <a:r>
              <a:rPr lang="en-US" altLang="ru-RU" sz="20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2000">
                <a:latin typeface="Times New Roman" panose="02020603050405020304" pitchFamily="2" charset="0"/>
                <a:cs typeface="Times New Roman" panose="02020603050405020304" pitchFamily="2" charset="0"/>
              </a:rPr>
              <a:t>человека</a:t>
            </a:r>
            <a:r>
              <a:rPr lang="ru-RU" altLang="en-US" sz="2000">
                <a:latin typeface="Times New Roman" panose="02020603050405020304" pitchFamily="2" charset="0"/>
                <a:cs typeface="Times New Roman" panose="02020603050405020304" pitchFamily="2" charset="0"/>
              </a:rPr>
              <a:t>:</a:t>
            </a:r>
            <a:endParaRPr lang="ru-RU" altLang="en-US" sz="2000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algn="l"/>
            <a:endParaRPr lang="ru-RU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algn="l"/>
            <a:endParaRPr lang="ru-RU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algn="l"/>
            <a:endParaRPr lang="ru-RU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algn="l"/>
            <a:r>
              <a:rPr lang="ru-RU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    1) Наука</a:t>
            </a:r>
            <a:endParaRPr lang="ru-RU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algn="l"/>
            <a:r>
              <a:rPr lang="ru-RU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      </a:t>
            </a:r>
            <a:endParaRPr lang="ru-RU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algn="l"/>
            <a:endParaRPr lang="ru-RU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algn="l"/>
            <a:r>
              <a:rPr lang="ru-RU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    2) Строительство</a:t>
            </a:r>
            <a:endParaRPr lang="ru-RU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algn="l"/>
            <a:r>
              <a:rPr lang="ru-RU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       </a:t>
            </a:r>
            <a:endParaRPr lang="ru-RU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algn="l"/>
            <a:endParaRPr lang="ru-RU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algn="l"/>
            <a:r>
              <a:rPr lang="ru-RU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    3) Техника</a:t>
            </a:r>
            <a:endParaRPr lang="ru-RU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algn="l"/>
            <a:r>
              <a:rPr lang="ru-RU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      </a:t>
            </a:r>
            <a:endParaRPr lang="ru-RU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algn="l"/>
            <a:endParaRPr lang="ru-RU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algn="l"/>
            <a:r>
              <a:rPr lang="ru-RU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    4) Связь</a:t>
            </a:r>
            <a:endParaRPr lang="ru-RU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algn="l"/>
            <a:r>
              <a:rPr lang="ru-RU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      </a:t>
            </a:r>
            <a:endParaRPr lang="ru-RU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algn="l"/>
            <a:endParaRPr lang="ru-RU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algn="l"/>
            <a:r>
              <a:rPr lang="ru-RU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    5) География</a:t>
            </a:r>
            <a:endParaRPr lang="ru-RU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Текстовое поле 1"/>
          <p:cNvSpPr txBox="1"/>
          <p:nvPr/>
        </p:nvSpPr>
        <p:spPr>
          <a:xfrm>
            <a:off x="38735" y="55880"/>
            <a:ext cx="9104630" cy="6172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en-US" b="1">
                <a:latin typeface="Times New Roman" panose="02020603050405020304" pitchFamily="2" charset="0"/>
                <a:cs typeface="Times New Roman" panose="02020603050405020304" pitchFamily="2" charset="0"/>
              </a:rPr>
              <a:t>Применение</a:t>
            </a:r>
            <a:r>
              <a:rPr lang="en-US" altLang="ru-RU" b="1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b="1">
                <a:latin typeface="Times New Roman" panose="02020603050405020304" pitchFamily="2" charset="0"/>
                <a:cs typeface="Times New Roman" panose="02020603050405020304" pitchFamily="2" charset="0"/>
              </a:rPr>
              <a:t>Теоремы</a:t>
            </a:r>
            <a:r>
              <a:rPr lang="en-US" altLang="ru-RU" b="1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b="1">
                <a:latin typeface="Times New Roman" panose="02020603050405020304" pitchFamily="2" charset="0"/>
                <a:cs typeface="Times New Roman" panose="02020603050405020304" pitchFamily="2" charset="0"/>
              </a:rPr>
              <a:t>Пифагора</a:t>
            </a:r>
            <a:r>
              <a:rPr lang="en-US" altLang="ru-RU" b="1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b="1">
                <a:latin typeface="Times New Roman" panose="02020603050405020304" pitchFamily="2" charset="0"/>
                <a:cs typeface="Times New Roman" panose="02020603050405020304" pitchFamily="2" charset="0"/>
              </a:rPr>
              <a:t>в</a:t>
            </a:r>
            <a:r>
              <a:rPr lang="en-US" altLang="ru-RU" b="1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b="1">
                <a:latin typeface="Times New Roman" panose="02020603050405020304" pitchFamily="2" charset="0"/>
                <a:cs typeface="Times New Roman" panose="02020603050405020304" pitchFamily="2" charset="0"/>
              </a:rPr>
              <a:t>Науке</a:t>
            </a:r>
            <a:r>
              <a:rPr lang="en-US" altLang="ru-RU" b="1">
                <a:latin typeface="Times New Roman" panose="02020603050405020304" pitchFamily="2" charset="0"/>
                <a:cs typeface="Times New Roman" panose="02020603050405020304" pitchFamily="2" charset="0"/>
              </a:rPr>
              <a:t>.</a:t>
            </a:r>
            <a:endParaRPr lang="en-US" altLang="ru-RU" b="1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algn="ctr"/>
            <a:r>
              <a:rPr lang="en-US" altLang="en-US" b="1">
                <a:latin typeface="Times New Roman" panose="02020603050405020304" pitchFamily="2" charset="0"/>
                <a:cs typeface="Times New Roman" panose="02020603050405020304" pitchFamily="2" charset="0"/>
              </a:rPr>
              <a:t>Разберем</a:t>
            </a:r>
            <a:r>
              <a:rPr lang="en-US" altLang="ru-RU" b="1">
                <a:latin typeface="Times New Roman" panose="02020603050405020304" pitchFamily="2" charset="0"/>
                <a:cs typeface="Times New Roman" panose="02020603050405020304" pitchFamily="2" charset="0"/>
              </a:rPr>
              <a:t> 3 </a:t>
            </a:r>
            <a:r>
              <a:rPr lang="en-US" altLang="en-US" b="1">
                <a:latin typeface="Times New Roman" panose="02020603050405020304" pitchFamily="2" charset="0"/>
                <a:cs typeface="Times New Roman" panose="02020603050405020304" pitchFamily="2" charset="0"/>
              </a:rPr>
              <a:t>науки</a:t>
            </a:r>
            <a:r>
              <a:rPr lang="en-US" altLang="ru-RU" b="1">
                <a:latin typeface="Times New Roman" panose="02020603050405020304" pitchFamily="2" charset="0"/>
                <a:cs typeface="Times New Roman" panose="02020603050405020304" pitchFamily="2" charset="0"/>
              </a:rPr>
              <a:t>.</a:t>
            </a:r>
            <a:endParaRPr lang="en-US" altLang="ru-RU" b="1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pPr algn="l"/>
            <a:endParaRPr lang="en-US" altLang="ru-RU" b="1"/>
          </a:p>
          <a:p>
            <a:pPr algn="l"/>
            <a:endParaRPr lang="en-US" altLang="en-US"/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52705" y="1126490"/>
            <a:ext cx="4773930" cy="3692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1) </a:t>
            </a:r>
            <a:r>
              <a:rPr lang="ru-RU" altLang="en-US" b="1">
                <a:latin typeface="Times New Roman" panose="02020603050405020304" pitchFamily="2" charset="0"/>
                <a:cs typeface="Times New Roman" panose="02020603050405020304" pitchFamily="2" charset="0"/>
              </a:rPr>
              <a:t>Физика </a:t>
            </a:r>
            <a:endParaRPr lang="en-US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Например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задача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в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которой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нужно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определить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под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каким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углом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к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течению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реки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должен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двигаться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катер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чтобы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уложиться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в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расписание</a:t>
            </a:r>
            <a:r>
              <a:rPr lang="ru-RU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.</a:t>
            </a:r>
            <a:endParaRPr lang="en-US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endParaRPr lang="en-US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endParaRPr lang="ru-RU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endParaRPr lang="ru-RU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r>
              <a:rPr lang="ru-RU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2) </a:t>
            </a:r>
            <a:r>
              <a:rPr lang="ru-RU" altLang="en-US" b="1">
                <a:latin typeface="Times New Roman" panose="02020603050405020304" pitchFamily="2" charset="0"/>
                <a:cs typeface="Times New Roman" panose="02020603050405020304" pitchFamily="2" charset="0"/>
              </a:rPr>
              <a:t>Астрономия</a:t>
            </a:r>
            <a:endParaRPr lang="ru-RU" altLang="en-US" b="1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r>
              <a:rPr lang="ru-RU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Например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Определение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расстояний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до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звезд</a:t>
            </a:r>
            <a:r>
              <a:rPr lang="ru-RU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.</a:t>
            </a:r>
            <a:endParaRPr lang="en-US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endParaRPr lang="en-US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r>
              <a:rPr lang="ru-RU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3) </a:t>
            </a:r>
            <a:r>
              <a:rPr lang="ru-RU" altLang="en-US" b="1">
                <a:latin typeface="Times New Roman" panose="02020603050405020304" pitchFamily="2" charset="0"/>
                <a:cs typeface="Times New Roman" panose="02020603050405020304" pitchFamily="2" charset="0"/>
              </a:rPr>
              <a:t>Математика</a:t>
            </a:r>
            <a:endParaRPr lang="en-US" altLang="en-US" b="1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Решение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геометрических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задач</a:t>
            </a:r>
            <a:r>
              <a:rPr lang="ru-RU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.</a:t>
            </a:r>
            <a:endParaRPr lang="ru-RU" altLang="en-US">
              <a:latin typeface="Times New Roman" panose="02020603050405020304" pitchFamily="2" charset="0"/>
              <a:cs typeface="Times New Roman" panose="02020603050405020304" pitchFamily="2" charset="0"/>
            </a:endParaRPr>
          </a:p>
        </p:txBody>
      </p:sp>
      <p:pic>
        <p:nvPicPr>
          <p:cNvPr id="4" name="Изображение 3"/>
          <p:cNvPicPr/>
          <p:nvPr/>
        </p:nvPicPr>
        <p:blipFill>
          <a:blip r:embed="rId1"/>
          <a:stretch>
            <a:fillRect/>
          </a:stretch>
        </p:blipFill>
        <p:spPr>
          <a:xfrm>
            <a:off x="5003800" y="764540"/>
            <a:ext cx="3051175" cy="2276475"/>
          </a:xfrm>
          <a:prstGeom prst="rect">
            <a:avLst/>
          </a:prstGeom>
        </p:spPr>
      </p:pic>
      <p:pic>
        <p:nvPicPr>
          <p:cNvPr id="5" name="Изображение 4"/>
          <p:cNvPicPr/>
          <p:nvPr/>
        </p:nvPicPr>
        <p:blipFill>
          <a:blip r:embed="rId2"/>
          <a:stretch>
            <a:fillRect/>
          </a:stretch>
        </p:blipFill>
        <p:spPr>
          <a:xfrm>
            <a:off x="5363845" y="2852420"/>
            <a:ext cx="3371215" cy="1871345"/>
          </a:xfrm>
          <a:prstGeom prst="rect">
            <a:avLst/>
          </a:prstGeom>
        </p:spPr>
      </p:pic>
      <p:pic>
        <p:nvPicPr>
          <p:cNvPr id="6" name="Изображение 5"/>
          <p:cNvPicPr/>
          <p:nvPr/>
        </p:nvPicPr>
        <p:blipFill>
          <a:blip r:embed="rId3"/>
          <a:stretch>
            <a:fillRect/>
          </a:stretch>
        </p:blipFill>
        <p:spPr>
          <a:xfrm>
            <a:off x="4355465" y="4724400"/>
            <a:ext cx="2840990" cy="173863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Текстовое поле 1"/>
          <p:cNvSpPr txBox="1"/>
          <p:nvPr/>
        </p:nvSpPr>
        <p:spPr>
          <a:xfrm>
            <a:off x="-35560" y="8255"/>
            <a:ext cx="915670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ru-RU" altLang="en-US" sz="2400">
                <a:latin typeface="Times New Roman" panose="02020603050405020304" pitchFamily="2" charset="0"/>
                <a:cs typeface="Times New Roman" panose="02020603050405020304" pitchFamily="2" charset="0"/>
              </a:rPr>
              <a:t>Строительство</a:t>
            </a:r>
            <a:endParaRPr lang="ru-RU" altLang="en-US" sz="2400"/>
          </a:p>
          <a:p>
            <a:pPr algn="ctr"/>
            <a:endParaRPr lang="ru-RU" altLang="en-US" sz="2400"/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-35560" y="980440"/>
            <a:ext cx="5080000" cy="5878195"/>
          </a:xfrm>
          <a:prstGeom prst="rect">
            <a:avLst/>
          </a:prstGeom>
        </p:spPr>
        <p:txBody>
          <a:bodyPr>
            <a:noAutofit/>
          </a:bodyPr>
          <a:p>
            <a:pPr defTabSz="266700">
              <a:lnSpc>
                <a:spcPct val="107000"/>
              </a:lnSpc>
            </a:pPr>
            <a:r>
              <a:rPr lang="ru-RU" altLang="en-US" sz="1600">
                <a:latin typeface="Times New Roman" panose="02020603050405020304"/>
                <a:ea typeface="Calibri" panose="020F0502020204030204"/>
              </a:rPr>
              <a:t>1) </a:t>
            </a:r>
            <a:r>
              <a:rPr lang="en-US" altLang="zh-CN" sz="1600">
                <a:latin typeface="Times New Roman" panose="02020603050405020304"/>
                <a:ea typeface="Calibri" panose="020F0502020204030204"/>
              </a:rPr>
              <a:t>Проектирование фасадных систем и кровельных конструкций. Теорема Пифагора помогает точно вычислить углы и расстояния, что важно для безопасности будущего здания.</a:t>
            </a:r>
            <a:endParaRPr lang="en-US" altLang="zh-CN" sz="1600">
              <a:latin typeface="Times New Roman" panose="02020603050405020304"/>
              <a:ea typeface="Calibri" panose="020F0502020204030204"/>
            </a:endParaRPr>
          </a:p>
          <a:p>
            <a:pPr defTabSz="266700">
              <a:lnSpc>
                <a:spcPct val="107000"/>
              </a:lnSpc>
            </a:pPr>
            <a:endParaRPr lang="ru-RU" altLang="en-US" sz="1600">
              <a:latin typeface="Times New Roman" panose="02020603050405020304"/>
              <a:ea typeface="Calibri" panose="020F0502020204030204"/>
            </a:endParaRPr>
          </a:p>
          <a:p>
            <a:pPr defTabSz="266700">
              <a:lnSpc>
                <a:spcPct val="107000"/>
              </a:lnSpc>
            </a:pPr>
            <a:endParaRPr lang="ru-RU" altLang="en-US" sz="1600">
              <a:latin typeface="Times New Roman" panose="02020603050405020304"/>
              <a:ea typeface="Calibri" panose="020F0502020204030204"/>
            </a:endParaRPr>
          </a:p>
          <a:p>
            <a:pPr defTabSz="266700">
              <a:lnSpc>
                <a:spcPct val="107000"/>
              </a:lnSpc>
            </a:pPr>
            <a:r>
              <a:rPr lang="ru-RU" altLang="en-US" sz="1600">
                <a:latin typeface="Times New Roman" panose="02020603050405020304"/>
                <a:ea typeface="Calibri" panose="020F0502020204030204"/>
              </a:rPr>
              <a:t>2)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Проектирование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мостов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,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зданий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,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эстакад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.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Теорема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Пифагора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позволяет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точно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вычислить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длину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гипотенузы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,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что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помогает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определить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нужные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параметры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для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создания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стабильных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и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безопасных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конструкций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.</a:t>
            </a:r>
            <a:endParaRPr lang="en-US" altLang="ru-RU" sz="1600">
              <a:latin typeface="Times New Roman" panose="02020603050405020304"/>
              <a:ea typeface="Calibri" panose="020F0502020204030204"/>
            </a:endParaRPr>
          </a:p>
          <a:p>
            <a:pPr defTabSz="266700">
              <a:lnSpc>
                <a:spcPct val="107000"/>
              </a:lnSpc>
            </a:pPr>
            <a:endParaRPr lang="ru-RU" altLang="en-US" sz="1600">
              <a:latin typeface="Times New Roman" panose="02020603050405020304"/>
              <a:ea typeface="Calibri" panose="020F0502020204030204"/>
            </a:endParaRPr>
          </a:p>
          <a:p>
            <a:pPr defTabSz="266700">
              <a:lnSpc>
                <a:spcPct val="107000"/>
              </a:lnSpc>
            </a:pPr>
            <a:endParaRPr lang="ru-RU" altLang="en-US" sz="1600">
              <a:latin typeface="Times New Roman" panose="02020603050405020304"/>
              <a:ea typeface="Calibri" panose="020F0502020204030204"/>
            </a:endParaRPr>
          </a:p>
          <a:p>
            <a:pPr defTabSz="266700">
              <a:lnSpc>
                <a:spcPct val="107000"/>
              </a:lnSpc>
            </a:pPr>
            <a:endParaRPr lang="ru-RU" altLang="en-US" sz="1600">
              <a:latin typeface="Times New Roman" panose="02020603050405020304"/>
              <a:ea typeface="Calibri" panose="020F0502020204030204"/>
            </a:endParaRPr>
          </a:p>
          <a:p>
            <a:pPr defTabSz="266700">
              <a:lnSpc>
                <a:spcPct val="107000"/>
              </a:lnSpc>
            </a:pPr>
            <a:endParaRPr lang="ru-RU" altLang="en-US" sz="1600">
              <a:latin typeface="Times New Roman" panose="02020603050405020304"/>
              <a:ea typeface="Calibri" panose="020F0502020204030204"/>
            </a:endParaRPr>
          </a:p>
          <a:p>
            <a:pPr defTabSz="266700">
              <a:lnSpc>
                <a:spcPct val="107000"/>
              </a:lnSpc>
            </a:pPr>
            <a:r>
              <a:rPr lang="ru-RU" altLang="en-US" sz="1600">
                <a:latin typeface="Times New Roman" panose="02020603050405020304"/>
                <a:ea typeface="Calibri" panose="020F0502020204030204"/>
              </a:rPr>
              <a:t>3)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Расчёт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лестничных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маршей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и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пандусов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—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например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,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соотношение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высоты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подступенка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и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ширины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проступи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,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которое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рассчитывается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с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помощью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теоремы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Пифагора</a:t>
            </a:r>
            <a:endParaRPr lang="en-US" altLang="en-US" sz="1600">
              <a:latin typeface="Times New Roman" panose="02020603050405020304"/>
              <a:ea typeface="Calibri" panose="020F0502020204030204"/>
            </a:endParaRPr>
          </a:p>
        </p:txBody>
      </p:sp>
      <p:pic>
        <p:nvPicPr>
          <p:cNvPr id="5" name="Изображение 4"/>
          <p:cNvPicPr/>
          <p:nvPr/>
        </p:nvPicPr>
        <p:blipFill>
          <a:blip r:embed="rId1"/>
          <a:stretch>
            <a:fillRect/>
          </a:stretch>
        </p:blipFill>
        <p:spPr>
          <a:xfrm>
            <a:off x="5868035" y="188595"/>
            <a:ext cx="2566670" cy="2277110"/>
          </a:xfrm>
          <a:prstGeom prst="rect">
            <a:avLst/>
          </a:prstGeom>
        </p:spPr>
      </p:pic>
      <p:pic>
        <p:nvPicPr>
          <p:cNvPr id="6" name="Изображение 5"/>
          <p:cNvPicPr/>
          <p:nvPr/>
        </p:nvPicPr>
        <p:blipFill>
          <a:blip r:embed="rId2"/>
          <a:stretch>
            <a:fillRect/>
          </a:stretch>
        </p:blipFill>
        <p:spPr>
          <a:xfrm>
            <a:off x="4932045" y="2420620"/>
            <a:ext cx="3970655" cy="2220595"/>
          </a:xfrm>
          <a:prstGeom prst="rect">
            <a:avLst/>
          </a:prstGeom>
        </p:spPr>
      </p:pic>
      <p:pic>
        <p:nvPicPr>
          <p:cNvPr id="7" name="Изображение 6"/>
          <p:cNvPicPr/>
          <p:nvPr/>
        </p:nvPicPr>
        <p:blipFill>
          <a:blip r:embed="rId3"/>
          <a:stretch>
            <a:fillRect/>
          </a:stretch>
        </p:blipFill>
        <p:spPr>
          <a:xfrm>
            <a:off x="5076190" y="4796790"/>
            <a:ext cx="3154680" cy="178054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Текстовое поле 1"/>
          <p:cNvSpPr txBox="1"/>
          <p:nvPr/>
        </p:nvSpPr>
        <p:spPr>
          <a:xfrm>
            <a:off x="-22225" y="8255"/>
            <a:ext cx="91300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ru-RU" altLang="en-US" b="1">
                <a:latin typeface="Times New Roman" panose="02020603050405020304" pitchFamily="2" charset="0"/>
                <a:cs typeface="Times New Roman" panose="02020603050405020304" pitchFamily="2" charset="0"/>
              </a:rPr>
              <a:t>Техника</a:t>
            </a:r>
            <a:endParaRPr lang="ru-RU" altLang="en-US" b="1">
              <a:latin typeface="Times New Roman" panose="02020603050405020304" pitchFamily="2" charset="0"/>
              <a:cs typeface="Times New Roman" panose="02020603050405020304" pitchFamily="2" charset="0"/>
            </a:endParaRP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-35560" y="836930"/>
            <a:ext cx="4198620" cy="49574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1)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Проектирование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взлётно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-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посадочных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полос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для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безопасного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взлёта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и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посадки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.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Расстояние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по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диагонали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определяется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с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помощью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теоремы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в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соответствии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со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стандартами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безопасности</a:t>
            </a:r>
            <a:endParaRPr lang="en-US" altLang="en-US" sz="1800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endParaRPr lang="ru-RU" altLang="en-US" sz="1800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endParaRPr lang="ru-RU" altLang="en-US" sz="1800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endParaRPr lang="ru-RU" altLang="en-US" sz="1800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endParaRPr lang="ru-RU" altLang="en-US" sz="1800">
              <a:latin typeface="Times New Roman" panose="02020603050405020304" pitchFamily="2" charset="0"/>
              <a:cs typeface="Times New Roman" panose="02020603050405020304" pitchFamily="2" charset="0"/>
            </a:endParaRPr>
          </a:p>
          <a:p>
            <a:r>
              <a:rPr lang="ru-RU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2)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Расчёт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кратчайшего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пути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 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для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соединений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между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компонентами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при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проектировании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печатных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плат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чтобы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минимизировать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потери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сигнала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и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уменьшить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sz="1800">
                <a:latin typeface="Times New Roman" panose="02020603050405020304" pitchFamily="2" charset="0"/>
                <a:cs typeface="Times New Roman" panose="02020603050405020304" pitchFamily="2" charset="0"/>
              </a:rPr>
              <a:t>сопротивление</a:t>
            </a:r>
            <a:r>
              <a:rPr lang="en-US" altLang="ru-RU" sz="1800">
                <a:latin typeface="Times New Roman" panose="02020603050405020304" pitchFamily="2" charset="0"/>
                <a:cs typeface="Times New Roman" panose="02020603050405020304" pitchFamily="2" charset="0"/>
              </a:rPr>
              <a:t>.</a:t>
            </a:r>
            <a:endParaRPr lang="en-US" altLang="ru-RU" sz="1800">
              <a:latin typeface="Times New Roman" panose="02020603050405020304" pitchFamily="2" charset="0"/>
              <a:cs typeface="Times New Roman" panose="02020603050405020304" pitchFamily="2" charset="0"/>
            </a:endParaRPr>
          </a:p>
        </p:txBody>
      </p:sp>
      <p:pic>
        <p:nvPicPr>
          <p:cNvPr id="6" name="Изображение 5"/>
          <p:cNvPicPr/>
          <p:nvPr/>
        </p:nvPicPr>
        <p:blipFill>
          <a:blip r:embed="rId1"/>
          <a:stretch>
            <a:fillRect/>
          </a:stretch>
        </p:blipFill>
        <p:spPr>
          <a:xfrm>
            <a:off x="4211955" y="908685"/>
            <a:ext cx="4572000" cy="1885950"/>
          </a:xfrm>
          <a:prstGeom prst="rect">
            <a:avLst/>
          </a:prstGeom>
        </p:spPr>
      </p:pic>
      <p:pic>
        <p:nvPicPr>
          <p:cNvPr id="7" name="Изображение 6"/>
          <p:cNvPicPr/>
          <p:nvPr/>
        </p:nvPicPr>
        <p:blipFill>
          <a:blip r:embed="rId2"/>
          <a:stretch>
            <a:fillRect/>
          </a:stretch>
        </p:blipFill>
        <p:spPr>
          <a:xfrm>
            <a:off x="4340543" y="2924810"/>
            <a:ext cx="4314825" cy="304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Текстовое поле 1"/>
          <p:cNvSpPr txBox="1"/>
          <p:nvPr/>
        </p:nvSpPr>
        <p:spPr>
          <a:xfrm>
            <a:off x="-22225" y="0"/>
            <a:ext cx="91662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ru-RU" b="1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 b="1">
                <a:latin typeface="Times New Roman" panose="02020603050405020304" pitchFamily="2" charset="0"/>
                <a:cs typeface="Times New Roman" panose="02020603050405020304" pitchFamily="2" charset="0"/>
              </a:rPr>
              <a:t>Связь</a:t>
            </a:r>
            <a:endParaRPr lang="en-US" altLang="en-US" b="1">
              <a:latin typeface="Times New Roman" panose="02020603050405020304" pitchFamily="2" charset="0"/>
              <a:cs typeface="Times New Roman" panose="02020603050405020304" pitchFamily="2" charset="0"/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22860" y="1484630"/>
            <a:ext cx="460502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Теорема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Пифагора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применяется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при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установке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антенны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для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мобильной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связи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—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нужно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правильно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рассчитать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высоту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и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радиус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действия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.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Например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при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строительстве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вышки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(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антенны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)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часто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решают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задачу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: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какую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наибольшую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высоту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должна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иметь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антенна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чтобы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передачу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можно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было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принимать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в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определённом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радиусе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(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например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радиусе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R = 200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км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если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известно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,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что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радиус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Земли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равен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 6380 </a:t>
            </a:r>
            <a:r>
              <a:rPr lang="en-US" altLang="en-US">
                <a:latin typeface="Times New Roman" panose="02020603050405020304" pitchFamily="2" charset="0"/>
                <a:cs typeface="Times New Roman" panose="02020603050405020304" pitchFamily="2" charset="0"/>
              </a:rPr>
              <a:t>км</a:t>
            </a:r>
            <a:r>
              <a:rPr lang="en-US" altLang="ru-RU">
                <a:latin typeface="Times New Roman" panose="02020603050405020304" pitchFamily="2" charset="0"/>
                <a:cs typeface="Times New Roman" panose="02020603050405020304" pitchFamily="2" charset="0"/>
              </a:rPr>
              <a:t>)</a:t>
            </a:r>
            <a:endParaRPr lang="en-US" altLang="ru-RU">
              <a:latin typeface="Times New Roman" panose="02020603050405020304" pitchFamily="2" charset="0"/>
              <a:cs typeface="Times New Roman" panose="02020603050405020304" pitchFamily="2" charset="0"/>
            </a:endParaRPr>
          </a:p>
        </p:txBody>
      </p:sp>
      <p:pic>
        <p:nvPicPr>
          <p:cNvPr id="4" name="Изображение 3"/>
          <p:cNvPicPr/>
          <p:nvPr/>
        </p:nvPicPr>
        <p:blipFill>
          <a:blip r:embed="rId1"/>
          <a:stretch>
            <a:fillRect/>
          </a:stretch>
        </p:blipFill>
        <p:spPr>
          <a:xfrm>
            <a:off x="4715510" y="980440"/>
            <a:ext cx="3527425" cy="46062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range Waves">
  <a:themeElements>
    <a:clrScheme name="Orang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C73109"/>
      </a:accent1>
      <a:accent2>
        <a:srgbClr val="FF5050"/>
      </a:accent2>
      <a:accent3>
        <a:srgbClr val="FFFFFF"/>
      </a:accent3>
      <a:accent4>
        <a:srgbClr val="000000"/>
      </a:accent4>
      <a:accent5>
        <a:srgbClr val="E0ADAA"/>
      </a:accent5>
      <a:accent6>
        <a:srgbClr val="E74848"/>
      </a:accent6>
      <a:hlink>
        <a:srgbClr val="4D4D4D"/>
      </a:hlink>
      <a:folHlink>
        <a:srgbClr val="777777"/>
      </a:folHlink>
    </a:clrScheme>
    <a:fontScheme name="Orang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Orang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C73109"/>
        </a:accent1>
        <a:accent2>
          <a:srgbClr val="FF5050"/>
        </a:accent2>
        <a:accent3>
          <a:srgbClr val="FFFFFF"/>
        </a:accent3>
        <a:accent4>
          <a:srgbClr val="000000"/>
        </a:accent4>
        <a:accent5>
          <a:srgbClr val="E0ADAA"/>
        </a:accent5>
        <a:accent6>
          <a:srgbClr val="E74848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3898</Words>
  <Application>WPS Presentation</Application>
  <PresentationFormat/>
  <Paragraphs>106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1" baseType="lpstr">
      <vt:lpstr>Arial</vt:lpstr>
      <vt:lpstr>SimSun</vt:lpstr>
      <vt:lpstr>Wingdings</vt:lpstr>
      <vt:lpstr>Times New Roman</vt:lpstr>
      <vt:lpstr>Times New Roman</vt:lpstr>
      <vt:lpstr>Calibri</vt:lpstr>
      <vt:lpstr>Microsoft YaHei</vt:lpstr>
      <vt:lpstr>Arial Unicode MS</vt:lpstr>
      <vt:lpstr>Orange Waves</vt:lpstr>
      <vt:lpstr>Теорема Пифагора и ее значение в жизни человека</vt:lpstr>
      <vt:lpstr>Введение  Трудно найти человека, у которого имя Пифагора  не ассоциировалось бы с его теоремой. Пожалуй,  даже те, кто в своей жизни навсегда распрощался с  математикой, сохраняют воспоминания о  «пифагоровых штанах» - квадрате на гипотенузе,  равновеликом двум квадратам на катетах.  -Теорема Пифагора  одна из главных теорем геометрии, её значение  состоит в том,  что из неё и с её помощью можно вывести  большинство теорем,  она широко используется в различных областях  науки: технике или практической жизни.         </vt:lpstr>
      <vt:lpstr>PowerPoint 演示文稿</vt:lpstr>
      <vt:lpstr>Кто такой Пифагор?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Заключение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Egor</dc:creator>
  <cp:lastModifiedBy>Egor</cp:lastModifiedBy>
  <cp:revision>3</cp:revision>
  <dcterms:created xsi:type="dcterms:W3CDTF">2011-09-23T15:07:00Z</dcterms:created>
  <dcterms:modified xsi:type="dcterms:W3CDTF">2026-02-15T07:25:05Z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1049-12.2.0.23196</vt:lpwstr>
  </property>
  <property fmtid="{D5CDD505-2E9C-101B-9397-08002B2CF9AE}" pid="3" name="ICV">
    <vt:lpwstr>9E8329EDA9D64EFB980024BE96AC81C6_11</vt:lpwstr>
  </property>
</Properties>
</file>