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5" r:id="rId2"/>
    <p:sldId id="300" r:id="rId3"/>
    <p:sldId id="299" r:id="rId4"/>
    <p:sldId id="303" r:id="rId5"/>
    <p:sldId id="257" r:id="rId6"/>
    <p:sldId id="261" r:id="rId7"/>
    <p:sldId id="262" r:id="rId8"/>
    <p:sldId id="263" r:id="rId9"/>
    <p:sldId id="302" r:id="rId10"/>
    <p:sldId id="292" r:id="rId11"/>
    <p:sldId id="256" r:id="rId12"/>
    <p:sldId id="297" r:id="rId13"/>
    <p:sldId id="285" r:id="rId14"/>
    <p:sldId id="298" r:id="rId15"/>
    <p:sldId id="286" r:id="rId16"/>
    <p:sldId id="287" r:id="rId17"/>
    <p:sldId id="296" r:id="rId18"/>
    <p:sldId id="301" r:id="rId19"/>
    <p:sldId id="270" r:id="rId20"/>
    <p:sldId id="265" r:id="rId21"/>
    <p:sldId id="289" r:id="rId22"/>
    <p:sldId id="268" r:id="rId23"/>
    <p:sldId id="290" r:id="rId24"/>
    <p:sldId id="269" r:id="rId25"/>
    <p:sldId id="291" r:id="rId26"/>
    <p:sldId id="305" r:id="rId27"/>
    <p:sldId id="294" r:id="rId28"/>
    <p:sldId id="306" r:id="rId29"/>
    <p:sldId id="288" r:id="rId30"/>
    <p:sldId id="30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F07168-A553-471F-B034-81DF296B117F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36332-E946-46D2-A1D9-C727C46EE6A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3544928"/>
            <a:ext cx="11476891" cy="1826581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«Для того, </a:t>
            </a:r>
            <a:br>
              <a:rPr lang="ru-RU" sz="5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усовершенствовать ум, </a:t>
            </a:r>
            <a:br>
              <a:rPr lang="ru-RU" sz="5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надо больше рассуждать,</a:t>
            </a:r>
            <a:br>
              <a:rPr lang="ru-RU" sz="5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чем заучивать»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                                                                                                                                                                   Р.Декарт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958689" y="5054986"/>
            <a:ext cx="8596668" cy="860400"/>
          </a:xfrm>
        </p:spPr>
        <p:txBody>
          <a:bodyPr>
            <a:noAutofit/>
          </a:bodyPr>
          <a:lstStyle/>
          <a:p>
            <a:pPr algn="ctr"/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admin\Desktop\gas-kvas-com-p-ramka-dlya-kartini-na-prozrachnom-fone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0612"/>
            <a:ext cx="11734800" cy="6448055"/>
          </a:xfrm>
          <a:prstGeom prst="rect">
            <a:avLst/>
          </a:prstGeom>
          <a:noFill/>
        </p:spPr>
      </p:pic>
      <p:pic>
        <p:nvPicPr>
          <p:cNvPr id="4" name="Picture 3" descr="C:\Users\admin\Desktop\png-clipart-green-3d-question-mark-symbol-question-mark-question-mark-angle-text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77813" y="1043352"/>
            <a:ext cx="5997263" cy="474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2639" y="586154"/>
            <a:ext cx="8770274" cy="4305359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Изображение членов арифметической и геометрической прогрессий точками на координатной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плоскости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6447" y="4455691"/>
            <a:ext cx="3241177" cy="2188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02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067" y="1736666"/>
            <a:ext cx="9226520" cy="1515414"/>
          </a:xfrm>
        </p:spPr>
        <p:txBody>
          <a:bodyPr>
            <a:noAutofit/>
          </a:bodyPr>
          <a:lstStyle/>
          <a:p>
            <a:pPr algn="ctr" fontAlgn="base"/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Изображение членов арифметической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прогрессии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точками </a:t>
            </a: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координатной плоскости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admin\Desktop\gas-kvas-com-p-ramka-dlya-kartini-na-prozrachnom-fone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16" y="226440"/>
            <a:ext cx="11195538" cy="6209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77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452" y="236113"/>
            <a:ext cx="9226520" cy="1515414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b="1" dirty="0">
                <a:solidFill>
                  <a:schemeClr val="tx1"/>
                </a:solidFill>
              </a:rPr>
              <a:t>Изображение членов арифметической </a:t>
            </a:r>
            <a:r>
              <a:rPr lang="ru-RU" b="1" dirty="0" smtClean="0">
                <a:solidFill>
                  <a:schemeClr val="tx1"/>
                </a:solidFill>
              </a:rPr>
              <a:t>прогрессии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точками </a:t>
            </a:r>
            <a:r>
              <a:rPr lang="ru-RU" b="1" dirty="0">
                <a:solidFill>
                  <a:schemeClr val="tx1"/>
                </a:solidFill>
              </a:rPr>
              <a:t>на координатной плоскости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452" y="1893195"/>
            <a:ext cx="7925754" cy="4842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Арифметическая прогрессия</a:t>
            </a:r>
            <a:r>
              <a:rPr lang="ru-RU" sz="2800" dirty="0"/>
              <a:t> </a:t>
            </a:r>
            <a:r>
              <a:rPr lang="ru-RU" sz="2800" dirty="0" smtClean="0"/>
              <a:t> </a:t>
            </a:r>
            <a:r>
              <a:rPr lang="ru-RU" sz="2800" i="1" dirty="0" err="1" smtClean="0"/>
              <a:t>а</a:t>
            </a:r>
            <a:r>
              <a:rPr lang="ru-RU" sz="2800" i="1" baseline="-25000" dirty="0" err="1" smtClean="0"/>
              <a:t>n</a:t>
            </a:r>
            <a:r>
              <a:rPr lang="ru-RU" sz="2800" i="1" dirty="0"/>
              <a:t> = 3n – 2.</a:t>
            </a:r>
            <a:r>
              <a:rPr lang="ru-RU" sz="2800" dirty="0"/>
              <a:t> </a:t>
            </a:r>
            <a:endParaRPr lang="en-US" sz="2800" dirty="0" smtClean="0"/>
          </a:p>
          <a:p>
            <a:pPr marL="0" indent="0" algn="just">
              <a:buNone/>
            </a:pPr>
            <a:r>
              <a:rPr lang="ru-RU" sz="2800" dirty="0" smtClean="0"/>
              <a:t>Точки</a:t>
            </a:r>
            <a:r>
              <a:rPr lang="ru-RU" sz="2800" dirty="0"/>
              <a:t>, изображающие члены этой прогрессии, лежат на прямой </a:t>
            </a:r>
            <a:r>
              <a:rPr lang="ru-RU" sz="2800" i="1" dirty="0"/>
              <a:t>y</a:t>
            </a:r>
            <a:r>
              <a:rPr lang="ru-RU" sz="2800" dirty="0"/>
              <a:t> </a:t>
            </a:r>
            <a:r>
              <a:rPr lang="ru-RU" sz="2800" i="1" dirty="0"/>
              <a:t>= 3x</a:t>
            </a:r>
            <a:r>
              <a:rPr lang="ru-RU" sz="2800" dirty="0"/>
              <a:t> </a:t>
            </a:r>
            <a:r>
              <a:rPr lang="ru-RU" sz="2800" i="1" dirty="0"/>
              <a:t>– </a:t>
            </a:r>
            <a:r>
              <a:rPr lang="ru-RU" sz="2800" i="1" dirty="0" smtClean="0"/>
              <a:t>2</a:t>
            </a:r>
          </a:p>
          <a:p>
            <a:pPr marL="0" indent="0" algn="just">
              <a:buNone/>
            </a:pPr>
            <a:r>
              <a:rPr lang="ru-RU" sz="2800" dirty="0"/>
              <a:t>Изменение членов арифметической прогрессии происходит равномерно: с каждым шагом по горизонтальной оси изображающие их точки поднимаются или опускаются на одно и то же число единиц вдоль вертикальной оси.</a:t>
            </a:r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0199" y="2029364"/>
            <a:ext cx="3289676" cy="449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77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621" y="1282934"/>
            <a:ext cx="8596668" cy="1320800"/>
          </a:xfrm>
        </p:spPr>
        <p:txBody>
          <a:bodyPr>
            <a:noAutofit/>
          </a:bodyPr>
          <a:lstStyle/>
          <a:p>
            <a:pPr algn="ctr" fontAlgn="base"/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Изображение членов геометрической прогрессии</a:t>
            </a:r>
            <a:b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точками на координатной плоскости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admin\Desktop\gas-kvas-com-p-ramka-dlya-kartini-na-prozrachnom-fone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862" y="222739"/>
            <a:ext cx="10562492" cy="5427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258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21" y="274750"/>
            <a:ext cx="8596668" cy="1320800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b="1" dirty="0">
                <a:solidFill>
                  <a:schemeClr val="tx1"/>
                </a:solidFill>
              </a:rPr>
              <a:t>Изображение членов геометрической прогрессии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точками на координатной плоскости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14" y="1996225"/>
            <a:ext cx="7959144" cy="4740596"/>
          </a:xfrm>
        </p:spPr>
        <p:txBody>
          <a:bodyPr>
            <a:normAutofit fontScale="92500" lnSpcReduction="20000"/>
          </a:bodyPr>
          <a:lstStyle/>
          <a:p>
            <a:pPr algn="just" fontAlgn="base"/>
            <a:r>
              <a:rPr lang="ru-RU" sz="3200" dirty="0" smtClean="0"/>
              <a:t>Геометрическая прогрессия </a:t>
            </a:r>
            <a:r>
              <a:rPr lang="ru-RU" sz="3200" dirty="0"/>
              <a:t>(</a:t>
            </a:r>
            <a:r>
              <a:rPr lang="ru-RU" sz="3200" i="1" dirty="0"/>
              <a:t>b</a:t>
            </a:r>
            <a:r>
              <a:rPr lang="ru-RU" sz="3200" i="1" baseline="-25000" dirty="0"/>
              <a:t>n</a:t>
            </a:r>
            <a:r>
              <a:rPr lang="ru-RU" sz="3200" dirty="0"/>
              <a:t>), в которой </a:t>
            </a:r>
            <a:r>
              <a:rPr lang="ru-RU" sz="3200" i="1" dirty="0"/>
              <a:t>b</a:t>
            </a:r>
            <a:r>
              <a:rPr lang="ru-RU" sz="3200" i="1" baseline="-25000" dirty="0"/>
              <a:t>1</a:t>
            </a:r>
            <a:r>
              <a:rPr lang="ru-RU" sz="3200" dirty="0"/>
              <a:t> = 1, </a:t>
            </a:r>
            <a:r>
              <a:rPr lang="ru-RU" sz="3200" i="1" dirty="0"/>
              <a:t>q</a:t>
            </a:r>
            <a:r>
              <a:rPr lang="ru-RU" sz="3200" dirty="0"/>
              <a:t> = 2; эта прогрессия задаётся </a:t>
            </a:r>
            <a:r>
              <a:rPr lang="ru-RU" sz="3200" dirty="0" smtClean="0"/>
              <a:t>формулой </a:t>
            </a:r>
            <a:r>
              <a:rPr lang="ru-RU" sz="3200" b="1" i="1" dirty="0" err="1" smtClean="0"/>
              <a:t>b</a:t>
            </a:r>
            <a:r>
              <a:rPr lang="ru-RU" sz="3200" b="1" baseline="-25000" dirty="0" err="1" smtClean="0"/>
              <a:t>n</a:t>
            </a:r>
            <a:r>
              <a:rPr lang="ru-RU" sz="3200" b="1" dirty="0"/>
              <a:t> = 2</a:t>
            </a:r>
            <a:r>
              <a:rPr lang="ru-RU" sz="3200" b="1" baseline="30000" dirty="0"/>
              <a:t>n-1</a:t>
            </a:r>
            <a:r>
              <a:rPr lang="ru-RU" sz="3200" dirty="0"/>
              <a:t>.</a:t>
            </a:r>
          </a:p>
          <a:p>
            <a:pPr algn="just" fontAlgn="base"/>
            <a:r>
              <a:rPr lang="ru-RU" sz="3200" dirty="0"/>
              <a:t>Скорость её роста всё время увеличивается, и точки, соответствующие её членам, резко «уходят» вверх. Все они лежат на кривой, которая носит название экспонента. Чем выше поднимается экспонента у = 2</a:t>
            </a:r>
            <a:r>
              <a:rPr lang="ru-RU" sz="3200" baseline="30000" dirty="0"/>
              <a:t>х</a:t>
            </a:r>
            <a:r>
              <a:rPr lang="ru-RU" sz="3200" dirty="0"/>
              <a:t>, тем круче она становится.</a:t>
            </a:r>
          </a:p>
          <a:p>
            <a:pPr marL="0" indent="0" algn="just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6109" y="274750"/>
            <a:ext cx="3434755" cy="433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258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82" y="1269243"/>
            <a:ext cx="9717206" cy="48313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 smtClean="0"/>
              <a:t>в рассмотренных случаях говорится о </a:t>
            </a:r>
            <a:r>
              <a:rPr lang="ru-RU" sz="4400" dirty="0" smtClean="0">
                <a:solidFill>
                  <a:srgbClr val="FFFF00"/>
                </a:solidFill>
              </a:rPr>
              <a:t>линейном росте </a:t>
            </a:r>
            <a:r>
              <a:rPr lang="ru-RU" sz="4400" dirty="0" smtClean="0"/>
              <a:t>членов </a:t>
            </a:r>
            <a:r>
              <a:rPr lang="ru-RU" sz="4400" dirty="0" smtClean="0">
                <a:solidFill>
                  <a:srgbClr val="FFFF00"/>
                </a:solidFill>
              </a:rPr>
              <a:t>арифметической прогрессии </a:t>
            </a:r>
            <a:r>
              <a:rPr lang="ru-RU" sz="4400" dirty="0" smtClean="0"/>
              <a:t>и об </a:t>
            </a:r>
            <a:r>
              <a:rPr lang="ru-RU" sz="4400" dirty="0" smtClean="0">
                <a:solidFill>
                  <a:srgbClr val="00B0F0"/>
                </a:solidFill>
              </a:rPr>
              <a:t>экспоненциальном росте </a:t>
            </a:r>
            <a:r>
              <a:rPr lang="ru-RU" sz="4400" dirty="0" smtClean="0"/>
              <a:t>членов </a:t>
            </a:r>
            <a:r>
              <a:rPr lang="ru-RU" sz="4400" dirty="0" smtClean="0">
                <a:solidFill>
                  <a:srgbClr val="00B0F0"/>
                </a:solidFill>
              </a:rPr>
              <a:t>геометрической прогрессии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06206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885" y="808892"/>
            <a:ext cx="8770274" cy="4305359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Изображение членов арифметической и геометрической прогрессий точками на координатной плоскости. Линейный и экспоненциальный рост.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6447" y="4455691"/>
            <a:ext cx="3241177" cy="2188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02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754" y="1207476"/>
            <a:ext cx="6025661" cy="2778369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ПОСМОТРИМ КАК </a:t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>РАБОТАЕТ</a:t>
            </a:r>
            <a:br>
              <a:rPr lang="ru-RU" sz="6000" dirty="0" smtClean="0">
                <a:solidFill>
                  <a:schemeClr val="tx1"/>
                </a:solidFill>
              </a:rPr>
            </a:b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admin\Desktop\gas-kvas-com-p-ramka-dlya-kartini-na-prozrachnom-fone-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5475" y="0"/>
            <a:ext cx="7373815" cy="5886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23" y="95877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Задание 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424" y="900752"/>
            <a:ext cx="5641579" cy="4476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3200" dirty="0"/>
              <a:t>Члены арифметической прогрессии изображены </a:t>
            </a:r>
            <a:r>
              <a:rPr lang="ru-RU" altLang="ru-RU" sz="3200" dirty="0" smtClean="0"/>
              <a:t>точками </a:t>
            </a:r>
            <a:r>
              <a:rPr lang="ru-RU" altLang="ru-RU" sz="3200" dirty="0"/>
              <a:t>на координатной плоскости. Какое из данных чисел </a:t>
            </a:r>
            <a:r>
              <a:rPr lang="ru-RU" altLang="ru-RU" sz="3200" dirty="0" smtClean="0"/>
              <a:t>не удовлетворяет этой </a:t>
            </a:r>
            <a:r>
              <a:rPr lang="ru-RU" altLang="ru-RU" sz="3200" dirty="0"/>
              <a:t>прогрессии</a:t>
            </a:r>
            <a:r>
              <a:rPr lang="ru-RU" altLang="ru-RU" sz="3200" dirty="0" smtClean="0"/>
              <a:t>?</a:t>
            </a:r>
          </a:p>
          <a:p>
            <a:pPr marL="0" indent="0">
              <a:buNone/>
            </a:pPr>
            <a:endParaRPr lang="ru-RU" altLang="ru-RU" sz="3200" dirty="0"/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1744" y="261198"/>
            <a:ext cx="4069200" cy="629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864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Users\admin\Desktop\gas-kvas-com-p-ramka-dlya-kartini-na-prozrachnom-fone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682779">
            <a:off x="2278040" y="681398"/>
            <a:ext cx="5843187" cy="5497978"/>
          </a:xfrm>
          <a:prstGeom prst="rect">
            <a:avLst/>
          </a:prstGeom>
          <a:noFill/>
        </p:spPr>
      </p:pic>
      <p:pic>
        <p:nvPicPr>
          <p:cNvPr id="4098" name="Picture 2" descr="Математические предме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8677" y="438502"/>
            <a:ext cx="4174394" cy="5881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21" y="274750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Задание 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113" y="1195753"/>
            <a:ext cx="8763918" cy="4865077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052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21" y="274750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Задание 2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96214" y="1043189"/>
                <a:ext cx="7199290" cy="56409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altLang="ru-RU" sz="3200" dirty="0" smtClean="0">
                    <a:solidFill>
                      <a:schemeClr val="tx1"/>
                    </a:solidFill>
                    <a:latin typeface="Helvetica Neue"/>
                  </a:rPr>
                  <a:t>На рисунке изображены </a:t>
                </a:r>
                <a:r>
                  <a:rPr lang="ru-RU" altLang="ru-RU" sz="3200" dirty="0">
                    <a:solidFill>
                      <a:schemeClr val="tx1"/>
                    </a:solidFill>
                    <a:latin typeface="Helvetica Neue"/>
                  </a:rPr>
                  <a:t>точками первые пять членов арифметической прогрессии. </a:t>
                </a:r>
                <a:r>
                  <a:rPr lang="ru-RU" altLang="ru-RU" sz="3200" dirty="0" smtClean="0">
                    <a:solidFill>
                      <a:schemeClr val="tx1"/>
                    </a:solidFill>
                    <a:latin typeface="Helvetica Neue"/>
                  </a:rPr>
                  <a:t>Найдите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</m:oMath>
                </a14:m>
                <a:endParaRPr lang="en-US" altLang="ru-RU" sz="3200" dirty="0" smtClean="0">
                  <a:solidFill>
                    <a:schemeClr val="tx1"/>
                  </a:solidFill>
                  <a:latin typeface="Helvetica Neue"/>
                </a:endParaRPr>
              </a:p>
              <a:p>
                <a:pPr marL="0" indent="0">
                  <a:buNone/>
                </a:pPr>
                <a:r>
                  <a:rPr lang="ru-RU" altLang="ru-RU" sz="3200" dirty="0" smtClean="0">
                    <a:solidFill>
                      <a:schemeClr val="tx1"/>
                    </a:solidFill>
                    <a:latin typeface="Helvetica Neue"/>
                  </a:rPr>
                  <a:t>Решение: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altLang="ru-RU" sz="3200" dirty="0" smtClean="0">
                    <a:solidFill>
                      <a:schemeClr val="tx1"/>
                    </a:solidFill>
                    <a:latin typeface="Helvetica Neue"/>
                  </a:rPr>
                  <a:t>= 6,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ru-RU" altLang="ru-RU" sz="3200" dirty="0">
                    <a:solidFill>
                      <a:schemeClr val="tx1"/>
                    </a:solidFill>
                    <a:latin typeface="Helvetica Neue"/>
                  </a:rPr>
                  <a:t>= 1</a:t>
                </a:r>
                <a:r>
                  <a:rPr lang="en-US" altLang="ru-RU" sz="3200" dirty="0" smtClean="0">
                    <a:solidFill>
                      <a:schemeClr val="tx1"/>
                    </a:solidFill>
                    <a:latin typeface="Helvetica Neue"/>
                  </a:rPr>
                  <a:t>, d = </a:t>
                </a:r>
                <a:r>
                  <a:rPr lang="ru-RU" altLang="ru-RU" sz="3200" dirty="0" smtClean="0">
                    <a:solidFill>
                      <a:schemeClr val="tx1"/>
                    </a:solidFill>
                    <a:latin typeface="Helvetica Neue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ru-RU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ru-RU" altLang="ru-R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altLang="ru-R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altLang="ru-RU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):4</m:t>
                    </m:r>
                    <m:r>
                      <m:rPr>
                        <m:nor/>
                      </m:rPr>
                      <a:rPr lang="ru-RU" altLang="ru-RU" sz="3200" dirty="0">
                        <a:solidFill>
                          <a:schemeClr val="tx1"/>
                        </a:solidFill>
                        <a:latin typeface="Helvetica Neue"/>
                      </a:rPr>
                      <m:t>= </m:t>
                    </m:r>
                  </m:oMath>
                </a14:m>
                <a:endParaRPr lang="ru-RU" altLang="ru-RU" sz="3200" dirty="0" smtClean="0">
                  <a:solidFill>
                    <a:schemeClr val="tx1"/>
                  </a:solidFill>
                  <a:latin typeface="Helvetica Neue"/>
                </a:endParaRPr>
              </a:p>
              <a:p>
                <a:pPr marL="0" indent="0">
                  <a:buNone/>
                </a:pPr>
                <a:r>
                  <a:rPr lang="ru-RU" altLang="ru-RU" sz="3200" dirty="0">
                    <a:solidFill>
                      <a:schemeClr val="tx1"/>
                    </a:solidFill>
                    <a:latin typeface="Helvetica Neue"/>
                  </a:rPr>
                  <a:t>=</a:t>
                </a:r>
                <a:r>
                  <a:rPr lang="ru-RU" altLang="ru-RU" sz="3200" dirty="0" smtClean="0">
                    <a:solidFill>
                      <a:schemeClr val="tx1"/>
                    </a:solidFill>
                    <a:latin typeface="Helvetica Neue"/>
                  </a:rPr>
                  <a:t>(</a:t>
                </a:r>
                <a:r>
                  <a:rPr lang="ru-RU" altLang="ru-RU" sz="3200" dirty="0">
                    <a:solidFill>
                      <a:schemeClr val="tx1"/>
                    </a:solidFill>
                    <a:latin typeface="Helvetica Neue"/>
                  </a:rPr>
                  <a:t>1</a:t>
                </a:r>
                <a:r>
                  <a:rPr lang="en-US" altLang="ru-RU" sz="3200" dirty="0" smtClean="0">
                    <a:solidFill>
                      <a:schemeClr val="tx1"/>
                    </a:solidFill>
                    <a:latin typeface="Helvetica Neue"/>
                  </a:rPr>
                  <a:t> – 6</a:t>
                </a:r>
                <a:r>
                  <a:rPr lang="ru-RU" altLang="ru-RU" sz="3200" dirty="0" smtClean="0">
                    <a:solidFill>
                      <a:schemeClr val="tx1"/>
                    </a:solidFill>
                    <a:latin typeface="Helvetica Neue"/>
                  </a:rPr>
                  <a:t>):4</a:t>
                </a:r>
                <a:r>
                  <a:rPr lang="en-US" altLang="ru-RU" sz="3200" dirty="0" smtClean="0">
                    <a:solidFill>
                      <a:schemeClr val="tx1"/>
                    </a:solidFill>
                    <a:latin typeface="Helvetica Neue"/>
                  </a:rPr>
                  <a:t> = -1</a:t>
                </a:r>
                <a:r>
                  <a:rPr lang="ru-RU" altLang="ru-RU" sz="3200" dirty="0" smtClean="0">
                    <a:solidFill>
                      <a:schemeClr val="tx1"/>
                    </a:solidFill>
                    <a:latin typeface="Helvetica Neue"/>
                  </a:rPr>
                  <a:t>,25</a:t>
                </a:r>
                <a:endParaRPr lang="en-US" altLang="ru-RU" sz="3200" dirty="0" smtClean="0">
                  <a:solidFill>
                    <a:schemeClr val="tx1"/>
                  </a:solidFill>
                  <a:latin typeface="Helvetica Neue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lang="ru-RU" altLang="ru-RU" sz="3200" dirty="0">
                    <a:solidFill>
                      <a:schemeClr val="tx1"/>
                    </a:solidFill>
                    <a:latin typeface="Helvetica Neue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altLang="ru-RU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ru-RU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en-US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24 −1</m:t>
                        </m:r>
                      </m:e>
                    </m:d>
                    <m:r>
                      <a:rPr lang="en-US" altLang="ru-RU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=6−1</m:t>
                    </m:r>
                    <m:r>
                      <a:rPr lang="ru-RU" altLang="ru-RU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,25</m:t>
                    </m:r>
                    <m:r>
                      <a:rPr lang="en-US" altLang="ru-RU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23=</m:t>
                    </m:r>
                    <m:r>
                      <a:rPr lang="ru-RU" altLang="ru-RU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6 −28,75=−22,75</m:t>
                    </m:r>
                  </m:oMath>
                </a14:m>
                <a:endParaRPr lang="en-US" altLang="ru-RU" sz="3200" b="0" dirty="0" smtClean="0">
                  <a:solidFill>
                    <a:schemeClr val="tx1"/>
                  </a:solidFill>
                  <a:latin typeface="Helvetica Neue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ru-RU" altLang="ru-RU" sz="3200" dirty="0" smtClean="0">
                    <a:solidFill>
                      <a:schemeClr val="tx1"/>
                    </a:solidFill>
                    <a:latin typeface="Helvetica Neue"/>
                  </a:rPr>
                  <a:t>Ответ: -22,75</a:t>
                </a:r>
                <a:endParaRPr lang="ru-RU" altLang="ru-RU" sz="3200" dirty="0">
                  <a:solidFill>
                    <a:schemeClr val="tx1"/>
                  </a:solidFill>
                  <a:latin typeface="Helvetica Neue"/>
                </a:endParaRPr>
              </a:p>
              <a:p>
                <a:pPr marL="0" indent="0">
                  <a:buNone/>
                </a:pPr>
                <a:endParaRPr lang="ru-RU" sz="32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6214" y="1043189"/>
                <a:ext cx="7199290" cy="5640946"/>
              </a:xfrm>
              <a:blipFill rotWithShape="0">
                <a:blip r:embed="rId2"/>
                <a:stretch>
                  <a:fillRect l="-2202" t="-1405" b="-29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1220" y="274750"/>
            <a:ext cx="5001323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052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79" y="171719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Задание 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308" y="873457"/>
            <a:ext cx="11395880" cy="50466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Известно, что с</a:t>
            </a:r>
            <a:r>
              <a:rPr lang="ru-RU" sz="5400" baseline="-25000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=7, с</a:t>
            </a:r>
            <a:r>
              <a:rPr lang="ru-RU" sz="5400" baseline="-25000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=11,2. Изобразите на координатной плоскости первые шесть членов арифметической прогрессии (</a:t>
            </a: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400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) и напишите уравнение прямой, на которой лежат построенные точки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330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79" y="171719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Задание 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308" y="873457"/>
            <a:ext cx="11395880" cy="162408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Известно, что с</a:t>
            </a:r>
            <a:r>
              <a:rPr lang="ru-RU" baseline="-25000" dirty="0"/>
              <a:t>16</a:t>
            </a:r>
            <a:r>
              <a:rPr lang="ru-RU" dirty="0"/>
              <a:t>=7, с</a:t>
            </a:r>
            <a:r>
              <a:rPr lang="ru-RU" baseline="-25000" dirty="0"/>
              <a:t>23</a:t>
            </a:r>
            <a:r>
              <a:rPr lang="ru-RU" dirty="0"/>
              <a:t>=11,2. Изобразите на координатной плоскости первые шесть членов арифметической прогрессии (</a:t>
            </a:r>
            <a:r>
              <a:rPr lang="ru-RU" dirty="0" err="1"/>
              <a:t>с</a:t>
            </a:r>
            <a:r>
              <a:rPr lang="ru-RU" baseline="-25000" dirty="0" err="1"/>
              <a:t>n</a:t>
            </a:r>
            <a:r>
              <a:rPr lang="ru-RU" dirty="0"/>
              <a:t>) и напишите уравнение прямой, на которой лежат построенные точки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824" y="1821975"/>
            <a:ext cx="5360775" cy="48654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9342" y="1821974"/>
            <a:ext cx="5332975" cy="486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330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79" y="171719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Задание 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624" y="961073"/>
            <a:ext cx="9023763" cy="2602743"/>
          </a:xfrm>
        </p:spPr>
      </p:pic>
    </p:spTree>
    <p:extLst>
      <p:ext uri="{BB962C8B-B14F-4D97-AF65-F5344CB8AC3E}">
        <p14:creationId xmlns:p14="http://schemas.microsoft.com/office/powerpoint/2010/main" xmlns="" val="415372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79" y="171719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Задание 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178" y="832118"/>
            <a:ext cx="11713299" cy="122869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178" y="2329421"/>
            <a:ext cx="6271430" cy="42487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905" y="2329420"/>
            <a:ext cx="4863473" cy="424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372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81000" y="357188"/>
            <a:ext cx="10972800" cy="1069975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Теория Рамсея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81000" y="2786430"/>
            <a:ext cx="95132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теории Рамсея следует такое утверждение об арифметических прогрессиях: если каждое число от 1 до 9 покрасить в красный или синий цвет, то либо три синих числа, либо три красных образуют арифметическую прогрессию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5815" y="1213228"/>
            <a:ext cx="92729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Рамсей жил в начале ХХ века. Им была создана теория, доказывающая, что в мире нет абсолютного хаоса. Что даже, казалось бы, самая неупорядоченная система имеет определенные математические закономерности.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3324" y="4659924"/>
            <a:ext cx="6096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09446" y="5210907"/>
            <a:ext cx="6096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29354" y="5609493"/>
            <a:ext cx="6096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08585" y="5070230"/>
            <a:ext cx="6096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16770" y="5562600"/>
            <a:ext cx="6096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01508" y="5023338"/>
            <a:ext cx="6096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68308" y="5515707"/>
            <a:ext cx="6096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24092" y="5011615"/>
            <a:ext cx="6096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979876" y="4460630"/>
            <a:ext cx="6096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admin\Desktop\gas-kvas-com-p-ramka-dlya-kartini-na-prozrachnom-fone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123" y="0"/>
            <a:ext cx="12192000" cy="6858000"/>
          </a:xfrm>
          <a:prstGeom prst="rect">
            <a:avLst/>
          </a:prstGeom>
          <a:noFill/>
        </p:spPr>
      </p:pic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574431" y="890955"/>
            <a:ext cx="1090002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Выбери </a:t>
            </a: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ОДНУ фразу для…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762000" y="2071689"/>
            <a:ext cx="10902951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Я </a:t>
            </a:r>
            <a:r>
              <a:rPr lang="ru-RU" sz="5400" b="1" dirty="0">
                <a:solidFill>
                  <a:srgbClr val="00B050"/>
                </a:solidFill>
              </a:rPr>
              <a:t>МОЛОДЕЦ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880697" y="3425704"/>
            <a:ext cx="109029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rgbClr val="FFC000"/>
                </a:solidFill>
              </a:rPr>
              <a:t>Я ДОВОЛЕН </a:t>
            </a:r>
            <a:r>
              <a:rPr lang="ru-RU" sz="5400" b="1" dirty="0" smtClean="0">
                <a:solidFill>
                  <a:srgbClr val="FFC000"/>
                </a:solidFill>
              </a:rPr>
              <a:t>СВОЕЙ </a:t>
            </a:r>
            <a:r>
              <a:rPr lang="ru-RU" sz="5400" b="1" dirty="0">
                <a:solidFill>
                  <a:srgbClr val="FFC000"/>
                </a:solidFill>
              </a:rPr>
              <a:t>РАБОТОЙ</a:t>
            </a:r>
            <a:endParaRPr lang="en-US" sz="5400" b="1" dirty="0">
              <a:solidFill>
                <a:srgbClr val="FFC000"/>
              </a:solidFill>
            </a:endParaRP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285751" y="4929189"/>
            <a:ext cx="115697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Я МОГ БЫ </a:t>
            </a:r>
            <a:r>
              <a:rPr lang="ru-RU" sz="5400" b="1" dirty="0">
                <a:solidFill>
                  <a:srgbClr val="C00000"/>
                </a:solidFill>
              </a:rPr>
              <a:t>ПОРАБОТАТЬ ЛУЧШЕ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gas-kvas-com-p-ramka-dlya-kartini-na-prozrachnom-fone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784" y="633046"/>
            <a:ext cx="10034953" cy="538089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7385" y="1934309"/>
            <a:ext cx="7315200" cy="2708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6337" y="1215191"/>
            <a:ext cx="5573264" cy="4252432"/>
          </a:xfrm>
        </p:spPr>
      </p:pic>
      <p:pic>
        <p:nvPicPr>
          <p:cNvPr id="5" name="Picture 3" descr="C:\Users\admin\Desktop\gas-kvas-com-p-ramka-dlya-kartini-na-prozrachnom-fone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7786" y="281354"/>
            <a:ext cx="7666892" cy="6201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761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admin\Desktop\gas-kvas-com-p-ramka-dlya-kartini-na-prozrachnom-fone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631" y="0"/>
            <a:ext cx="5715000" cy="6660906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4" descr="гаус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36431" y="1257440"/>
            <a:ext cx="3497968" cy="4064838"/>
          </a:xfrm>
          <a:prstGeom prst="rect">
            <a:avLst/>
          </a:prstGeom>
        </p:spPr>
      </p:pic>
      <p:pic>
        <p:nvPicPr>
          <p:cNvPr id="7" name="Picture 3" descr="C:\Users\admin\Desktop\gas-kvas-com-p-ramka-dlya-kartini-na-prozrachnom-fone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9431" y="140677"/>
            <a:ext cx="5715000" cy="6564923"/>
          </a:xfrm>
          <a:prstGeom prst="rect">
            <a:avLst/>
          </a:prstGeom>
          <a:noFill/>
        </p:spPr>
      </p:pic>
      <p:pic>
        <p:nvPicPr>
          <p:cNvPr id="8" name="Содержимое 3" descr="Blaise_pasca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120799" y="1383322"/>
            <a:ext cx="3966301" cy="4155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7723" y="2028091"/>
            <a:ext cx="6025661" cy="2778369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СПАСИБО </a:t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>ЗА </a:t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>ВНИМАНИЕ</a:t>
            </a:r>
            <a:br>
              <a:rPr lang="ru-RU" sz="6000" dirty="0" smtClean="0">
                <a:solidFill>
                  <a:schemeClr val="tx1"/>
                </a:solidFill>
              </a:rPr>
            </a:b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admin\Desktop\gas-kvas-com-p-ramka-dlya-kartini-na-prozrachnom-fone-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0891" y="621323"/>
            <a:ext cx="7373815" cy="5886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550" y="855783"/>
            <a:ext cx="8596668" cy="43023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/>
            </a:r>
            <a:br>
              <a:rPr lang="ru-RU" sz="7200" dirty="0" smtClean="0">
                <a:solidFill>
                  <a:schemeClr val="tx1"/>
                </a:solidFill>
              </a:rPr>
            </a:br>
            <a:r>
              <a:rPr lang="ru-RU" sz="7200" dirty="0" smtClean="0">
                <a:solidFill>
                  <a:schemeClr val="tx1"/>
                </a:solidFill>
              </a:rPr>
              <a:t>ДАВАЙТЕ</a:t>
            </a:r>
            <a:br>
              <a:rPr lang="ru-RU" sz="7200" dirty="0" smtClean="0">
                <a:solidFill>
                  <a:schemeClr val="tx1"/>
                </a:solidFill>
              </a:rPr>
            </a:br>
            <a:r>
              <a:rPr lang="ru-RU" sz="7200" dirty="0" smtClean="0">
                <a:solidFill>
                  <a:schemeClr val="tx1"/>
                </a:solidFill>
              </a:rPr>
              <a:t>ПОВТОРИМ </a:t>
            </a:r>
            <a:br>
              <a:rPr lang="ru-RU" sz="7200" dirty="0" smtClean="0">
                <a:solidFill>
                  <a:schemeClr val="tx1"/>
                </a:solidFill>
              </a:rPr>
            </a:br>
            <a:endParaRPr lang="ru-RU" sz="7200" dirty="0">
              <a:solidFill>
                <a:schemeClr val="tx1"/>
              </a:solidFill>
            </a:endParaRPr>
          </a:p>
        </p:txBody>
      </p:sp>
      <p:pic>
        <p:nvPicPr>
          <p:cNvPr id="5" name="Picture 3" descr="C:\Users\admin\Desktop\gas-kvas-com-p-ramka-dlya-kartini-na-prozrachnom-fone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077" y="234462"/>
            <a:ext cx="10879016" cy="6033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85" y="133082"/>
            <a:ext cx="8596668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785" y="901521"/>
            <a:ext cx="9176217" cy="51398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admin\Desktop\gas-kvas-com-p-ramka-dlya-kartini-na-prozrachnom-fone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354" y="346052"/>
            <a:ext cx="10178250" cy="5644439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3661" y="1125416"/>
            <a:ext cx="9859108" cy="528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4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574" y="248991"/>
            <a:ext cx="8596668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361" y="909391"/>
            <a:ext cx="9393945" cy="5388378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admin\Desktop\gas-kvas-com-p-ramka-dlya-kartini-na-prozrachnom-fone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139" y="550985"/>
            <a:ext cx="9554307" cy="490537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599" y="1198441"/>
            <a:ext cx="10655565" cy="449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69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00" y="158839"/>
            <a:ext cx="8596668" cy="132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gas-kvas-com-p-ramka-dlya-kartini-na-prozrachnom-fone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945" y="276224"/>
            <a:ext cx="8379070" cy="5280513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829" y="854408"/>
            <a:ext cx="9069266" cy="5620198"/>
          </a:xfrm>
        </p:spPr>
      </p:pic>
    </p:spTree>
    <p:extLst>
      <p:ext uri="{BB962C8B-B14F-4D97-AF65-F5344CB8AC3E}">
        <p14:creationId xmlns:p14="http://schemas.microsoft.com/office/powerpoint/2010/main" xmlns="" val="55182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483" y="287628"/>
            <a:ext cx="8596668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057" y="948028"/>
            <a:ext cx="8931519" cy="5434884"/>
          </a:xfrm>
        </p:spPr>
        <p:txBody>
          <a:bodyPr>
            <a:normAutofit/>
          </a:bodyPr>
          <a:lstStyle/>
          <a:p>
            <a:endParaRPr lang="ru-RU" sz="3200" b="1" i="1" dirty="0"/>
          </a:p>
          <a:p>
            <a:endParaRPr lang="ru-RU" sz="3200" b="1" i="1" dirty="0" smtClean="0"/>
          </a:p>
          <a:p>
            <a:endParaRPr lang="ru-RU" sz="3200" b="1" i="1" dirty="0"/>
          </a:p>
          <a:p>
            <a:endParaRPr lang="ru-RU" sz="3200" b="1" i="1" dirty="0" smtClean="0"/>
          </a:p>
          <a:p>
            <a:endParaRPr lang="ru-RU" sz="3200" b="1" i="1" dirty="0"/>
          </a:p>
          <a:p>
            <a:endParaRPr lang="ru-RU" sz="3200" b="1" i="1" dirty="0" smtClean="0"/>
          </a:p>
          <a:p>
            <a:endParaRPr lang="ru-RU" sz="3200" b="1" dirty="0" smtClean="0"/>
          </a:p>
          <a:p>
            <a:endParaRPr lang="ru-RU" sz="3200" b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2" descr="C:\Users\admin\Desktop\gas-kvas-com-p-ramka-dlya-kartini-na-prozrachnom-fone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945" y="276224"/>
            <a:ext cx="8719040" cy="5280513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975"/>
          <a:stretch>
            <a:fillRect/>
          </a:stretch>
        </p:blipFill>
        <p:spPr>
          <a:xfrm>
            <a:off x="1139652" y="1030089"/>
            <a:ext cx="9540071" cy="51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213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550" y="855783"/>
            <a:ext cx="8596668" cy="4302369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/>
            </a:r>
            <a:br>
              <a:rPr lang="ru-RU" sz="7200" dirty="0" smtClean="0">
                <a:solidFill>
                  <a:schemeClr val="tx1"/>
                </a:solidFill>
              </a:rPr>
            </a:br>
            <a:r>
              <a:rPr lang="ru-RU" sz="7200" dirty="0" smtClean="0">
                <a:solidFill>
                  <a:schemeClr val="tx1"/>
                </a:solidFill>
              </a:rPr>
              <a:t>ПОПРОБУЕМ </a:t>
            </a:r>
            <a:br>
              <a:rPr lang="ru-RU" sz="7200" dirty="0" smtClean="0">
                <a:solidFill>
                  <a:schemeClr val="tx1"/>
                </a:solidFill>
              </a:rPr>
            </a:br>
            <a:r>
              <a:rPr lang="ru-RU" sz="7200" dirty="0" smtClean="0">
                <a:solidFill>
                  <a:schemeClr val="tx1"/>
                </a:solidFill>
              </a:rPr>
              <a:t>ПРЕДПОЛОЖИТЬ</a:t>
            </a:r>
            <a:endParaRPr lang="ru-RU" sz="7200" dirty="0">
              <a:solidFill>
                <a:schemeClr val="tx1"/>
              </a:solidFill>
            </a:endParaRPr>
          </a:p>
        </p:txBody>
      </p:sp>
      <p:pic>
        <p:nvPicPr>
          <p:cNvPr id="5" name="Picture 3" descr="C:\Users\admin\Desktop\gas-kvas-com-p-ramka-dlya-kartini-na-prozrachnom-fone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860" y="445477"/>
            <a:ext cx="10879016" cy="6033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525</TotalTime>
  <Words>274</Words>
  <Application>Microsoft Office PowerPoint</Application>
  <PresentationFormat>Произвольный</PresentationFormat>
  <Paragraphs>56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Грань</vt:lpstr>
      <vt:lpstr> «Для того,  чтобы усовершенствовать ум,  надо больше рассуждать,                                       чем заучивать»                                                                                                                                                                      Р.Декарт </vt:lpstr>
      <vt:lpstr>Слайд 2</vt:lpstr>
      <vt:lpstr> </vt:lpstr>
      <vt:lpstr> ДАВАЙТЕ ПОВТОРИМ  </vt:lpstr>
      <vt:lpstr>Слайд 5</vt:lpstr>
      <vt:lpstr>Слайд 6</vt:lpstr>
      <vt:lpstr>Слайд 7</vt:lpstr>
      <vt:lpstr>Слайд 8</vt:lpstr>
      <vt:lpstr> ПОПРОБУЕМ  ПРЕДПОЛОЖИТЬ</vt:lpstr>
      <vt:lpstr>Слайд 10</vt:lpstr>
      <vt:lpstr>Изображение членов арифметической и геометрической прогрессий точками на координатной плоскости </vt:lpstr>
      <vt:lpstr>Изображение членов арифметической прогрессии точками на координатной плоскости</vt:lpstr>
      <vt:lpstr>Изображение членов арифметической прогрессии точками на координатной плоскости</vt:lpstr>
      <vt:lpstr>Изображение членов геометрической прогрессии точками на координатной плоскости</vt:lpstr>
      <vt:lpstr>Изображение членов геометрической прогрессии точками на координатной плоскости</vt:lpstr>
      <vt:lpstr>ВЫВОД:</vt:lpstr>
      <vt:lpstr>Изображение членов арифметической и геометрической прогрессий точками на координатной плоскости. Линейный и экспоненциальный рост.</vt:lpstr>
      <vt:lpstr>ПОСМОТРИМ КАК  РАБОТАЕТ </vt:lpstr>
      <vt:lpstr>Задание 1</vt:lpstr>
      <vt:lpstr>Задание 2</vt:lpstr>
      <vt:lpstr>Задание 2</vt:lpstr>
      <vt:lpstr>Задание 3</vt:lpstr>
      <vt:lpstr>Задание 3</vt:lpstr>
      <vt:lpstr>Задание 4</vt:lpstr>
      <vt:lpstr>Задание 4</vt:lpstr>
      <vt:lpstr>Теория Рамсея</vt:lpstr>
      <vt:lpstr>Слайд 27</vt:lpstr>
      <vt:lpstr>Слайд 28</vt:lpstr>
      <vt:lpstr>Слайд 29</vt:lpstr>
      <vt:lpstr>СПАСИБО  ЗА  ВНИМАНИЕ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Числовые неравенства и их свойства.</dc:title>
  <dc:creator>ОШ42</dc:creator>
  <cp:lastModifiedBy>admin</cp:lastModifiedBy>
  <cp:revision>95</cp:revision>
  <dcterms:created xsi:type="dcterms:W3CDTF">2022-11-30T05:49:10Z</dcterms:created>
  <dcterms:modified xsi:type="dcterms:W3CDTF">2025-10-31T10:56:46Z</dcterms:modified>
</cp:coreProperties>
</file>