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24"/>
  </p:notesMasterIdLst>
  <p:sldIdLst>
    <p:sldId id="268" r:id="rId2"/>
    <p:sldId id="290" r:id="rId3"/>
    <p:sldId id="291" r:id="rId4"/>
    <p:sldId id="292" r:id="rId5"/>
    <p:sldId id="270" r:id="rId6"/>
    <p:sldId id="257" r:id="rId7"/>
    <p:sldId id="258" r:id="rId8"/>
    <p:sldId id="274" r:id="rId9"/>
    <p:sldId id="272" r:id="rId10"/>
    <p:sldId id="261" r:id="rId11"/>
    <p:sldId id="273" r:id="rId12"/>
    <p:sldId id="262" r:id="rId13"/>
    <p:sldId id="263" r:id="rId14"/>
    <p:sldId id="285" r:id="rId15"/>
    <p:sldId id="279" r:id="rId16"/>
    <p:sldId id="267" r:id="rId17"/>
    <p:sldId id="289" r:id="rId18"/>
    <p:sldId id="281" r:id="rId19"/>
    <p:sldId id="288" r:id="rId20"/>
    <p:sldId id="286" r:id="rId21"/>
    <p:sldId id="284" r:id="rId22"/>
    <p:sldId id="2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D"/>
    <a:srgbClr val="686B6E"/>
    <a:srgbClr val="7E8286"/>
    <a:srgbClr val="636669"/>
    <a:srgbClr val="595C5F"/>
    <a:srgbClr val="5C5C5C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A0F65-B99A-4255-AC46-B479C805CF6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B0ABE-FA02-41C5-ACAD-94D2E9C81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7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0ABE-FA02-41C5-ACAD-94D2E9C810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9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0ABE-FA02-41C5-ACAD-94D2E9C810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7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F744-78C5-41C2-8B28-2636784CAA88}" type="datetime4">
              <a:rPr lang="ru-RU" smtClean="0"/>
              <a:t>25 марта 2025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Петрунин Д.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2658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46B5-C5E5-4C91-A655-C33390CD0491}" type="datetime4">
              <a:rPr lang="ru-RU" smtClean="0"/>
              <a:t>25 марта 2025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Петрунин Д.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85013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6C16-45B7-46FF-AF65-5737C636E7AD}" type="datetime4">
              <a:rPr lang="ru-RU" smtClean="0"/>
              <a:t>25 марта 2025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Петрунин Д.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03354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988F-9625-4A82-955E-03357C627BBA}" type="datetime4">
              <a:rPr lang="ru-RU" smtClean="0"/>
              <a:t>25 марта 2025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Петрунин Д.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31129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34E-04A4-4C06-B8FD-A47DD377F76A}" type="datetime4">
              <a:rPr lang="ru-RU" smtClean="0"/>
              <a:t>25 марта 2025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Петрунин Д.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34742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2A01-EC9D-4706-8548-E7C9A38E720E}" type="datetime4">
              <a:rPr lang="ru-RU" smtClean="0"/>
              <a:t>25 марта 2025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Петрунин Д.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90958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9D77-8E1C-41AB-BD8D-A97F5141AFC3}" type="datetime4">
              <a:rPr lang="ru-RU" smtClean="0"/>
              <a:t>25 марта 2025 г.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Петрунин Д.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1715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8243-71AB-41DB-8374-9CEA34A7326A}" type="datetime4">
              <a:rPr lang="ru-RU" smtClean="0"/>
              <a:t>25 марта 2025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Петрунин Д.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28841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076-7A9C-472F-89F2-4B3AB7311A4B}" type="datetime4">
              <a:rPr lang="ru-RU" smtClean="0"/>
              <a:t>25 марта 2025 г.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Петрунин Д.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6117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65B4-8099-449A-9E59-BD75A8F45047}" type="datetime4">
              <a:rPr lang="ru-RU" smtClean="0"/>
              <a:t>25 марта 2025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Петрунин Д.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12688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1BA5-815C-4913-AEBE-DDAE7F4C2F7E}" type="datetime4">
              <a:rPr lang="ru-RU" smtClean="0"/>
              <a:t>25 марта 2025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Петрунин Д.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4140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20000"/>
                <a:lumOff val="80000"/>
              </a:schemeClr>
            </a:gs>
            <a:gs pos="68000">
              <a:schemeClr val="bg1"/>
            </a:gs>
            <a:gs pos="39000">
              <a:schemeClr val="bg1"/>
            </a:gs>
            <a:gs pos="98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76EA-4679-498C-81A5-3A47BC8C9C65}" type="datetime4">
              <a:rPr lang="ru-RU" smtClean="0"/>
              <a:t>25 марта 2025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Петрунин Д.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9806-4DE0-4F16-B29A-96E7F91A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8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split orient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ommons.wikimedia.org/wiki/File:Aeroforces_ru.svg?use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microsoft.com/office/2007/relationships/hdphoto" Target="../media/hdphoto4.wdp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28" y="2247407"/>
            <a:ext cx="8280920" cy="1470025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Построение и расчет адаптивного профиля крыла самолета</a:t>
            </a:r>
            <a:endParaRPr lang="ru-RU" sz="36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563" y="3501008"/>
            <a:ext cx="4356484" cy="241226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Исполнитель: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Петросян Владимир, </a:t>
            </a:r>
          </a:p>
          <a:p>
            <a:pPr algn="l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ученик 10 «Б» инженерного класса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Научный руководитель:</a:t>
            </a:r>
          </a:p>
          <a:p>
            <a:pPr algn="l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Красавин Геннадий Геннадьевич, учитель физики и информатики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365386" y="1556792"/>
            <a:ext cx="4873934" cy="427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Индивидуальный исследовательский проект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9831" y="692696"/>
            <a:ext cx="7271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Муниципальное бюджетное общеобразовательное учреждение</a:t>
            </a:r>
          </a:p>
          <a:p>
            <a:r>
              <a:rPr lang="ru-RU" b="1" i="1" dirty="0" smtClean="0"/>
              <a:t>«Гимназия №9 имени дважды Героя Советского Союза </a:t>
            </a:r>
            <a:r>
              <a:rPr lang="ru-RU" b="1" i="1" dirty="0" err="1" smtClean="0"/>
              <a:t>С.Г.Горшкова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835249" y="5985284"/>
            <a:ext cx="1085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Коломна</a:t>
            </a:r>
          </a:p>
          <a:p>
            <a:pPr algn="ctr"/>
            <a:r>
              <a:rPr lang="ru-RU" b="1" i="1" dirty="0" smtClean="0"/>
              <a:t>2025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565748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chit.net/catalog/Istoriya/90189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268760"/>
            <a:ext cx="3877587" cy="19082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6339" y="1376772"/>
            <a:ext cx="47477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1894 г. К. Э. Циолковским опубликовал работу "Аэроплан, или птицеподобная (авиационная) летательная машина". В ней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подробно обосновал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идею аэроплана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 неподвижным свободнонесущим крылом,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т.е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основную, впоследствии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общепринятую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схему.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267035"/>
            <a:ext cx="676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Аэроплан Циолковского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964" y="798180"/>
            <a:ext cx="6055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«К вопросу о летании посредством крыльев».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6338" y="3429000"/>
            <a:ext cx="869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Крыло было трапециевидной формы,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толстого профиля, с поперечным V при изогнутости по типу "чайка", размахом 14,7 м и площадь 54 м2.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4149081"/>
            <a:ext cx="8892480" cy="2711144"/>
            <a:chOff x="0" y="4149081"/>
            <a:chExt cx="8892480" cy="271114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4149081"/>
              <a:ext cx="4175956" cy="2711144"/>
              <a:chOff x="539552" y="1606231"/>
              <a:chExt cx="5940425" cy="3339465"/>
            </a:xfrm>
          </p:grpSpPr>
          <p:pic>
            <p:nvPicPr>
              <p:cNvPr id="10" name="Рисунок 9" descr="http://i.imgur.com/whyIgVt.jpg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9552" y="1606231"/>
                <a:ext cx="5940425" cy="3339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Параллелограмм 10"/>
              <p:cNvSpPr/>
              <p:nvPr/>
            </p:nvSpPr>
            <p:spPr>
              <a:xfrm rot="2196727">
                <a:off x="4954115" y="3420735"/>
                <a:ext cx="402981" cy="428275"/>
              </a:xfrm>
              <a:prstGeom prst="parallelogram">
                <a:avLst/>
              </a:prstGeom>
              <a:solidFill>
                <a:srgbClr val="595C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араллелограмм 11"/>
              <p:cNvSpPr/>
              <p:nvPr/>
            </p:nvSpPr>
            <p:spPr>
              <a:xfrm rot="2023271">
                <a:off x="1561643" y="2750357"/>
                <a:ext cx="260076" cy="253658"/>
              </a:xfrm>
              <a:prstGeom prst="parallelogram">
                <a:avLst>
                  <a:gd name="adj" fmla="val 37064"/>
                </a:avLst>
              </a:prstGeom>
              <a:solidFill>
                <a:srgbClr val="686B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4283968" y="4765989"/>
              <a:ext cx="460851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/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Похожая идея была воплощена в жизнь спустя полвека. Немецкий самолет братьев </a:t>
              </a:r>
              <a:r>
                <a:rPr lang="ru-RU" dirty="0" err="1" smtClean="0">
                  <a:solidFill>
                    <a:schemeClr val="tx2">
                      <a:lumMod val="50000"/>
                    </a:schemeClr>
                  </a:solidFill>
                </a:rPr>
                <a:t>Хортен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, созданный в конце второй мировой войны, повторяет контуры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«птицеподобной машины» Циолковского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600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002" y="1412776"/>
            <a:ext cx="4497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Циолковский впервые дал научно-технические обоснование создания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управляемого дирижабля 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металлической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гофрированной оболочкой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6" name="Рисунок 5" descr="Циолковский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r="35988"/>
          <a:stretch/>
        </p:blipFill>
        <p:spPr bwMode="auto">
          <a:xfrm>
            <a:off x="2958" y="3501007"/>
            <a:ext cx="4896035" cy="22571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7505" y="267035"/>
            <a:ext cx="676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«Теория и опыт аэростата»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Циолковского (1892г)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386" name="Picture 2" descr="http://www.astro-cabinet.ru/images/vndc/1-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"/>
          <a:stretch/>
        </p:blipFill>
        <p:spPr bwMode="auto">
          <a:xfrm>
            <a:off x="5332759" y="836712"/>
            <a:ext cx="3811241" cy="277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80012" y="3825044"/>
            <a:ext cx="40684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Это был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дирижабль переменного объёма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что позволяло сохранять постоянную подъемную силу при различной высоте полёта и температуре среды, имел систему подогрева газа (за счёт теплоты отработанных газов моторов)</a:t>
            </a:r>
          </a:p>
        </p:txBody>
      </p:sp>
    </p:spTree>
    <p:extLst>
      <p:ext uri="{BB962C8B-B14F-4D97-AF65-F5344CB8AC3E}">
        <p14:creationId xmlns:p14="http://schemas.microsoft.com/office/powerpoint/2010/main" val="10680634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942" y="1304764"/>
            <a:ext cx="54366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Еще одно гениальное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предложение К. Э. Циолковского касалось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ромбовидного и клиновидного профилей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крыла для аппаратов с гиперзвуковыми скоростями (сделанного им в 1905 г в форме рисунка этих профилей с соответствующими пояснениями). В то время даже мысль о подобных крыльях никому не приходила в голову.</a:t>
            </a:r>
          </a:p>
        </p:txBody>
      </p:sp>
      <p:pic>
        <p:nvPicPr>
          <p:cNvPr id="3" name="Рисунок 2" descr="http://ok-t.ru/studopedia/baza16/1232786062352.files/image135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1"/>
          <a:stretch/>
        </p:blipFill>
        <p:spPr bwMode="auto">
          <a:xfrm>
            <a:off x="6461947" y="282074"/>
            <a:ext cx="248272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7505" y="267035"/>
            <a:ext cx="676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Профили крыла Циолковского (1905г)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205987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Геометрические характеристики крыла определяются формой профиля, формой в плане и видом крыла спереди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Крылья первых самолетов представляли собой тонкие изогнутые пластины.</a:t>
            </a:r>
          </a:p>
        </p:txBody>
      </p:sp>
      <p:pic>
        <p:nvPicPr>
          <p:cNvPr id="19458" name="Picture 2" descr="http://frontzet.ru/images/images_data/novosty_2/Yu_71/Yu-7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252"/>
            <a:ext cx="406364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ok-t.ru/studopedia/baza16/1232786062352.files/image135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01"/>
          <a:stretch/>
        </p:blipFill>
        <p:spPr bwMode="auto">
          <a:xfrm>
            <a:off x="5334964" y="3032956"/>
            <a:ext cx="3607234" cy="1079873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  <a:prstDash val="lgDash"/>
          </a:ln>
        </p:spPr>
      </p:pic>
    </p:spTree>
    <p:extLst>
      <p:ext uri="{BB962C8B-B14F-4D97-AF65-F5344CB8AC3E}">
        <p14:creationId xmlns:p14="http://schemas.microsoft.com/office/powerpoint/2010/main" val="21595600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1196752"/>
            <a:ext cx="5814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Теорема 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Е.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Жуковского (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1904г)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indent="26670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Величина подъемной силы крыла на метр размаха является произведением плотности воздуха на циркуляцию скорости и на скорость полета аэроплана". </a:t>
            </a:r>
          </a:p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Этот вывод - основа современного учения 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подъемной силе крыла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фундамент теоретической аэродинамики. </a:t>
            </a:r>
          </a:p>
        </p:txBody>
      </p:sp>
      <p:sp>
        <p:nvSpPr>
          <p:cNvPr id="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F99806-4DE0-4F16-B29A-96E7F91A2F89}" type="slidenum">
              <a:rPr lang="ru-RU" smtClean="0">
                <a:solidFill>
                  <a:schemeClr val="tx2">
                    <a:lumMod val="50000"/>
                  </a:schemeClr>
                </a:solidFill>
              </a:rPr>
              <a:t>13</a:t>
            </a:fld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267035"/>
            <a:ext cx="676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"Теоретические основы воздухоплавания» Жуковского</a:t>
            </a:r>
          </a:p>
        </p:txBody>
      </p:sp>
      <p:pic>
        <p:nvPicPr>
          <p:cNvPr id="6" name="Рисунок 5" descr="http://slavnyeimena.ru/_pu/2/181111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629"/>
            <a:ext cx="2326437" cy="29775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164288" y="2982434"/>
            <a:ext cx="1396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1847-1921 </a:t>
            </a:r>
          </a:p>
        </p:txBody>
      </p:sp>
      <p:pic>
        <p:nvPicPr>
          <p:cNvPr id="10250" name="Picture 10" descr="http://images.astronet.ru/pubd/2002/03/05/0001175083/fig4-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3256296" cy="28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761403" y="3588332"/>
            <a:ext cx="42124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Крылья аэроплана, сделанные в виде плоских пластинок, невыгодны, так как подъемная сила таких крыльев очень мала. Гораздо выгоднее изогнутые крылья. </a:t>
            </a:r>
          </a:p>
          <a:p>
            <a:pPr indent="266700" algn="just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«Вероятно,  что значительная экономия работы при летании птицы имеет одной из причин эффект вогнутости ее крыльев».</a:t>
            </a:r>
          </a:p>
        </p:txBody>
      </p:sp>
    </p:spTree>
    <p:extLst>
      <p:ext uri="{BB962C8B-B14F-4D97-AF65-F5344CB8AC3E}">
        <p14:creationId xmlns:p14="http://schemas.microsoft.com/office/powerpoint/2010/main" val="21595600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267035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Полет птицы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8" name="Picture 2" descr="http://st-gdefon.gallery.world/wallpapers_original/583396_gallery.worl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5" b="17902"/>
          <a:stretch/>
        </p:blipFill>
        <p:spPr bwMode="auto">
          <a:xfrm>
            <a:off x="4812756" y="0"/>
            <a:ext cx="4331244" cy="28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s.auto.drom.ru/1/comments/243/2427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113076"/>
            <a:ext cx="3564396" cy="23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setwalls.ru/download.php?file=201408/1280x800/setwalls.ru-711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036" y="4113075"/>
            <a:ext cx="3708412" cy="23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7564" y="1441391"/>
            <a:ext cx="4007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Самая развитая механизация крыльев современных лайнеров, творящая невообразимые вещи с крыльями при посадке, в десятки раз проще того, что может творить крыло птицы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96410" y="3609020"/>
            <a:ext cx="6516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Механизации крыла </a:t>
            </a:r>
            <a:r>
              <a:rPr lang="ru-RU" b="1" dirty="0" err="1"/>
              <a:t>Airbus</a:t>
            </a:r>
            <a:r>
              <a:rPr lang="ru-RU" b="1" dirty="0"/>
              <a:t> A320 и крыла птицы при посадке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0824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 descr="https://upload.wikimedia.org/wikipedia/commons/thumb/2/24/Aeroforces_ru.svg/300px-Aeroforces_ru.svg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0"/>
            <a:ext cx="3743908" cy="204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3861048"/>
            <a:ext cx="5652628" cy="25002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5214" y="28287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Силы, действующие на крыло самолёта в полёте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5"/>
          <a:srcRect t="8592" b="7391"/>
          <a:stretch/>
        </p:blipFill>
        <p:spPr bwMode="auto">
          <a:xfrm>
            <a:off x="6154375" y="3945049"/>
            <a:ext cx="1657985" cy="600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68144" y="4754585"/>
            <a:ext cx="33483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 — подъёмная сила (Н)</a:t>
            </a:r>
          </a:p>
          <a:p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Cy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— коэффициент подъемной силы, зависящий от угла атаки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ρ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— плотность воздуха на высоте полёта (кг/м³)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V—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скорость набегающего потока (м/с)</a:t>
            </a:r>
          </a:p>
          <a:p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S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— характерная площадь крыла (м²)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1540" y="1311212"/>
            <a:ext cx="47656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 крыла верхняя часть более выпуклая, чем нижняя, следовательно, верхним струйкам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воздуха придётся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пройти больший путь, чем нижним. Однако количество воздуха, набегающего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  крыло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стекающего 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него,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1541" y="270892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одинаково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Значит, верхние струйки, чтобы не отставать от нижних, должны двигаться быстрей. Давление под крылом больше, чем над крылом. Эта разность давлений и создаёт подъемную силу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70738" y="3501008"/>
            <a:ext cx="3169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Формула подъемной силы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577034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F99806-4DE0-4F16-B29A-96E7F91A2F89}" type="slidenum">
              <a:rPr lang="ru-RU" smtClean="0">
                <a:solidFill>
                  <a:schemeClr val="tx2">
                    <a:lumMod val="50000"/>
                  </a:schemeClr>
                </a:solidFill>
              </a:rPr>
              <a:t>16</a:t>
            </a:fld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-509" y="1484784"/>
            <a:ext cx="5940425" cy="208823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504" y="1016732"/>
            <a:ext cx="8856984" cy="369332"/>
            <a:chOff x="107504" y="1016732"/>
            <a:chExt cx="10656676" cy="3693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732586" y="1016732"/>
              <a:ext cx="80315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/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Верхний профиль максимально выгнут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7504" y="1016732"/>
              <a:ext cx="31229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/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Взлет/посадка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>
              <a:off x="2498560" y="1124744"/>
              <a:ext cx="468052" cy="180020"/>
            </a:xfrm>
            <a:prstGeom prst="rightArrow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25214" y="282875"/>
            <a:ext cx="7943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Изменение профиля крыла в полете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4149080"/>
            <a:ext cx="9144000" cy="2124236"/>
            <a:chOff x="0" y="3897052"/>
            <a:chExt cx="9144000" cy="2124236"/>
          </a:xfrm>
        </p:grpSpPr>
        <p:pic>
          <p:nvPicPr>
            <p:cNvPr id="4" name="Рисунок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4437112"/>
              <a:ext cx="5832412" cy="1584176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07504" y="3897052"/>
              <a:ext cx="85689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/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Крейсерский режим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полета                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</a:rPr>
                <a:t>Верхний профиль более плоский</a:t>
              </a:r>
            </a:p>
            <a:p>
              <a:pPr indent="266700" algn="just"/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48164" y="4689140"/>
              <a:ext cx="30958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indent="-266700" algn="just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</a:rPr>
                <a:t>Сопротивление 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</a:rPr>
                <a:t>меньше</a:t>
              </a:r>
              <a:endParaRPr lang="ru-RU" sz="160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266700" indent="-266700" algn="just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</a:rPr>
                <a:t>Подъемная сила 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</a:rPr>
                <a:t>меньше</a:t>
              </a:r>
              <a:endParaRPr lang="ru-RU" sz="160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</a:rPr>
                <a:t>Тяга </a:t>
              </a: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</a:rPr>
                <a:t>может быть уменьшена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</a:rPr>
                <a:t>Экономия топлива</a:t>
              </a:r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3419872" y="3991708"/>
              <a:ext cx="468052" cy="180020"/>
            </a:xfrm>
            <a:prstGeom prst="rightArrow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5939916" y="2060848"/>
            <a:ext cx="3348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Максимальная подъемная сила</a:t>
            </a:r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Небольшая скорость взлета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0532" y="3897052"/>
            <a:ext cx="9031968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5600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5214" y="282875"/>
            <a:ext cx="7943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Примеры изменения геометрии самолета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6172" y="932153"/>
            <a:ext cx="4048774" cy="5419766"/>
            <a:chOff x="346172" y="932153"/>
            <a:chExt cx="4048774" cy="5419766"/>
          </a:xfrm>
        </p:grpSpPr>
        <p:pic>
          <p:nvPicPr>
            <p:cNvPr id="1028" name="Picture 4" descr="http://avia-simply.ru/wp-content/uploads/2012/08/Sukhoi_T4_at_Monino_Museum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0" t="18455" b="14007"/>
            <a:stretch/>
          </p:blipFill>
          <p:spPr bwMode="auto">
            <a:xfrm>
              <a:off x="467576" y="932153"/>
              <a:ext cx="3707080" cy="1504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artyushenkooleg.ru/wp-oleg/wp-content/uploads/2016/02/Sotka-T-4-polet.-1024x53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54" b="9742"/>
            <a:stretch/>
          </p:blipFill>
          <p:spPr bwMode="auto">
            <a:xfrm>
              <a:off x="467544" y="2602855"/>
              <a:ext cx="3747382" cy="148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318026" y="4223035"/>
              <a:ext cx="26282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</a:rPr>
                <a:t> Т4 (1966-1974)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6172" y="4597593"/>
              <a:ext cx="404877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/>
              <a:r>
                <a:rPr lang="ru-RU" dirty="0">
                  <a:solidFill>
                    <a:schemeClr val="tx2">
                      <a:lumMod val="50000"/>
                    </a:schemeClr>
                  </a:solidFill>
                </a:rPr>
                <a:t>Носовая часть при взлете/посадке отклоняется вниз. При полете на высоте более 20 км и сверхзвуковой скорости носовая часть поднимается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в горизонтальное положение, 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</a:rPr>
                <a:t>до минимума уменьшая сопротивление. 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644008" y="1079644"/>
            <a:ext cx="4284476" cy="5245841"/>
            <a:chOff x="4644008" y="1079644"/>
            <a:chExt cx="4284476" cy="524584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688124" y="4270641"/>
              <a:ext cx="26282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</a:rPr>
                <a:t>МиГ-23 (1969-1985)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908879" y="1079644"/>
              <a:ext cx="3623561" cy="2653553"/>
              <a:chOff x="2807804" y="872716"/>
              <a:chExt cx="5963821" cy="4552950"/>
            </a:xfrm>
          </p:grpSpPr>
          <p:pic>
            <p:nvPicPr>
              <p:cNvPr id="2050" name="Picture 2" descr="http://armedman.ru/wp-content/uploads/2016/05/mig-23-6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31"/>
              <a:stretch/>
            </p:blipFill>
            <p:spPr bwMode="auto">
              <a:xfrm>
                <a:off x="2807804" y="872716"/>
                <a:ext cx="5963821" cy="4552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2807804" y="908720"/>
                <a:ext cx="2700300" cy="18203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807804" y="3861048"/>
                <a:ext cx="3204356" cy="1512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4644008" y="4848157"/>
              <a:ext cx="428447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/>
              <a:r>
                <a:rPr lang="ru-RU" dirty="0">
                  <a:solidFill>
                    <a:schemeClr val="tx2">
                      <a:lumMod val="50000"/>
                    </a:schemeClr>
                  </a:solidFill>
                </a:rPr>
                <a:t>Крыло изменяемой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стреловидности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indent="266700" algn="just"/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В обычном режиме полета крылья разложены. При полете на сверхзвуковой 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</a:rPr>
                <a:t>скорости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крылья складываются назад (диапазон от 16 до 72 градусов)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9098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18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24896" y="3933053"/>
            <a:ext cx="387085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12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Преимущества применения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ля самолетов малой авиации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ороткая взлетная полоса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Небольшая взлетная скорость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Высокая крейсерская скорость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Меньший расход топлива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200" y="1148287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Конструкция адаптивного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крыла позволяет плавно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изменять верхний профиль 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зависимости от высоты, скорости полёта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 перегрузки.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Предполагается использовать эластичную внешнюю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обшивку 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силовые каркасы внутри этой обшивки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плавного изменения собственной геометрии.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0376" y="332656"/>
            <a:ext cx="5543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Адаптивный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профиль  крыла самолета</a:t>
            </a:r>
          </a:p>
        </p:txBody>
      </p:sp>
      <p:pic>
        <p:nvPicPr>
          <p:cNvPr id="6" name="Picture 8" descr="http://msk.boy-toys.ru/images/goods/imagesfmsFMS067R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" b="6494"/>
          <a:stretch/>
        </p:blipFill>
        <p:spPr bwMode="auto">
          <a:xfrm>
            <a:off x="5112061" y="1088790"/>
            <a:ext cx="4031940" cy="24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motaen.com/upload/wallpapers/source/2011/04/08/11/00/24989/mota_ru_1040807.jpg"/>
          <p:cNvPicPr/>
          <p:nvPr/>
        </p:nvPicPr>
        <p:blipFill rotWithShape="1">
          <a:blip r:embed="rId3" cstate="print"/>
          <a:srcRect b="22078"/>
          <a:stretch/>
        </p:blipFill>
        <p:spPr bwMode="auto">
          <a:xfrm>
            <a:off x="0" y="4157700"/>
            <a:ext cx="4644008" cy="2700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77034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5214" y="282875"/>
            <a:ext cx="7943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Идея самолета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4000"/>
                    </a14:imgEffect>
                    <a14:imgEffect>
                      <a14:colorTemperature colorTemp="4700"/>
                    </a14:imgEffect>
                    <a14:imgEffect>
                      <a14:saturation sat="50000"/>
                    </a14:imgEffect>
                    <a14:imgEffect>
                      <a14:brightnessContrast bright="17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75" r="11256"/>
          <a:stretch/>
        </p:blipFill>
        <p:spPr bwMode="auto">
          <a:xfrm>
            <a:off x="5544108" y="898765"/>
            <a:ext cx="3599892" cy="245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3000"/>
                    </a14:imgEffect>
                    <a14:imgEffect>
                      <a14:saturation sat="50000"/>
                    </a14:imgEffect>
                    <a14:imgEffect>
                      <a14:brightnessContrast bright="17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43" t="14858" r="16682" b="19298"/>
          <a:stretch/>
        </p:blipFill>
        <p:spPr bwMode="auto">
          <a:xfrm rot="10800000">
            <a:off x="712213" y="3412262"/>
            <a:ext cx="2791038" cy="311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6468" y="944724"/>
            <a:ext cx="387085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12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Характеристики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Малые габариты (одноместный)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Разбег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≈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250 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Взлетная скорость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≈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100 км/ч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Крейсерская скорость ≈ 500 км/ч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Внутренний винтовой двигатель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736549" y="3412262"/>
            <a:ext cx="0" cy="3113082"/>
          </a:xfrm>
          <a:prstGeom prst="straightConnector1">
            <a:avLst/>
          </a:prstGeom>
          <a:ln w="19050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036249" y="3196238"/>
            <a:ext cx="2376264" cy="0"/>
          </a:xfrm>
          <a:prstGeom prst="straightConnector1">
            <a:avLst/>
          </a:prstGeom>
          <a:ln w="19050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85373" y="2905457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5 м 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33944" y="4814914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м </a:t>
            </a:r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932040" y="3573016"/>
            <a:ext cx="3870859" cy="1538883"/>
            <a:chOff x="4932040" y="3573016"/>
            <a:chExt cx="3870859" cy="153888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932040" y="3573016"/>
              <a:ext cx="3870859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spcAft>
                  <a:spcPts val="1200"/>
                </a:spcAft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Варианты адаптивного крыла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Пневмоподушки</a:t>
              </a:r>
            </a:p>
            <a:p>
              <a:pPr algn="just">
                <a:spcAft>
                  <a:spcPts val="600"/>
                </a:spcAft>
              </a:pPr>
              <a:r>
                <a:rPr lang="ru-RU" sz="2000" b="1" dirty="0" smtClean="0">
                  <a:solidFill>
                    <a:srgbClr val="FF0000"/>
                  </a:solidFill>
                </a:rPr>
                <a:t>?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   Гидравлика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Механика</a:t>
              </a:r>
            </a:p>
          </p:txBody>
        </p:sp>
        <p:pic>
          <p:nvPicPr>
            <p:cNvPr id="15" name="Picture 6" descr="https://im1-tub-ru.yandex.net/i?id=ba319f9b1ec87d59921a094d00d9bb45&amp;n=33&amp;h=215&amp;w=2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815" y="3985908"/>
              <a:ext cx="288032" cy="40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s://im1-tub-ru.yandex.net/i?id=ba319f9b1ec87d59921a094d00d9bb45&amp;n=33&amp;h=215&amp;w=2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814" y="4679880"/>
              <a:ext cx="288521" cy="40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4932040" y="5151092"/>
            <a:ext cx="387085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6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Сложности в разработке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Шасси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Топливный бак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Сложность конструкции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143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Актуальность исследовательской работы.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Ученые </a:t>
            </a:r>
            <a:r>
              <a:rPr lang="ru-RU" dirty="0"/>
              <a:t>постоянно совершенствуют аэродинамические качества летательных аппаратов, пытаясь воплотить в жизнь давнюю мечту человека: летать подобно птицам. Специалисты исследовательских институтов разных стран работают над созданием оптимальной формы крыла.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88044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5214" y="282875"/>
            <a:ext cx="7943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Макет крыла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 изменяемым профилем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  <a14:imgEffect>
                      <a14:colorTemperature colorTemp="4700"/>
                    </a14:imgEffect>
                    <a14:imgEffect>
                      <a14:brightnessContrast bright="17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8" t="19974" r="2063" b="9330"/>
          <a:stretch/>
        </p:blipFill>
        <p:spPr bwMode="auto">
          <a:xfrm>
            <a:off x="4606428" y="809331"/>
            <a:ext cx="4553856" cy="26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5000"/>
                    </a14:imgEffect>
                    <a14:imgEffect>
                      <a14:colorTemperature colorTemp="4700"/>
                    </a14:imgEffect>
                    <a14:imgEffect>
                      <a14:brightnessContrast bright="10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4" t="34605" r="6534" b="27387"/>
          <a:stretch/>
        </p:blipFill>
        <p:spPr bwMode="auto">
          <a:xfrm>
            <a:off x="-508" y="4581128"/>
            <a:ext cx="6567459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944724"/>
            <a:ext cx="4572000" cy="31239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Элементы макета: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Нижняя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плоскость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крыла из текстолита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Верхняя плоскость крыла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авиационной фанеры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Ползуны из </a:t>
            </a:r>
            <a:r>
              <a:rPr lang="ru-RU" sz="1700" dirty="0" err="1">
                <a:solidFill>
                  <a:schemeClr val="tx2">
                    <a:lumMod val="50000"/>
                  </a:schemeClr>
                </a:solidFill>
              </a:rPr>
              <a:t>алюмопластика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задающие профиль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крыла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Привод ползунов из латуни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Электропривод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Коммутационный микропереключатель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Аккумуляторная батарея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напряжением 12вольт с емкостью 1,2А/ч</a:t>
            </a:r>
          </a:p>
        </p:txBody>
      </p:sp>
    </p:spTree>
    <p:extLst>
      <p:ext uri="{BB962C8B-B14F-4D97-AF65-F5344CB8AC3E}">
        <p14:creationId xmlns:p14="http://schemas.microsoft.com/office/powerpoint/2010/main" val="37611538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21</a:t>
            </a:fld>
            <a:endParaRPr lang="ru-RU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370601" cy="252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31405"/>
            <a:ext cx="3655862" cy="274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5643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Выводы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1</a:t>
            </a:r>
            <a:r>
              <a:rPr lang="ru-RU" sz="2800" dirty="0"/>
              <a:t>.	Мы изучили литературу и другие источники информации (</a:t>
            </a:r>
            <a:r>
              <a:rPr lang="ru-RU" sz="2800" dirty="0" err="1"/>
              <a:t>интернет-ресурсы</a:t>
            </a:r>
            <a:r>
              <a:rPr lang="ru-RU" sz="2800" dirty="0"/>
              <a:t>) о причинах возникновения подъёмной силы, о связи величины подъемной силы со стороны воздуха со свойствами самого  воздуха  и  с параметрами профиля крыла.</a:t>
            </a:r>
          </a:p>
          <a:p>
            <a:r>
              <a:rPr lang="ru-RU" sz="2800" dirty="0"/>
              <a:t>2.	Провели исследование о влиянии профиля крыла на свойства воздуха и о зависимости подъемной силы крыла от его  профиля, используя метод </a:t>
            </a:r>
            <a:r>
              <a:rPr lang="ru-RU" sz="2800" dirty="0" err="1"/>
              <a:t>гидроаналогии</a:t>
            </a:r>
            <a:r>
              <a:rPr lang="ru-RU" sz="2800" dirty="0"/>
              <a:t> и модели крыла разных профилей.</a:t>
            </a:r>
          </a:p>
          <a:p>
            <a:r>
              <a:rPr lang="ru-RU" sz="2800" dirty="0"/>
              <a:t>3.	Проанализировали полученные результаты и сделали </a:t>
            </a:r>
            <a:r>
              <a:rPr lang="ru-RU" sz="2800" dirty="0" smtClean="0"/>
              <a:t>вывод</a:t>
            </a:r>
          </a:p>
          <a:p>
            <a:r>
              <a:rPr lang="ru-RU" sz="2800" dirty="0" smtClean="0"/>
              <a:t>4</a:t>
            </a:r>
            <a:r>
              <a:rPr lang="ru-RU" sz="2800" dirty="0"/>
              <a:t>.	Мы изучили перспективы создания летательных аппаратов и выяснили, что в будущем они смогут изменять геометрию крыла в зависимости от условий полета.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8370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Цель работы</a:t>
            </a:r>
            <a:r>
              <a:rPr lang="ru-RU" sz="2700" b="1" dirty="0"/>
              <a:t>: исследование зависимости подъёмной силы, действующей со стороны воздуха на крыло, от профиля крыла.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достижения цели необходимо решить следующие задачи:</a:t>
            </a:r>
          </a:p>
          <a:p>
            <a:r>
              <a:rPr lang="ru-RU" dirty="0"/>
              <a:t>1.	Изучить теоретический материал о причинах возникновения подъёмной силы, о связи величины подъемной силы со стороны воздуха со свойствами самого  воздуха  и  с параметрами профиля крыла.</a:t>
            </a:r>
          </a:p>
          <a:p>
            <a:r>
              <a:rPr lang="ru-RU" dirty="0"/>
              <a:t>2.	Провести исследование о влиянии профиля крыла на свойства воздуха, о зависимости подъемной силы крыла от его  профиля, используя метод </a:t>
            </a:r>
            <a:r>
              <a:rPr lang="ru-RU" dirty="0" err="1"/>
              <a:t>гидроаналогии</a:t>
            </a:r>
            <a:r>
              <a:rPr lang="ru-RU" dirty="0"/>
              <a:t> и модели крыла разных профилей.</a:t>
            </a:r>
          </a:p>
          <a:p>
            <a:r>
              <a:rPr lang="ru-RU" dirty="0"/>
              <a:t>3.	Проанализировать полученные результаты, сделать вывод.</a:t>
            </a:r>
          </a:p>
          <a:p>
            <a:r>
              <a:rPr lang="ru-RU" dirty="0"/>
              <a:t>4.	Изучить перспективы создания летательных аппаратов с оптимальным профилем крыла для возникновения  наибольшей подъёмной силы.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0745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12568"/>
          </a:xfrm>
        </p:spPr>
        <p:txBody>
          <a:bodyPr>
            <a:normAutofit fontScale="92500"/>
          </a:bodyPr>
          <a:lstStyle/>
          <a:p>
            <a:r>
              <a:rPr lang="ru-RU" dirty="0"/>
              <a:t>Предмет исследования: подъемная сила.</a:t>
            </a:r>
          </a:p>
          <a:p>
            <a:r>
              <a:rPr lang="ru-RU" dirty="0"/>
              <a:t>Объект исследования: </a:t>
            </a:r>
            <a:r>
              <a:rPr lang="ru-RU" dirty="0" smtClean="0"/>
              <a:t>адаптивный профиль </a:t>
            </a:r>
            <a:r>
              <a:rPr lang="ru-RU" dirty="0"/>
              <a:t>крыла </a:t>
            </a:r>
            <a:r>
              <a:rPr lang="ru-RU" dirty="0" smtClean="0"/>
              <a:t>самолета</a:t>
            </a:r>
          </a:p>
          <a:p>
            <a:r>
              <a:rPr lang="ru-RU" dirty="0"/>
              <a:t>Гипотеза: </a:t>
            </a:r>
            <a:r>
              <a:rPr lang="ru-RU" dirty="0" smtClean="0"/>
              <a:t>Адаптивный профиль крыла</a:t>
            </a:r>
            <a:r>
              <a:rPr lang="ru-RU" dirty="0"/>
              <a:t>, благодаря упрощённой кинематике выдвижения закрылков,  позволяет отказаться от применения сложных по конфигурации и увеличивающих вес крыла направляемых рельсов, кроме того, позволяет уменьшить потери несущих свойств на балансировку.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57214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lexgabov.ru/wp-content/uploads/2015/08/%D0%90.%D0%93%D0%B0%D0%B1%D0%BE%D0%B2-%D0%9A%D0%90%D0%9A-%D0%93%D0%9E%D0%9B%D0%A3%D0%91%D0%AC-%D0%A1-%D0%9F%D0%9E%D0%94%D0%91%D0%98%D0%A2%D0%AB%D0%9C-%D0%9A%D0%A0%D0%AB%D0%9B%D0%9E%D0%9C-9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1124744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tvet.imgsmail.ru/download/21611953_4d86dc19625ba2102c3822e61a88d1eb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4398844"/>
            <a:ext cx="4347098" cy="24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181" y="2049812"/>
            <a:ext cx="40418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«Знаешь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мне иногда кажется, что я птица. Когда стоишь на горе, так тебя и тянет лететь. Вот так бы разбежалась, подняла руки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полетела…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676" y="188640"/>
            <a:ext cx="759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Отчего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люди не летают так, как птицы?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>
                <a:solidFill>
                  <a:schemeClr val="tx2">
                    <a:lumMod val="50000"/>
                  </a:schemeClr>
                </a:solidFill>
              </a:rPr>
              <a:t>5</a:t>
            </a:fld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4376527"/>
            <a:ext cx="4932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Попробовать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нешто теперь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?...»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739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227" y="908720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Создание «самолётов» Леонардо начал с изучения поведения в воздухе стрекозы, а затем придумал машущее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крыло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43908" y="2862316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Крылья должны были не только поднять человека в воздух, но и благодаря таким приспособлениям, как элероны и шарниры, удержать его в воздухе.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class-fizika.ru/leo/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48" y="2176543"/>
            <a:ext cx="3432719" cy="229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F99806-4DE0-4F16-B29A-96E7F91A2F89}" type="slidenum">
              <a:rPr lang="ru-RU" smtClean="0">
                <a:solidFill>
                  <a:schemeClr val="tx2">
                    <a:lumMod val="50000"/>
                  </a:schemeClr>
                </a:solidFill>
              </a:rPr>
              <a:t>6</a:t>
            </a:fld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267035"/>
            <a:ext cx="676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Летательные машины да Винчи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6296" y="2287403"/>
            <a:ext cx="1460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1452-1519</a:t>
            </a:r>
          </a:p>
        </p:txBody>
      </p:sp>
      <p:pic>
        <p:nvPicPr>
          <p:cNvPr id="13314" name="Picture 2" descr="http://a773.phobos.apple.com/us/r30/Purple/4a/8f/7f/mzm.zjdtji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36" y="0"/>
            <a:ext cx="227687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0675"/>
                    </a14:imgEffect>
                    <a14:imgEffect>
                      <a14:saturation sat="40000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35" y="4308153"/>
            <a:ext cx="4256700" cy="25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9512" y="510367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 орнитоптера-лодки огромные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крылья, похожие на крылья летучей мыши, приводятся в движение с помощью механизмов. </a:t>
            </a:r>
          </a:p>
        </p:txBody>
      </p:sp>
    </p:spTree>
    <p:extLst>
      <p:ext uri="{BB962C8B-B14F-4D97-AF65-F5344CB8AC3E}">
        <p14:creationId xmlns:p14="http://schemas.microsoft.com/office/powerpoint/2010/main" val="21595600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5440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Наблюдая за птицами Леонардо понял, что основная тяга в полете создается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концевыми частями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крыла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ornitopter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0047" y="924405"/>
            <a:ext cx="3521968" cy="275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F99806-4DE0-4F16-B29A-96E7F91A2F89}" type="slidenum">
              <a:rPr lang="ru-RU" smtClean="0">
                <a:solidFill>
                  <a:schemeClr val="tx2">
                    <a:lumMod val="50000"/>
                  </a:schemeClr>
                </a:solidFill>
              </a:rPr>
              <a:t>7</a:t>
            </a:fld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71700" y="4041068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Позднее он решил заменить полет при помощи машущих крыльев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планирующим полетом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"...Когда птица находится в ветре, она может держаться на нем без взмахов крыльями, ибо ту же роль, которую при неподвижном воздухе крыло выполняет в отношении воздуха, выполняет движущийся воздух в отношении крыльев при неподвижных крыльях"</a:t>
            </a:r>
          </a:p>
        </p:txBody>
      </p:sp>
      <p:pic>
        <p:nvPicPr>
          <p:cNvPr id="9" name="Рисунок 8" descr="polet_ptic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317" y="1988840"/>
            <a:ext cx="159598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5" y="267035"/>
            <a:ext cx="676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Летательные машины да Винчи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669" y="2019147"/>
            <a:ext cx="4036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Усовершенствованное крыло состояло из двух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шарнирно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соединенных частей. Взмахи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должны были осуществляться внешними частями, составляющими около половины общей площади крыла.</a:t>
            </a:r>
          </a:p>
        </p:txBody>
      </p:sp>
    </p:spTree>
    <p:extLst>
      <p:ext uri="{BB962C8B-B14F-4D97-AF65-F5344CB8AC3E}">
        <p14:creationId xmlns:p14="http://schemas.microsoft.com/office/powerpoint/2010/main" val="21595600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 descr="http://chert-poberi.ru/wp-content/uploads/2016/proga/111/igor-09october1609450845_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179" b="2155"/>
          <a:stretch/>
        </p:blipFill>
        <p:spPr bwMode="auto">
          <a:xfrm>
            <a:off x="6570894" y="0"/>
            <a:ext cx="2573106" cy="290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6.kommersant.ru/Issues.photo/CORP/2013/08/02/KMO_111307_03275_1_t218_0923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30" y="3969060"/>
            <a:ext cx="4040100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7505" y="267035"/>
            <a:ext cx="676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Самолеты братьев Райт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6983"/>
            <a:ext cx="5652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Мечте человека о свободном полете, как птице, было суждено сбыться уже более века назад.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2900298"/>
            <a:ext cx="1460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1867-1912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3176972"/>
            <a:ext cx="1460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1871-1948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9532" y="43291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Первые планеры (1900-1902гг), а затем и самолеты (с 1903г) братьев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Райт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дали возможность людям уже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не только мечтать, но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 испытать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это чувство -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чувство полета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8482" name="Picture 50" descr="https://fs00.infourok.ru/images/doc/250/254556/hello_html_m7ce4daf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2075681"/>
            <a:ext cx="42291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893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9806-4DE0-4F16-B29A-96E7F91A2F89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 descr="https://artnow.ru/img/775000/7756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" y="3465004"/>
            <a:ext cx="4056604" cy="338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ds02.infourok.ru/uploads/ex/0524/00082efb-bb2e6587/img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9320" b="1776"/>
          <a:stretch/>
        </p:blipFill>
        <p:spPr bwMode="auto">
          <a:xfrm>
            <a:off x="6252759" y="8620"/>
            <a:ext cx="2891750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68306" y="2625957"/>
            <a:ext cx="1460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1857-1935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217638"/>
            <a:ext cx="5256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Скромный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школьный учитель, глухой, самоучка, человек из маленького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городка – он смог доказать,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для человека все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реально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5556" y="860519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Еще ребенком Константин Циолковский давал волю своей фантазии. Вся его жизнь – это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великая мечта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 полетах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о космосе 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неустанная работа, чтобы эта мечта сбылась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2572" y="3537012"/>
            <a:ext cx="3923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 Циолковского написано более 400 научных работ. Его идеи редко были пустыми. Он не мог точно представить нынешнего уровня развития техники, но смог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поразительно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точно описать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множество деталей и основных принципов.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9013" y="303039"/>
            <a:ext cx="4149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Мечта должна быть большой</a:t>
            </a:r>
          </a:p>
        </p:txBody>
      </p:sp>
    </p:spTree>
    <p:extLst>
      <p:ext uri="{BB962C8B-B14F-4D97-AF65-F5344CB8AC3E}">
        <p14:creationId xmlns:p14="http://schemas.microsoft.com/office/powerpoint/2010/main" val="15820102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1477</Words>
  <Application>Microsoft Office PowerPoint</Application>
  <PresentationFormat>Экран (4:3)</PresentationFormat>
  <Paragraphs>154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Построение и расчет адаптивного профиля крыла самолета</vt:lpstr>
      <vt:lpstr>Актуальность исследовательской работы. </vt:lpstr>
      <vt:lpstr> Цель работы: исследование зависимости подъёмной силы, действующей со стороны воздуха на крыло, от профиля крыла.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</vt:lpstr>
    </vt:vector>
  </TitlesOfParts>
  <Company>VOLKSWAGEN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Petrunina, Eugeniya (VW Group Rus)</dc:creator>
  <cp:lastModifiedBy>admin</cp:lastModifiedBy>
  <cp:revision>81</cp:revision>
  <dcterms:created xsi:type="dcterms:W3CDTF">2017-10-02T16:21:47Z</dcterms:created>
  <dcterms:modified xsi:type="dcterms:W3CDTF">2025-03-25T11:18:59Z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1661149413</vt:i4>
  </property>
  <property fmtid="{D5CDD505-2E9C-101B-9397-08002B2CF9AE}" pid="3" name="_NewReviewCycle">
    <vt:lpwstr/>
  </property>
  <property fmtid="{D5CDD505-2E9C-101B-9397-08002B2CF9AE}" pid="4" name="_EmailSubject">
    <vt:lpwstr>Проект крыло</vt:lpwstr>
  </property>
  <property fmtid="{D5CDD505-2E9C-101B-9397-08002B2CF9AE}" pid="5" name="_AuthorEmail">
    <vt:lpwstr>eugeniya.petrunina@volkswagen-rus.ru</vt:lpwstr>
  </property>
  <property fmtid="{D5CDD505-2E9C-101B-9397-08002B2CF9AE}" pid="6" name="_AuthorEmailDisplayName">
    <vt:lpwstr>Petrunina, Eugeniya (VW Group Rus)</vt:lpwstr>
  </property>
</Properties>
</file>