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5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F8897FB-30C5-47FF-A75B-930C1D39AA0C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3A3155-907B-4626-9378-E7A80F63C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97FB-30C5-47FF-A75B-930C1D39AA0C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A3155-907B-4626-9378-E7A80F63C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97FB-30C5-47FF-A75B-930C1D39AA0C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A3155-907B-4626-9378-E7A80F63C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97FB-30C5-47FF-A75B-930C1D39AA0C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A3155-907B-4626-9378-E7A80F63CF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97FB-30C5-47FF-A75B-930C1D39AA0C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A3155-907B-4626-9378-E7A80F63CF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97FB-30C5-47FF-A75B-930C1D39AA0C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A3155-907B-4626-9378-E7A80F63CF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97FB-30C5-47FF-A75B-930C1D39AA0C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A3155-907B-4626-9378-E7A80F63C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97FB-30C5-47FF-A75B-930C1D39AA0C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A3155-907B-4626-9378-E7A80F63CF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97FB-30C5-47FF-A75B-930C1D39AA0C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A3155-907B-4626-9378-E7A80F63C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F8897FB-30C5-47FF-A75B-930C1D39AA0C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A3155-907B-4626-9378-E7A80F63C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F8897FB-30C5-47FF-A75B-930C1D39AA0C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3A3155-907B-4626-9378-E7A80F63CF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F8897FB-30C5-47FF-A75B-930C1D39AA0C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33A3155-907B-4626-9378-E7A80F63C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060848"/>
            <a:ext cx="7772400" cy="1325705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РАСЧЕТ НЕЛИНЕЙНЫХ ЦЕПЕЙ ПОСТОЯННОГО ТОКА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717032"/>
            <a:ext cx="7772400" cy="1296144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Преподаватель Гуськов Ю.В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ГАПОУ «Чебоксарский техникум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ТрансСтройТех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Минобразования Чувашии</a:t>
            </a:r>
          </a:p>
          <a:p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04665"/>
            <a:ext cx="8712968" cy="1800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По второму закону Кирхгофа: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.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Построим прямую, проходящую через точки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         ..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Графическое решение задачи приведено на рис. 9.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5" y="1158652"/>
            <a:ext cx="308661" cy="6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340768"/>
            <a:ext cx="79318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 cstate="print">
            <a:lum bright="-30000" contrast="50000"/>
          </a:blip>
          <a:srcRect/>
          <a:stretch>
            <a:fillRect/>
          </a:stretch>
        </p:blipFill>
        <p:spPr bwMode="auto">
          <a:xfrm>
            <a:off x="669851" y="2269628"/>
            <a:ext cx="3412657" cy="27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1403648" y="5085184"/>
            <a:ext cx="1800200" cy="5040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200" noProof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</a:t>
            </a:r>
            <a:r>
              <a:rPr lang="en-US" sz="2200" noProof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</a:t>
            </a:r>
            <a:r>
              <a:rPr lang="ru-RU" sz="2200" noProof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2200" noProof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200" noProof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Рис. 9</a:t>
            </a:r>
            <a:endParaRPr kumimoji="0" lang="ru-RU" sz="2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3843536" y="2132856"/>
            <a:ext cx="4976936" cy="3888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</a:t>
            </a:r>
            <a:r>
              <a:rPr kumimoji="0" lang="el-GR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cs typeface="Times New Roman"/>
              </a:rPr>
              <a:t>α</a:t>
            </a:r>
            <a:r>
              <a:rPr kumimoji="0" lang="ru-RU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cs typeface="Times New Roman"/>
              </a:rPr>
              <a:t> – </a:t>
            </a:r>
            <a:r>
              <a:rPr kumimoji="0" lang="ru-RU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cs typeface="Times New Roman"/>
              </a:rPr>
              <a:t>угол наклона прямой к оси</a:t>
            </a:r>
            <a:r>
              <a:rPr kumimoji="0" lang="ru-RU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cs typeface="Times New Roman"/>
              </a:rPr>
              <a:t>тока.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ru-RU" sz="2400" dirty="0" smtClean="0">
                <a:latin typeface="Times New Roman"/>
                <a:ea typeface="+mn-ea"/>
                <a:cs typeface="Times New Roman"/>
              </a:rPr>
              <a:t>   Точка пересечения прямой с   характеристикой НР определяет режим работы цепи. Проведя из нее перпендикуляр на ось тока, получим ток цепи. Опустим прямую на ось напряжения и найдем параметры       </a:t>
            </a:r>
            <a:r>
              <a:rPr lang="en-US" sz="2400" dirty="0" smtClean="0">
                <a:latin typeface="Times New Roman"/>
                <a:ea typeface="+mn-ea"/>
                <a:cs typeface="Times New Roman"/>
              </a:rPr>
              <a:t> </a:t>
            </a:r>
            <a:r>
              <a:rPr lang="ru-RU" sz="2400" dirty="0" smtClean="0">
                <a:latin typeface="Times New Roman"/>
                <a:ea typeface="+mn-ea"/>
                <a:cs typeface="Times New Roman"/>
              </a:rPr>
              <a:t> и       .  </a:t>
            </a:r>
            <a:endParaRPr kumimoji="0" lang="ru-RU" sz="24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908720"/>
            <a:ext cx="1809114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5" cstate="print"/>
          <a:srcRect l="32131" r="39271"/>
          <a:stretch>
            <a:fillRect/>
          </a:stretch>
        </p:blipFill>
        <p:spPr bwMode="auto">
          <a:xfrm>
            <a:off x="6786339" y="5195292"/>
            <a:ext cx="517379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5" cstate="print"/>
          <a:srcRect l="78542"/>
          <a:stretch>
            <a:fillRect/>
          </a:stretch>
        </p:blipFill>
        <p:spPr bwMode="auto">
          <a:xfrm>
            <a:off x="7725494" y="5200625"/>
            <a:ext cx="388224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3. АНАЛИТИЧЕСКИЙ МЕТОД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7"/>
            <a:ext cx="8784976" cy="21602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Задача 4.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рис. 10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приведена электрическая схема цепи, содержащей нелинейный элемент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Требуется определить токи ветвей, если ВАХ нелинейного элемента имеет вид        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Параметры элементов: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5581" y="1541934"/>
            <a:ext cx="305453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276872"/>
            <a:ext cx="1465789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2286397"/>
            <a:ext cx="3479144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2780928"/>
            <a:ext cx="2978182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 descr="C:\Users\USER\Pictures\2018-10-28\Image0011.BMP"/>
          <p:cNvPicPr>
            <a:picLocks noChangeAspect="1" noChangeArrowheads="1"/>
          </p:cNvPicPr>
          <p:nvPr/>
        </p:nvPicPr>
        <p:blipFill>
          <a:blip r:embed="rId6" cstate="print">
            <a:lum bright="-30000" contrast="50000"/>
          </a:blip>
          <a:srcRect/>
          <a:stretch>
            <a:fillRect/>
          </a:stretch>
        </p:blipFill>
        <p:spPr bwMode="auto">
          <a:xfrm>
            <a:off x="2483768" y="3393216"/>
            <a:ext cx="4009432" cy="1980000"/>
          </a:xfrm>
          <a:prstGeom prst="rect">
            <a:avLst/>
          </a:prstGeom>
          <a:noFill/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3347864" y="5445224"/>
            <a:ext cx="2160240" cy="5040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200" noProof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</a:t>
            </a:r>
            <a:r>
              <a:rPr lang="en-US" sz="2200" noProof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</a:t>
            </a:r>
            <a:r>
              <a:rPr lang="ru-RU" sz="2200" noProof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Рис. 10</a:t>
            </a:r>
            <a:endParaRPr kumimoji="0" lang="ru-RU" sz="2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43197"/>
            <a:ext cx="8640960" cy="589411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первому закону Кирхгофа: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закону Ома: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второму закону Кирхгофа: </a:t>
            </a: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Составим систему уравнений: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Подставим в систему числовые данные: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3792" y="865287"/>
            <a:ext cx="1462378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2818" y="1244377"/>
            <a:ext cx="44176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2104281"/>
            <a:ext cx="446571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877319"/>
            <a:ext cx="3285000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4302" y="4581128"/>
            <a:ext cx="5795455" cy="12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33843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Выразим из третьего уравнения ток     через ток     и получим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систему: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Избавимся от тока   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5581" y="389806"/>
            <a:ext cx="261818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9757" y="385614"/>
            <a:ext cx="252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124744"/>
            <a:ext cx="1912500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25" y="1988840"/>
            <a:ext cx="138857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 cstate="print"/>
          <a:srcRect t="6654" b="6654"/>
          <a:stretch>
            <a:fillRect/>
          </a:stretch>
        </p:blipFill>
        <p:spPr bwMode="auto">
          <a:xfrm>
            <a:off x="361628" y="2348880"/>
            <a:ext cx="4684874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7" cstate="print"/>
          <a:srcRect b="7051"/>
          <a:stretch>
            <a:fillRect/>
          </a:stretch>
        </p:blipFill>
        <p:spPr bwMode="auto">
          <a:xfrm>
            <a:off x="376486" y="2972569"/>
            <a:ext cx="3000213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5536" y="3621782"/>
            <a:ext cx="4356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75234"/>
            <a:ext cx="8229600" cy="221825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УЧЕБНЫЕ ВОПРОСЫ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1328"/>
            <a:ext cx="849694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Методы расчета нелинейных электрических цепей.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Графические методы.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Аналитический метод.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1. МЕТОДЫ РАСЧЕТА НЕЛИНЕЙНЫХ ЭЛЕКТРИЧЕСКИХ ЦЕПЕЙ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496944" cy="47385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Особенности расчета нелинейных цепей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66928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1. К нелинейным цепям неприменим принцип наложения.</a:t>
            </a:r>
          </a:p>
          <a:p>
            <a:pPr marL="566928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2. Многообразие характеристик нелинейных элементов (НЭ) обуславливает трудность расчета нелинейных цепей и использование различных методов.</a:t>
            </a:r>
          </a:p>
          <a:p>
            <a:pPr marL="566928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3. При наличии экспериментально снятой характеристики с неизвестным аналитическим выражением для расчета нелинейной цепи можно применять только графические методы.</a:t>
            </a:r>
          </a:p>
          <a:p>
            <a:pPr marL="566928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4. Для расчета нелинейных цепей используют аппроксимацию (замену) характеристики аналитической функцией.</a:t>
            </a:r>
          </a:p>
          <a:p>
            <a:pPr marL="566928" indent="-45720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496" y="404664"/>
            <a:ext cx="8784976" cy="54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Многообразие методов расчета нелинейных электрических цепей можно свести к трем группам: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1) графические методы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осуществляются геометрическими построениями на основе заданных характеристик, обладают большой наглядностью, дают приемлемую точность;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2) аналитические методы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основаны на том, что характеристика НЭ выражается приближенной аналитической функцией; менее наглядны, но позволяют получить общие расчетные зависимости;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3) численные методы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основаны на приближенных способах решения алгебраических и дифференциальных уравнений с помощью ПЭВМ.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Каждый метод расчета применим для решения ограниченного круга задач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2. ГРАФИЧЕСКИЕ МЕТОДЫ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2808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Метод сложения характеристик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используется для расчета нелинейных цепей с последовательным, параллельным и смешанным соединением элементов.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Задача 1.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Дана неразветвленная нелинейная цепь (рис. 1), ЭДС источника и вольтамперные характеристики элементов (рис.2). Требуется определить ток в цепи и падения напряжения на элементах.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-30000" contrast="50000"/>
          </a:blip>
          <a:srcRect/>
          <a:stretch>
            <a:fillRect/>
          </a:stretch>
        </p:blipFill>
        <p:spPr bwMode="auto">
          <a:xfrm>
            <a:off x="1475656" y="3933056"/>
            <a:ext cx="301983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lum bright="-50000" contrast="70000"/>
          </a:blip>
          <a:srcRect/>
          <a:stretch>
            <a:fillRect/>
          </a:stretch>
        </p:blipFill>
        <p:spPr bwMode="auto">
          <a:xfrm>
            <a:off x="5436096" y="3573016"/>
            <a:ext cx="1719781" cy="23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2349277" y="5949280"/>
            <a:ext cx="5122912" cy="56207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200" noProof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Рис. 1                                    Рис. 2</a:t>
            </a:r>
            <a:endParaRPr kumimoji="0" lang="ru-RU" sz="2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91680" y="5733256"/>
            <a:ext cx="1008112" cy="504056"/>
          </a:xfrm>
        </p:spPr>
        <p:txBody>
          <a:bodyPr>
            <a:normAutofit/>
          </a:bodyPr>
          <a:lstStyle/>
          <a:p>
            <a:pPr algn="ctr"/>
            <a:r>
              <a:rPr lang="ru-RU" sz="2200" b="0" dirty="0" smtClean="0">
                <a:effectLst/>
                <a:latin typeface="Times New Roman" pitchFamily="18" charset="0"/>
                <a:cs typeface="Times New Roman" pitchFamily="18" charset="0"/>
              </a:rPr>
              <a:t>Рис. 3</a:t>
            </a:r>
            <a:endParaRPr lang="ru-RU" sz="22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79512" y="332657"/>
            <a:ext cx="8712968" cy="23762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При последовательном соединении через нелинейные резисторы НР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НР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проходит один и тот же ток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Построим суммарную ВАХ </a:t>
            </a:r>
            <a:r>
              <a:rPr lang="el-GR" sz="2400" b="1" dirty="0" smtClean="0">
                <a:latin typeface="Times New Roman"/>
                <a:cs typeface="Times New Roman"/>
              </a:rPr>
              <a:t>Σ</a:t>
            </a:r>
            <a:r>
              <a:rPr lang="ru-RU" sz="2400" dirty="0" smtClean="0">
                <a:latin typeface="Times New Roman"/>
                <a:cs typeface="Times New Roman"/>
              </a:rPr>
              <a:t>, складывая абсциссы (напряжения) характеристик нелинейных резисторов, например, в точках   1, 2, 3, 4 (рис. 3).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 descr="C:\Users\USER\Documents\Юра-2017\Техникум\Электротехника\Презентации\2.jpg"/>
          <p:cNvPicPr>
            <a:picLocks noChangeAspect="1" noChangeArrowheads="1"/>
          </p:cNvPicPr>
          <p:nvPr/>
        </p:nvPicPr>
        <p:blipFill>
          <a:blip r:embed="rId2" cstate="print">
            <a:lum bright="-40000" contrast="60000"/>
          </a:blip>
          <a:srcRect/>
          <a:stretch>
            <a:fillRect/>
          </a:stretch>
        </p:blipFill>
        <p:spPr bwMode="auto">
          <a:xfrm>
            <a:off x="395536" y="2780928"/>
            <a:ext cx="2963993" cy="2880000"/>
          </a:xfrm>
          <a:prstGeom prst="rect">
            <a:avLst/>
          </a:prstGeom>
          <a:noFill/>
        </p:spPr>
      </p:pic>
      <p:sp>
        <p:nvSpPr>
          <p:cNvPr id="9" name="Содержимое 3"/>
          <p:cNvSpPr txBox="1">
            <a:spLocks/>
          </p:cNvSpPr>
          <p:nvPr/>
        </p:nvSpPr>
        <p:spPr>
          <a:xfrm>
            <a:off x="3123456" y="2636912"/>
            <a:ext cx="5769024" cy="3024335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Зная ЭДС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</a:t>
            </a:r>
            <a:r>
              <a:rPr kumimoji="0" lang="ru-RU" sz="2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кривой </a:t>
            </a:r>
            <a:r>
              <a:rPr lang="el-GR" sz="2400" b="1" dirty="0" smtClean="0">
                <a:latin typeface="Times New Roman"/>
                <a:cs typeface="Times New Roman"/>
              </a:rPr>
              <a:t>Σ</a:t>
            </a:r>
            <a:r>
              <a:rPr lang="ru-RU" sz="2400" b="1" dirty="0" smtClean="0">
                <a:latin typeface="Times New Roman"/>
                <a:cs typeface="Times New Roman"/>
              </a:rPr>
              <a:t> </a:t>
            </a:r>
            <a:r>
              <a:rPr lang="ru-RU" sz="2400" dirty="0" smtClean="0">
                <a:latin typeface="Times New Roman"/>
                <a:cs typeface="Times New Roman"/>
              </a:rPr>
              <a:t>(точка </a:t>
            </a:r>
            <a:r>
              <a:rPr lang="ru-RU" sz="2400" b="1" i="1" dirty="0" smtClean="0">
                <a:latin typeface="Times New Roman"/>
                <a:cs typeface="Times New Roman"/>
              </a:rPr>
              <a:t>А</a:t>
            </a:r>
            <a:r>
              <a:rPr lang="ru-RU" sz="2400" dirty="0" smtClean="0">
                <a:latin typeface="Times New Roman"/>
                <a:cs typeface="Times New Roman"/>
              </a:rPr>
              <a:t>) находим ток цепи</a:t>
            </a:r>
            <a:r>
              <a:rPr kumimoji="0" lang="ru-RU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Этот ток создает падения напряжения на первом элементе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точка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на втором элементе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точка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Проверка по второму закону Кирхгофа:  </a:t>
            </a: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Е =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4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496" y="332657"/>
            <a:ext cx="8784976" cy="12961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Задача 2.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Дана разветвленная нелинейная цепь (рис. 4), ЭДС источника и вольтамперные характеристики элементов (рис.5). Требуется определить ток цепи и токи ветвей.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lum bright="-30000" contrast="50000"/>
          </a:blip>
          <a:srcRect l="2213" t="1960" b="1960"/>
          <a:stretch>
            <a:fillRect/>
          </a:stretch>
        </p:blipFill>
        <p:spPr bwMode="auto">
          <a:xfrm>
            <a:off x="822069" y="1772816"/>
            <a:ext cx="3245875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lum bright="-30000" contrast="50000"/>
          </a:blip>
          <a:srcRect/>
          <a:stretch>
            <a:fillRect/>
          </a:stretch>
        </p:blipFill>
        <p:spPr bwMode="auto">
          <a:xfrm>
            <a:off x="4502363" y="1772816"/>
            <a:ext cx="3382005" cy="19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619672" y="3861048"/>
            <a:ext cx="5852517" cy="504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200" noProof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Рис. 4                                          Рис. 5</a:t>
            </a:r>
            <a:endParaRPr kumimoji="0" lang="ru-RU" sz="2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-36512" y="4365104"/>
            <a:ext cx="8784976" cy="1440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При параллельном соединении нелинейных элементов напряжение на них будет одинаковым.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32657"/>
            <a:ext cx="8784976" cy="122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По заданным ВАХ элементов построим суммарную ВАХ </a:t>
            </a:r>
            <a:r>
              <a:rPr lang="el-GR" sz="2400" b="1" dirty="0" smtClean="0">
                <a:latin typeface="Times New Roman"/>
                <a:cs typeface="Times New Roman"/>
              </a:rPr>
              <a:t>Σ</a:t>
            </a:r>
            <a:r>
              <a:rPr lang="ru-RU" sz="2400" dirty="0" smtClean="0">
                <a:latin typeface="Times New Roman"/>
                <a:cs typeface="Times New Roman"/>
              </a:rPr>
              <a:t> цепи, складывая ординаты (токи), соответствующие различным напряжениям (точки 1, 2, 3, 4 на рис.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6).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lum bright="-40000" contrast="80000"/>
          </a:blip>
          <a:srcRect/>
          <a:stretch>
            <a:fillRect/>
          </a:stretch>
        </p:blipFill>
        <p:spPr bwMode="auto">
          <a:xfrm>
            <a:off x="611560" y="1628800"/>
            <a:ext cx="3763897" cy="30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4211960" y="1844824"/>
            <a:ext cx="4688904" cy="33123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Зная ЭДС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Е, </a:t>
            </a:r>
            <a:r>
              <a:rPr kumimoji="0" lang="ru-RU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поднимем перпендикуляр до кривой </a:t>
            </a:r>
            <a:r>
              <a:rPr lang="el-GR" sz="2400" b="1" dirty="0" smtClean="0">
                <a:latin typeface="Times New Roman"/>
                <a:cs typeface="Times New Roman"/>
              </a:rPr>
              <a:t>Σ</a:t>
            </a:r>
            <a:r>
              <a:rPr lang="ru-RU" sz="2400" b="1" dirty="0" smtClean="0">
                <a:latin typeface="Times New Roman"/>
                <a:cs typeface="Times New Roman"/>
              </a:rPr>
              <a:t> </a:t>
            </a:r>
            <a:r>
              <a:rPr lang="ru-RU" sz="2400" dirty="0" smtClean="0">
                <a:latin typeface="Times New Roman"/>
                <a:cs typeface="Times New Roman"/>
              </a:rPr>
              <a:t>и определим ток цепи </a:t>
            </a:r>
            <a:r>
              <a:rPr lang="en-US" sz="2400" b="1" i="1" dirty="0" smtClean="0">
                <a:latin typeface="Times New Roman"/>
                <a:cs typeface="Times New Roman"/>
              </a:rPr>
              <a:t>I</a:t>
            </a:r>
            <a:r>
              <a:rPr kumimoji="0" lang="ru-RU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ru-RU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точка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</a:t>
            </a:r>
            <a:r>
              <a:rPr kumimoji="0" lang="ru-RU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</a:t>
            </a:r>
            <a:r>
              <a:rPr kumimoji="0" lang="ru-RU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токи ветвей </a:t>
            </a:r>
            <a:r>
              <a:rPr lang="en-US" sz="2400" b="1" i="1" dirty="0" smtClean="0">
                <a:latin typeface="Times New Roman"/>
                <a:cs typeface="Times New Roman"/>
              </a:rPr>
              <a:t>I</a:t>
            </a:r>
            <a:r>
              <a:rPr lang="ru-RU" b="1" dirty="0" smtClean="0">
                <a:latin typeface="Times New Roman"/>
                <a:cs typeface="Times New Roman"/>
              </a:rPr>
              <a:t>1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(точка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и </a:t>
            </a:r>
            <a:r>
              <a:rPr lang="en-US" sz="2400" b="1" i="1" dirty="0" smtClean="0">
                <a:latin typeface="Times New Roman"/>
                <a:cs typeface="Times New Roman"/>
              </a:rPr>
              <a:t>I</a:t>
            </a:r>
            <a:r>
              <a:rPr lang="ru-RU" b="1" dirty="0" smtClean="0">
                <a:latin typeface="Times New Roman"/>
                <a:cs typeface="Times New Roman"/>
              </a:rPr>
              <a:t>2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(точка </a:t>
            </a: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).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Проверка по первому закону Кирхгофа: </a:t>
            </a:r>
            <a:r>
              <a:rPr lang="en-US" sz="2400" b="1" i="1" dirty="0" smtClean="0">
                <a:latin typeface="Times New Roman"/>
                <a:cs typeface="Times New Roman"/>
              </a:rPr>
              <a:t>I</a:t>
            </a:r>
            <a:r>
              <a:rPr lang="ru-RU" sz="2400" b="1" i="1" dirty="0" smtClean="0">
                <a:latin typeface="Times New Roman"/>
                <a:cs typeface="Times New Roman"/>
              </a:rPr>
              <a:t> = </a:t>
            </a:r>
            <a:r>
              <a:rPr lang="en-US" sz="2400" b="1" i="1" dirty="0" smtClean="0">
                <a:latin typeface="Times New Roman"/>
                <a:cs typeface="Times New Roman"/>
              </a:rPr>
              <a:t>I</a:t>
            </a:r>
            <a:r>
              <a:rPr lang="ru-RU" b="1" dirty="0" smtClean="0">
                <a:latin typeface="Times New Roman"/>
                <a:cs typeface="Times New Roman"/>
              </a:rPr>
              <a:t>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/>
                <a:cs typeface="Times New Roman"/>
              </a:rPr>
              <a:t>I</a:t>
            </a:r>
            <a:r>
              <a:rPr lang="ru-RU" b="1" dirty="0" smtClean="0">
                <a:latin typeface="Times New Roman"/>
                <a:cs typeface="Times New Roman"/>
              </a:rPr>
              <a:t>2</a:t>
            </a:r>
            <a:r>
              <a:rPr lang="ru-RU" sz="2400" b="1" dirty="0" smtClean="0">
                <a:latin typeface="Times New Roman"/>
                <a:cs typeface="Times New Roman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400" baseline="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547664" y="4653136"/>
            <a:ext cx="1296144" cy="504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200" noProof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Рис. 6                                         </a:t>
            </a:r>
            <a:endParaRPr kumimoji="0" lang="ru-RU" sz="2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79512" y="5089376"/>
            <a:ext cx="8784976" cy="9361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В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случае смешанного соединения нелинейных элементов получают суммарные ВАХ для каждого вида соединения.                 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04665"/>
            <a:ext cx="8640960" cy="24482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Метод пересечения характеристик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используют для расчета цепей с последовательным соединением линейного и нелинейного элементов. Изучим суть метода на примере.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Задача 3.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Задана схема электрической цепи (рис. 7), ЭДС источника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сопротивление резистора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ВАХ нелинейного резистора (рис. 8). Требуется определить ток 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цепи.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lum bright="-30000" contrast="50000"/>
          </a:blip>
          <a:srcRect/>
          <a:stretch>
            <a:fillRect/>
          </a:stretch>
        </p:blipFill>
        <p:spPr bwMode="auto">
          <a:xfrm>
            <a:off x="1465342" y="3141168"/>
            <a:ext cx="2746618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lum bright="-30000" contrast="50000"/>
          </a:blip>
          <a:srcRect/>
          <a:stretch>
            <a:fillRect/>
          </a:stretch>
        </p:blipFill>
        <p:spPr bwMode="auto">
          <a:xfrm>
            <a:off x="4735411" y="2947987"/>
            <a:ext cx="2500885" cy="22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599803" y="5301208"/>
            <a:ext cx="5852517" cy="504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200" noProof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</a:t>
            </a:r>
            <a:r>
              <a:rPr lang="en-US" sz="2200" noProof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</a:t>
            </a:r>
            <a:r>
              <a:rPr lang="ru-RU" sz="2200" noProof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200" noProof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200" noProof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Рис. </a:t>
            </a:r>
            <a:r>
              <a:rPr lang="en-US" sz="2200" noProof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7</a:t>
            </a:r>
            <a:r>
              <a:rPr lang="ru-RU" sz="2200" noProof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      Рис. </a:t>
            </a:r>
            <a:r>
              <a:rPr lang="en-US" sz="2200" noProof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8</a:t>
            </a:r>
            <a:endParaRPr kumimoji="0" lang="ru-RU" sz="2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350</TotalTime>
  <Words>763</Words>
  <Application>Microsoft Office PowerPoint</Application>
  <PresentationFormat>Экран (4:3)</PresentationFormat>
  <Paragraphs>76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Lucida Sans Unicode</vt:lpstr>
      <vt:lpstr>Times New Roman</vt:lpstr>
      <vt:lpstr>Verdana</vt:lpstr>
      <vt:lpstr>Wingdings 2</vt:lpstr>
      <vt:lpstr>Wingdings 3</vt:lpstr>
      <vt:lpstr>Открытая</vt:lpstr>
      <vt:lpstr>РАСЧЕТ НЕЛИНЕЙНЫХ ЦЕПЕЙ ПОСТОЯННОГО ТОКА</vt:lpstr>
      <vt:lpstr>УЧЕБНЫЕ ВОПРОСЫ</vt:lpstr>
      <vt:lpstr>1. МЕТОДЫ РАСЧЕТА НЕЛИНЕЙНЫХ ЭЛЕКТРИЧЕСКИХ ЦЕПЕЙ</vt:lpstr>
      <vt:lpstr>Презентация PowerPoint</vt:lpstr>
      <vt:lpstr>2. ГРАФИЧЕСКИЕ МЕТОДЫ  </vt:lpstr>
      <vt:lpstr>Рис. 3</vt:lpstr>
      <vt:lpstr>Презентация PowerPoint</vt:lpstr>
      <vt:lpstr>Презентация PowerPoint</vt:lpstr>
      <vt:lpstr>Презентация PowerPoint</vt:lpstr>
      <vt:lpstr>Презентация PowerPoint</vt:lpstr>
      <vt:lpstr>3. АНАЛИТИЧЕСКИЙ МЕТОД 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РАСЧЕТ НЕЛИНЕЙНЫХ ЦЕПЕЙ ПОСТОЯННОГО ТОКА</dc:title>
  <dc:creator>USER</dc:creator>
  <cp:lastModifiedBy>User</cp:lastModifiedBy>
  <cp:revision>50</cp:revision>
  <dcterms:created xsi:type="dcterms:W3CDTF">2018-10-27T03:53:45Z</dcterms:created>
  <dcterms:modified xsi:type="dcterms:W3CDTF">2024-11-28T09:27:10Z</dcterms:modified>
</cp:coreProperties>
</file>