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07" r:id="rId3"/>
    <p:sldId id="271" r:id="rId4"/>
    <p:sldId id="296" r:id="rId5"/>
    <p:sldId id="297" r:id="rId6"/>
    <p:sldId id="256" r:id="rId7"/>
    <p:sldId id="257" r:id="rId8"/>
    <p:sldId id="299" r:id="rId9"/>
    <p:sldId id="300" r:id="rId10"/>
    <p:sldId id="298" r:id="rId11"/>
    <p:sldId id="301" r:id="rId12"/>
    <p:sldId id="263" r:id="rId13"/>
    <p:sldId id="315" r:id="rId14"/>
    <p:sldId id="302" r:id="rId15"/>
    <p:sldId id="303" r:id="rId16"/>
    <p:sldId id="305" r:id="rId17"/>
    <p:sldId id="308" r:id="rId18"/>
    <p:sldId id="304" r:id="rId19"/>
    <p:sldId id="309" r:id="rId20"/>
    <p:sldId id="310" r:id="rId21"/>
    <p:sldId id="316" r:id="rId22"/>
    <p:sldId id="311" r:id="rId23"/>
    <p:sldId id="312" r:id="rId24"/>
    <p:sldId id="314" r:id="rId25"/>
    <p:sldId id="313" r:id="rId26"/>
    <p:sldId id="285" r:id="rId27"/>
    <p:sldId id="30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DDDDDD"/>
    <a:srgbClr val="FFFF66"/>
    <a:srgbClr val="990000"/>
    <a:srgbClr val="660066"/>
    <a:srgbClr val="33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AF709-A951-1E67-3ACA-75A9B3938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F51762-FA3B-DE3E-1089-36D8B52D1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D4C931-460B-B3A2-7B9A-C9D7FAD2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D8759-C333-E315-1C43-8EFE0D94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DEA1E-F421-2A1F-3C1C-04E51AEF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1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3A5E0-A0DC-22B0-DD91-A013A219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A9ABB0-E932-BE17-8F6C-7DA1630B2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1AD8E-BB37-8C70-A8E5-26598632A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745695-8B24-B467-8F75-6BF1BCC8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AA1DA4-C3BA-6736-6A5C-AB95AEE9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0C40E5-96AD-AA87-5297-3A1849E73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0B296D-A64D-E070-B810-07EB5D798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8FDFE3-86E5-B433-8F41-2EE9EAAC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742DB-3CCB-A9CF-D7D9-A134C95A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7F8F3-284D-C77B-A2A5-9ED5B200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0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9FD14-B53F-CCC0-DCBD-49138D8B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86D47-D3A0-4A19-44F8-FBB078829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79CAA4-81D7-7D5B-E57B-1EECE152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2BB2B-9379-2CDB-AF91-16FDB45C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CF505-44BE-0A78-0FC0-1EC10D95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B3FC9-6DE6-7218-5EB9-B72C11A9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1FB82E-1609-3FAE-6AA8-6348799F8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FA1F59-3BD9-6270-4D7F-2A8CED55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3B1EDA-2F71-738C-3C49-249421B2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30207-565B-11A9-DE4F-B8A88DDD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9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A1268-952A-8174-8DB6-3730E705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E24EA4-6D2B-F680-56F5-19568DF33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DFE895-96F7-4B23-0C6A-7A4E48C23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C4C997-6F67-21C1-FE6E-57582155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2C2208-A495-8232-330D-C25C069C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35F694-1513-ABB0-37EA-EF507EF8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5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2B217-6342-60E6-86A9-C4E6D3F7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F2FDB5-3535-7FA9-50E9-E0244E4D2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20E6BF-77AB-83F9-628D-9162E373D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0777BB-C07A-196D-6A61-893D25E49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28D25D-C042-0C7C-CB47-F5312B4D4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3B0336-2A1C-A12B-09D7-38173042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C6A54E-F51B-23E3-1B15-9F796283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725D3B-7FC6-7969-1310-AFD06395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2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41E08-7F71-77B4-B6D2-F617D8A8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536075-7635-D42B-DC6E-1DE9046B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B71B29-B2F1-D3DE-4246-8CE1FEC5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916123-41AB-9355-A581-B3A506F9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6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6022F9-3BED-7413-7F30-23E46DED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246F5-23CE-90A6-5B9C-2A2A6276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1EA945-679E-6997-1E00-6B082E8C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5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A381A-70C7-CC4F-936B-90D53AFD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D0D4F-7BCE-ACFE-D257-D1FFE13AF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924A3-A050-3D49-0018-D55F96966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3E410-8D78-9C59-15C9-C367F64D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B0422F-D1E6-DDED-4F2B-81D7FD07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C9AA48-9175-B0DA-619E-965C3955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F73A2-9ADF-C2C3-45D9-E906869F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A7485A-6D13-04F0-7DB1-BA2A0840D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D27796-7814-4C25-9F57-A51525AB1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D7D037-8D75-653B-4D3F-E9EB46E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3DAA68-A113-4479-2E23-FF5A6BCC1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DA4FF5-0D43-8E2B-24E3-53A215E6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2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65A34-AEC3-AC17-792D-573507A7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D846F7-260A-EFCE-95F2-BC056D058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F2FF29-B7A9-A713-4B11-289B64536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BC2D-28B6-471C-BFEB-81BA487051F5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0E452E-0BF0-6832-DC82-2C161D54A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BE973E-A619-DE58-447D-01C07C2D4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2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27D955-68B6-33EA-F320-FF840FC08204}"/>
              </a:ext>
            </a:extLst>
          </p:cNvPr>
          <p:cNvSpPr/>
          <p:nvPr/>
        </p:nvSpPr>
        <p:spPr>
          <a:xfrm>
            <a:off x="801511" y="338668"/>
            <a:ext cx="10555111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СЕНТИМЕНТАЛИЗМ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377502-3A2A-55CF-5BB7-DE6D64A0C445}"/>
              </a:ext>
            </a:extLst>
          </p:cNvPr>
          <p:cNvSpPr/>
          <p:nvPr/>
        </p:nvSpPr>
        <p:spPr>
          <a:xfrm>
            <a:off x="5012267" y="1535289"/>
            <a:ext cx="6942666" cy="4984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lnSpc>
                <a:spcPct val="150000"/>
              </a:lnSpc>
            </a:pPr>
            <a:r>
              <a:rPr lang="ru-RU" sz="1800" b="0" i="0" dirty="0">
                <a:solidFill>
                  <a:schemeClr val="bg1">
                    <a:lumMod val="9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2800" b="0" i="0" dirty="0">
                <a:solidFill>
                  <a:schemeClr val="bg1">
                    <a:lumMod val="9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от фр. </a:t>
            </a:r>
            <a:r>
              <a:rPr lang="ru-RU" sz="28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sentiment</a:t>
            </a:r>
            <a:r>
              <a:rPr lang="ru-RU" sz="2800" b="0" i="0" dirty="0">
                <a:solidFill>
                  <a:schemeClr val="bg1">
                    <a:lumMod val="9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— чувство, чувствительность) — литературное направление второй половины XVIII — начала XIX века, в отличие от классицизма, признающее основой человеческой природы не разум, а чувство.</a:t>
            </a:r>
            <a:endParaRPr lang="ru-RU" sz="2800" b="0" i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E4D06E-9719-A053-C03A-973DA5D5D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0" y="1354668"/>
            <a:ext cx="4411415" cy="5401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3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2023980" y="354114"/>
            <a:ext cx="6374954" cy="625642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НОВАЯ КУЛЬТУРА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B1EE91-A618-05C8-48A1-BB0987148FF0}"/>
              </a:ext>
            </a:extLst>
          </p:cNvPr>
          <p:cNvSpPr/>
          <p:nvPr/>
        </p:nvSpPr>
        <p:spPr>
          <a:xfrm>
            <a:off x="372980" y="1300301"/>
            <a:ext cx="10419198" cy="777597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«Писать как говорят» и «говорить как пишут»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AA1B20-14F3-91E8-F516-285843A45884}"/>
              </a:ext>
            </a:extLst>
          </p:cNvPr>
          <p:cNvSpPr/>
          <p:nvPr/>
        </p:nvSpPr>
        <p:spPr>
          <a:xfrm>
            <a:off x="372980" y="2398443"/>
            <a:ext cx="10419198" cy="1030557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Письменный язык должен быть приближен к разговорному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5317E1-996D-50BB-1401-DA9D972D1728}"/>
              </a:ext>
            </a:extLst>
          </p:cNvPr>
          <p:cNvSpPr/>
          <p:nvPr/>
        </p:nvSpPr>
        <p:spPr>
          <a:xfrm>
            <a:off x="372980" y="5340613"/>
            <a:ext cx="10419198" cy="1407472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первый план выдвинул «средний» стиль, на котором говорит и пишет образованное общество.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372980" y="3869528"/>
            <a:ext cx="10419198" cy="1030557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Литература должна быть очищена от «высокопарности», отвлеченности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73298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1911090" y="376915"/>
            <a:ext cx="8662737" cy="625642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Страницы жизни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B1EE91-A618-05C8-48A1-BB0987148FF0}"/>
              </a:ext>
            </a:extLst>
          </p:cNvPr>
          <p:cNvSpPr/>
          <p:nvPr/>
        </p:nvSpPr>
        <p:spPr>
          <a:xfrm>
            <a:off x="372980" y="1196622"/>
            <a:ext cx="10419198" cy="1134235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1803 по 1816 годы Н.М. Карамзин - официальный историограф.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AA1B20-14F3-91E8-F516-285843A45884}"/>
              </a:ext>
            </a:extLst>
          </p:cNvPr>
          <p:cNvSpPr/>
          <p:nvPr/>
        </p:nvSpPr>
        <p:spPr>
          <a:xfrm>
            <a:off x="372980" y="2398443"/>
            <a:ext cx="10317599" cy="1030557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Создал 12 –томную «Истрию Государства Российского»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5317E1-996D-50BB-1401-DA9D972D1728}"/>
              </a:ext>
            </a:extLst>
          </p:cNvPr>
          <p:cNvSpPr/>
          <p:nvPr/>
        </p:nvSpPr>
        <p:spPr>
          <a:xfrm>
            <a:off x="333914" y="5340614"/>
            <a:ext cx="10317599" cy="1407472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Смерть Александра </a:t>
            </a:r>
            <a:r>
              <a:rPr lang="ru-RU" sz="320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и </a:t>
            </a:r>
            <a:r>
              <a:rPr lang="ru-RU" sz="32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восстание декабристов тяжело подействовали на Н.М. Карамзина. В конце жизни о увидел закат своей эпохи.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372980" y="3599467"/>
            <a:ext cx="10419198" cy="1407471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Утверждал, что высшая цель истории – «раскрытие великих способностей человеческой души»</a:t>
            </a:r>
          </a:p>
        </p:txBody>
      </p:sp>
    </p:spTree>
    <p:extLst>
      <p:ext uri="{BB962C8B-B14F-4D97-AF65-F5344CB8AC3E}">
        <p14:creationId xmlns:p14="http://schemas.microsoft.com/office/powerpoint/2010/main" val="1542082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3386667" y="19057"/>
            <a:ext cx="6333066" cy="884054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«Бедная Лиза» (1792)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4639734" y="1832203"/>
            <a:ext cx="7066992" cy="2449689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80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«Бедная Лиза» - образцовое произведение, посвященное не внешним событиям, а «чувствительной» душе». </a:t>
            </a:r>
            <a:r>
              <a:rPr lang="ru-RU" sz="2800" dirty="0" err="1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Е.Осетров</a:t>
            </a:r>
            <a:endParaRPr lang="ru-RU" sz="2800" dirty="0">
              <a:solidFill>
                <a:srgbClr val="DDDDD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0C5A5EEE-32AE-19BA-A97E-2F02D1D14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2" y="1117600"/>
            <a:ext cx="4263144" cy="510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77E756-A9B8-1925-A363-556402D5BC69}"/>
              </a:ext>
            </a:extLst>
          </p:cNvPr>
          <p:cNvSpPr/>
          <p:nvPr/>
        </p:nvSpPr>
        <p:spPr>
          <a:xfrm>
            <a:off x="5334000" y="5210985"/>
            <a:ext cx="6225822" cy="873726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80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3600" b="1" dirty="0">
                <a:solidFill>
                  <a:srgbClr val="6600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Бедная </a:t>
            </a:r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ru-RU" sz="3600" b="1" dirty="0">
                <a:solidFill>
                  <a:srgbClr val="6600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несчастная</a:t>
            </a:r>
          </a:p>
        </p:txBody>
      </p:sp>
    </p:spTree>
    <p:extLst>
      <p:ext uri="{BB962C8B-B14F-4D97-AF65-F5344CB8AC3E}">
        <p14:creationId xmlns:p14="http://schemas.microsoft.com/office/powerpoint/2010/main" val="268428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4210755" y="120316"/>
            <a:ext cx="6773482" cy="884054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«Бедная Лиза» (1792)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4639734" y="1117600"/>
            <a:ext cx="7360764" cy="5620084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Направление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— сентиментализм.</a:t>
            </a:r>
          </a:p>
          <a:p>
            <a:pPr algn="l"/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Род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— эпос.</a:t>
            </a:r>
          </a:p>
          <a:p>
            <a:pPr algn="l"/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Жанр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— повесть.</a:t>
            </a:r>
          </a:p>
          <a:p>
            <a:pPr algn="l"/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Тема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— несчастная любовь, сословное неравенство, конфликт цивилизации и естественного человека. </a:t>
            </a:r>
          </a:p>
          <a:p>
            <a:pPr algn="l"/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Проблематика:</a:t>
            </a:r>
            <a:endParaRPr lang="ru-RU" sz="2400" b="0" i="0" dirty="0">
              <a:solidFill>
                <a:srgbClr val="DDDDD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Способны ли люди из низших сословий тонко чувствовать?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Возможна ли любовь между представителями разных сословий?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Почему добрые по натуре люди совершают подлые поступки?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В чём причина развращённости современной автору молодёжи?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0C5A5EEE-32AE-19BA-A97E-2F02D1D14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2" y="1117600"/>
            <a:ext cx="4263144" cy="5109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7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3826933" y="19057"/>
            <a:ext cx="6716890" cy="884054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«Бедная Лиза» (1792)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6096000" y="1294694"/>
            <a:ext cx="5768051" cy="3786591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Повесть Н. М. Карамзина стала </a:t>
            </a:r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родоначальницей жанра психологической повести 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русской литературе. Однако при </a:t>
            </a:r>
            <a:r>
              <a:rPr lang="ru-RU" sz="2400" b="0" i="0" dirty="0" err="1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еë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создании писатель во многом опирался на европейские сентиментальные романы, в первую очередь на «Юлию, или Новую Элоизу» Ж.-Ж. Руссо. 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ABEDF437-59DB-285F-258E-B0AF6080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694"/>
            <a:ext cx="6096000" cy="3786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13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2698044" y="19057"/>
            <a:ext cx="6592712" cy="884054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«Бедная Лиза» (1792)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1134320" y="1311712"/>
            <a:ext cx="9444941" cy="1332759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8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Сюжет о двух </a:t>
            </a:r>
            <a:r>
              <a:rPr lang="ru-RU" sz="2800" b="0" i="0" dirty="0" err="1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влюблëнных</a:t>
            </a:r>
            <a:r>
              <a:rPr lang="ru-RU" sz="28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принадлежащих к разным </a:t>
            </a:r>
            <a:r>
              <a:rPr lang="ru-RU" sz="28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сословиям</a:t>
            </a:r>
            <a:r>
              <a:rPr lang="ru-RU" sz="28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типичен для европейского сентиментализма.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95664B-80E4-1224-4B8E-CDAC71AA43AF}"/>
              </a:ext>
            </a:extLst>
          </p:cNvPr>
          <p:cNvSpPr/>
          <p:nvPr/>
        </p:nvSpPr>
        <p:spPr>
          <a:xfrm>
            <a:off x="200625" y="2889920"/>
            <a:ext cx="11663428" cy="2272579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Отношения между мужчиной и женщиной разного социального положения не были чем-то необычным для общества XVIII и XIX вв., но считались </a:t>
            </a:r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мезальянсом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— неравным браком — и встречали неизменное осуждение со стороны окружающих. Браки в таких случаях заключались очень редко.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B6F5A8-EBBA-47B4-F71B-036D6BB80AF4}"/>
              </a:ext>
            </a:extLst>
          </p:cNvPr>
          <p:cNvSpPr/>
          <p:nvPr/>
        </p:nvSpPr>
        <p:spPr>
          <a:xfrm>
            <a:off x="1022427" y="5407948"/>
            <a:ext cx="10482808" cy="1325645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8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Отношения же до брака считались в XVIII–XIX вв. для девушки греховными.  </a:t>
            </a:r>
          </a:p>
        </p:txBody>
      </p:sp>
    </p:spTree>
    <p:extLst>
      <p:ext uri="{BB962C8B-B14F-4D97-AF65-F5344CB8AC3E}">
        <p14:creationId xmlns:p14="http://schemas.microsoft.com/office/powerpoint/2010/main" val="188065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5452532" y="19057"/>
            <a:ext cx="6254193" cy="884054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«Бедная Лиза»: жанр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6863644" y="1294694"/>
            <a:ext cx="5215467" cy="5377039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Жанр «Бедной Лизы» — </a:t>
            </a:r>
            <a:r>
              <a:rPr lang="ru-RU" sz="20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сентиментальная повесть</a:t>
            </a:r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в которой важное место занимают так называемые пасторальные сцены. </a:t>
            </a:r>
            <a:r>
              <a:rPr lang="ru-RU" sz="20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Идиллические</a:t>
            </a:r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то есть описанные слишком совершенными, крестьяне, живописная природа — всё это напоминает картины и фигурки прекрасных пастушков и пастушек, чрезвычайно популярные в конце XVIII в. во Франции и Германии. Однако </a:t>
            </a:r>
            <a:r>
              <a:rPr lang="ru-RU" sz="20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пастораль длится недолго, уступает место драме, а потом и трагедии обманутых надежд и попранной невинности — в сентиментальном духе</a:t>
            </a:r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395243C-B44B-BE18-D8BF-63BEC65F9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333"/>
            <a:ext cx="6948730" cy="510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3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F462FA5-F452-C6FB-3EE9-0BBFBF155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1" y="445382"/>
            <a:ext cx="4792133" cy="2983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id="{9A1BFD01-CC47-EF42-EBF3-9BDDC7092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37" y="1071947"/>
            <a:ext cx="6563672" cy="4121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CD5A17A2-1B17-2815-3AA4-AF25E940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7" y="3778427"/>
            <a:ext cx="5232400" cy="2983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02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1720516" y="19057"/>
            <a:ext cx="9986210" cy="884054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«Бедная Лиза»: конфликт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6096000" y="1294694"/>
            <a:ext cx="5768051" cy="1979084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Н.М. Карамзин не изображает дворянина Эраста злодеем-соблазнителем, лишь </a:t>
            </a:r>
            <a:r>
              <a:rPr lang="ru-RU" sz="2000" b="0" i="0" dirty="0" err="1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подчëркивает</a:t>
            </a:r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его </a:t>
            </a:r>
            <a:r>
              <a:rPr lang="ru-RU" sz="20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слабоволие и </a:t>
            </a:r>
            <a:r>
              <a:rPr lang="ru-RU" sz="2000" b="1" i="0" dirty="0" err="1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развращëнность</a:t>
            </a:r>
            <a:r>
              <a:rPr lang="ru-RU" sz="20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светским обществом</a:t>
            </a:r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350680-2DC0-EFA1-F320-01A2FF290893}"/>
              </a:ext>
            </a:extLst>
          </p:cNvPr>
          <p:cNvSpPr/>
          <p:nvPr/>
        </p:nvSpPr>
        <p:spPr>
          <a:xfrm>
            <a:off x="6134471" y="3429000"/>
            <a:ext cx="5729579" cy="3109383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Автор противопоставляет </a:t>
            </a:r>
            <a:r>
              <a:rPr lang="ru-RU" sz="20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развращённость познавшего все плоды цивилизованного общества </a:t>
            </a:r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Эраста 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врождённой нравственности </a:t>
            </a:r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Лизы, при этом их принадлежность к разным сословиям имеет второстепенное значение. Так социальный конфликт уступает место </a:t>
            </a:r>
            <a:r>
              <a:rPr lang="ru-RU" sz="20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философскому.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0CF47658-5BCF-2F42-6E74-8EC5E813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2" y="1294694"/>
            <a:ext cx="5638958" cy="44099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56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1720516" y="19057"/>
            <a:ext cx="9986210" cy="884054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«Бедная Лиза»: рассказчик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6096000" y="1294693"/>
            <a:ext cx="5768051" cy="2329039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Образ рассказчика-повествователя включён в структуру повести на правах ее полноценного героя и действующего лица, поскольку автор-повествователь – единственный </a:t>
            </a:r>
            <a:r>
              <a:rPr lang="ru-RU" sz="20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посредник между читателем и героями</a:t>
            </a:r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350680-2DC0-EFA1-F320-01A2FF290893}"/>
              </a:ext>
            </a:extLst>
          </p:cNvPr>
          <p:cNvSpPr/>
          <p:nvPr/>
        </p:nvSpPr>
        <p:spPr>
          <a:xfrm>
            <a:off x="6134471" y="4097867"/>
            <a:ext cx="5729579" cy="2440516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Рассказчик повести переживает за судьбы героев, его эмоции передаются читателю. Рассказчик  вовлечен в отноше­ния героев. Повествователь кажется  </a:t>
            </a:r>
            <a:r>
              <a:rPr lang="ru-RU" sz="20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чувствительным, печальным, радостным.</a:t>
            </a:r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381D482D-5883-3F69-3C9F-90AEC76CA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2" y="1740251"/>
            <a:ext cx="5673043" cy="3766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CA1629-5CB9-15EC-E683-E7FD33BAD1D6}"/>
              </a:ext>
            </a:extLst>
          </p:cNvPr>
          <p:cNvSpPr/>
          <p:nvPr/>
        </p:nvSpPr>
        <p:spPr>
          <a:xfrm>
            <a:off x="90311" y="191911"/>
            <a:ext cx="4402667" cy="5983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Классицизм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1BDF0D-527D-E1EC-9884-EFE8BB853552}"/>
              </a:ext>
            </a:extLst>
          </p:cNvPr>
          <p:cNvSpPr/>
          <p:nvPr/>
        </p:nvSpPr>
        <p:spPr>
          <a:xfrm>
            <a:off x="7394222" y="191911"/>
            <a:ext cx="4707467" cy="5983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Сентиментализм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4C3426-8DC2-9FE1-4CB3-781D1596BDAF}"/>
              </a:ext>
            </a:extLst>
          </p:cNvPr>
          <p:cNvSpPr/>
          <p:nvPr/>
        </p:nvSpPr>
        <p:spPr>
          <a:xfrm>
            <a:off x="4492978" y="1219199"/>
            <a:ext cx="2901244" cy="5983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идеи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D41169-9201-3C85-109D-BDC436A8C164}"/>
              </a:ext>
            </a:extLst>
          </p:cNvPr>
          <p:cNvSpPr/>
          <p:nvPr/>
        </p:nvSpPr>
        <p:spPr>
          <a:xfrm>
            <a:off x="4492979" y="2311399"/>
            <a:ext cx="2901244" cy="5983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Основная тематика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89B5E1-78EF-CDE3-A717-3ACD8006BE78}"/>
              </a:ext>
            </a:extLst>
          </p:cNvPr>
          <p:cNvSpPr/>
          <p:nvPr/>
        </p:nvSpPr>
        <p:spPr>
          <a:xfrm>
            <a:off x="4492979" y="3381023"/>
            <a:ext cx="2901244" cy="5983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Герои и характеры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01301F-3466-12F6-6C6A-CFB3205B6409}"/>
              </a:ext>
            </a:extLst>
          </p:cNvPr>
          <p:cNvSpPr/>
          <p:nvPr/>
        </p:nvSpPr>
        <p:spPr>
          <a:xfrm>
            <a:off x="4492978" y="4549422"/>
            <a:ext cx="2901244" cy="5983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Роль пейзажа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5D7667-8154-5D59-0552-190AC68CE163}"/>
              </a:ext>
            </a:extLst>
          </p:cNvPr>
          <p:cNvSpPr/>
          <p:nvPr/>
        </p:nvSpPr>
        <p:spPr>
          <a:xfrm>
            <a:off x="4492979" y="5762977"/>
            <a:ext cx="2901244" cy="5983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жанры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28EAE1-C1F0-5AAB-7533-74DE00522011}"/>
              </a:ext>
            </a:extLst>
          </p:cNvPr>
          <p:cNvSpPr/>
          <p:nvPr/>
        </p:nvSpPr>
        <p:spPr>
          <a:xfrm>
            <a:off x="248357" y="1219199"/>
            <a:ext cx="3973688" cy="778934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Воспитание в духе верности государству, культ разума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30E37D-59F2-99DC-C6B5-32CD72AC6632}"/>
              </a:ext>
            </a:extLst>
          </p:cNvPr>
          <p:cNvSpPr/>
          <p:nvPr/>
        </p:nvSpPr>
        <p:spPr>
          <a:xfrm>
            <a:off x="220136" y="2343855"/>
            <a:ext cx="3973688" cy="778934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Гражданская, общественная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746F9DC-76D6-3CA7-1F6A-5F128A4E76F5}"/>
              </a:ext>
            </a:extLst>
          </p:cNvPr>
          <p:cNvSpPr/>
          <p:nvPr/>
        </p:nvSpPr>
        <p:spPr>
          <a:xfrm>
            <a:off x="248357" y="5825065"/>
            <a:ext cx="3973688" cy="778934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Трагедия, ода, комедия, басня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E72D839-3045-1679-12ED-7DD913AAA21B}"/>
              </a:ext>
            </a:extLst>
          </p:cNvPr>
          <p:cNvSpPr/>
          <p:nvPr/>
        </p:nvSpPr>
        <p:spPr>
          <a:xfrm>
            <a:off x="248357" y="3400777"/>
            <a:ext cx="3973688" cy="778934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Деление на положительных и отрицательных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3939258-9162-AA57-B0E1-833C8C60CAA4}"/>
              </a:ext>
            </a:extLst>
          </p:cNvPr>
          <p:cNvSpPr/>
          <p:nvPr/>
        </p:nvSpPr>
        <p:spPr>
          <a:xfrm>
            <a:off x="248357" y="4607275"/>
            <a:ext cx="3973688" cy="778934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Вспомогательная, условная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B1E51D-E808-359B-79A9-446621BE2A92}"/>
              </a:ext>
            </a:extLst>
          </p:cNvPr>
          <p:cNvSpPr/>
          <p:nvPr/>
        </p:nvSpPr>
        <p:spPr>
          <a:xfrm>
            <a:off x="7851424" y="4611510"/>
            <a:ext cx="3973688" cy="778934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Средство психологической характеристики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42E72EE-001F-92EB-1FBB-C42EA61F229F}"/>
              </a:ext>
            </a:extLst>
          </p:cNvPr>
          <p:cNvSpPr/>
          <p:nvPr/>
        </p:nvSpPr>
        <p:spPr>
          <a:xfrm>
            <a:off x="7885292" y="5794021"/>
            <a:ext cx="3973688" cy="872068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Повесть, путешествие, роман в письмах, дневник, элегия, послание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F7D0FFA-67AA-6CC4-B548-E34938FB4E7F}"/>
              </a:ext>
            </a:extLst>
          </p:cNvPr>
          <p:cNvSpPr/>
          <p:nvPr/>
        </p:nvSpPr>
        <p:spPr>
          <a:xfrm>
            <a:off x="7840134" y="3400776"/>
            <a:ext cx="3973688" cy="889001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Нет прямолинейности в оценке, внимание к простым людям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C3737FA-3B72-33AC-23DA-554BA0D68CC2}"/>
              </a:ext>
            </a:extLst>
          </p:cNvPr>
          <p:cNvSpPr/>
          <p:nvPr/>
        </p:nvSpPr>
        <p:spPr>
          <a:xfrm>
            <a:off x="7840134" y="2218266"/>
            <a:ext cx="3973688" cy="778934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Любовная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1A02ED9-B3D7-97FC-3107-6EE548CC561E}"/>
              </a:ext>
            </a:extLst>
          </p:cNvPr>
          <p:cNvSpPr/>
          <p:nvPr/>
        </p:nvSpPr>
        <p:spPr>
          <a:xfrm>
            <a:off x="7761111" y="1134532"/>
            <a:ext cx="3973688" cy="778934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Стремление представить личность в  движении души</a:t>
            </a:r>
          </a:p>
        </p:txBody>
      </p:sp>
    </p:spTree>
    <p:extLst>
      <p:ext uri="{BB962C8B-B14F-4D97-AF65-F5344CB8AC3E}">
        <p14:creationId xmlns:p14="http://schemas.microsoft.com/office/powerpoint/2010/main" val="104167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1720516" y="19057"/>
            <a:ext cx="9986210" cy="884054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«Бедная Лиза»: главные герои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289479" y="1870428"/>
            <a:ext cx="5768051" cy="1154994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«Почитающая Бога». Прекрасная душой, телом, красивая, трудолюбивая, любезная, крестьянка.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350680-2DC0-EFA1-F320-01A2FF290893}"/>
              </a:ext>
            </a:extLst>
          </p:cNvPr>
          <p:cNvSpPr/>
          <p:nvPr/>
        </p:nvSpPr>
        <p:spPr>
          <a:xfrm>
            <a:off x="6337671" y="1870427"/>
            <a:ext cx="5729579" cy="1335617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«Возлюбленный». Богатый дворянин, с умом и добрым сердцем, вёл рассеянную жизнь, думал только о своём удовольствии.</a:t>
            </a:r>
            <a:endParaRPr lang="ru-RU" sz="2000" b="1" i="0" dirty="0">
              <a:solidFill>
                <a:srgbClr val="DDDDD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50170F-AA24-4DCE-6084-0641728DF9AA}"/>
              </a:ext>
            </a:extLst>
          </p:cNvPr>
          <p:cNvSpPr/>
          <p:nvPr/>
        </p:nvSpPr>
        <p:spPr>
          <a:xfrm>
            <a:off x="1720516" y="1110191"/>
            <a:ext cx="2449689" cy="55315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ЛИЗА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F1A5EA-408C-23F2-1068-49969DDCD2DF}"/>
              </a:ext>
            </a:extLst>
          </p:cNvPr>
          <p:cNvSpPr/>
          <p:nvPr/>
        </p:nvSpPr>
        <p:spPr>
          <a:xfrm>
            <a:off x="7675405" y="1110191"/>
            <a:ext cx="2449689" cy="55315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ЭРАСТ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1D72E4-90DD-D08D-2AC6-8411BC498A54}"/>
              </a:ext>
            </a:extLst>
          </p:cNvPr>
          <p:cNvSpPr/>
          <p:nvPr/>
        </p:nvSpPr>
        <p:spPr>
          <a:xfrm>
            <a:off x="7480384" y="3281362"/>
            <a:ext cx="3444152" cy="55315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Мотив денег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45A548-66A4-A479-44F6-36450F087209}"/>
              </a:ext>
            </a:extLst>
          </p:cNvPr>
          <p:cNvSpPr/>
          <p:nvPr/>
        </p:nvSpPr>
        <p:spPr>
          <a:xfrm>
            <a:off x="323917" y="3206044"/>
            <a:ext cx="5768051" cy="55315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Мотив белизны, чистоты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D0E226-54B6-44CF-D5C6-4227A936D19D}"/>
              </a:ext>
            </a:extLst>
          </p:cNvPr>
          <p:cNvSpPr/>
          <p:nvPr/>
        </p:nvSpPr>
        <p:spPr>
          <a:xfrm>
            <a:off x="323917" y="3939821"/>
            <a:ext cx="5768051" cy="2743201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Образу Лизы сопутствует мотив </a:t>
            </a:r>
            <a:r>
              <a:rPr lang="ru-RU" sz="16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белизны</a:t>
            </a:r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чистоты и свежести: в день своей первой встречи с Эрастом она появляется в Москве с </a:t>
            </a:r>
            <a:r>
              <a:rPr lang="ru-RU" sz="16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ландышами</a:t>
            </a:r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в руках; при первом появлении Эраста под окнами Лизиной хижины она поит его молоком, наливая его из «</a:t>
            </a:r>
            <a:r>
              <a:rPr lang="ru-RU" sz="16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чистой</a:t>
            </a:r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кринки, покрытой </a:t>
            </a:r>
            <a:r>
              <a:rPr lang="ru-RU" sz="16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чистым</a:t>
            </a:r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деревянным кружком» в стакан, вытертый </a:t>
            </a:r>
            <a:r>
              <a:rPr lang="ru-RU" sz="16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белым</a:t>
            </a:r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полотенцем; в утро приезда Эраста на первое свидание Лиза, «</a:t>
            </a:r>
            <a:r>
              <a:rPr lang="ru-RU" sz="1600" b="0" i="0" dirty="0" err="1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подгорюнившись</a:t>
            </a:r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смотрела на </a:t>
            </a:r>
            <a:r>
              <a:rPr lang="ru-RU" sz="16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белые</a:t>
            </a:r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туманы, которые волновались в воздухе».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010D88B-946F-3BB4-9BFA-29C0C2338B54}"/>
              </a:ext>
            </a:extLst>
          </p:cNvPr>
          <p:cNvSpPr/>
          <p:nvPr/>
        </p:nvSpPr>
        <p:spPr>
          <a:xfrm>
            <a:off x="6299199" y="3966279"/>
            <a:ext cx="5768051" cy="2743201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Каждое появление Эраста на страницах повести связано с деньгами. При первой встрече с Лизой он хочет заплатить ей за ландыши </a:t>
            </a:r>
            <a:r>
              <a:rPr lang="ru-RU" sz="16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рубль</a:t>
            </a:r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вместо </a:t>
            </a:r>
            <a:r>
              <a:rPr lang="ru-RU" sz="16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пяти копеек</a:t>
            </a:r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 покупая Лизину работу, он хочет «всегда </a:t>
            </a:r>
            <a:r>
              <a:rPr lang="ru-RU" sz="16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платить в десять раз дороже</a:t>
            </a:r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назначаемой ею </a:t>
            </a:r>
            <a:r>
              <a:rPr lang="ru-RU" sz="16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цены</a:t>
            </a:r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»; перед уходом на войну «он принудил ее взять у него </a:t>
            </a:r>
            <a:r>
              <a:rPr lang="ru-RU" sz="16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несколько денег</a:t>
            </a:r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»; в армии он «вместо того, чтобы сражаться с неприятелем, играл в карты и </a:t>
            </a:r>
            <a:r>
              <a:rPr lang="ru-RU" sz="16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проиграл</a:t>
            </a:r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почти все свое имение», из-за чего вынужден жениться на «пожилой </a:t>
            </a:r>
            <a:r>
              <a:rPr lang="ru-RU" sz="16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богатой</a:t>
            </a:r>
            <a:r>
              <a:rPr lang="ru-RU" sz="16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вдове».)</a:t>
            </a:r>
          </a:p>
        </p:txBody>
      </p:sp>
    </p:spTree>
    <p:extLst>
      <p:ext uri="{BB962C8B-B14F-4D97-AF65-F5344CB8AC3E}">
        <p14:creationId xmlns:p14="http://schemas.microsoft.com/office/powerpoint/2010/main" val="3325087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1720516" y="19057"/>
            <a:ext cx="3833617" cy="884054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Ландыш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6299200" y="192440"/>
            <a:ext cx="5768051" cy="1047751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Латинское название «ландыш» в дословном переводе означает «лилия долин, цветущая в мае».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350680-2DC0-EFA1-F320-01A2FF290893}"/>
              </a:ext>
            </a:extLst>
          </p:cNvPr>
          <p:cNvSpPr/>
          <p:nvPr/>
        </p:nvSpPr>
        <p:spPr>
          <a:xfrm>
            <a:off x="6306458" y="1619250"/>
            <a:ext cx="5760794" cy="2258483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христианской мифологии ландыш – это </a:t>
            </a:r>
            <a:r>
              <a:rPr lang="ru-RU" sz="20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слезы</a:t>
            </a:r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Богородицы, которые она проливала, стоя у креста распятого сына. Слезы эти, падая на землю, превращались в чистые прекрасные цветы, которые, отцветая, становились красными, похожими на кровь плодами.</a:t>
            </a:r>
            <a:endParaRPr lang="ru-RU" sz="2000" b="1" i="0" dirty="0">
              <a:solidFill>
                <a:srgbClr val="DDDDD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D0E226-54B6-44CF-D5C6-4227A936D19D}"/>
              </a:ext>
            </a:extLst>
          </p:cNvPr>
          <p:cNvSpPr/>
          <p:nvPr/>
        </p:nvSpPr>
        <p:spPr>
          <a:xfrm>
            <a:off x="290622" y="5391856"/>
            <a:ext cx="5768051" cy="1264357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поэтических произведениях цветы ландыша всегда олицетворяли чистоту, нежность, любовь, верность, невинность.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010D88B-946F-3BB4-9BFA-29C0C2338B54}"/>
              </a:ext>
            </a:extLst>
          </p:cNvPr>
          <p:cNvSpPr/>
          <p:nvPr/>
        </p:nvSpPr>
        <p:spPr>
          <a:xfrm>
            <a:off x="6299199" y="4286778"/>
            <a:ext cx="5768051" cy="1617311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Любовь к ландышу осветила творчество многих поэтов и писателей. Как о самом любимом цветке отзывались о нем А.И. Куприн, </a:t>
            </a:r>
            <a:r>
              <a:rPr lang="ru-RU" sz="2000" b="0" i="0" dirty="0" err="1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С.Ковалевская</a:t>
            </a:r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П.И. Чайковский, А.А. Фет.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31D44E5F-9519-DA34-8345-5A5E22C9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" y="903111"/>
            <a:ext cx="6096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26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1891146" y="227201"/>
            <a:ext cx="3996671" cy="884054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Мотив денег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481538" y="1996553"/>
            <a:ext cx="11225188" cy="1264355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Эраст измеряет всё деньгами. </a:t>
            </a:r>
            <a:r>
              <a:rPr lang="ru-RU" sz="2000" b="1" i="0" dirty="0">
                <a:solidFill>
                  <a:srgbClr val="FFFF6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Деньги  – символ неискренних отношений</a:t>
            </a:r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Лейтмотив денег сопутствует образу дворянина Эраста, а не бедной Лизы. У героини нет никаких ко­рыстных помыслов.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05890B5-591F-B418-EAF4-D5E917AA4BFF}"/>
              </a:ext>
            </a:extLst>
          </p:cNvPr>
          <p:cNvSpPr/>
          <p:nvPr/>
        </p:nvSpPr>
        <p:spPr>
          <a:xfrm>
            <a:off x="395112" y="3754257"/>
            <a:ext cx="11225188" cy="1992488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Во время одного из сви­даний Лиза сообщает Эрасту, что к ней сва­тается сын богатого крестьянина из соседней деревни и что ее матушка очень хочет этого брака, «И ты соглашаешься?» — насторажи­вается Эраст, «Жестокий! можешь ли об этом спрашивать?» — упрекает его Лиза. Разбив сердце девушки, Эраст хочет </a:t>
            </a:r>
            <a:r>
              <a:rPr lang="ru-RU" sz="20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от­купиться</a:t>
            </a:r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от нее: «Вот </a:t>
            </a:r>
            <a:r>
              <a:rPr lang="ru-RU" sz="20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сто рублей</a:t>
            </a:r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— возьми их (он положил ей </a:t>
            </a:r>
            <a:r>
              <a:rPr lang="ru-RU" sz="2000" b="1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деньги</a:t>
            </a:r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в карман)».</a:t>
            </a:r>
          </a:p>
        </p:txBody>
      </p:sp>
      <p:pic>
        <p:nvPicPr>
          <p:cNvPr id="13" name="Рисунок 12" descr="Монеты">
            <a:extLst>
              <a:ext uri="{FF2B5EF4-FFF2-40B4-BE49-F238E27FC236}">
                <a16:creationId xmlns:a16="http://schemas.microsoft.com/office/drawing/2014/main" id="{80C5D48F-5E44-B64C-7241-82E88D8B9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8755" y="-73547"/>
            <a:ext cx="20701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8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297077" y="180622"/>
            <a:ext cx="9108999" cy="553156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«Бедная Лиза»: главные герои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5068711" y="1783643"/>
            <a:ext cx="6750756" cy="4391379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Карамзин предупреждает на примере Эраста, что «</a:t>
            </a:r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исполнение всех желаний есть самое опасное искушение любви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», ибо могут наступить если не ее гибель, то необратимые ее изменения. Поэтому так необходима мысль писателя о необходимости рассудка. Тема рассудка властно звучит и в речах рассказчика. Обращаясь к Эрасту он говорит: «Безрассудный молодой человек!..»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F1A5EA-408C-23F2-1068-49969DDCD2DF}"/>
              </a:ext>
            </a:extLst>
          </p:cNvPr>
          <p:cNvSpPr/>
          <p:nvPr/>
        </p:nvSpPr>
        <p:spPr>
          <a:xfrm>
            <a:off x="3013094" y="1066799"/>
            <a:ext cx="2449689" cy="55315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ЭРАСТ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CE242BE-C1E3-E744-ED6C-E1B65DA6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1" y="2085976"/>
            <a:ext cx="4600575" cy="3705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88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540327" y="128057"/>
            <a:ext cx="8953135" cy="553156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«Бедная Лиза»: главные герои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323917" y="1783644"/>
            <a:ext cx="5733613" cy="2438400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Чувства Лизы отличаются </a:t>
            </a:r>
            <a:r>
              <a:rPr lang="ru-RU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глубиной, по­стоянством, бескорыстием</a:t>
            </a:r>
            <a:r>
              <a:rPr lang="ru-RU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Она прекрасно понимает, что ей не суждено быть женой Эра­ста, и даже дважды говорит об этом в повес­ти: «Матушка! матушка! как этому статься? Он барин; а между крестьянами...», «Однако же те­бе нельзя быть моим мужем!.. Я крестьянка...».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350680-2DC0-EFA1-F320-01A2FF290893}"/>
              </a:ext>
            </a:extLst>
          </p:cNvPr>
          <p:cNvSpPr/>
          <p:nvPr/>
        </p:nvSpPr>
        <p:spPr>
          <a:xfrm>
            <a:off x="6337671" y="1870427"/>
            <a:ext cx="5566869" cy="1335616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0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20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обрый, из­балованный барин, не способный думать о последствиях своих поступков, Лиза привлек­ла его своей внешностью. </a:t>
            </a:r>
            <a:endParaRPr lang="ru-RU" sz="2000" b="1" i="0" dirty="0">
              <a:solidFill>
                <a:srgbClr val="DDDDD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50170F-AA24-4DCE-6084-0641728DF9AA}"/>
              </a:ext>
            </a:extLst>
          </p:cNvPr>
          <p:cNvSpPr/>
          <p:nvPr/>
        </p:nvSpPr>
        <p:spPr>
          <a:xfrm>
            <a:off x="1720516" y="1110191"/>
            <a:ext cx="2449689" cy="55315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ЛИЗА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F1A5EA-408C-23F2-1068-49969DDCD2DF}"/>
              </a:ext>
            </a:extLst>
          </p:cNvPr>
          <p:cNvSpPr/>
          <p:nvPr/>
        </p:nvSpPr>
        <p:spPr>
          <a:xfrm>
            <a:off x="7675405" y="1110191"/>
            <a:ext cx="2449689" cy="55315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ЭРАСТ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D0E226-54B6-44CF-D5C6-4227A936D19D}"/>
              </a:ext>
            </a:extLst>
          </p:cNvPr>
          <p:cNvSpPr/>
          <p:nvPr/>
        </p:nvSpPr>
        <p:spPr>
          <a:xfrm>
            <a:off x="306697" y="4526845"/>
            <a:ext cx="5768051" cy="1964266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b="1" i="0" dirty="0">
                <a:solidFill>
                  <a:srgbClr val="FFFF6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юбовь оказывается сильнее разума</a:t>
            </a:r>
            <a:r>
              <a:rPr lang="ru-RU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Признание Эраста наполнило сердце Лизы «чистым и вместе с тем страстным чувством», которое она не может скрыть. Ге­роиня забыла обо всем и отдала всю себя любимому. Душа Лизы отличается богатством, глубиной. «И крестьянки любить умеют!»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010D88B-946F-3BB4-9BFA-29C0C2338B54}"/>
              </a:ext>
            </a:extLst>
          </p:cNvPr>
          <p:cNvSpPr/>
          <p:nvPr/>
        </p:nvSpPr>
        <p:spPr>
          <a:xfrm>
            <a:off x="6318434" y="3548591"/>
            <a:ext cx="5566869" cy="1813632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На­мерение обольстить девушку не входило в его планы: «Ему казалось, что он нашел в Лизе то, что сердце давно искало». Первоначально он думал «о чистых радостях», наме­ревался «жить с Лизой, как брат с сестрою». </a:t>
            </a:r>
          </a:p>
        </p:txBody>
      </p:sp>
    </p:spTree>
    <p:extLst>
      <p:ext uri="{BB962C8B-B14F-4D97-AF65-F5344CB8AC3E}">
        <p14:creationId xmlns:p14="http://schemas.microsoft.com/office/powerpoint/2010/main" val="911328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1319646" y="415636"/>
            <a:ext cx="9275254" cy="5715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«Бедная Лиза»: любовь героев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529936" y="1548245"/>
            <a:ext cx="11154138" cy="4322619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8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Любовь стала испытанием для героя. Он плохо знал свой характер, переоценил свои нравственные силы. </a:t>
            </a:r>
          </a:p>
          <a:p>
            <a:pPr algn="l"/>
            <a:r>
              <a:rPr lang="ru-RU" sz="28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Идеалы Эраста сложились под воздействием книг</a:t>
            </a:r>
            <a:r>
              <a:rPr lang="ru-RU" sz="28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«Он читывал романы, идиллии; имел довольно живое воображение». Вскоре он «не мог уже доволен быть  одними чистыми объ­ятиями. Он желал больше, больше и, нако­нец, ничего желать не мог». </a:t>
            </a:r>
            <a:r>
              <a:rPr lang="ru-RU" sz="28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Наступает пресы­щение и желание освободиться от наскучив­шей связи. Его чувство эгоистично</a:t>
            </a:r>
            <a:r>
              <a:rPr lang="ru-RU" sz="28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728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1922319" y="264646"/>
            <a:ext cx="8611504" cy="649754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Художественное своеобразие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282221" y="3905956"/>
            <a:ext cx="11367913" cy="2760134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Интересно посмотреть и на то, какие </a:t>
            </a:r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знаки препинания 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использует автор, чтобы </a:t>
            </a:r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передать особенные моменты волнения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Например, в этой фразе можно увидеть живую ткань эмоции, созданную в тексте: </a:t>
            </a:r>
          </a:p>
          <a:p>
            <a:pPr algn="l"/>
            <a:r>
              <a:rPr lang="ru-RU" sz="2400" b="0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«— Эраст чувствует в себе трепет — Лиза также, не зная отчего — не зная, что с нею делается… Ах, Лиза, Лиза! Где ангел-хранитель твой? Где — твоя невинность?»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066200-1703-A07E-4DEA-627EC0E305F5}"/>
              </a:ext>
            </a:extLst>
          </p:cNvPr>
          <p:cNvSpPr/>
          <p:nvPr/>
        </p:nvSpPr>
        <p:spPr>
          <a:xfrm>
            <a:off x="282221" y="1524001"/>
            <a:ext cx="11367914" cy="2009421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8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повести «Бедная Лиза» Н. М. Карамзин открыл в русской литературе дорогу </a:t>
            </a:r>
            <a:r>
              <a:rPr lang="ru-RU" sz="28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«чувствительной лексике»: </a:t>
            </a:r>
            <a:r>
              <a:rPr lang="ru-RU" sz="28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впервые междометие </a:t>
            </a:r>
            <a:r>
              <a:rPr lang="ru-RU" sz="2800" b="0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«Ах!»</a:t>
            </a:r>
            <a:r>
              <a:rPr lang="ru-RU" sz="28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встречается так часто и так выразительно в русскоязычном прозаическом тексте. </a:t>
            </a:r>
          </a:p>
        </p:txBody>
      </p:sp>
    </p:spTree>
    <p:extLst>
      <p:ext uri="{BB962C8B-B14F-4D97-AF65-F5344CB8AC3E}">
        <p14:creationId xmlns:p14="http://schemas.microsoft.com/office/powerpoint/2010/main" val="1599593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2192482" y="233473"/>
            <a:ext cx="8299777" cy="795226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Художественное своеобразие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282222" y="3894666"/>
            <a:ext cx="11367914" cy="2212623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Олицетворение </a:t>
            </a:r>
            <a:r>
              <a:rPr lang="ru-RU" sz="2400" b="0" i="1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«натура сетовала»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словно превращает природу в ещё одного персонажа повести, который становится невольным наблюдателем любовной драмы. Подобный приём обычен для лирики, однако в русскоязычной прозе он будет нередко встречаться в романтических произведениях.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066200-1703-A07E-4DEA-627EC0E305F5}"/>
              </a:ext>
            </a:extLst>
          </p:cNvPr>
          <p:cNvSpPr/>
          <p:nvPr/>
        </p:nvSpPr>
        <p:spPr>
          <a:xfrm>
            <a:off x="282221" y="1524001"/>
            <a:ext cx="11367914" cy="2009421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Ещё одно новшество, которое Н. М. Карамзин «подсмотрел» у Ж.-Ж. Руссо, — это </a:t>
            </a:r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приём «говорящего пейзажа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», то есть описание природы, которое. Например, природа отвечает бурей на «грехопадение» Лизы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подчёркивает психологическое состояние героев</a:t>
            </a:r>
            <a:endParaRPr lang="ru-RU" sz="2400" b="0" i="0" dirty="0">
              <a:solidFill>
                <a:srgbClr val="DDDDD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2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2545645" y="197555"/>
            <a:ext cx="7100709" cy="11176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черты СЕНТИМЕНТАЛИЗМА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B1EE91-A618-05C8-48A1-BB0987148FF0}"/>
              </a:ext>
            </a:extLst>
          </p:cNvPr>
          <p:cNvSpPr/>
          <p:nvPr/>
        </p:nvSpPr>
        <p:spPr>
          <a:xfrm>
            <a:off x="316089" y="1636889"/>
            <a:ext cx="11390489" cy="5023556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Сословие неважно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Представители низких сословий могут быть более нравственными, чем дворяне; интерес к простому человеку, к его эмоциям и переживаниям.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Культ чувствительности 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(способности чувствовать), чувство преобладает над разумом. Психологизм всё ещё отсутствует, однако намечается переход от прямолинейности классицизма — стремления видеть мир художественного произведения только в чёрно-белых тонах.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Нравственность — высшая добродетель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Нравственность не зависит от образования и сословия, она может быть врождённой.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Особое внимание уделяется </a:t>
            </a:r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природе</a:t>
            </a:r>
            <a:r>
              <a:rPr lang="ru-RU" sz="2400" b="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которая </a:t>
            </a:r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отражает внутреннее состояние человека.</a:t>
            </a:r>
            <a:endParaRPr lang="ru-RU" sz="2000" b="0" i="0" dirty="0">
              <a:solidFill>
                <a:srgbClr val="FFFF6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900" b="0" i="0" dirty="0">
              <a:solidFill>
                <a:srgbClr val="FFFF6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5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2545645" y="197555"/>
            <a:ext cx="7100709" cy="11176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черты СЕНТИМЕНТАЛИЗМА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B1EE91-A618-05C8-48A1-BB0987148FF0}"/>
              </a:ext>
            </a:extLst>
          </p:cNvPr>
          <p:cNvSpPr/>
          <p:nvPr/>
        </p:nvSpPr>
        <p:spPr>
          <a:xfrm>
            <a:off x="316089" y="1490133"/>
            <a:ext cx="10984089" cy="1586089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8"/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Главное</a:t>
            </a:r>
            <a:r>
              <a:rPr lang="ru-RU" sz="240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для сентименталиста – </a:t>
            </a:r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просвещение и воспитание доброй души</a:t>
            </a:r>
            <a:r>
              <a:rPr lang="ru-RU" sz="240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которая наслаждается своей способностью  радоваться счастью другого человека, сопереживать ему.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0C2345-F1EF-8E91-F02D-1132652A6C71}"/>
              </a:ext>
            </a:extLst>
          </p:cNvPr>
          <p:cNvSpPr/>
          <p:nvPr/>
        </p:nvSpPr>
        <p:spPr>
          <a:xfrm>
            <a:off x="316089" y="3429001"/>
            <a:ext cx="6931378" cy="815621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8"/>
            <a:r>
              <a:rPr lang="ru-RU" sz="2400" b="1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Чувствительность</a:t>
            </a:r>
            <a:r>
              <a:rPr lang="ru-RU" sz="24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природный </a:t>
            </a:r>
            <a:r>
              <a:rPr lang="ru-RU" sz="2400" b="1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дар</a:t>
            </a:r>
            <a:r>
              <a:rPr lang="ru-RU" sz="24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7DFD25-F8FF-DB00-F109-CB0D632959AE}"/>
              </a:ext>
            </a:extLst>
          </p:cNvPr>
          <p:cNvSpPr/>
          <p:nvPr/>
        </p:nvSpPr>
        <p:spPr>
          <a:xfrm>
            <a:off x="316090" y="4786489"/>
            <a:ext cx="10984088" cy="1444978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8"/>
            <a:r>
              <a:rPr lang="ru-RU" sz="24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Жизненная задача человека: </a:t>
            </a:r>
            <a:r>
              <a:rPr lang="ru-RU" sz="2400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«образовывать» сердца, просвещать души, увеличивая число сочувствующих и чувствительных людей.</a:t>
            </a:r>
            <a:endParaRPr lang="ru-RU" sz="2000" i="0" dirty="0">
              <a:solidFill>
                <a:srgbClr val="FFFF6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3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2545645" y="197555"/>
            <a:ext cx="7100709" cy="11176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черты СЕНТИМЕНТАЛИЗМА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B1EE91-A618-05C8-48A1-BB0987148FF0}"/>
              </a:ext>
            </a:extLst>
          </p:cNvPr>
          <p:cNvSpPr/>
          <p:nvPr/>
        </p:nvSpPr>
        <p:spPr>
          <a:xfrm>
            <a:off x="666045" y="1588911"/>
            <a:ext cx="10588978" cy="1117600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8"/>
            <a:r>
              <a:rPr lang="ru-RU" sz="3200" b="1" i="0" dirty="0">
                <a:solidFill>
                  <a:srgbClr val="DDDDD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Противопоставление городской и сельской жизни</a:t>
            </a:r>
            <a:r>
              <a:rPr lang="ru-RU" sz="3200" b="1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цивилизации и природы. </a:t>
            </a:r>
            <a:endParaRPr lang="ru-RU" sz="3200" i="0" dirty="0">
              <a:solidFill>
                <a:srgbClr val="DDDDD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0C2345-F1EF-8E91-F02D-1132652A6C71}"/>
              </a:ext>
            </a:extLst>
          </p:cNvPr>
          <p:cNvSpPr/>
          <p:nvPr/>
        </p:nvSpPr>
        <p:spPr>
          <a:xfrm>
            <a:off x="338668" y="2980267"/>
            <a:ext cx="3206044" cy="2032000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8"/>
            <a:r>
              <a:rPr lang="ru-RU" sz="2400" b="1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ГОРОД</a:t>
            </a:r>
            <a:r>
              <a:rPr lang="ru-RU" sz="24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нес социальные и моральные пороки, душевную нищету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7DFD25-F8FF-DB00-F109-CB0D632959AE}"/>
              </a:ext>
            </a:extLst>
          </p:cNvPr>
          <p:cNvSpPr/>
          <p:nvPr/>
        </p:nvSpPr>
        <p:spPr>
          <a:xfrm>
            <a:off x="8421512" y="3014132"/>
            <a:ext cx="3206044" cy="1794935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8"/>
            <a:r>
              <a:rPr lang="ru-RU" sz="2400" b="1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ДЕРЕВНЯ</a:t>
            </a:r>
            <a:r>
              <a:rPr lang="ru-RU" sz="24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несла расцвет и богатство чувств.</a:t>
            </a:r>
            <a:endParaRPr lang="ru-RU" sz="2000" i="0" dirty="0">
              <a:solidFill>
                <a:srgbClr val="FFFF6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5482B6EA-B3C4-35C8-524B-1E2C89AE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65" y="2960509"/>
            <a:ext cx="4886095" cy="38974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2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E67497-118C-8482-66A0-07F3E42DF23A}"/>
              </a:ext>
            </a:extLst>
          </p:cNvPr>
          <p:cNvSpPr/>
          <p:nvPr/>
        </p:nvSpPr>
        <p:spPr>
          <a:xfrm>
            <a:off x="6521116" y="1275347"/>
            <a:ext cx="5522495" cy="3116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Николай Михайлович Карамзин</a:t>
            </a:r>
          </a:p>
          <a:p>
            <a:pPr algn="ctr"/>
            <a:r>
              <a:rPr lang="ru-RU" sz="4800" b="1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(1766-1826) 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B409CEC-37CA-3AD1-376D-0E0B2C78D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0" r="13516"/>
          <a:stretch/>
        </p:blipFill>
        <p:spPr bwMode="auto">
          <a:xfrm>
            <a:off x="361245" y="0"/>
            <a:ext cx="5396089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64DF87-B61B-E5EF-26FF-CBBFBB18B39F}"/>
              </a:ext>
            </a:extLst>
          </p:cNvPr>
          <p:cNvSpPr/>
          <p:nvPr/>
        </p:nvSpPr>
        <p:spPr>
          <a:xfrm>
            <a:off x="5621868" y="4978400"/>
            <a:ext cx="6208888" cy="993422"/>
          </a:xfrm>
          <a:prstGeom prst="rect">
            <a:avLst/>
          </a:prstGeom>
          <a:noFill/>
          <a:ln w="38100"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«русский европеец»</a:t>
            </a:r>
          </a:p>
        </p:txBody>
      </p:sp>
    </p:spTree>
    <p:extLst>
      <p:ext uri="{BB962C8B-B14F-4D97-AF65-F5344CB8AC3E}">
        <p14:creationId xmlns:p14="http://schemas.microsoft.com/office/powerpoint/2010/main" val="386203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1911091" y="376915"/>
            <a:ext cx="5855666" cy="625642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Страницы жизни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B1EE91-A618-05C8-48A1-BB0987148FF0}"/>
              </a:ext>
            </a:extLst>
          </p:cNvPr>
          <p:cNvSpPr/>
          <p:nvPr/>
        </p:nvSpPr>
        <p:spPr>
          <a:xfrm>
            <a:off x="372980" y="1423736"/>
            <a:ext cx="10419198" cy="1541603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Поэт, прозаик, историк, реформатор русского литературного языка, журналист, общественный деятель.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AA1B20-14F3-91E8-F516-285843A45884}"/>
              </a:ext>
            </a:extLst>
          </p:cNvPr>
          <p:cNvSpPr/>
          <p:nvPr/>
        </p:nvSpPr>
        <p:spPr>
          <a:xfrm>
            <a:off x="474579" y="3267020"/>
            <a:ext cx="4334044" cy="625642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ПРОСВЕТИТЕЛЬ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5317E1-996D-50BB-1401-DA9D972D1728}"/>
              </a:ext>
            </a:extLst>
          </p:cNvPr>
          <p:cNvSpPr/>
          <p:nvPr/>
        </p:nvSpPr>
        <p:spPr>
          <a:xfrm>
            <a:off x="474579" y="5450528"/>
            <a:ext cx="9496925" cy="1030557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Посещал лекции в Московском университете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372980" y="4170949"/>
            <a:ext cx="9496925" cy="1030557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Родился в дворянской семье под Симбирском (Ульяновском)</a:t>
            </a:r>
          </a:p>
        </p:txBody>
      </p:sp>
    </p:spTree>
    <p:extLst>
      <p:ext uri="{BB962C8B-B14F-4D97-AF65-F5344CB8AC3E}">
        <p14:creationId xmlns:p14="http://schemas.microsoft.com/office/powerpoint/2010/main" val="396042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1911090" y="376915"/>
            <a:ext cx="5697621" cy="625642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Страницы жизни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B1EE91-A618-05C8-48A1-BB0987148FF0}"/>
              </a:ext>
            </a:extLst>
          </p:cNvPr>
          <p:cNvSpPr/>
          <p:nvPr/>
        </p:nvSpPr>
        <p:spPr>
          <a:xfrm>
            <a:off x="372980" y="1423736"/>
            <a:ext cx="8387198" cy="845331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 служил в Преображенском полку.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AA1B20-14F3-91E8-F516-285843A45884}"/>
              </a:ext>
            </a:extLst>
          </p:cNvPr>
          <p:cNvSpPr/>
          <p:nvPr/>
        </p:nvSpPr>
        <p:spPr>
          <a:xfrm>
            <a:off x="372980" y="2539257"/>
            <a:ext cx="10475642" cy="689366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Посвятил себя литературе с 1783 года.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5317E1-996D-50BB-1401-DA9D972D1728}"/>
              </a:ext>
            </a:extLst>
          </p:cNvPr>
          <p:cNvSpPr/>
          <p:nvPr/>
        </p:nvSpPr>
        <p:spPr>
          <a:xfrm>
            <a:off x="372980" y="5215321"/>
            <a:ext cx="9496925" cy="801658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Издавал «Московский журнал»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8DE330-FE42-9C4E-C618-3FE9A072C577}"/>
              </a:ext>
            </a:extLst>
          </p:cNvPr>
          <p:cNvSpPr/>
          <p:nvPr/>
        </p:nvSpPr>
        <p:spPr>
          <a:xfrm>
            <a:off x="372980" y="3498813"/>
            <a:ext cx="10475642" cy="1442009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1789-1790 году путешествовал по Германии, Франции, Швейцарии, Англии – итог «Письма русского путешественника».</a:t>
            </a:r>
          </a:p>
        </p:txBody>
      </p:sp>
    </p:spTree>
    <p:extLst>
      <p:ext uri="{BB962C8B-B14F-4D97-AF65-F5344CB8AC3E}">
        <p14:creationId xmlns:p14="http://schemas.microsoft.com/office/powerpoint/2010/main" val="405910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2F1AC-C8C7-A856-6659-E004426993CC}"/>
              </a:ext>
            </a:extLst>
          </p:cNvPr>
          <p:cNvSpPr/>
          <p:nvPr/>
        </p:nvSpPr>
        <p:spPr>
          <a:xfrm>
            <a:off x="699911" y="101600"/>
            <a:ext cx="10848621" cy="1117599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Нравственные основы общественного поведения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B1EE91-A618-05C8-48A1-BB0987148FF0}"/>
              </a:ext>
            </a:extLst>
          </p:cNvPr>
          <p:cNvSpPr/>
          <p:nvPr/>
        </p:nvSpPr>
        <p:spPr>
          <a:xfrm>
            <a:off x="372979" y="1423737"/>
            <a:ext cx="10080531" cy="777596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Благородная независимость мнений</a:t>
            </a:r>
            <a:endParaRPr lang="ru-RU" sz="3200" dirty="0">
              <a:solidFill>
                <a:srgbClr val="DDDDD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5B7613-CF74-34CE-E779-528BB615C134}"/>
              </a:ext>
            </a:extLst>
          </p:cNvPr>
          <p:cNvSpPr/>
          <p:nvPr/>
        </p:nvSpPr>
        <p:spPr>
          <a:xfrm>
            <a:off x="372979" y="2630311"/>
            <a:ext cx="10080531" cy="1241778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Отказ от безусловной поддержки официальной точки зрения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69664D-2BFD-8031-0C18-6E947C96B77E}"/>
              </a:ext>
            </a:extLst>
          </p:cNvPr>
          <p:cNvSpPr/>
          <p:nvPr/>
        </p:nvSpPr>
        <p:spPr>
          <a:xfrm>
            <a:off x="372979" y="4229173"/>
            <a:ext cx="10171287" cy="2410180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DDDD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Неугасимая вера в прогресс, достигаемый просвещением людей с помощью искусства, развивающего вкус, воспитывающего чувства и улучшающего душевные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4109097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1943</Words>
  <Application>Microsoft Office PowerPoint</Application>
  <PresentationFormat>Широкоэкранный</PresentationFormat>
  <Paragraphs>123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Дарья Хаустова</dc:creator>
  <cp:lastModifiedBy>Дарья Хаустова</cp:lastModifiedBy>
  <cp:revision>16</cp:revision>
  <dcterms:created xsi:type="dcterms:W3CDTF">2024-09-07T11:02:14Z</dcterms:created>
  <dcterms:modified xsi:type="dcterms:W3CDTF">2024-10-06T10:17:15Z</dcterms:modified>
</cp:coreProperties>
</file>