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2" r:id="rId6"/>
    <p:sldId id="270" r:id="rId7"/>
    <p:sldId id="271" r:id="rId8"/>
    <p:sldId id="264" r:id="rId9"/>
    <p:sldId id="266" r:id="rId10"/>
    <p:sldId id="268" r:id="rId11"/>
    <p:sldId id="262" r:id="rId12"/>
    <p:sldId id="263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9;&#1095;&#1080;&#1090;&#1077;&#1083;&#1100;\Desktop\&#1085;&#1087;&#1082;%20&#1087;&#1088;&#1086;&#1077;&#1082;&#1090;&#1099;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9;&#1095;&#1080;&#1090;&#1077;&#1083;&#1100;\Desktop\&#1085;&#1087;&#1082;%20&#1087;&#1088;&#1086;&#1077;&#1082;&#1090;&#1099;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9;&#1095;&#1080;&#1090;&#1077;&#1083;&#1100;\Desktop\&#1085;&#1087;&#1082;%20&#1087;&#1088;&#1086;&#1077;&#1082;&#1090;&#1099;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9;&#1095;&#1080;&#1090;&#1077;&#1083;&#1100;\Desktop\&#1085;&#1087;&#1082;%20&#1087;&#1088;&#1086;&#1077;&#1082;&#1090;&#1099;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Сколько тебе лет?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11 лет </c:v>
                </c:pt>
                <c:pt idx="1">
                  <c:v>12 лет </c:v>
                </c:pt>
                <c:pt idx="2">
                  <c:v>13 лет 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3</c:v>
                </c:pt>
                <c:pt idx="1">
                  <c:v>16</c:v>
                </c:pt>
                <c:pt idx="2">
                  <c:v>3</c:v>
                </c:pt>
              </c:numCache>
            </c:numRef>
          </c:val>
        </c:ser>
        <c:dLbls/>
        <c:firstSliceAng val="0"/>
      </c:pieChart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25144027356626591"/>
          <c:y val="6.2486134071895308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Лист1!$G$2</c:f>
              <c:strCache>
                <c:ptCount val="1"/>
                <c:pt idx="0">
                  <c:v>Где завтракаете?</c:v>
                </c:pt>
              </c:strCache>
            </c:strRef>
          </c:tx>
          <c:cat>
            <c:strRef>
              <c:f>Лист1!$H$1:$I$1</c:f>
              <c:strCache>
                <c:ptCount val="2"/>
                <c:pt idx="0">
                  <c:v>Дома</c:v>
                </c:pt>
                <c:pt idx="1">
                  <c:v>В школе</c:v>
                </c:pt>
              </c:strCache>
            </c:strRef>
          </c:cat>
          <c:val>
            <c:numRef>
              <c:f>Лист1!$H$2:$I$2</c:f>
              <c:numCache>
                <c:formatCode>General</c:formatCode>
                <c:ptCount val="2"/>
                <c:pt idx="0">
                  <c:v>16</c:v>
                </c:pt>
                <c:pt idx="1">
                  <c:v>6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Лист1!$K$2</c:f>
              <c:strCache>
                <c:ptCount val="1"/>
                <c:pt idx="0">
                  <c:v>делаете ли вы перекус </c:v>
                </c:pt>
              </c:strCache>
            </c:strRef>
          </c:tx>
          <c:cat>
            <c:strRef>
              <c:f>Лист1!$L$1:$M$1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Лист1!$L$2:$M$2</c:f>
              <c:numCache>
                <c:formatCode>General</c:formatCode>
                <c:ptCount val="2"/>
                <c:pt idx="0">
                  <c:v>9</c:v>
                </c:pt>
                <c:pt idx="1">
                  <c:v>13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Лист1!$K$4</c:f>
              <c:strCache>
                <c:ptCount val="1"/>
                <c:pt idx="0">
                  <c:v>обедаете ли в школе? </c:v>
                </c:pt>
              </c:strCache>
            </c:strRef>
          </c:tx>
          <c:cat>
            <c:strRef>
              <c:f>Лист1!$L$3:$M$3</c:f>
              <c:strCache>
                <c:ptCount val="2"/>
                <c:pt idx="0">
                  <c:v>да </c:v>
                </c:pt>
                <c:pt idx="1">
                  <c:v>нет </c:v>
                </c:pt>
              </c:strCache>
            </c:strRef>
          </c:cat>
          <c:val>
            <c:numRef>
              <c:f>Лист1!$L$4:$M$4</c:f>
              <c:numCache>
                <c:formatCode>General</c:formatCode>
                <c:ptCount val="2"/>
                <c:pt idx="0">
                  <c:v>7</c:v>
                </c:pt>
                <c:pt idx="1">
                  <c:v>15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Энергозатраты</a:t>
            </a:r>
            <a:r>
              <a:rPr lang="ru-RU" dirty="0"/>
              <a:t> школьников и питание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661248"/>
            <a:ext cx="6400800" cy="72008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Выполнила: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Торопицина</a:t>
            </a:r>
            <a:r>
              <a:rPr lang="ru-RU" sz="2000" dirty="0" smtClean="0">
                <a:solidFill>
                  <a:schemeClr val="tx1"/>
                </a:solidFill>
              </a:rPr>
              <a:t> Алина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222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Расчеты доли калорийности при четырехразовом питании от суточной нормы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Для детей 12 лет суточная норма питания составляет 2900 ккал</a:t>
            </a:r>
          </a:p>
          <a:p>
            <a:pPr marL="0" indent="0">
              <a:buNone/>
            </a:pPr>
            <a:r>
              <a:rPr lang="ru-RU" dirty="0"/>
              <a:t> тогда доля на</a:t>
            </a:r>
          </a:p>
          <a:p>
            <a:pPr marL="0" indent="0">
              <a:buNone/>
            </a:pPr>
            <a:r>
              <a:rPr lang="ru-RU" dirty="0"/>
              <a:t>завтрак: 2900*14/100=406</a:t>
            </a:r>
          </a:p>
          <a:p>
            <a:pPr marL="0" indent="0">
              <a:buNone/>
            </a:pPr>
            <a:r>
              <a:rPr lang="ru-RU" dirty="0"/>
              <a:t>перекус (второй завтрак): 2900*18/100=522</a:t>
            </a:r>
          </a:p>
          <a:p>
            <a:pPr marL="0" indent="0">
              <a:buNone/>
            </a:pPr>
            <a:r>
              <a:rPr lang="ru-RU" dirty="0"/>
              <a:t>Обед: 2900*50/100= 1450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Итого: 406+522+1450=2378 ккал </a:t>
            </a:r>
          </a:p>
        </p:txBody>
      </p:sp>
    </p:spTree>
    <p:extLst>
      <p:ext uri="{BB962C8B-B14F-4D97-AF65-F5344CB8AC3E}">
        <p14:creationId xmlns:p14="http://schemas.microsoft.com/office/powerpoint/2010/main" xmlns="" val="2032246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34680" cy="1143000"/>
          </a:xfrm>
        </p:spPr>
        <p:txBody>
          <a:bodyPr/>
          <a:lstStyle/>
          <a:p>
            <a:r>
              <a:rPr lang="ru-RU" dirty="0"/>
              <a:t>Расчеты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9980416"/>
              </p:ext>
            </p:extLst>
          </p:nvPr>
        </p:nvGraphicFramePr>
        <p:xfrm>
          <a:off x="179513" y="1397000"/>
          <a:ext cx="8496941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4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77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02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864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Возраст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Питание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общ эн/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ценн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Активность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Общая эн/трата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Покрывает ли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калорийность </a:t>
                      </a:r>
                      <a:r>
                        <a:rPr lang="ru-RU" baseline="0" dirty="0" err="1">
                          <a:solidFill>
                            <a:schemeClr val="tx1"/>
                          </a:solidFill>
                        </a:rPr>
                        <a:t>энерготраты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140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12 лет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Бутерброд с колбасой + пирожки с картошкой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+ компот 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272+300= 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572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Умств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240 мин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Ходьба 50мин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Подъем 15 мин и спуск 15 мин лестнице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240*1.9 +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50*2 + 15*6 + 15*3 = </a:t>
                      </a:r>
                      <a:r>
                        <a:rPr lang="ru-RU" b="1" baseline="0" dirty="0">
                          <a:solidFill>
                            <a:schemeClr val="tx1"/>
                          </a:solidFill>
                        </a:rPr>
                        <a:t>691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Нет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0140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12 лет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Бутерброд с колбасой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пирожки с картошкой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Макароны 200 г с сосиской 2шт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272+300+371*2 +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300 = 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1888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Умств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240 мин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Ходьба 50мин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Подъем 15 мин и спуск 15 мин лестнице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240*1.9 +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50*2 + 15*6 + 15*3 = </a:t>
                      </a:r>
                      <a:r>
                        <a:rPr lang="ru-RU" b="1" baseline="0" dirty="0">
                          <a:solidFill>
                            <a:schemeClr val="tx1"/>
                          </a:solidFill>
                        </a:rPr>
                        <a:t>691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Да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35896" y="188640"/>
            <a:ext cx="51431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Норма для 12 лет 2378 ккал </a:t>
            </a:r>
          </a:p>
          <a:p>
            <a:pPr algn="ctr"/>
            <a:r>
              <a:rPr lang="ru-RU" sz="3200" dirty="0">
                <a:solidFill>
                  <a:srgbClr val="FF0000"/>
                </a:solidFill>
              </a:rPr>
              <a:t>на половину дня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72116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Выводы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/>
              <a:t>При анализе литературных источников узнали что такое калорийность и </a:t>
            </a:r>
            <a:r>
              <a:rPr lang="ru-RU" dirty="0" err="1"/>
              <a:t>энергозатры</a:t>
            </a:r>
            <a:r>
              <a:rPr lang="ru-RU" dirty="0"/>
              <a:t>, сколько составляет доля калорийности веществ завтрака и обеда от суточной нормы, суточные нормы питания </a:t>
            </a:r>
            <a:r>
              <a:rPr lang="ru-RU" dirty="0" err="1"/>
              <a:t>подростоков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Провели анкетирование среди учащихся 6 класса. Всего приняли участие 22 респондента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Провели расчеты по </a:t>
            </a:r>
            <a:r>
              <a:rPr lang="ru-RU" dirty="0" err="1"/>
              <a:t>энергозатратам</a:t>
            </a:r>
            <a:r>
              <a:rPr lang="ru-RU" dirty="0"/>
              <a:t> школьников по результатам анкетирования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В ходе выполненной работы выяснили, что энергетическая потребность </a:t>
            </a:r>
            <a:r>
              <a:rPr lang="ru-RU" dirty="0" smtClean="0"/>
              <a:t>учеников 6 класса не </a:t>
            </a:r>
            <a:r>
              <a:rPr lang="ru-RU" dirty="0"/>
              <a:t>соответствует суточной норме. А калорийность блюд при питании в школе может закрыт </a:t>
            </a:r>
            <a:r>
              <a:rPr lang="ru-RU" dirty="0" err="1"/>
              <a:t>энергозатраты</a:t>
            </a:r>
            <a:r>
              <a:rPr lang="ru-RU" dirty="0"/>
              <a:t>, если дети обязательно завтракают, делают перекус и обедают</a:t>
            </a:r>
          </a:p>
        </p:txBody>
      </p:sp>
    </p:spTree>
    <p:extLst>
      <p:ext uri="{BB962C8B-B14F-4D97-AF65-F5344CB8AC3E}">
        <p14:creationId xmlns:p14="http://schemas.microsoft.com/office/powerpoint/2010/main" xmlns="" val="2224199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Провести анкетирование другим классам</a:t>
            </a:r>
          </a:p>
          <a:p>
            <a:pPr algn="just"/>
            <a:r>
              <a:rPr lang="ru-RU" dirty="0" smtClean="0"/>
              <a:t>Исследовать соответствие питания к </a:t>
            </a:r>
            <a:r>
              <a:rPr lang="ru-RU" dirty="0" err="1" smtClean="0"/>
              <a:t>энергозатратам</a:t>
            </a:r>
            <a:r>
              <a:rPr lang="ru-RU" dirty="0" smtClean="0"/>
              <a:t> по всей школе</a:t>
            </a:r>
          </a:p>
          <a:p>
            <a:pPr algn="just"/>
            <a:r>
              <a:rPr lang="ru-RU" dirty="0" smtClean="0"/>
              <a:t>Сделать памятку родителям и детям о рациональном питании</a:t>
            </a:r>
          </a:p>
          <a:p>
            <a:pPr algn="just"/>
            <a:r>
              <a:rPr lang="ru-RU" dirty="0" smtClean="0"/>
              <a:t>Сделать видеоролик о ценности питания в школьном возрасте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672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В настоящее время школьники стали привередливее к питанию. Многим не нравится еда школьной столовой, другие приносят с собой, а кто-то вообще не кушает по разной причине во время нахождения в школе. Как известно любая активность сопровождается </a:t>
            </a:r>
            <a:r>
              <a:rPr lang="ru-RU" dirty="0" err="1" smtClean="0"/>
              <a:t>энергозатратой</a:t>
            </a:r>
            <a:r>
              <a:rPr lang="ru-RU" dirty="0" smtClean="0"/>
              <a:t> и нам стало интересно, покрывает ли калорийность питания </a:t>
            </a:r>
            <a:r>
              <a:rPr lang="ru-RU" dirty="0" err="1" smtClean="0"/>
              <a:t>энергозатраты</a:t>
            </a:r>
            <a:r>
              <a:rPr lang="ru-RU" dirty="0" smtClean="0"/>
              <a:t> школьников.</a:t>
            </a:r>
          </a:p>
          <a:p>
            <a:pPr marL="0" indent="0" algn="just">
              <a:buNone/>
            </a:pPr>
            <a:r>
              <a:rPr lang="ru-RU" b="1" dirty="0" smtClean="0"/>
              <a:t>Научная новизна </a:t>
            </a:r>
            <a:r>
              <a:rPr lang="ru-RU" dirty="0" smtClean="0"/>
              <a:t>заключается в том, что было исследовано соответствие калорийности питания школьников на их </a:t>
            </a:r>
            <a:r>
              <a:rPr lang="ru-RU" dirty="0" err="1" smtClean="0"/>
              <a:t>энергозатраты</a:t>
            </a:r>
            <a:r>
              <a:rPr lang="ru-RU" dirty="0" smtClean="0"/>
              <a:t> во время нахождения в школе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571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Цель: </a:t>
            </a:r>
            <a:r>
              <a:rPr lang="ru-RU" dirty="0"/>
              <a:t>Исследование соответствия питания школьников на </a:t>
            </a:r>
            <a:r>
              <a:rPr lang="ru-RU" dirty="0" err="1"/>
              <a:t>энергозатраты</a:t>
            </a:r>
            <a:r>
              <a:rPr lang="ru-RU" dirty="0"/>
              <a:t> во время обучения </a:t>
            </a:r>
          </a:p>
          <a:p>
            <a:pPr marL="0" indent="0">
              <a:buNone/>
            </a:pPr>
            <a:r>
              <a:rPr lang="ru-RU" b="1" dirty="0" smtClean="0"/>
              <a:t>Задачи: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   1. Анализ литературных источников</a:t>
            </a:r>
          </a:p>
          <a:p>
            <a:pPr marL="0" indent="0">
              <a:buNone/>
            </a:pPr>
            <a:r>
              <a:rPr lang="ru-RU" dirty="0"/>
              <a:t>        по теме исследования</a:t>
            </a:r>
          </a:p>
          <a:p>
            <a:pPr marL="0" indent="0">
              <a:buNone/>
            </a:pPr>
            <a:r>
              <a:rPr lang="ru-RU" dirty="0"/>
              <a:t>    2. Провести анкетирование </a:t>
            </a:r>
          </a:p>
          <a:p>
            <a:pPr marL="0" indent="0">
              <a:buNone/>
            </a:pPr>
            <a:r>
              <a:rPr lang="ru-RU" dirty="0"/>
              <a:t>    3. Провести расчеты по </a:t>
            </a:r>
            <a:r>
              <a:rPr lang="ru-RU" dirty="0" err="1"/>
              <a:t>энергозатратам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4. Сделать вывод о </a:t>
            </a:r>
            <a:r>
              <a:rPr lang="ru-RU" dirty="0" smtClean="0"/>
              <a:t>проделанной работе</a:t>
            </a:r>
          </a:p>
          <a:p>
            <a:pPr marL="0" indent="0">
              <a:buNone/>
            </a:pPr>
            <a:r>
              <a:rPr lang="ru-RU" b="1" dirty="0" smtClean="0"/>
              <a:t>Гипотеза: </a:t>
            </a:r>
            <a:r>
              <a:rPr lang="ru-RU" dirty="0" smtClean="0"/>
              <a:t>Калорийность питания школьников соответствует их </a:t>
            </a:r>
            <a:r>
              <a:rPr lang="ru-RU" dirty="0" err="1" smtClean="0"/>
              <a:t>энергозатратам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Методы исследования: </a:t>
            </a:r>
            <a:r>
              <a:rPr lang="ru-RU" dirty="0" smtClean="0"/>
              <a:t>анкетирование, анализ, сравнение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7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564949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Энергетическая ценность продуктов питания</a:t>
            </a:r>
            <a:r>
              <a:rPr lang="ru-RU" dirty="0"/>
              <a:t> </a:t>
            </a:r>
            <a:r>
              <a:rPr lang="ru-RU" b="1" i="1" dirty="0"/>
              <a:t>(калорийность)</a:t>
            </a:r>
            <a:r>
              <a:rPr lang="ru-RU" dirty="0"/>
              <a:t> — расчетное количество тепловой энергии (измеряемое в калориях или джоулях), которое вырабатывается организмом человека или животных при усвоении съеденных продуктов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404664"/>
            <a:ext cx="4038600" cy="5721499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Энергозатраты</a:t>
            </a:r>
            <a:r>
              <a:rPr lang="ru-RU" b="1" dirty="0"/>
              <a:t> при различных нагрузках </a:t>
            </a:r>
          </a:p>
          <a:p>
            <a:pPr marL="0" indent="0">
              <a:buNone/>
            </a:pPr>
            <a:r>
              <a:rPr lang="ru-RU" dirty="0"/>
              <a:t>– это количество энергии, которое тратится организмом во время активности.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94291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2209779"/>
              </p:ext>
            </p:extLst>
          </p:nvPr>
        </p:nvGraphicFramePr>
        <p:xfrm>
          <a:off x="611560" y="548680"/>
          <a:ext cx="7920880" cy="2052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684076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Доля калорийности и питательных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веществ при четырехразовом питании 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(от общей калорийности в сутки),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Первый завтрак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Второй завтрак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Обед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Ужин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8483907"/>
              </p:ext>
            </p:extLst>
          </p:nvPr>
        </p:nvGraphicFramePr>
        <p:xfrm>
          <a:off x="683568" y="3212976"/>
          <a:ext cx="7848872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296144"/>
                <a:gridCol w="1296144"/>
                <a:gridCol w="1656184"/>
                <a:gridCol w="2088232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Суточные нормы питания и энергетическая потребность детей и подростков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Возраст, лет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Белки г/кг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Жиры г/кг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Углеводы г/кг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Энергетическая потребность,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ккал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7-10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1,7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330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2550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11-15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1,7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375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2900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16 лет и старше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1,9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1,0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475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3100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4256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4371805"/>
              </p:ext>
            </p:extLst>
          </p:nvPr>
        </p:nvGraphicFramePr>
        <p:xfrm>
          <a:off x="467544" y="548680"/>
          <a:ext cx="8064896" cy="5832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4464496"/>
              </a:tblGrid>
              <a:tr h="107129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Время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Активности учеников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06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Общее количество уроков в среднем в минутах: 6 уроков = </a:t>
                      </a: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</a:rPr>
                        <a:t>240 минут (4 часа)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Умственная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активность </a:t>
                      </a:r>
                    </a:p>
                    <a:p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0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Если сложить все перерывы в минутах = </a:t>
                      </a: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</a:rPr>
                        <a:t>80 минут (1ч 20 мин)</a:t>
                      </a:r>
                    </a:p>
                    <a:p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Бег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Ходьба </a:t>
                      </a:r>
                    </a:p>
                    <a:p>
                      <a:pPr marL="0" indent="0">
                        <a:buNone/>
                      </a:pPr>
                      <a:endParaRPr lang="ru-RU" sz="2800" dirty="0" smtClean="0"/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Подъем по лестнице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8" name="Picture 4" descr="https://chopio.club/uploads/posts/2022-07/1657234157_33-beolin-club-p-risunok-mozga-legkii-krasivo-3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5250" b="90000" l="3567" r="94767">
                        <a14:foregroundMark x1="74167" y1="60167" x2="74167" y2="60167"/>
                        <a14:foregroundMark x1="67733" y1="64792" x2="67733" y2="64792"/>
                        <a14:foregroundMark x1="55233" y1="70292" x2="38367" y2="76208"/>
                        <a14:foregroundMark x1="27900" y1="62667" x2="27900" y2="62667"/>
                        <a14:foregroundMark x1="13033" y1="58458" x2="13033" y2="58458"/>
                        <a14:foregroundMark x1="6600" y1="36500" x2="6600" y2="36500"/>
                        <a14:foregroundMark x1="32267" y1="14958" x2="32267" y2="14958"/>
                        <a14:foregroundMark x1="35300" y1="14958" x2="79900" y2="15792"/>
                        <a14:foregroundMark x1="81600" y1="17917" x2="88033" y2="60167"/>
                        <a14:foregroundMark x1="86667" y1="71125" x2="30600" y2="66042"/>
                        <a14:foregroundMark x1="74833" y1="76625" x2="51533" y2="36500"/>
                        <a14:foregroundMark x1="9967" y1="53833" x2="12000" y2="29750"/>
                        <a14:foregroundMark x1="7600" y1="45792" x2="20800" y2="45375"/>
                        <a14:foregroundMark x1="24167" y1="23417" x2="48833" y2="22125"/>
                        <a14:foregroundMark x1="50533" y1="19625" x2="75167" y2="48750"/>
                        <a14:foregroundMark x1="61667" y1="28917" x2="83967" y2="37750"/>
                        <a14:foregroundMark x1="80233" y1="63542" x2="51200" y2="61000"/>
                        <a14:foregroundMark x1="66400" y1="76625" x2="63033" y2="75792"/>
                        <a14:foregroundMark x1="33967" y1="60167" x2="48167" y2="48333"/>
                        <a14:foregroundMark x1="25533" y1="52958" x2="43100" y2="32708"/>
                        <a14:foregroundMark x1="17400" y1="52542" x2="26533" y2="36500"/>
                        <a14:foregroundMark x1="22133" y1="35667" x2="22133" y2="35667"/>
                        <a14:foregroundMark x1="21800" y1="34375" x2="25533" y2="289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44824"/>
            <a:ext cx="18002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974" b="95526" l="10000" r="90000">
                        <a14:foregroundMark x1="62778" y1="40789" x2="62778" y2="40789"/>
                        <a14:foregroundMark x1="61778" y1="41447" x2="62000" y2="31447"/>
                        <a14:foregroundMark x1="47333" y1="37500" x2="49556" y2="30263"/>
                        <a14:foregroundMark x1="66889" y1="83816" x2="61778" y2="90658"/>
                        <a14:foregroundMark x1="28778" y1="85526" x2="33556" y2="880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365104"/>
            <a:ext cx="1513942" cy="127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4326" b="98855" l="0" r="99333">
                        <a14:foregroundMark x1="30556" y1="41094" x2="27333" y2="18702"/>
                        <a14:foregroundMark x1="71778" y1="67176" x2="65889" y2="59542"/>
                        <a14:foregroundMark x1="24889" y1="38677" x2="26778" y2="65394"/>
                        <a14:foregroundMark x1="25667" y1="70865" x2="17889" y2="76463"/>
                        <a14:foregroundMark x1="8000" y1="75827" x2="4000" y2="75827"/>
                        <a14:foregroundMark x1="44667" y1="95802" x2="48778" y2="93893"/>
                        <a14:foregroundMark x1="87333" y1="95165" x2="93000" y2="93003"/>
                        <a14:foregroundMark x1="86556" y1="87532" x2="87333" y2="90585"/>
                        <a14:foregroundMark x1="29667" y1="54326" x2="33222" y2="53053"/>
                        <a14:foregroundMark x1="73111" y1="47837" x2="77667" y2="43893"/>
                        <a14:foregroundMark x1="76667" y1="49109" x2="76667" y2="49109"/>
                        <a14:foregroundMark x1="77667" y1="46310" x2="77667" y2="46310"/>
                        <a14:foregroundMark x1="32889" y1="52163" x2="28889" y2="52163"/>
                        <a14:foregroundMark x1="31889" y1="16539" x2="24333" y2="18066"/>
                        <a14:foregroundMark x1="20889" y1="16921" x2="13667" y2="19975"/>
                        <a14:foregroundMark x1="75556" y1="10814" x2="68333" y2="108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9055" y="3496020"/>
            <a:ext cx="1463247" cy="1277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107" y="4653136"/>
            <a:ext cx="2653880" cy="1706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89747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42074546"/>
              </p:ext>
            </p:extLst>
          </p:nvPr>
        </p:nvGraphicFramePr>
        <p:xfrm>
          <a:off x="899592" y="1268760"/>
          <a:ext cx="2870231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44042248"/>
              </p:ext>
            </p:extLst>
          </p:nvPr>
        </p:nvGraphicFramePr>
        <p:xfrm>
          <a:off x="4716016" y="1052736"/>
          <a:ext cx="273630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87083327"/>
              </p:ext>
            </p:extLst>
          </p:nvPr>
        </p:nvGraphicFramePr>
        <p:xfrm>
          <a:off x="611560" y="3140968"/>
          <a:ext cx="310668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8313267"/>
              </p:ext>
            </p:extLst>
          </p:nvPr>
        </p:nvGraphicFramePr>
        <p:xfrm>
          <a:off x="4355976" y="3140968"/>
          <a:ext cx="331236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2330927"/>
              </p:ext>
            </p:extLst>
          </p:nvPr>
        </p:nvGraphicFramePr>
        <p:xfrm>
          <a:off x="611560" y="5229200"/>
          <a:ext cx="756084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76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9061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Что вы едите на завтрак?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Бутерброд,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макароны, сосиски, крупы, омлет, морепродукты, мучное, чай, вода.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457200" y="0"/>
            <a:ext cx="8229600" cy="77809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Результаты анкетирования учеников 6 класса</a:t>
            </a:r>
            <a:br>
              <a:rPr lang="ru-RU" sz="3200" dirty="0" smtClean="0"/>
            </a:br>
            <a:r>
              <a:rPr lang="ru-RU" sz="3200" dirty="0" smtClean="0"/>
              <a:t>Всего респондентов 22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23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936104"/>
          </a:xfrm>
        </p:spPr>
        <p:txBody>
          <a:bodyPr>
            <a:noAutofit/>
          </a:bodyPr>
          <a:lstStyle/>
          <a:p>
            <a:r>
              <a:rPr lang="ru-RU" sz="2800" dirty="0"/>
              <a:t>Энергетическая ценность часто употребляющих</a:t>
            </a:r>
            <a:br>
              <a:rPr lang="ru-RU" sz="2800" dirty="0"/>
            </a:br>
            <a:r>
              <a:rPr lang="ru-RU" sz="2800" dirty="0"/>
              <a:t>блюд школьников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9350407"/>
              </p:ext>
            </p:extLst>
          </p:nvPr>
        </p:nvGraphicFramePr>
        <p:xfrm>
          <a:off x="611560" y="980728"/>
          <a:ext cx="7776864" cy="5760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6735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Сосиски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300 ккал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Компот</a:t>
                      </a:r>
                      <a:r>
                        <a:rPr lang="ru-RU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40 ккал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Чай сладкий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68 ккал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Макароны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371 ккал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Суп ( куриный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36 ккал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3291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Курица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239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ккал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Бутерброд  с колбасой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277 ккал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Салат ( овощной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ккал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Пюре ( картофельное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)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88 ккал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Пирожки с картошкой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300 ккал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2673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Пирожное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336 ккал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705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Энергозатраты</a:t>
            </a:r>
            <a:r>
              <a:rPr lang="ru-RU" dirty="0"/>
              <a:t> при различных видах активности школьников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562557"/>
              </p:ext>
            </p:extLst>
          </p:nvPr>
        </p:nvGraphicFramePr>
        <p:xfrm>
          <a:off x="971600" y="1916832"/>
          <a:ext cx="7272808" cy="35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Активность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Затраты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Умственная активность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1,9 ккал/мин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Бег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10 ккал/мин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Подъем по лестнице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6 ккал/мин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Спуск по лестнице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 ккал/мин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Ходьба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 ккал/мин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3488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656</Words>
  <Application>Microsoft Office PowerPoint</Application>
  <PresentationFormat>Экран (4:3)</PresentationFormat>
  <Paragraphs>150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Энергозатраты школьников и питание</vt:lpstr>
      <vt:lpstr>Актуальность</vt:lpstr>
      <vt:lpstr>Слайд 3</vt:lpstr>
      <vt:lpstr>Слайд 4</vt:lpstr>
      <vt:lpstr>Слайд 5</vt:lpstr>
      <vt:lpstr>Слайд 6</vt:lpstr>
      <vt:lpstr>Слайд 7</vt:lpstr>
      <vt:lpstr>Энергетическая ценность часто употребляющих блюд школьников </vt:lpstr>
      <vt:lpstr>Энергозатраты при различных видах активности школьников </vt:lpstr>
      <vt:lpstr>Расчеты доли калорийности при четырехразовом питании от суточной нормы</vt:lpstr>
      <vt:lpstr>Расчеты </vt:lpstr>
      <vt:lpstr>Выводы </vt:lpstr>
      <vt:lpstr>Перспективы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Химия</cp:lastModifiedBy>
  <cp:revision>42</cp:revision>
  <dcterms:created xsi:type="dcterms:W3CDTF">2023-12-06T01:30:38Z</dcterms:created>
  <dcterms:modified xsi:type="dcterms:W3CDTF">2024-10-19T00:24:53Z</dcterms:modified>
</cp:coreProperties>
</file>