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1.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2.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3.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2"/>
  </p:notesMasterIdLst>
  <p:sldIdLst>
    <p:sldId id="256" r:id="rId2"/>
    <p:sldId id="347" r:id="rId3"/>
    <p:sldId id="264" r:id="rId4"/>
    <p:sldId id="348" r:id="rId5"/>
    <p:sldId id="349" r:id="rId6"/>
    <p:sldId id="509" r:id="rId7"/>
    <p:sldId id="372" r:id="rId8"/>
    <p:sldId id="373" r:id="rId9"/>
    <p:sldId id="374" r:id="rId10"/>
    <p:sldId id="375" r:id="rId11"/>
    <p:sldId id="376" r:id="rId12"/>
    <p:sldId id="379" r:id="rId13"/>
    <p:sldId id="377" r:id="rId14"/>
    <p:sldId id="371" r:id="rId15"/>
    <p:sldId id="383" r:id="rId16"/>
    <p:sldId id="384" r:id="rId17"/>
    <p:sldId id="399" r:id="rId18"/>
    <p:sldId id="385" r:id="rId19"/>
    <p:sldId id="386" r:id="rId20"/>
    <p:sldId id="387" r:id="rId21"/>
    <p:sldId id="389" r:id="rId22"/>
    <p:sldId id="390" r:id="rId23"/>
    <p:sldId id="391" r:id="rId24"/>
    <p:sldId id="510" r:id="rId25"/>
    <p:sldId id="400" r:id="rId26"/>
    <p:sldId id="392" r:id="rId27"/>
    <p:sldId id="393" r:id="rId28"/>
    <p:sldId id="394" r:id="rId29"/>
    <p:sldId id="395" r:id="rId30"/>
    <p:sldId id="396" r:id="rId31"/>
    <p:sldId id="437" r:id="rId32"/>
    <p:sldId id="423" r:id="rId33"/>
    <p:sldId id="424" r:id="rId34"/>
    <p:sldId id="425" r:id="rId35"/>
    <p:sldId id="426" r:id="rId36"/>
    <p:sldId id="427" r:id="rId37"/>
    <p:sldId id="428" r:id="rId38"/>
    <p:sldId id="429" r:id="rId39"/>
    <p:sldId id="420" r:id="rId40"/>
    <p:sldId id="445" r:id="rId41"/>
    <p:sldId id="446" r:id="rId42"/>
    <p:sldId id="447" r:id="rId43"/>
    <p:sldId id="448" r:id="rId44"/>
    <p:sldId id="451" r:id="rId45"/>
    <p:sldId id="449" r:id="rId46"/>
    <p:sldId id="453" r:id="rId47"/>
    <p:sldId id="452" r:id="rId48"/>
    <p:sldId id="450" r:id="rId49"/>
    <p:sldId id="454" r:id="rId50"/>
    <p:sldId id="465" r:id="rId51"/>
    <p:sldId id="456" r:id="rId52"/>
    <p:sldId id="457" r:id="rId53"/>
    <p:sldId id="458" r:id="rId54"/>
    <p:sldId id="459" r:id="rId55"/>
    <p:sldId id="460" r:id="rId56"/>
    <p:sldId id="461" r:id="rId57"/>
    <p:sldId id="462" r:id="rId58"/>
    <p:sldId id="463" r:id="rId59"/>
    <p:sldId id="511" r:id="rId60"/>
    <p:sldId id="464" r:id="rId61"/>
    <p:sldId id="466" r:id="rId62"/>
    <p:sldId id="467" r:id="rId63"/>
    <p:sldId id="468" r:id="rId64"/>
    <p:sldId id="483" r:id="rId65"/>
    <p:sldId id="469" r:id="rId66"/>
    <p:sldId id="470" r:id="rId67"/>
    <p:sldId id="471" r:id="rId68"/>
    <p:sldId id="472" r:id="rId69"/>
    <p:sldId id="473" r:id="rId70"/>
    <p:sldId id="474" r:id="rId71"/>
    <p:sldId id="475" r:id="rId72"/>
    <p:sldId id="476" r:id="rId73"/>
    <p:sldId id="477" r:id="rId74"/>
    <p:sldId id="478" r:id="rId75"/>
    <p:sldId id="480" r:id="rId76"/>
    <p:sldId id="508" r:id="rId77"/>
    <p:sldId id="507" r:id="rId78"/>
    <p:sldId id="481" r:id="rId79"/>
    <p:sldId id="485" r:id="rId80"/>
    <p:sldId id="486" r:id="rId81"/>
    <p:sldId id="487" r:id="rId82"/>
    <p:sldId id="488" r:id="rId83"/>
    <p:sldId id="489" r:id="rId84"/>
    <p:sldId id="490" r:id="rId85"/>
    <p:sldId id="492" r:id="rId86"/>
    <p:sldId id="493" r:id="rId87"/>
    <p:sldId id="494" r:id="rId88"/>
    <p:sldId id="495" r:id="rId89"/>
    <p:sldId id="496" r:id="rId90"/>
    <p:sldId id="370" r:id="rId9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929F9F4-4A8F-4326-A1B4-22849713DDAB}" styleName="Темны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3" d="100"/>
          <a:sy n="93" d="100"/>
        </p:scale>
        <p:origin x="-420" y="-2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_rels/drawing3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7.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764463-E73C-490A-8387-CF43A17D6C63}" type="doc">
      <dgm:prSet loTypeId="urn:microsoft.com/office/officeart/2005/8/layout/matrix3" loCatId="matrix" qsTypeId="urn:microsoft.com/office/officeart/2005/8/quickstyle/simple1" qsCatId="simple" csTypeId="urn:microsoft.com/office/officeart/2005/8/colors/colorful3" csCatId="colorful" phldr="1"/>
      <dgm:spPr/>
      <dgm:t>
        <a:bodyPr/>
        <a:lstStyle/>
        <a:p>
          <a:endParaRPr lang="ru-RU"/>
        </a:p>
      </dgm:t>
    </dgm:pt>
    <dgm:pt modelId="{61F92387-1B9E-41C8-B87C-46BF573E4771}">
      <dgm:prSet custT="1"/>
      <dgm:spPr/>
      <dgm:t>
        <a:bodyPr/>
        <a:lstStyle/>
        <a:p>
          <a:pPr rtl="0"/>
          <a:r>
            <a:rPr lang="ru-RU" sz="1600" b="1" smtClean="0">
              <a:solidFill>
                <a:schemeClr val="tx2"/>
              </a:solidFill>
            </a:rPr>
            <a:t>хозяйственные общества и партнерства</a:t>
          </a:r>
          <a:endParaRPr lang="ru-RU" sz="1600" b="1">
            <a:solidFill>
              <a:schemeClr val="tx2"/>
            </a:solidFill>
          </a:endParaRPr>
        </a:p>
      </dgm:t>
    </dgm:pt>
    <dgm:pt modelId="{4089D1C2-A51E-4D79-8297-59CE1D04FAD6}" type="parTrans" cxnId="{73B06BB7-BF54-4C47-8D9E-63E526392C22}">
      <dgm:prSet/>
      <dgm:spPr/>
      <dgm:t>
        <a:bodyPr/>
        <a:lstStyle/>
        <a:p>
          <a:endParaRPr lang="ru-RU" sz="1600" b="1">
            <a:solidFill>
              <a:schemeClr val="tx2"/>
            </a:solidFill>
          </a:endParaRPr>
        </a:p>
      </dgm:t>
    </dgm:pt>
    <dgm:pt modelId="{91EBEE05-BF28-4DE0-B79E-8B1F4A00696E}" type="sibTrans" cxnId="{73B06BB7-BF54-4C47-8D9E-63E526392C22}">
      <dgm:prSet/>
      <dgm:spPr/>
      <dgm:t>
        <a:bodyPr/>
        <a:lstStyle/>
        <a:p>
          <a:endParaRPr lang="ru-RU" sz="1600" b="1">
            <a:solidFill>
              <a:schemeClr val="tx2"/>
            </a:solidFill>
          </a:endParaRPr>
        </a:p>
      </dgm:t>
    </dgm:pt>
    <dgm:pt modelId="{70F3AE56-9BB3-41D3-803E-129596AC25E2}">
      <dgm:prSet custT="1"/>
      <dgm:spPr/>
      <dgm:t>
        <a:bodyPr/>
        <a:lstStyle/>
        <a:p>
          <a:pPr rtl="0"/>
          <a:r>
            <a:rPr lang="ru-RU" sz="1600" b="1" dirty="0" err="1" smtClean="0">
              <a:solidFill>
                <a:schemeClr val="tx2"/>
              </a:solidFill>
            </a:rPr>
            <a:t>производствен-ные</a:t>
          </a:r>
          <a:r>
            <a:rPr lang="ru-RU" sz="1600" b="1" dirty="0" smtClean="0">
              <a:solidFill>
                <a:schemeClr val="tx2"/>
              </a:solidFill>
            </a:rPr>
            <a:t> и потребительские кооперативы</a:t>
          </a:r>
          <a:endParaRPr lang="ru-RU" sz="1600" b="1" dirty="0">
            <a:solidFill>
              <a:schemeClr val="tx2"/>
            </a:solidFill>
          </a:endParaRPr>
        </a:p>
      </dgm:t>
    </dgm:pt>
    <dgm:pt modelId="{CB90D7EB-7E20-4595-95DE-5CB007CB761B}" type="parTrans" cxnId="{E60F5121-3344-4EB5-AF33-23BC4D512F8B}">
      <dgm:prSet/>
      <dgm:spPr/>
      <dgm:t>
        <a:bodyPr/>
        <a:lstStyle/>
        <a:p>
          <a:endParaRPr lang="ru-RU" sz="1600" b="1">
            <a:solidFill>
              <a:schemeClr val="tx2"/>
            </a:solidFill>
          </a:endParaRPr>
        </a:p>
      </dgm:t>
    </dgm:pt>
    <dgm:pt modelId="{FD18A3F6-8665-492C-BE80-50049F37500A}" type="sibTrans" cxnId="{E60F5121-3344-4EB5-AF33-23BC4D512F8B}">
      <dgm:prSet/>
      <dgm:spPr/>
      <dgm:t>
        <a:bodyPr/>
        <a:lstStyle/>
        <a:p>
          <a:endParaRPr lang="ru-RU" sz="1600" b="1">
            <a:solidFill>
              <a:schemeClr val="tx2"/>
            </a:solidFill>
          </a:endParaRPr>
        </a:p>
      </dgm:t>
    </dgm:pt>
    <dgm:pt modelId="{AC671993-2428-4CEC-A3D1-E528434E29B7}">
      <dgm:prSet custT="1"/>
      <dgm:spPr/>
      <dgm:t>
        <a:bodyPr/>
        <a:lstStyle/>
        <a:p>
          <a:pPr rtl="0"/>
          <a:r>
            <a:rPr lang="ru-RU" sz="1600" b="1" smtClean="0">
              <a:solidFill>
                <a:schemeClr val="tx2"/>
              </a:solidFill>
            </a:rPr>
            <a:t>крестьянские (фермерские) хозяйства</a:t>
          </a:r>
          <a:endParaRPr lang="ru-RU" sz="1600" b="1">
            <a:solidFill>
              <a:schemeClr val="tx2"/>
            </a:solidFill>
          </a:endParaRPr>
        </a:p>
      </dgm:t>
    </dgm:pt>
    <dgm:pt modelId="{9CE3285A-1E35-4386-B47D-7A20246FBD3E}" type="parTrans" cxnId="{9B3C7A20-0952-4484-BF7B-D397E49ED19A}">
      <dgm:prSet/>
      <dgm:spPr/>
      <dgm:t>
        <a:bodyPr/>
        <a:lstStyle/>
        <a:p>
          <a:endParaRPr lang="ru-RU" sz="1600" b="1">
            <a:solidFill>
              <a:schemeClr val="tx2"/>
            </a:solidFill>
          </a:endParaRPr>
        </a:p>
      </dgm:t>
    </dgm:pt>
    <dgm:pt modelId="{F370E0AD-3B0B-4275-B05A-1FDE56227637}" type="sibTrans" cxnId="{9B3C7A20-0952-4484-BF7B-D397E49ED19A}">
      <dgm:prSet/>
      <dgm:spPr/>
      <dgm:t>
        <a:bodyPr/>
        <a:lstStyle/>
        <a:p>
          <a:endParaRPr lang="ru-RU" sz="1600" b="1">
            <a:solidFill>
              <a:schemeClr val="tx2"/>
            </a:solidFill>
          </a:endParaRPr>
        </a:p>
      </dgm:t>
    </dgm:pt>
    <dgm:pt modelId="{6A04D37E-B3CE-4A45-97D3-E2029DCD09E4}">
      <dgm:prSet custT="1"/>
      <dgm:spPr/>
      <dgm:t>
        <a:bodyPr/>
        <a:lstStyle/>
        <a:p>
          <a:pPr rtl="0"/>
          <a:r>
            <a:rPr lang="ru-RU" sz="1600" b="1" smtClean="0">
              <a:solidFill>
                <a:schemeClr val="tx2"/>
              </a:solidFill>
            </a:rPr>
            <a:t>индивидуальные предприниматели</a:t>
          </a:r>
          <a:endParaRPr lang="ru-RU" sz="1600" b="1">
            <a:solidFill>
              <a:schemeClr val="tx2"/>
            </a:solidFill>
          </a:endParaRPr>
        </a:p>
      </dgm:t>
    </dgm:pt>
    <dgm:pt modelId="{02A60E9A-C7CB-4CAE-A3E4-87D0B42FA1EA}" type="parTrans" cxnId="{20E8F566-7CCF-43DF-B27A-20470C4BB80F}">
      <dgm:prSet/>
      <dgm:spPr/>
      <dgm:t>
        <a:bodyPr/>
        <a:lstStyle/>
        <a:p>
          <a:endParaRPr lang="ru-RU" sz="1600" b="1">
            <a:solidFill>
              <a:schemeClr val="tx2"/>
            </a:solidFill>
          </a:endParaRPr>
        </a:p>
      </dgm:t>
    </dgm:pt>
    <dgm:pt modelId="{0B18647D-456E-4852-BFAF-2E0FD135D2D8}" type="sibTrans" cxnId="{20E8F566-7CCF-43DF-B27A-20470C4BB80F}">
      <dgm:prSet/>
      <dgm:spPr/>
      <dgm:t>
        <a:bodyPr/>
        <a:lstStyle/>
        <a:p>
          <a:endParaRPr lang="ru-RU" sz="1600" b="1">
            <a:solidFill>
              <a:schemeClr val="tx2"/>
            </a:solidFill>
          </a:endParaRPr>
        </a:p>
      </dgm:t>
    </dgm:pt>
    <dgm:pt modelId="{AF794CA4-F912-4A8F-966E-0F34359AA2EB}" type="pres">
      <dgm:prSet presAssocID="{E2764463-E73C-490A-8387-CF43A17D6C63}" presName="matrix" presStyleCnt="0">
        <dgm:presLayoutVars>
          <dgm:chMax val="1"/>
          <dgm:dir/>
          <dgm:resizeHandles val="exact"/>
        </dgm:presLayoutVars>
      </dgm:prSet>
      <dgm:spPr/>
      <dgm:t>
        <a:bodyPr/>
        <a:lstStyle/>
        <a:p>
          <a:endParaRPr lang="ru-RU"/>
        </a:p>
      </dgm:t>
    </dgm:pt>
    <dgm:pt modelId="{1C01603E-2E39-4078-90A1-D3FDAAD17A46}" type="pres">
      <dgm:prSet presAssocID="{E2764463-E73C-490A-8387-CF43A17D6C63}" presName="diamond" presStyleLbl="bgShp" presStyleIdx="0" presStyleCnt="1" custScaleX="128435"/>
      <dgm:spPr/>
    </dgm:pt>
    <dgm:pt modelId="{5B11ACB1-C973-4D38-B351-F0907ABF3611}" type="pres">
      <dgm:prSet presAssocID="{E2764463-E73C-490A-8387-CF43A17D6C63}" presName="quad1" presStyleLbl="node1" presStyleIdx="0" presStyleCnt="4">
        <dgm:presLayoutVars>
          <dgm:chMax val="0"/>
          <dgm:chPref val="0"/>
          <dgm:bulletEnabled val="1"/>
        </dgm:presLayoutVars>
      </dgm:prSet>
      <dgm:spPr/>
      <dgm:t>
        <a:bodyPr/>
        <a:lstStyle/>
        <a:p>
          <a:endParaRPr lang="ru-RU"/>
        </a:p>
      </dgm:t>
    </dgm:pt>
    <dgm:pt modelId="{5E49D601-8002-49DD-BA3C-6B5E9813504E}" type="pres">
      <dgm:prSet presAssocID="{E2764463-E73C-490A-8387-CF43A17D6C63}" presName="quad2" presStyleLbl="node1" presStyleIdx="1" presStyleCnt="4">
        <dgm:presLayoutVars>
          <dgm:chMax val="0"/>
          <dgm:chPref val="0"/>
          <dgm:bulletEnabled val="1"/>
        </dgm:presLayoutVars>
      </dgm:prSet>
      <dgm:spPr/>
      <dgm:t>
        <a:bodyPr/>
        <a:lstStyle/>
        <a:p>
          <a:endParaRPr lang="ru-RU"/>
        </a:p>
      </dgm:t>
    </dgm:pt>
    <dgm:pt modelId="{988F7547-4DB1-4A24-8FDA-51B387D27746}" type="pres">
      <dgm:prSet presAssocID="{E2764463-E73C-490A-8387-CF43A17D6C63}" presName="quad3" presStyleLbl="node1" presStyleIdx="2" presStyleCnt="4">
        <dgm:presLayoutVars>
          <dgm:chMax val="0"/>
          <dgm:chPref val="0"/>
          <dgm:bulletEnabled val="1"/>
        </dgm:presLayoutVars>
      </dgm:prSet>
      <dgm:spPr/>
      <dgm:t>
        <a:bodyPr/>
        <a:lstStyle/>
        <a:p>
          <a:endParaRPr lang="ru-RU"/>
        </a:p>
      </dgm:t>
    </dgm:pt>
    <dgm:pt modelId="{0AF100F0-6B30-4AFC-8E37-ABAFB3F495BB}" type="pres">
      <dgm:prSet presAssocID="{E2764463-E73C-490A-8387-CF43A17D6C63}" presName="quad4" presStyleLbl="node1" presStyleIdx="3" presStyleCnt="4">
        <dgm:presLayoutVars>
          <dgm:chMax val="0"/>
          <dgm:chPref val="0"/>
          <dgm:bulletEnabled val="1"/>
        </dgm:presLayoutVars>
      </dgm:prSet>
      <dgm:spPr/>
      <dgm:t>
        <a:bodyPr/>
        <a:lstStyle/>
        <a:p>
          <a:endParaRPr lang="ru-RU"/>
        </a:p>
      </dgm:t>
    </dgm:pt>
  </dgm:ptLst>
  <dgm:cxnLst>
    <dgm:cxn modelId="{397FBE5D-7C52-4872-9242-899DDFC272C5}" type="presOf" srcId="{6A04D37E-B3CE-4A45-97D3-E2029DCD09E4}" destId="{0AF100F0-6B30-4AFC-8E37-ABAFB3F495BB}" srcOrd="0" destOrd="0" presId="urn:microsoft.com/office/officeart/2005/8/layout/matrix3"/>
    <dgm:cxn modelId="{20E8F566-7CCF-43DF-B27A-20470C4BB80F}" srcId="{E2764463-E73C-490A-8387-CF43A17D6C63}" destId="{6A04D37E-B3CE-4A45-97D3-E2029DCD09E4}" srcOrd="3" destOrd="0" parTransId="{02A60E9A-C7CB-4CAE-A3E4-87D0B42FA1EA}" sibTransId="{0B18647D-456E-4852-BFAF-2E0FD135D2D8}"/>
    <dgm:cxn modelId="{69FA9973-6FCD-4ECF-BEA6-685B387C5602}" type="presOf" srcId="{AC671993-2428-4CEC-A3D1-E528434E29B7}" destId="{988F7547-4DB1-4A24-8FDA-51B387D27746}" srcOrd="0" destOrd="0" presId="urn:microsoft.com/office/officeart/2005/8/layout/matrix3"/>
    <dgm:cxn modelId="{6D38E0C4-19D3-4E34-BE63-B2C2B191F62B}" type="presOf" srcId="{61F92387-1B9E-41C8-B87C-46BF573E4771}" destId="{5B11ACB1-C973-4D38-B351-F0907ABF3611}" srcOrd="0" destOrd="0" presId="urn:microsoft.com/office/officeart/2005/8/layout/matrix3"/>
    <dgm:cxn modelId="{D0C826D6-589F-4D1C-9515-1BC2F518D84B}" type="presOf" srcId="{E2764463-E73C-490A-8387-CF43A17D6C63}" destId="{AF794CA4-F912-4A8F-966E-0F34359AA2EB}" srcOrd="0" destOrd="0" presId="urn:microsoft.com/office/officeart/2005/8/layout/matrix3"/>
    <dgm:cxn modelId="{9B3C7A20-0952-4484-BF7B-D397E49ED19A}" srcId="{E2764463-E73C-490A-8387-CF43A17D6C63}" destId="{AC671993-2428-4CEC-A3D1-E528434E29B7}" srcOrd="2" destOrd="0" parTransId="{9CE3285A-1E35-4386-B47D-7A20246FBD3E}" sibTransId="{F370E0AD-3B0B-4275-B05A-1FDE56227637}"/>
    <dgm:cxn modelId="{E60F5121-3344-4EB5-AF33-23BC4D512F8B}" srcId="{E2764463-E73C-490A-8387-CF43A17D6C63}" destId="{70F3AE56-9BB3-41D3-803E-129596AC25E2}" srcOrd="1" destOrd="0" parTransId="{CB90D7EB-7E20-4595-95DE-5CB007CB761B}" sibTransId="{FD18A3F6-8665-492C-BE80-50049F37500A}"/>
    <dgm:cxn modelId="{1C0AAB25-9147-48AA-8850-9DDDD70A4164}" type="presOf" srcId="{70F3AE56-9BB3-41D3-803E-129596AC25E2}" destId="{5E49D601-8002-49DD-BA3C-6B5E9813504E}" srcOrd="0" destOrd="0" presId="urn:microsoft.com/office/officeart/2005/8/layout/matrix3"/>
    <dgm:cxn modelId="{73B06BB7-BF54-4C47-8D9E-63E526392C22}" srcId="{E2764463-E73C-490A-8387-CF43A17D6C63}" destId="{61F92387-1B9E-41C8-B87C-46BF573E4771}" srcOrd="0" destOrd="0" parTransId="{4089D1C2-A51E-4D79-8297-59CE1D04FAD6}" sibTransId="{91EBEE05-BF28-4DE0-B79E-8B1F4A00696E}"/>
    <dgm:cxn modelId="{5C482697-142F-431A-B3E8-5F55BABC0ECE}" type="presParOf" srcId="{AF794CA4-F912-4A8F-966E-0F34359AA2EB}" destId="{1C01603E-2E39-4078-90A1-D3FDAAD17A46}" srcOrd="0" destOrd="0" presId="urn:microsoft.com/office/officeart/2005/8/layout/matrix3"/>
    <dgm:cxn modelId="{FBFFF48E-8ADF-4A3C-9EBC-226D820BDABE}" type="presParOf" srcId="{AF794CA4-F912-4A8F-966E-0F34359AA2EB}" destId="{5B11ACB1-C973-4D38-B351-F0907ABF3611}" srcOrd="1" destOrd="0" presId="urn:microsoft.com/office/officeart/2005/8/layout/matrix3"/>
    <dgm:cxn modelId="{809C38B6-BFC6-42E2-A9D4-920FAED6B605}" type="presParOf" srcId="{AF794CA4-F912-4A8F-966E-0F34359AA2EB}" destId="{5E49D601-8002-49DD-BA3C-6B5E9813504E}" srcOrd="2" destOrd="0" presId="urn:microsoft.com/office/officeart/2005/8/layout/matrix3"/>
    <dgm:cxn modelId="{2C2A0DB1-2FE0-4978-AB8C-E4D004559912}" type="presParOf" srcId="{AF794CA4-F912-4A8F-966E-0F34359AA2EB}" destId="{988F7547-4DB1-4A24-8FDA-51B387D27746}" srcOrd="3" destOrd="0" presId="urn:microsoft.com/office/officeart/2005/8/layout/matrix3"/>
    <dgm:cxn modelId="{FBA80B13-B5AB-4851-9458-D7D3048E8A0A}" type="presParOf" srcId="{AF794CA4-F912-4A8F-966E-0F34359AA2EB}" destId="{0AF100F0-6B30-4AFC-8E37-ABAFB3F495B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05A2A3-33F6-4F29-BB96-2313CE1AD3BB}" type="doc">
      <dgm:prSet loTypeId="urn:microsoft.com/office/officeart/2005/8/layout/hProcess11" loCatId="process" qsTypeId="urn:microsoft.com/office/officeart/2005/8/quickstyle/3d3" qsCatId="3D" csTypeId="urn:microsoft.com/office/officeart/2005/8/colors/colorful5" csCatId="colorful"/>
      <dgm:spPr/>
      <dgm:t>
        <a:bodyPr/>
        <a:lstStyle/>
        <a:p>
          <a:endParaRPr lang="ru-RU"/>
        </a:p>
      </dgm:t>
    </dgm:pt>
    <dgm:pt modelId="{D272B819-89D9-44A3-ADEC-191F4A2B66A5}">
      <dgm:prSet custT="1"/>
      <dgm:spPr/>
      <dgm:t>
        <a:bodyPr/>
        <a:lstStyle/>
        <a:p>
          <a:pPr rtl="0"/>
          <a:r>
            <a:rPr lang="ru-RU" sz="2000" b="1" smtClean="0"/>
            <a:t>6%  если объектом налогообложения являются доходы;</a:t>
          </a:r>
          <a:endParaRPr lang="ru-RU" sz="2000" b="1"/>
        </a:p>
      </dgm:t>
    </dgm:pt>
    <dgm:pt modelId="{DF5DA351-E246-4318-A8FA-11D97F4B5551}" type="parTrans" cxnId="{0462E08B-C622-45A2-897C-6CBDDF192AF9}">
      <dgm:prSet/>
      <dgm:spPr/>
      <dgm:t>
        <a:bodyPr/>
        <a:lstStyle/>
        <a:p>
          <a:endParaRPr lang="ru-RU" sz="2000" b="1"/>
        </a:p>
      </dgm:t>
    </dgm:pt>
    <dgm:pt modelId="{669C855C-E69E-41EB-AB96-BE3EA63A6C30}" type="sibTrans" cxnId="{0462E08B-C622-45A2-897C-6CBDDF192AF9}">
      <dgm:prSet/>
      <dgm:spPr/>
      <dgm:t>
        <a:bodyPr/>
        <a:lstStyle/>
        <a:p>
          <a:endParaRPr lang="ru-RU" sz="2000" b="1"/>
        </a:p>
      </dgm:t>
    </dgm:pt>
    <dgm:pt modelId="{51561897-E3CA-445A-B500-24C82B614C70}">
      <dgm:prSet custT="1"/>
      <dgm:spPr/>
      <dgm:t>
        <a:bodyPr/>
        <a:lstStyle/>
        <a:p>
          <a:pPr rtl="0"/>
          <a:r>
            <a:rPr lang="ru-RU" sz="2000" b="1" smtClean="0"/>
            <a:t>15%  если объектом налогообложения являются доходы, уменьшенные на величину расходов.</a:t>
          </a:r>
          <a:endParaRPr lang="ru-RU" sz="2000" b="1"/>
        </a:p>
      </dgm:t>
    </dgm:pt>
    <dgm:pt modelId="{D0800A3E-94CE-44E8-BCF3-3FAB70F9295C}" type="parTrans" cxnId="{4C95C413-AB91-4988-9729-F5FC0B7B1F55}">
      <dgm:prSet/>
      <dgm:spPr/>
      <dgm:t>
        <a:bodyPr/>
        <a:lstStyle/>
        <a:p>
          <a:endParaRPr lang="ru-RU" sz="2000" b="1"/>
        </a:p>
      </dgm:t>
    </dgm:pt>
    <dgm:pt modelId="{C79C52E1-BBC1-43C5-9886-0DA748DCF80C}" type="sibTrans" cxnId="{4C95C413-AB91-4988-9729-F5FC0B7B1F55}">
      <dgm:prSet/>
      <dgm:spPr/>
      <dgm:t>
        <a:bodyPr/>
        <a:lstStyle/>
        <a:p>
          <a:endParaRPr lang="ru-RU" sz="2000" b="1"/>
        </a:p>
      </dgm:t>
    </dgm:pt>
    <dgm:pt modelId="{0AA95F1E-414C-4277-916E-023D45C4CEFB}" type="pres">
      <dgm:prSet presAssocID="{8405A2A3-33F6-4F29-BB96-2313CE1AD3BB}" presName="Name0" presStyleCnt="0">
        <dgm:presLayoutVars>
          <dgm:dir/>
          <dgm:resizeHandles val="exact"/>
        </dgm:presLayoutVars>
      </dgm:prSet>
      <dgm:spPr/>
      <dgm:t>
        <a:bodyPr/>
        <a:lstStyle/>
        <a:p>
          <a:endParaRPr lang="ru-RU"/>
        </a:p>
      </dgm:t>
    </dgm:pt>
    <dgm:pt modelId="{4C9ACE3F-37FB-4D60-B8E3-CA820936E01D}" type="pres">
      <dgm:prSet presAssocID="{8405A2A3-33F6-4F29-BB96-2313CE1AD3BB}" presName="arrow" presStyleLbl="bgShp" presStyleIdx="0" presStyleCnt="1"/>
      <dgm:spPr/>
    </dgm:pt>
    <dgm:pt modelId="{1A00E06A-E12F-48F6-AEB3-BD4BAFF496F4}" type="pres">
      <dgm:prSet presAssocID="{8405A2A3-33F6-4F29-BB96-2313CE1AD3BB}" presName="points" presStyleCnt="0"/>
      <dgm:spPr/>
    </dgm:pt>
    <dgm:pt modelId="{45BB37B4-34F4-4DD3-B961-A226E9C72F16}" type="pres">
      <dgm:prSet presAssocID="{D272B819-89D9-44A3-ADEC-191F4A2B66A5}" presName="compositeA" presStyleCnt="0"/>
      <dgm:spPr/>
    </dgm:pt>
    <dgm:pt modelId="{A0E342CC-4956-4C58-AAFA-C72AE1FB04F8}" type="pres">
      <dgm:prSet presAssocID="{D272B819-89D9-44A3-ADEC-191F4A2B66A5}" presName="textA" presStyleLbl="revTx" presStyleIdx="0" presStyleCnt="2">
        <dgm:presLayoutVars>
          <dgm:bulletEnabled val="1"/>
        </dgm:presLayoutVars>
      </dgm:prSet>
      <dgm:spPr/>
      <dgm:t>
        <a:bodyPr/>
        <a:lstStyle/>
        <a:p>
          <a:endParaRPr lang="ru-RU"/>
        </a:p>
      </dgm:t>
    </dgm:pt>
    <dgm:pt modelId="{D2E06A46-7C96-4C53-8A8A-B35D0C7E81D2}" type="pres">
      <dgm:prSet presAssocID="{D272B819-89D9-44A3-ADEC-191F4A2B66A5}" presName="circleA" presStyleLbl="node1" presStyleIdx="0" presStyleCnt="2"/>
      <dgm:spPr/>
    </dgm:pt>
    <dgm:pt modelId="{89CB9EC8-92ED-4D41-904A-56E548375662}" type="pres">
      <dgm:prSet presAssocID="{D272B819-89D9-44A3-ADEC-191F4A2B66A5}" presName="spaceA" presStyleCnt="0"/>
      <dgm:spPr/>
    </dgm:pt>
    <dgm:pt modelId="{4782AA89-6739-4487-887E-85A69FD8D9F0}" type="pres">
      <dgm:prSet presAssocID="{669C855C-E69E-41EB-AB96-BE3EA63A6C30}" presName="space" presStyleCnt="0"/>
      <dgm:spPr/>
    </dgm:pt>
    <dgm:pt modelId="{406F6B72-41D4-4693-BD05-B34830E18D67}" type="pres">
      <dgm:prSet presAssocID="{51561897-E3CA-445A-B500-24C82B614C70}" presName="compositeB" presStyleCnt="0"/>
      <dgm:spPr/>
    </dgm:pt>
    <dgm:pt modelId="{812C8E41-C0C0-44A2-8020-F2294D36A67D}" type="pres">
      <dgm:prSet presAssocID="{51561897-E3CA-445A-B500-24C82B614C70}" presName="textB" presStyleLbl="revTx" presStyleIdx="1" presStyleCnt="2">
        <dgm:presLayoutVars>
          <dgm:bulletEnabled val="1"/>
        </dgm:presLayoutVars>
      </dgm:prSet>
      <dgm:spPr/>
      <dgm:t>
        <a:bodyPr/>
        <a:lstStyle/>
        <a:p>
          <a:endParaRPr lang="ru-RU"/>
        </a:p>
      </dgm:t>
    </dgm:pt>
    <dgm:pt modelId="{CE5898D9-908F-4E7A-A418-D1CFAD4FE0D5}" type="pres">
      <dgm:prSet presAssocID="{51561897-E3CA-445A-B500-24C82B614C70}" presName="circleB" presStyleLbl="node1" presStyleIdx="1" presStyleCnt="2"/>
      <dgm:spPr/>
    </dgm:pt>
    <dgm:pt modelId="{518AD6F4-154E-460E-84AA-9B534D067B21}" type="pres">
      <dgm:prSet presAssocID="{51561897-E3CA-445A-B500-24C82B614C70}" presName="spaceB" presStyleCnt="0"/>
      <dgm:spPr/>
    </dgm:pt>
  </dgm:ptLst>
  <dgm:cxnLst>
    <dgm:cxn modelId="{3F0D1BAF-3C21-42D1-B167-3BBB50BB8E49}" type="presOf" srcId="{8405A2A3-33F6-4F29-BB96-2313CE1AD3BB}" destId="{0AA95F1E-414C-4277-916E-023D45C4CEFB}" srcOrd="0" destOrd="0" presId="urn:microsoft.com/office/officeart/2005/8/layout/hProcess11"/>
    <dgm:cxn modelId="{AE63F96E-E8B6-4334-A85F-5D3D0FD4B069}" type="presOf" srcId="{D272B819-89D9-44A3-ADEC-191F4A2B66A5}" destId="{A0E342CC-4956-4C58-AAFA-C72AE1FB04F8}" srcOrd="0" destOrd="0" presId="urn:microsoft.com/office/officeart/2005/8/layout/hProcess11"/>
    <dgm:cxn modelId="{0462E08B-C622-45A2-897C-6CBDDF192AF9}" srcId="{8405A2A3-33F6-4F29-BB96-2313CE1AD3BB}" destId="{D272B819-89D9-44A3-ADEC-191F4A2B66A5}" srcOrd="0" destOrd="0" parTransId="{DF5DA351-E246-4318-A8FA-11D97F4B5551}" sibTransId="{669C855C-E69E-41EB-AB96-BE3EA63A6C30}"/>
    <dgm:cxn modelId="{4C95C413-AB91-4988-9729-F5FC0B7B1F55}" srcId="{8405A2A3-33F6-4F29-BB96-2313CE1AD3BB}" destId="{51561897-E3CA-445A-B500-24C82B614C70}" srcOrd="1" destOrd="0" parTransId="{D0800A3E-94CE-44E8-BCF3-3FAB70F9295C}" sibTransId="{C79C52E1-BBC1-43C5-9886-0DA748DCF80C}"/>
    <dgm:cxn modelId="{53A3F254-ADB0-4D29-8023-5EECBB886C03}" type="presOf" srcId="{51561897-E3CA-445A-B500-24C82B614C70}" destId="{812C8E41-C0C0-44A2-8020-F2294D36A67D}" srcOrd="0" destOrd="0" presId="urn:microsoft.com/office/officeart/2005/8/layout/hProcess11"/>
    <dgm:cxn modelId="{666EBA05-B8FC-48F1-A5ED-96F31FC24179}" type="presParOf" srcId="{0AA95F1E-414C-4277-916E-023D45C4CEFB}" destId="{4C9ACE3F-37FB-4D60-B8E3-CA820936E01D}" srcOrd="0" destOrd="0" presId="urn:microsoft.com/office/officeart/2005/8/layout/hProcess11"/>
    <dgm:cxn modelId="{E2FB71E9-829D-4E03-B369-675E37D1CC0F}" type="presParOf" srcId="{0AA95F1E-414C-4277-916E-023D45C4CEFB}" destId="{1A00E06A-E12F-48F6-AEB3-BD4BAFF496F4}" srcOrd="1" destOrd="0" presId="urn:microsoft.com/office/officeart/2005/8/layout/hProcess11"/>
    <dgm:cxn modelId="{DC231CA9-9B11-41B9-958E-8D91ED3E47FB}" type="presParOf" srcId="{1A00E06A-E12F-48F6-AEB3-BD4BAFF496F4}" destId="{45BB37B4-34F4-4DD3-B961-A226E9C72F16}" srcOrd="0" destOrd="0" presId="urn:microsoft.com/office/officeart/2005/8/layout/hProcess11"/>
    <dgm:cxn modelId="{8947B0B7-356B-4F76-A9A7-508DBEAF1116}" type="presParOf" srcId="{45BB37B4-34F4-4DD3-B961-A226E9C72F16}" destId="{A0E342CC-4956-4C58-AAFA-C72AE1FB04F8}" srcOrd="0" destOrd="0" presId="urn:microsoft.com/office/officeart/2005/8/layout/hProcess11"/>
    <dgm:cxn modelId="{CB8289C7-9F42-4206-8917-DA7B911F249F}" type="presParOf" srcId="{45BB37B4-34F4-4DD3-B961-A226E9C72F16}" destId="{D2E06A46-7C96-4C53-8A8A-B35D0C7E81D2}" srcOrd="1" destOrd="0" presId="urn:microsoft.com/office/officeart/2005/8/layout/hProcess11"/>
    <dgm:cxn modelId="{114ABE0D-24A8-4035-82EC-94E0FC374DFC}" type="presParOf" srcId="{45BB37B4-34F4-4DD3-B961-A226E9C72F16}" destId="{89CB9EC8-92ED-4D41-904A-56E548375662}" srcOrd="2" destOrd="0" presId="urn:microsoft.com/office/officeart/2005/8/layout/hProcess11"/>
    <dgm:cxn modelId="{BA0286D9-C7BC-4E52-A39D-BABAD8CC03A0}" type="presParOf" srcId="{1A00E06A-E12F-48F6-AEB3-BD4BAFF496F4}" destId="{4782AA89-6739-4487-887E-85A69FD8D9F0}" srcOrd="1" destOrd="0" presId="urn:microsoft.com/office/officeart/2005/8/layout/hProcess11"/>
    <dgm:cxn modelId="{8FF86988-700A-47BF-8510-E29582E42703}" type="presParOf" srcId="{1A00E06A-E12F-48F6-AEB3-BD4BAFF496F4}" destId="{406F6B72-41D4-4693-BD05-B34830E18D67}" srcOrd="2" destOrd="0" presId="urn:microsoft.com/office/officeart/2005/8/layout/hProcess11"/>
    <dgm:cxn modelId="{11D35BE7-61D7-4BC2-AF28-6708E1213D56}" type="presParOf" srcId="{406F6B72-41D4-4693-BD05-B34830E18D67}" destId="{812C8E41-C0C0-44A2-8020-F2294D36A67D}" srcOrd="0" destOrd="0" presId="urn:microsoft.com/office/officeart/2005/8/layout/hProcess11"/>
    <dgm:cxn modelId="{08EDE88F-F4E2-43B2-9AE4-9C160BA500DB}" type="presParOf" srcId="{406F6B72-41D4-4693-BD05-B34830E18D67}" destId="{CE5898D9-908F-4E7A-A418-D1CFAD4FE0D5}" srcOrd="1" destOrd="0" presId="urn:microsoft.com/office/officeart/2005/8/layout/hProcess11"/>
    <dgm:cxn modelId="{E07BCA10-94F8-4420-9BA9-C35F0B74FF55}" type="presParOf" srcId="{406F6B72-41D4-4693-BD05-B34830E18D67}" destId="{518AD6F4-154E-460E-84AA-9B534D067B2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7B10B1B-6996-4C4D-AFA2-D17AA7C9975B}"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ru-RU"/>
        </a:p>
      </dgm:t>
    </dgm:pt>
    <dgm:pt modelId="{BCB9B5B0-8EA5-4AE3-B6A2-44E0FD49B46C}">
      <dgm:prSet/>
      <dgm:spPr/>
      <dgm:t>
        <a:bodyPr/>
        <a:lstStyle/>
        <a:p>
          <a:pPr rtl="0"/>
          <a:r>
            <a:rPr lang="ru-RU" dirty="0" smtClean="0"/>
            <a:t>уменьшить исчисленную сумму налога на страховые взносы в ГВБФ и иные расходы.</a:t>
          </a:r>
          <a:endParaRPr lang="ru-RU" dirty="0"/>
        </a:p>
      </dgm:t>
    </dgm:pt>
    <dgm:pt modelId="{20577C9F-B198-46FB-B4D1-F904793A9349}" type="parTrans" cxnId="{607A5243-47CF-4EE1-8308-37B359FB4AFC}">
      <dgm:prSet/>
      <dgm:spPr/>
      <dgm:t>
        <a:bodyPr/>
        <a:lstStyle/>
        <a:p>
          <a:endParaRPr lang="ru-RU"/>
        </a:p>
      </dgm:t>
    </dgm:pt>
    <dgm:pt modelId="{DEEF0EBD-6F79-4F1A-83A1-B32B66BB5818}" type="sibTrans" cxnId="{607A5243-47CF-4EE1-8308-37B359FB4AFC}">
      <dgm:prSet/>
      <dgm:spPr/>
      <dgm:t>
        <a:bodyPr/>
        <a:lstStyle/>
        <a:p>
          <a:endParaRPr lang="ru-RU"/>
        </a:p>
      </dgm:t>
    </dgm:pt>
    <dgm:pt modelId="{A3D8EBD1-C8D3-42C7-872D-7BF3D1C96924}" type="pres">
      <dgm:prSet presAssocID="{47B10B1B-6996-4C4D-AFA2-D17AA7C9975B}" presName="CompostProcess" presStyleCnt="0">
        <dgm:presLayoutVars>
          <dgm:dir/>
          <dgm:resizeHandles val="exact"/>
        </dgm:presLayoutVars>
      </dgm:prSet>
      <dgm:spPr/>
      <dgm:t>
        <a:bodyPr/>
        <a:lstStyle/>
        <a:p>
          <a:endParaRPr lang="ru-RU"/>
        </a:p>
      </dgm:t>
    </dgm:pt>
    <dgm:pt modelId="{0DE0769F-9C63-41B6-A1FF-4EABFB69B14C}" type="pres">
      <dgm:prSet presAssocID="{47B10B1B-6996-4C4D-AFA2-D17AA7C9975B}" presName="arrow" presStyleLbl="bgShp" presStyleIdx="0" presStyleCnt="1"/>
      <dgm:spPr/>
    </dgm:pt>
    <dgm:pt modelId="{25CC17FA-8A9D-4088-AB60-B79F72EA7BA4}" type="pres">
      <dgm:prSet presAssocID="{47B10B1B-6996-4C4D-AFA2-D17AA7C9975B}" presName="linearProcess" presStyleCnt="0"/>
      <dgm:spPr/>
    </dgm:pt>
    <dgm:pt modelId="{49AD505F-2E78-4ABD-908C-8740B4C7217E}" type="pres">
      <dgm:prSet presAssocID="{BCB9B5B0-8EA5-4AE3-B6A2-44E0FD49B46C}" presName="textNode" presStyleLbl="node1" presStyleIdx="0" presStyleCnt="1">
        <dgm:presLayoutVars>
          <dgm:bulletEnabled val="1"/>
        </dgm:presLayoutVars>
      </dgm:prSet>
      <dgm:spPr/>
      <dgm:t>
        <a:bodyPr/>
        <a:lstStyle/>
        <a:p>
          <a:endParaRPr lang="ru-RU"/>
        </a:p>
      </dgm:t>
    </dgm:pt>
  </dgm:ptLst>
  <dgm:cxnLst>
    <dgm:cxn modelId="{607A5243-47CF-4EE1-8308-37B359FB4AFC}" srcId="{47B10B1B-6996-4C4D-AFA2-D17AA7C9975B}" destId="{BCB9B5B0-8EA5-4AE3-B6A2-44E0FD49B46C}" srcOrd="0" destOrd="0" parTransId="{20577C9F-B198-46FB-B4D1-F904793A9349}" sibTransId="{DEEF0EBD-6F79-4F1A-83A1-B32B66BB5818}"/>
    <dgm:cxn modelId="{D53F47EE-D053-42FC-8C6F-AF5087EDDFEF}" type="presOf" srcId="{BCB9B5B0-8EA5-4AE3-B6A2-44E0FD49B46C}" destId="{49AD505F-2E78-4ABD-908C-8740B4C7217E}" srcOrd="0" destOrd="0" presId="urn:microsoft.com/office/officeart/2005/8/layout/hProcess9"/>
    <dgm:cxn modelId="{F6BED084-3DC0-44DC-BFA6-9B44016DC06A}" type="presOf" srcId="{47B10B1B-6996-4C4D-AFA2-D17AA7C9975B}" destId="{A3D8EBD1-C8D3-42C7-872D-7BF3D1C96924}" srcOrd="0" destOrd="0" presId="urn:microsoft.com/office/officeart/2005/8/layout/hProcess9"/>
    <dgm:cxn modelId="{83C49F80-2856-4641-990A-46146C765BFF}" type="presParOf" srcId="{A3D8EBD1-C8D3-42C7-872D-7BF3D1C96924}" destId="{0DE0769F-9C63-41B6-A1FF-4EABFB69B14C}" srcOrd="0" destOrd="0" presId="urn:microsoft.com/office/officeart/2005/8/layout/hProcess9"/>
    <dgm:cxn modelId="{8E9F6B08-DC87-4F00-8C26-03E93A67F914}" type="presParOf" srcId="{A3D8EBD1-C8D3-42C7-872D-7BF3D1C96924}" destId="{25CC17FA-8A9D-4088-AB60-B79F72EA7BA4}" srcOrd="1" destOrd="0" presId="urn:microsoft.com/office/officeart/2005/8/layout/hProcess9"/>
    <dgm:cxn modelId="{E5859FAA-E5DC-482D-BCDC-902B2753C266}" type="presParOf" srcId="{25CC17FA-8A9D-4088-AB60-B79F72EA7BA4}" destId="{49AD505F-2E78-4ABD-908C-8740B4C7217E}"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E176FB-3080-4AE4-96DE-D37A70D4EF9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ru-RU"/>
        </a:p>
      </dgm:t>
    </dgm:pt>
    <dgm:pt modelId="{2F2E3A4E-AAFE-4106-B44A-A6F96CA5A9E6}">
      <dgm:prSet/>
      <dgm:spPr/>
      <dgm:t>
        <a:bodyPr/>
        <a:lstStyle/>
        <a:p>
          <a:pPr rtl="0"/>
          <a:r>
            <a:rPr lang="ru-RU" i="1" dirty="0" smtClean="0">
              <a:solidFill>
                <a:schemeClr val="tx1"/>
              </a:solidFill>
            </a:rPr>
            <a:t>Налоговым периодом</a:t>
          </a:r>
          <a:r>
            <a:rPr lang="ru-RU" dirty="0" smtClean="0">
              <a:solidFill>
                <a:schemeClr val="tx1"/>
              </a:solidFill>
            </a:rPr>
            <a:t> является календарный год</a:t>
          </a:r>
          <a:endParaRPr lang="ru-RU" dirty="0">
            <a:solidFill>
              <a:schemeClr val="tx1"/>
            </a:solidFill>
          </a:endParaRPr>
        </a:p>
      </dgm:t>
    </dgm:pt>
    <dgm:pt modelId="{4E3B9D58-9255-4F15-9CFA-C37EBD2D04FA}" type="parTrans" cxnId="{51AF6B2C-BED8-4678-B1B2-AB555028AB59}">
      <dgm:prSet/>
      <dgm:spPr/>
      <dgm:t>
        <a:bodyPr/>
        <a:lstStyle/>
        <a:p>
          <a:endParaRPr lang="ru-RU">
            <a:solidFill>
              <a:schemeClr val="tx1"/>
            </a:solidFill>
          </a:endParaRPr>
        </a:p>
      </dgm:t>
    </dgm:pt>
    <dgm:pt modelId="{0433DD7B-0471-474B-B53A-8087291DDF69}" type="sibTrans" cxnId="{51AF6B2C-BED8-4678-B1B2-AB555028AB59}">
      <dgm:prSet/>
      <dgm:spPr/>
      <dgm:t>
        <a:bodyPr/>
        <a:lstStyle/>
        <a:p>
          <a:endParaRPr lang="ru-RU">
            <a:solidFill>
              <a:schemeClr val="tx1"/>
            </a:solidFill>
          </a:endParaRPr>
        </a:p>
      </dgm:t>
    </dgm:pt>
    <dgm:pt modelId="{BB67F58A-36D4-445C-A5A0-7E950FE1D925}">
      <dgm:prSet/>
      <dgm:spPr/>
      <dgm:t>
        <a:bodyPr/>
        <a:lstStyle/>
        <a:p>
          <a:pPr rtl="0"/>
          <a:r>
            <a:rPr lang="ru-RU" dirty="0" smtClean="0">
              <a:solidFill>
                <a:schemeClr val="tx1"/>
              </a:solidFill>
            </a:rPr>
            <a:t>Отчетными периодами - первый квартал, полугодие и девять месяцев календарного года.</a:t>
          </a:r>
          <a:endParaRPr lang="ru-RU" dirty="0">
            <a:solidFill>
              <a:schemeClr val="tx1"/>
            </a:solidFill>
          </a:endParaRPr>
        </a:p>
      </dgm:t>
    </dgm:pt>
    <dgm:pt modelId="{8AFCBE2C-3B81-410C-B8A7-4258540DA612}" type="parTrans" cxnId="{8D9D36D3-410F-496D-90AA-5E106A2D3746}">
      <dgm:prSet/>
      <dgm:spPr/>
      <dgm:t>
        <a:bodyPr/>
        <a:lstStyle/>
        <a:p>
          <a:endParaRPr lang="ru-RU">
            <a:solidFill>
              <a:schemeClr val="tx1"/>
            </a:solidFill>
          </a:endParaRPr>
        </a:p>
      </dgm:t>
    </dgm:pt>
    <dgm:pt modelId="{BD79E984-3284-4FD3-9B9C-CFAD8BADA41D}" type="sibTrans" cxnId="{8D9D36D3-410F-496D-90AA-5E106A2D3746}">
      <dgm:prSet/>
      <dgm:spPr/>
      <dgm:t>
        <a:bodyPr/>
        <a:lstStyle/>
        <a:p>
          <a:endParaRPr lang="ru-RU">
            <a:solidFill>
              <a:schemeClr val="tx1"/>
            </a:solidFill>
          </a:endParaRPr>
        </a:p>
      </dgm:t>
    </dgm:pt>
    <dgm:pt modelId="{85A7C020-3866-4F0E-8FEF-D7A40847E40C}" type="pres">
      <dgm:prSet presAssocID="{AEE176FB-3080-4AE4-96DE-D37A70D4EF94}" presName="linear" presStyleCnt="0">
        <dgm:presLayoutVars>
          <dgm:animLvl val="lvl"/>
          <dgm:resizeHandles val="exact"/>
        </dgm:presLayoutVars>
      </dgm:prSet>
      <dgm:spPr/>
      <dgm:t>
        <a:bodyPr/>
        <a:lstStyle/>
        <a:p>
          <a:endParaRPr lang="ru-RU"/>
        </a:p>
      </dgm:t>
    </dgm:pt>
    <dgm:pt modelId="{7AE8199E-44FF-48CF-BD3E-26710987C79A}" type="pres">
      <dgm:prSet presAssocID="{2F2E3A4E-AAFE-4106-B44A-A6F96CA5A9E6}" presName="parentText" presStyleLbl="node1" presStyleIdx="0" presStyleCnt="2">
        <dgm:presLayoutVars>
          <dgm:chMax val="0"/>
          <dgm:bulletEnabled val="1"/>
        </dgm:presLayoutVars>
      </dgm:prSet>
      <dgm:spPr/>
      <dgm:t>
        <a:bodyPr/>
        <a:lstStyle/>
        <a:p>
          <a:endParaRPr lang="ru-RU"/>
        </a:p>
      </dgm:t>
    </dgm:pt>
    <dgm:pt modelId="{E02B89F4-8C55-4EB1-9CB1-BD1A81C3B25B}" type="pres">
      <dgm:prSet presAssocID="{0433DD7B-0471-474B-B53A-8087291DDF69}" presName="spacer" presStyleCnt="0"/>
      <dgm:spPr/>
    </dgm:pt>
    <dgm:pt modelId="{E872CDCA-AA22-4119-9E1F-8B66E765367F}" type="pres">
      <dgm:prSet presAssocID="{BB67F58A-36D4-445C-A5A0-7E950FE1D925}" presName="parentText" presStyleLbl="node1" presStyleIdx="1" presStyleCnt="2">
        <dgm:presLayoutVars>
          <dgm:chMax val="0"/>
          <dgm:bulletEnabled val="1"/>
        </dgm:presLayoutVars>
      </dgm:prSet>
      <dgm:spPr/>
      <dgm:t>
        <a:bodyPr/>
        <a:lstStyle/>
        <a:p>
          <a:endParaRPr lang="ru-RU"/>
        </a:p>
      </dgm:t>
    </dgm:pt>
  </dgm:ptLst>
  <dgm:cxnLst>
    <dgm:cxn modelId="{51AF6B2C-BED8-4678-B1B2-AB555028AB59}" srcId="{AEE176FB-3080-4AE4-96DE-D37A70D4EF94}" destId="{2F2E3A4E-AAFE-4106-B44A-A6F96CA5A9E6}" srcOrd="0" destOrd="0" parTransId="{4E3B9D58-9255-4F15-9CFA-C37EBD2D04FA}" sibTransId="{0433DD7B-0471-474B-B53A-8087291DDF69}"/>
    <dgm:cxn modelId="{8D9D36D3-410F-496D-90AA-5E106A2D3746}" srcId="{AEE176FB-3080-4AE4-96DE-D37A70D4EF94}" destId="{BB67F58A-36D4-445C-A5A0-7E950FE1D925}" srcOrd="1" destOrd="0" parTransId="{8AFCBE2C-3B81-410C-B8A7-4258540DA612}" sibTransId="{BD79E984-3284-4FD3-9B9C-CFAD8BADA41D}"/>
    <dgm:cxn modelId="{68BC2E8E-50E9-48DB-AFF5-42407D164F74}" type="presOf" srcId="{2F2E3A4E-AAFE-4106-B44A-A6F96CA5A9E6}" destId="{7AE8199E-44FF-48CF-BD3E-26710987C79A}" srcOrd="0" destOrd="0" presId="urn:microsoft.com/office/officeart/2005/8/layout/vList2"/>
    <dgm:cxn modelId="{EE58F8BF-E83B-4BA5-9E08-D7F4B0F90992}" type="presOf" srcId="{BB67F58A-36D4-445C-A5A0-7E950FE1D925}" destId="{E872CDCA-AA22-4119-9E1F-8B66E765367F}" srcOrd="0" destOrd="0" presId="urn:microsoft.com/office/officeart/2005/8/layout/vList2"/>
    <dgm:cxn modelId="{79B08A73-5102-410C-9C65-AE8A9D0657EA}" type="presOf" srcId="{AEE176FB-3080-4AE4-96DE-D37A70D4EF94}" destId="{85A7C020-3866-4F0E-8FEF-D7A40847E40C}" srcOrd="0" destOrd="0" presId="urn:microsoft.com/office/officeart/2005/8/layout/vList2"/>
    <dgm:cxn modelId="{E1FB3A51-4562-44E0-9458-4D38CD3722D6}" type="presParOf" srcId="{85A7C020-3866-4F0E-8FEF-D7A40847E40C}" destId="{7AE8199E-44FF-48CF-BD3E-26710987C79A}" srcOrd="0" destOrd="0" presId="urn:microsoft.com/office/officeart/2005/8/layout/vList2"/>
    <dgm:cxn modelId="{1D44AFB4-3742-4151-A802-05321B2488AE}" type="presParOf" srcId="{85A7C020-3866-4F0E-8FEF-D7A40847E40C}" destId="{E02B89F4-8C55-4EB1-9CB1-BD1A81C3B25B}" srcOrd="1" destOrd="0" presId="urn:microsoft.com/office/officeart/2005/8/layout/vList2"/>
    <dgm:cxn modelId="{1FF2A119-3A23-476F-9516-12CCA8BB65C3}" type="presParOf" srcId="{85A7C020-3866-4F0E-8FEF-D7A40847E40C}" destId="{E872CDCA-AA22-4119-9E1F-8B66E765367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9718282-2810-4CE0-AD55-77CCFE533704}" type="doc">
      <dgm:prSet loTypeId="urn:microsoft.com/office/officeart/2005/8/layout/vList3" loCatId="list" qsTypeId="urn:microsoft.com/office/officeart/2005/8/quickstyle/simple1" qsCatId="simple" csTypeId="urn:microsoft.com/office/officeart/2005/8/colors/colorful4" csCatId="colorful" phldr="1"/>
      <dgm:spPr/>
      <dgm:t>
        <a:bodyPr/>
        <a:lstStyle/>
        <a:p>
          <a:endParaRPr lang="ru-RU"/>
        </a:p>
      </dgm:t>
    </dgm:pt>
    <dgm:pt modelId="{B9974028-0BA7-4952-987D-7BD2C563526C}">
      <dgm:prSet/>
      <dgm:spPr/>
      <dgm:t>
        <a:bodyPr/>
        <a:lstStyle/>
        <a:p>
          <a:pPr rtl="0"/>
          <a:r>
            <a:rPr lang="ru-RU" b="1" dirty="0" smtClean="0">
              <a:solidFill>
                <a:schemeClr val="tx1"/>
              </a:solidFill>
            </a:rPr>
            <a:t>для организаций - не позднее </a:t>
          </a:r>
          <a:r>
            <a:rPr lang="ru-RU" b="1" dirty="0" smtClean="0">
              <a:solidFill>
                <a:schemeClr val="tx1"/>
              </a:solidFill>
            </a:rPr>
            <a:t>28 </a:t>
          </a:r>
          <a:r>
            <a:rPr lang="ru-RU" b="1" dirty="0" smtClean="0">
              <a:solidFill>
                <a:schemeClr val="tx1"/>
              </a:solidFill>
            </a:rPr>
            <a:t>марта года, следующего за истекшим налоговым периодом (п. 7 ст. 346.21, подп. 1 п. 1 ст. 346.23 НК РФ);</a:t>
          </a:r>
          <a:endParaRPr lang="ru-RU" b="1" dirty="0">
            <a:solidFill>
              <a:schemeClr val="tx1"/>
            </a:solidFill>
          </a:endParaRPr>
        </a:p>
      </dgm:t>
    </dgm:pt>
    <dgm:pt modelId="{3F15EB46-1B29-4A1F-BA4F-FE8B3A91EFBB}" type="parTrans" cxnId="{38043B8B-1245-4527-908C-A588434BF5CF}">
      <dgm:prSet/>
      <dgm:spPr/>
      <dgm:t>
        <a:bodyPr/>
        <a:lstStyle/>
        <a:p>
          <a:endParaRPr lang="ru-RU"/>
        </a:p>
      </dgm:t>
    </dgm:pt>
    <dgm:pt modelId="{34739635-DDAC-4507-BECC-2F71E909E2B0}" type="sibTrans" cxnId="{38043B8B-1245-4527-908C-A588434BF5CF}">
      <dgm:prSet/>
      <dgm:spPr/>
      <dgm:t>
        <a:bodyPr/>
        <a:lstStyle/>
        <a:p>
          <a:endParaRPr lang="ru-RU"/>
        </a:p>
      </dgm:t>
    </dgm:pt>
    <dgm:pt modelId="{26C8AEF2-1A8C-49B4-ADFC-7ABD16EC8A86}">
      <dgm:prSet/>
      <dgm:spPr/>
      <dgm:t>
        <a:bodyPr/>
        <a:lstStyle/>
        <a:p>
          <a:pPr rtl="0"/>
          <a:r>
            <a:rPr lang="ru-RU" b="1" dirty="0" smtClean="0">
              <a:solidFill>
                <a:schemeClr val="tx1"/>
              </a:solidFill>
            </a:rPr>
            <a:t>для индивидуальных предпринимателей - не позднее </a:t>
          </a:r>
          <a:r>
            <a:rPr lang="ru-RU" b="1" dirty="0" smtClean="0">
              <a:solidFill>
                <a:schemeClr val="tx1"/>
              </a:solidFill>
            </a:rPr>
            <a:t>28 </a:t>
          </a:r>
          <a:r>
            <a:rPr lang="ru-RU" b="1" dirty="0" smtClean="0">
              <a:solidFill>
                <a:schemeClr val="tx1"/>
              </a:solidFill>
            </a:rPr>
            <a:t>апреля года, следующего за истекшим налоговым периодом (п. 7 ст. 346.21, подп. 2 п. 1 ст. 346.23 НК РФ).</a:t>
          </a:r>
          <a:endParaRPr lang="ru-RU" b="1" dirty="0">
            <a:solidFill>
              <a:schemeClr val="tx1"/>
            </a:solidFill>
          </a:endParaRPr>
        </a:p>
      </dgm:t>
    </dgm:pt>
    <dgm:pt modelId="{E2CF6BE7-BB04-4C4A-A3DB-4A22AF481CD8}" type="parTrans" cxnId="{121445FA-33A3-43E7-B778-6F6A6F719FD4}">
      <dgm:prSet/>
      <dgm:spPr/>
      <dgm:t>
        <a:bodyPr/>
        <a:lstStyle/>
        <a:p>
          <a:endParaRPr lang="ru-RU"/>
        </a:p>
      </dgm:t>
    </dgm:pt>
    <dgm:pt modelId="{34CF2C96-86E9-4922-8DA3-C78E23C2657B}" type="sibTrans" cxnId="{121445FA-33A3-43E7-B778-6F6A6F719FD4}">
      <dgm:prSet/>
      <dgm:spPr/>
      <dgm:t>
        <a:bodyPr/>
        <a:lstStyle/>
        <a:p>
          <a:endParaRPr lang="ru-RU"/>
        </a:p>
      </dgm:t>
    </dgm:pt>
    <dgm:pt modelId="{05F95596-5D99-416E-8F6F-F8F97D4F425A}" type="pres">
      <dgm:prSet presAssocID="{A9718282-2810-4CE0-AD55-77CCFE533704}" presName="linearFlow" presStyleCnt="0">
        <dgm:presLayoutVars>
          <dgm:dir/>
          <dgm:resizeHandles val="exact"/>
        </dgm:presLayoutVars>
      </dgm:prSet>
      <dgm:spPr/>
      <dgm:t>
        <a:bodyPr/>
        <a:lstStyle/>
        <a:p>
          <a:endParaRPr lang="ru-RU"/>
        </a:p>
      </dgm:t>
    </dgm:pt>
    <dgm:pt modelId="{34A72545-5AE1-460B-91DA-6580E973A02C}" type="pres">
      <dgm:prSet presAssocID="{B9974028-0BA7-4952-987D-7BD2C563526C}" presName="composite" presStyleCnt="0"/>
      <dgm:spPr/>
    </dgm:pt>
    <dgm:pt modelId="{FD4E8FAD-CBB5-4294-BE94-B914A7C8F12B}" type="pres">
      <dgm:prSet presAssocID="{B9974028-0BA7-4952-987D-7BD2C563526C}" presName="imgShp" presStyleLbl="fgImgPlace1" presStyleIdx="0" presStyleCnt="2"/>
      <dgm:spPr/>
    </dgm:pt>
    <dgm:pt modelId="{A199F76E-E6F1-46E8-9259-B6CBD9D4201C}" type="pres">
      <dgm:prSet presAssocID="{B9974028-0BA7-4952-987D-7BD2C563526C}" presName="txShp" presStyleLbl="node1" presStyleIdx="0" presStyleCnt="2" custLinFactNeighborX="-86" custLinFactNeighborY="147">
        <dgm:presLayoutVars>
          <dgm:bulletEnabled val="1"/>
        </dgm:presLayoutVars>
      </dgm:prSet>
      <dgm:spPr/>
      <dgm:t>
        <a:bodyPr/>
        <a:lstStyle/>
        <a:p>
          <a:endParaRPr lang="ru-RU"/>
        </a:p>
      </dgm:t>
    </dgm:pt>
    <dgm:pt modelId="{7F04DCDB-546E-4FFA-B94D-9ACB928A6B1D}" type="pres">
      <dgm:prSet presAssocID="{34739635-DDAC-4507-BECC-2F71E909E2B0}" presName="spacing" presStyleCnt="0"/>
      <dgm:spPr/>
    </dgm:pt>
    <dgm:pt modelId="{DC143E34-2AB2-409B-968D-F91FCDA9715B}" type="pres">
      <dgm:prSet presAssocID="{26C8AEF2-1A8C-49B4-ADFC-7ABD16EC8A86}" presName="composite" presStyleCnt="0"/>
      <dgm:spPr/>
    </dgm:pt>
    <dgm:pt modelId="{E62602CB-9CFF-420B-AD2B-4349248C4B28}" type="pres">
      <dgm:prSet presAssocID="{26C8AEF2-1A8C-49B4-ADFC-7ABD16EC8A86}" presName="imgShp" presStyleLbl="fgImgPlace1" presStyleIdx="1" presStyleCnt="2"/>
      <dgm:spPr/>
    </dgm:pt>
    <dgm:pt modelId="{9D8A8222-2D40-4DFA-83B0-444370025E28}" type="pres">
      <dgm:prSet presAssocID="{26C8AEF2-1A8C-49B4-ADFC-7ABD16EC8A86}" presName="txShp" presStyleLbl="node1" presStyleIdx="1" presStyleCnt="2">
        <dgm:presLayoutVars>
          <dgm:bulletEnabled val="1"/>
        </dgm:presLayoutVars>
      </dgm:prSet>
      <dgm:spPr/>
      <dgm:t>
        <a:bodyPr/>
        <a:lstStyle/>
        <a:p>
          <a:endParaRPr lang="ru-RU"/>
        </a:p>
      </dgm:t>
    </dgm:pt>
  </dgm:ptLst>
  <dgm:cxnLst>
    <dgm:cxn modelId="{121445FA-33A3-43E7-B778-6F6A6F719FD4}" srcId="{A9718282-2810-4CE0-AD55-77CCFE533704}" destId="{26C8AEF2-1A8C-49B4-ADFC-7ABD16EC8A86}" srcOrd="1" destOrd="0" parTransId="{E2CF6BE7-BB04-4C4A-A3DB-4A22AF481CD8}" sibTransId="{34CF2C96-86E9-4922-8DA3-C78E23C2657B}"/>
    <dgm:cxn modelId="{CD6FAD05-43DE-4A2A-8E4B-EE0D784B7F41}" type="presOf" srcId="{B9974028-0BA7-4952-987D-7BD2C563526C}" destId="{A199F76E-E6F1-46E8-9259-B6CBD9D4201C}" srcOrd="0" destOrd="0" presId="urn:microsoft.com/office/officeart/2005/8/layout/vList3"/>
    <dgm:cxn modelId="{38043B8B-1245-4527-908C-A588434BF5CF}" srcId="{A9718282-2810-4CE0-AD55-77CCFE533704}" destId="{B9974028-0BA7-4952-987D-7BD2C563526C}" srcOrd="0" destOrd="0" parTransId="{3F15EB46-1B29-4A1F-BA4F-FE8B3A91EFBB}" sibTransId="{34739635-DDAC-4507-BECC-2F71E909E2B0}"/>
    <dgm:cxn modelId="{0CB4DFC3-1F15-402E-8F99-FD2A665E6D3E}" type="presOf" srcId="{26C8AEF2-1A8C-49B4-ADFC-7ABD16EC8A86}" destId="{9D8A8222-2D40-4DFA-83B0-444370025E28}" srcOrd="0" destOrd="0" presId="urn:microsoft.com/office/officeart/2005/8/layout/vList3"/>
    <dgm:cxn modelId="{9B56FC9C-7E56-49DA-B53E-8C4258A0F9FF}" type="presOf" srcId="{A9718282-2810-4CE0-AD55-77CCFE533704}" destId="{05F95596-5D99-416E-8F6F-F8F97D4F425A}" srcOrd="0" destOrd="0" presId="urn:microsoft.com/office/officeart/2005/8/layout/vList3"/>
    <dgm:cxn modelId="{3D0D19D2-979A-4FA0-9F20-52C073D3A813}" type="presParOf" srcId="{05F95596-5D99-416E-8F6F-F8F97D4F425A}" destId="{34A72545-5AE1-460B-91DA-6580E973A02C}" srcOrd="0" destOrd="0" presId="urn:microsoft.com/office/officeart/2005/8/layout/vList3"/>
    <dgm:cxn modelId="{2AA55CB6-CA65-46B4-86B9-F9FFFEFC1308}" type="presParOf" srcId="{34A72545-5AE1-460B-91DA-6580E973A02C}" destId="{FD4E8FAD-CBB5-4294-BE94-B914A7C8F12B}" srcOrd="0" destOrd="0" presId="urn:microsoft.com/office/officeart/2005/8/layout/vList3"/>
    <dgm:cxn modelId="{E8BA55A3-4C82-495A-B4A6-33DE893FEB58}" type="presParOf" srcId="{34A72545-5AE1-460B-91DA-6580E973A02C}" destId="{A199F76E-E6F1-46E8-9259-B6CBD9D4201C}" srcOrd="1" destOrd="0" presId="urn:microsoft.com/office/officeart/2005/8/layout/vList3"/>
    <dgm:cxn modelId="{3029944A-78E8-4ACD-9A13-998491F86C28}" type="presParOf" srcId="{05F95596-5D99-416E-8F6F-F8F97D4F425A}" destId="{7F04DCDB-546E-4FFA-B94D-9ACB928A6B1D}" srcOrd="1" destOrd="0" presId="urn:microsoft.com/office/officeart/2005/8/layout/vList3"/>
    <dgm:cxn modelId="{CEA1627D-F324-4FB5-B9FD-A900C915E3DD}" type="presParOf" srcId="{05F95596-5D99-416E-8F6F-F8F97D4F425A}" destId="{DC143E34-2AB2-409B-968D-F91FCDA9715B}" srcOrd="2" destOrd="0" presId="urn:microsoft.com/office/officeart/2005/8/layout/vList3"/>
    <dgm:cxn modelId="{02C2EE70-C729-4B8E-AA11-FFCDECD10791}" type="presParOf" srcId="{DC143E34-2AB2-409B-968D-F91FCDA9715B}" destId="{E62602CB-9CFF-420B-AD2B-4349248C4B28}" srcOrd="0" destOrd="0" presId="urn:microsoft.com/office/officeart/2005/8/layout/vList3"/>
    <dgm:cxn modelId="{5E49D3A5-2E8D-4130-9250-BBFA6D2B6C6E}" type="presParOf" srcId="{DC143E34-2AB2-409B-968D-F91FCDA9715B}" destId="{9D8A8222-2D40-4DFA-83B0-444370025E2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E6C17B2-9832-47E4-8567-453EDC7651D7}" type="doc">
      <dgm:prSet loTypeId="urn:microsoft.com/office/officeart/2005/8/layout/vList3" loCatId="list" qsTypeId="urn:microsoft.com/office/officeart/2005/8/quickstyle/simple1" qsCatId="simple" csTypeId="urn:microsoft.com/office/officeart/2005/8/colors/colorful4" csCatId="colorful" phldr="1"/>
      <dgm:spPr/>
      <dgm:t>
        <a:bodyPr/>
        <a:lstStyle/>
        <a:p>
          <a:endParaRPr lang="ru-RU"/>
        </a:p>
      </dgm:t>
    </dgm:pt>
    <dgm:pt modelId="{88C5D2BE-A594-42A1-B347-EC29573A63BE}">
      <dgm:prSet/>
      <dgm:spPr/>
      <dgm:t>
        <a:bodyPr/>
        <a:lstStyle/>
        <a:p>
          <a:pPr rtl="0"/>
          <a:r>
            <a:rPr lang="ru-RU" b="1" i="0" dirty="0" smtClean="0">
              <a:solidFill>
                <a:schemeClr val="tx1"/>
              </a:solidFill>
            </a:rPr>
            <a:t>Налоговая декларация по УСН должна быть представлена в общем случае по итогам налогового периода:</a:t>
          </a:r>
          <a:endParaRPr lang="ru-RU" b="1" i="0" dirty="0">
            <a:solidFill>
              <a:schemeClr val="tx1"/>
            </a:solidFill>
          </a:endParaRPr>
        </a:p>
      </dgm:t>
    </dgm:pt>
    <dgm:pt modelId="{A2DD9964-F82C-48F4-B038-6AF8C2F7D282}" type="parTrans" cxnId="{C99DF041-268F-4DCD-8EF7-364C164EF03B}">
      <dgm:prSet/>
      <dgm:spPr/>
      <dgm:t>
        <a:bodyPr/>
        <a:lstStyle/>
        <a:p>
          <a:endParaRPr lang="ru-RU" b="1" i="0">
            <a:solidFill>
              <a:schemeClr val="tx1"/>
            </a:solidFill>
          </a:endParaRPr>
        </a:p>
      </dgm:t>
    </dgm:pt>
    <dgm:pt modelId="{A043E1E7-EE5E-4276-AA70-BCC8F72FEDED}" type="sibTrans" cxnId="{C99DF041-268F-4DCD-8EF7-364C164EF03B}">
      <dgm:prSet/>
      <dgm:spPr/>
      <dgm:t>
        <a:bodyPr/>
        <a:lstStyle/>
        <a:p>
          <a:endParaRPr lang="ru-RU" b="1" i="0">
            <a:solidFill>
              <a:schemeClr val="tx1"/>
            </a:solidFill>
          </a:endParaRPr>
        </a:p>
      </dgm:t>
    </dgm:pt>
    <dgm:pt modelId="{2C4EAD14-F0BB-4DC9-81E3-213240CB7FED}">
      <dgm:prSet/>
      <dgm:spPr/>
      <dgm:t>
        <a:bodyPr/>
        <a:lstStyle/>
        <a:p>
          <a:pPr rtl="0"/>
          <a:r>
            <a:rPr lang="ru-RU" b="1" i="0" dirty="0" smtClean="0">
              <a:solidFill>
                <a:schemeClr val="tx1"/>
              </a:solidFill>
            </a:rPr>
            <a:t> организациями - не позднее </a:t>
          </a:r>
          <a:r>
            <a:rPr lang="ru-RU" b="1" i="0" dirty="0" smtClean="0">
              <a:solidFill>
                <a:schemeClr val="tx1"/>
              </a:solidFill>
            </a:rPr>
            <a:t>25 </a:t>
          </a:r>
          <a:r>
            <a:rPr lang="ru-RU" b="1" i="0" dirty="0" smtClean="0">
              <a:solidFill>
                <a:schemeClr val="tx1"/>
              </a:solidFill>
            </a:rPr>
            <a:t>марта года, следующего за истекшим налоговым </a:t>
          </a:r>
          <a:r>
            <a:rPr lang="ru-RU" b="1" i="0" dirty="0" smtClean="0">
              <a:solidFill>
                <a:schemeClr val="tx1"/>
              </a:solidFill>
            </a:rPr>
            <a:t>периодом;</a:t>
          </a:r>
          <a:endParaRPr lang="ru-RU" b="1" i="0" dirty="0">
            <a:solidFill>
              <a:schemeClr val="tx1"/>
            </a:solidFill>
          </a:endParaRPr>
        </a:p>
      </dgm:t>
    </dgm:pt>
    <dgm:pt modelId="{3FA33D18-C09C-4ACB-AD9B-F2638509277A}" type="parTrans" cxnId="{2F5BC315-CC8E-430E-B45A-7A61781466A9}">
      <dgm:prSet/>
      <dgm:spPr/>
      <dgm:t>
        <a:bodyPr/>
        <a:lstStyle/>
        <a:p>
          <a:endParaRPr lang="ru-RU" b="1" i="0">
            <a:solidFill>
              <a:schemeClr val="tx1"/>
            </a:solidFill>
          </a:endParaRPr>
        </a:p>
      </dgm:t>
    </dgm:pt>
    <dgm:pt modelId="{09693E0B-BA62-483F-ABC0-616E3262FFFD}" type="sibTrans" cxnId="{2F5BC315-CC8E-430E-B45A-7A61781466A9}">
      <dgm:prSet/>
      <dgm:spPr/>
      <dgm:t>
        <a:bodyPr/>
        <a:lstStyle/>
        <a:p>
          <a:endParaRPr lang="ru-RU" b="1" i="0">
            <a:solidFill>
              <a:schemeClr val="tx1"/>
            </a:solidFill>
          </a:endParaRPr>
        </a:p>
      </dgm:t>
    </dgm:pt>
    <dgm:pt modelId="{B8246814-BCDC-4789-92B4-2D04456DA64A}">
      <dgm:prSet/>
      <dgm:spPr/>
      <dgm:t>
        <a:bodyPr/>
        <a:lstStyle/>
        <a:p>
          <a:pPr rtl="0"/>
          <a:r>
            <a:rPr lang="ru-RU" b="1" i="0" dirty="0" smtClean="0">
              <a:solidFill>
                <a:schemeClr val="tx1"/>
              </a:solidFill>
            </a:rPr>
            <a:t> индивидуальными предпринимателями - не позднее </a:t>
          </a:r>
          <a:r>
            <a:rPr lang="ru-RU" b="1" i="0" dirty="0" smtClean="0">
              <a:solidFill>
                <a:schemeClr val="tx1"/>
              </a:solidFill>
            </a:rPr>
            <a:t>25 </a:t>
          </a:r>
          <a:r>
            <a:rPr lang="ru-RU" b="1" i="0" dirty="0" smtClean="0">
              <a:solidFill>
                <a:schemeClr val="tx1"/>
              </a:solidFill>
            </a:rPr>
            <a:t>апреля года, следующего за истекшим налоговым </a:t>
          </a:r>
          <a:r>
            <a:rPr lang="ru-RU" b="1" i="0" dirty="0" smtClean="0">
              <a:solidFill>
                <a:schemeClr val="tx1"/>
              </a:solidFill>
            </a:rPr>
            <a:t>периодом.</a:t>
          </a:r>
          <a:endParaRPr lang="ru-RU" b="1" i="0" dirty="0">
            <a:solidFill>
              <a:schemeClr val="tx1"/>
            </a:solidFill>
          </a:endParaRPr>
        </a:p>
      </dgm:t>
    </dgm:pt>
    <dgm:pt modelId="{DFEB2E38-581F-466B-A9BE-C69FEC9703AE}" type="parTrans" cxnId="{F34DFBCC-85FF-4E11-916B-40A331BA2707}">
      <dgm:prSet/>
      <dgm:spPr/>
      <dgm:t>
        <a:bodyPr/>
        <a:lstStyle/>
        <a:p>
          <a:endParaRPr lang="ru-RU" b="1" i="0">
            <a:solidFill>
              <a:schemeClr val="tx1"/>
            </a:solidFill>
          </a:endParaRPr>
        </a:p>
      </dgm:t>
    </dgm:pt>
    <dgm:pt modelId="{FBAB9656-E371-446B-9EE9-141FDD5C2458}" type="sibTrans" cxnId="{F34DFBCC-85FF-4E11-916B-40A331BA2707}">
      <dgm:prSet/>
      <dgm:spPr/>
      <dgm:t>
        <a:bodyPr/>
        <a:lstStyle/>
        <a:p>
          <a:endParaRPr lang="ru-RU" b="1" i="0">
            <a:solidFill>
              <a:schemeClr val="tx1"/>
            </a:solidFill>
          </a:endParaRPr>
        </a:p>
      </dgm:t>
    </dgm:pt>
    <dgm:pt modelId="{8FBCFF86-555C-4A2F-BDFE-95FCDAC4A498}" type="pres">
      <dgm:prSet presAssocID="{5E6C17B2-9832-47E4-8567-453EDC7651D7}" presName="linearFlow" presStyleCnt="0">
        <dgm:presLayoutVars>
          <dgm:dir/>
          <dgm:resizeHandles val="exact"/>
        </dgm:presLayoutVars>
      </dgm:prSet>
      <dgm:spPr/>
      <dgm:t>
        <a:bodyPr/>
        <a:lstStyle/>
        <a:p>
          <a:endParaRPr lang="ru-RU"/>
        </a:p>
      </dgm:t>
    </dgm:pt>
    <dgm:pt modelId="{B0476952-2D3A-4721-9851-E6BA2223E728}" type="pres">
      <dgm:prSet presAssocID="{88C5D2BE-A594-42A1-B347-EC29573A63BE}" presName="composite" presStyleCnt="0"/>
      <dgm:spPr/>
    </dgm:pt>
    <dgm:pt modelId="{14FBE294-0121-4598-B58A-D72B8895D476}" type="pres">
      <dgm:prSet presAssocID="{88C5D2BE-A594-42A1-B347-EC29573A63BE}" presName="imgShp" presStyleLbl="fgImgPlace1" presStyleIdx="0" presStyleCnt="3"/>
      <dgm:spPr/>
    </dgm:pt>
    <dgm:pt modelId="{38B29454-A481-41E7-85C9-BDE715791B69}" type="pres">
      <dgm:prSet presAssocID="{88C5D2BE-A594-42A1-B347-EC29573A63BE}" presName="txShp" presStyleLbl="node1" presStyleIdx="0" presStyleCnt="3">
        <dgm:presLayoutVars>
          <dgm:bulletEnabled val="1"/>
        </dgm:presLayoutVars>
      </dgm:prSet>
      <dgm:spPr/>
      <dgm:t>
        <a:bodyPr/>
        <a:lstStyle/>
        <a:p>
          <a:endParaRPr lang="ru-RU"/>
        </a:p>
      </dgm:t>
    </dgm:pt>
    <dgm:pt modelId="{6A956BDF-FF07-42D9-B227-ECD8788DBDF7}" type="pres">
      <dgm:prSet presAssocID="{A043E1E7-EE5E-4276-AA70-BCC8F72FEDED}" presName="spacing" presStyleCnt="0"/>
      <dgm:spPr/>
    </dgm:pt>
    <dgm:pt modelId="{E7ECF33A-B6E8-41F0-995A-7DEDCC98F094}" type="pres">
      <dgm:prSet presAssocID="{2C4EAD14-F0BB-4DC9-81E3-213240CB7FED}" presName="composite" presStyleCnt="0"/>
      <dgm:spPr/>
    </dgm:pt>
    <dgm:pt modelId="{9148D407-0EEF-45EF-ACE8-709F4D537E78}" type="pres">
      <dgm:prSet presAssocID="{2C4EAD14-F0BB-4DC9-81E3-213240CB7FED}" presName="imgShp" presStyleLbl="fgImgPlace1" presStyleIdx="1" presStyleCnt="3"/>
      <dgm:spPr/>
    </dgm:pt>
    <dgm:pt modelId="{09594B43-9B98-4087-8CFB-67AA03B9DF48}" type="pres">
      <dgm:prSet presAssocID="{2C4EAD14-F0BB-4DC9-81E3-213240CB7FED}" presName="txShp" presStyleLbl="node1" presStyleIdx="1" presStyleCnt="3">
        <dgm:presLayoutVars>
          <dgm:bulletEnabled val="1"/>
        </dgm:presLayoutVars>
      </dgm:prSet>
      <dgm:spPr/>
      <dgm:t>
        <a:bodyPr/>
        <a:lstStyle/>
        <a:p>
          <a:endParaRPr lang="ru-RU"/>
        </a:p>
      </dgm:t>
    </dgm:pt>
    <dgm:pt modelId="{712915CB-1C8E-4F48-B0F9-971D91EECEB8}" type="pres">
      <dgm:prSet presAssocID="{09693E0B-BA62-483F-ABC0-616E3262FFFD}" presName="spacing" presStyleCnt="0"/>
      <dgm:spPr/>
    </dgm:pt>
    <dgm:pt modelId="{6B7FA43B-42D1-4FBE-9962-9DCAA6D3C702}" type="pres">
      <dgm:prSet presAssocID="{B8246814-BCDC-4789-92B4-2D04456DA64A}" presName="composite" presStyleCnt="0"/>
      <dgm:spPr/>
    </dgm:pt>
    <dgm:pt modelId="{61BE933D-4886-4E1A-AC8E-7B043E50371B}" type="pres">
      <dgm:prSet presAssocID="{B8246814-BCDC-4789-92B4-2D04456DA64A}" presName="imgShp" presStyleLbl="fgImgPlace1" presStyleIdx="2" presStyleCnt="3"/>
      <dgm:spPr/>
    </dgm:pt>
    <dgm:pt modelId="{5B196026-CF04-421F-8C7C-63CC6199B940}" type="pres">
      <dgm:prSet presAssocID="{B8246814-BCDC-4789-92B4-2D04456DA64A}" presName="txShp" presStyleLbl="node1" presStyleIdx="2" presStyleCnt="3">
        <dgm:presLayoutVars>
          <dgm:bulletEnabled val="1"/>
        </dgm:presLayoutVars>
      </dgm:prSet>
      <dgm:spPr/>
      <dgm:t>
        <a:bodyPr/>
        <a:lstStyle/>
        <a:p>
          <a:endParaRPr lang="ru-RU"/>
        </a:p>
      </dgm:t>
    </dgm:pt>
  </dgm:ptLst>
  <dgm:cxnLst>
    <dgm:cxn modelId="{B970CB3D-CD82-44D4-819D-E1A77E21C28D}" type="presOf" srcId="{5E6C17B2-9832-47E4-8567-453EDC7651D7}" destId="{8FBCFF86-555C-4A2F-BDFE-95FCDAC4A498}" srcOrd="0" destOrd="0" presId="urn:microsoft.com/office/officeart/2005/8/layout/vList3"/>
    <dgm:cxn modelId="{37862C35-5EB2-42AF-A9D4-F9B9B2533392}" type="presOf" srcId="{B8246814-BCDC-4789-92B4-2D04456DA64A}" destId="{5B196026-CF04-421F-8C7C-63CC6199B940}" srcOrd="0" destOrd="0" presId="urn:microsoft.com/office/officeart/2005/8/layout/vList3"/>
    <dgm:cxn modelId="{F34DFBCC-85FF-4E11-916B-40A331BA2707}" srcId="{5E6C17B2-9832-47E4-8567-453EDC7651D7}" destId="{B8246814-BCDC-4789-92B4-2D04456DA64A}" srcOrd="2" destOrd="0" parTransId="{DFEB2E38-581F-466B-A9BE-C69FEC9703AE}" sibTransId="{FBAB9656-E371-446B-9EE9-141FDD5C2458}"/>
    <dgm:cxn modelId="{F7D63BCD-E96C-45F7-8EA6-97A3F2FD7120}" type="presOf" srcId="{2C4EAD14-F0BB-4DC9-81E3-213240CB7FED}" destId="{09594B43-9B98-4087-8CFB-67AA03B9DF48}" srcOrd="0" destOrd="0" presId="urn:microsoft.com/office/officeart/2005/8/layout/vList3"/>
    <dgm:cxn modelId="{C99DF041-268F-4DCD-8EF7-364C164EF03B}" srcId="{5E6C17B2-9832-47E4-8567-453EDC7651D7}" destId="{88C5D2BE-A594-42A1-B347-EC29573A63BE}" srcOrd="0" destOrd="0" parTransId="{A2DD9964-F82C-48F4-B038-6AF8C2F7D282}" sibTransId="{A043E1E7-EE5E-4276-AA70-BCC8F72FEDED}"/>
    <dgm:cxn modelId="{57A79DCD-D7E7-431E-9468-CA2AFA19646F}" type="presOf" srcId="{88C5D2BE-A594-42A1-B347-EC29573A63BE}" destId="{38B29454-A481-41E7-85C9-BDE715791B69}" srcOrd="0" destOrd="0" presId="urn:microsoft.com/office/officeart/2005/8/layout/vList3"/>
    <dgm:cxn modelId="{2F5BC315-CC8E-430E-B45A-7A61781466A9}" srcId="{5E6C17B2-9832-47E4-8567-453EDC7651D7}" destId="{2C4EAD14-F0BB-4DC9-81E3-213240CB7FED}" srcOrd="1" destOrd="0" parTransId="{3FA33D18-C09C-4ACB-AD9B-F2638509277A}" sibTransId="{09693E0B-BA62-483F-ABC0-616E3262FFFD}"/>
    <dgm:cxn modelId="{8BD77056-948D-450A-B8E6-BDF602B2AC65}" type="presParOf" srcId="{8FBCFF86-555C-4A2F-BDFE-95FCDAC4A498}" destId="{B0476952-2D3A-4721-9851-E6BA2223E728}" srcOrd="0" destOrd="0" presId="urn:microsoft.com/office/officeart/2005/8/layout/vList3"/>
    <dgm:cxn modelId="{28C31AC3-448A-45B6-8719-6D2671DF8A22}" type="presParOf" srcId="{B0476952-2D3A-4721-9851-E6BA2223E728}" destId="{14FBE294-0121-4598-B58A-D72B8895D476}" srcOrd="0" destOrd="0" presId="urn:microsoft.com/office/officeart/2005/8/layout/vList3"/>
    <dgm:cxn modelId="{D4CB5D95-7D9E-4125-B937-9BF1FD5EAFAF}" type="presParOf" srcId="{B0476952-2D3A-4721-9851-E6BA2223E728}" destId="{38B29454-A481-41E7-85C9-BDE715791B69}" srcOrd="1" destOrd="0" presId="urn:microsoft.com/office/officeart/2005/8/layout/vList3"/>
    <dgm:cxn modelId="{4B66208B-D447-4962-A735-3C17891F88D4}" type="presParOf" srcId="{8FBCFF86-555C-4A2F-BDFE-95FCDAC4A498}" destId="{6A956BDF-FF07-42D9-B227-ECD8788DBDF7}" srcOrd="1" destOrd="0" presId="urn:microsoft.com/office/officeart/2005/8/layout/vList3"/>
    <dgm:cxn modelId="{5F01452F-0923-4021-B02F-BC997F22B349}" type="presParOf" srcId="{8FBCFF86-555C-4A2F-BDFE-95FCDAC4A498}" destId="{E7ECF33A-B6E8-41F0-995A-7DEDCC98F094}" srcOrd="2" destOrd="0" presId="urn:microsoft.com/office/officeart/2005/8/layout/vList3"/>
    <dgm:cxn modelId="{D8E1B204-298F-49EF-B0CD-2758EBFF8560}" type="presParOf" srcId="{E7ECF33A-B6E8-41F0-995A-7DEDCC98F094}" destId="{9148D407-0EEF-45EF-ACE8-709F4D537E78}" srcOrd="0" destOrd="0" presId="urn:microsoft.com/office/officeart/2005/8/layout/vList3"/>
    <dgm:cxn modelId="{8A7F1EAB-3A01-40EB-A590-05ADE797F45C}" type="presParOf" srcId="{E7ECF33A-B6E8-41F0-995A-7DEDCC98F094}" destId="{09594B43-9B98-4087-8CFB-67AA03B9DF48}" srcOrd="1" destOrd="0" presId="urn:microsoft.com/office/officeart/2005/8/layout/vList3"/>
    <dgm:cxn modelId="{C54888EB-3E31-402A-8D8D-73D6172D034C}" type="presParOf" srcId="{8FBCFF86-555C-4A2F-BDFE-95FCDAC4A498}" destId="{712915CB-1C8E-4F48-B0F9-971D91EECEB8}" srcOrd="3" destOrd="0" presId="urn:microsoft.com/office/officeart/2005/8/layout/vList3"/>
    <dgm:cxn modelId="{0D7E28D0-F5AC-4584-A5D3-9E10C75E999C}" type="presParOf" srcId="{8FBCFF86-555C-4A2F-BDFE-95FCDAC4A498}" destId="{6B7FA43B-42D1-4FBE-9962-9DCAA6D3C702}" srcOrd="4" destOrd="0" presId="urn:microsoft.com/office/officeart/2005/8/layout/vList3"/>
    <dgm:cxn modelId="{97A552CF-5E1B-4C7D-A748-3FEFC70575AF}" type="presParOf" srcId="{6B7FA43B-42D1-4FBE-9962-9DCAA6D3C702}" destId="{61BE933D-4886-4E1A-AC8E-7B043E50371B}" srcOrd="0" destOrd="0" presId="urn:microsoft.com/office/officeart/2005/8/layout/vList3"/>
    <dgm:cxn modelId="{92B34D1A-BA3E-4E4E-884B-F50A15F72860}" type="presParOf" srcId="{6B7FA43B-42D1-4FBE-9962-9DCAA6D3C702}" destId="{5B196026-CF04-421F-8C7C-63CC6199B94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20874F0-A20C-4291-A394-E4C54866BB01}"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ru-RU"/>
        </a:p>
      </dgm:t>
    </dgm:pt>
    <dgm:pt modelId="{F40CCFA7-E241-44AE-BB54-93ECD44BBE1E}">
      <dgm:prSet/>
      <dgm:spPr/>
      <dgm:t>
        <a:bodyPr/>
        <a:lstStyle/>
        <a:p>
          <a:pPr rtl="0"/>
          <a:r>
            <a:rPr lang="ru-RU" b="1" i="0" u="sng" dirty="0" smtClean="0">
              <a:solidFill>
                <a:schemeClr val="tx1"/>
              </a:solidFill>
            </a:rPr>
            <a:t>Является прямым налогом (подоходным) (п. 7 ст. 12, ст. 18 НК РФ). </a:t>
          </a:r>
          <a:endParaRPr lang="ru-RU" b="1" i="0" u="sng" dirty="0">
            <a:solidFill>
              <a:schemeClr val="tx1"/>
            </a:solidFill>
          </a:endParaRPr>
        </a:p>
      </dgm:t>
    </dgm:pt>
    <dgm:pt modelId="{3F6E9922-EA7A-4F78-AF22-FC39FA24834C}" type="parTrans" cxnId="{E2A32C2D-A05B-4CE2-B7C9-86E79D6F8894}">
      <dgm:prSet/>
      <dgm:spPr/>
      <dgm:t>
        <a:bodyPr/>
        <a:lstStyle/>
        <a:p>
          <a:endParaRPr lang="ru-RU" b="1">
            <a:solidFill>
              <a:schemeClr val="tx1"/>
            </a:solidFill>
          </a:endParaRPr>
        </a:p>
      </dgm:t>
    </dgm:pt>
    <dgm:pt modelId="{80818A24-FDA0-45D2-AC37-59DE90450740}" type="sibTrans" cxnId="{E2A32C2D-A05B-4CE2-B7C9-86E79D6F8894}">
      <dgm:prSet/>
      <dgm:spPr/>
      <dgm:t>
        <a:bodyPr/>
        <a:lstStyle/>
        <a:p>
          <a:endParaRPr lang="ru-RU" b="1">
            <a:solidFill>
              <a:schemeClr val="tx1"/>
            </a:solidFill>
          </a:endParaRPr>
        </a:p>
      </dgm:t>
    </dgm:pt>
    <dgm:pt modelId="{4DA0A944-BD5E-4138-A201-3971005D0A1D}">
      <dgm:prSet/>
      <dgm:spPr/>
      <dgm:t>
        <a:bodyPr/>
        <a:lstStyle/>
        <a:p>
          <a:pPr rtl="0"/>
          <a:r>
            <a:rPr lang="ru-RU" b="1" smtClean="0">
              <a:solidFill>
                <a:schemeClr val="tx1"/>
              </a:solidFill>
            </a:rPr>
            <a:t>Урегулирован гл. 26.1 НК РФ, которая действует с 1 января 2002 г. и в целом единообразно применяется на всей территории России </a:t>
          </a:r>
          <a:endParaRPr lang="ru-RU" b="1">
            <a:solidFill>
              <a:schemeClr val="tx1"/>
            </a:solidFill>
          </a:endParaRPr>
        </a:p>
      </dgm:t>
    </dgm:pt>
    <dgm:pt modelId="{1402F73F-F4BC-418D-AA0D-7987265E50E1}" type="parTrans" cxnId="{2A23F6FC-362C-4996-8DA8-51A4FA2D1653}">
      <dgm:prSet/>
      <dgm:spPr/>
      <dgm:t>
        <a:bodyPr/>
        <a:lstStyle/>
        <a:p>
          <a:endParaRPr lang="ru-RU" b="1">
            <a:solidFill>
              <a:schemeClr val="tx1"/>
            </a:solidFill>
          </a:endParaRPr>
        </a:p>
      </dgm:t>
    </dgm:pt>
    <dgm:pt modelId="{A16B6575-829F-4757-95BE-F398732F3603}" type="sibTrans" cxnId="{2A23F6FC-362C-4996-8DA8-51A4FA2D1653}">
      <dgm:prSet/>
      <dgm:spPr/>
      <dgm:t>
        <a:bodyPr/>
        <a:lstStyle/>
        <a:p>
          <a:endParaRPr lang="ru-RU" b="1">
            <a:solidFill>
              <a:schemeClr val="tx1"/>
            </a:solidFill>
          </a:endParaRPr>
        </a:p>
      </dgm:t>
    </dgm:pt>
    <dgm:pt modelId="{9869713C-92C2-409B-954B-2719A9FCA6FE}">
      <dgm:prSet/>
      <dgm:spPr/>
      <dgm:t>
        <a:bodyPr/>
        <a:lstStyle/>
        <a:p>
          <a:pPr rtl="0"/>
          <a:r>
            <a:rPr lang="ru-RU" b="1" smtClean="0">
              <a:solidFill>
                <a:schemeClr val="tx1"/>
              </a:solidFill>
            </a:rPr>
            <a:t>(в п. 2 ст. 346.8 НК РФ предусмотрены особые права органов власти Республики Крым и города федерального значения Севастополя по регулированию налоговой ставки).</a:t>
          </a:r>
          <a:endParaRPr lang="ru-RU" b="1">
            <a:solidFill>
              <a:schemeClr val="tx1"/>
            </a:solidFill>
          </a:endParaRPr>
        </a:p>
      </dgm:t>
    </dgm:pt>
    <dgm:pt modelId="{582591CA-7B76-42AB-8C35-C14AB4150DE2}" type="parTrans" cxnId="{0EBA545A-3540-40BB-BDA5-EE55D663FF8E}">
      <dgm:prSet/>
      <dgm:spPr/>
      <dgm:t>
        <a:bodyPr/>
        <a:lstStyle/>
        <a:p>
          <a:endParaRPr lang="ru-RU" b="1">
            <a:solidFill>
              <a:schemeClr val="tx1"/>
            </a:solidFill>
          </a:endParaRPr>
        </a:p>
      </dgm:t>
    </dgm:pt>
    <dgm:pt modelId="{A62D12CD-57AD-43A3-937B-B14322DA0120}" type="sibTrans" cxnId="{0EBA545A-3540-40BB-BDA5-EE55D663FF8E}">
      <dgm:prSet/>
      <dgm:spPr/>
      <dgm:t>
        <a:bodyPr/>
        <a:lstStyle/>
        <a:p>
          <a:endParaRPr lang="ru-RU" b="1">
            <a:solidFill>
              <a:schemeClr val="tx1"/>
            </a:solidFill>
          </a:endParaRPr>
        </a:p>
      </dgm:t>
    </dgm:pt>
    <dgm:pt modelId="{AB08F36A-80E3-4860-98CC-ED8D228B5202}" type="pres">
      <dgm:prSet presAssocID="{920874F0-A20C-4291-A394-E4C54866BB01}" presName="linear" presStyleCnt="0">
        <dgm:presLayoutVars>
          <dgm:animLvl val="lvl"/>
          <dgm:resizeHandles val="exact"/>
        </dgm:presLayoutVars>
      </dgm:prSet>
      <dgm:spPr/>
      <dgm:t>
        <a:bodyPr/>
        <a:lstStyle/>
        <a:p>
          <a:endParaRPr lang="ru-RU"/>
        </a:p>
      </dgm:t>
    </dgm:pt>
    <dgm:pt modelId="{2F5F778D-1F28-461E-8B06-CD50C38D721B}" type="pres">
      <dgm:prSet presAssocID="{F40CCFA7-E241-44AE-BB54-93ECD44BBE1E}" presName="parentText" presStyleLbl="node1" presStyleIdx="0" presStyleCnt="3">
        <dgm:presLayoutVars>
          <dgm:chMax val="0"/>
          <dgm:bulletEnabled val="1"/>
        </dgm:presLayoutVars>
      </dgm:prSet>
      <dgm:spPr/>
      <dgm:t>
        <a:bodyPr/>
        <a:lstStyle/>
        <a:p>
          <a:endParaRPr lang="ru-RU"/>
        </a:p>
      </dgm:t>
    </dgm:pt>
    <dgm:pt modelId="{C3B43F65-8522-4778-BC6C-0ABB9AC78EF5}" type="pres">
      <dgm:prSet presAssocID="{80818A24-FDA0-45D2-AC37-59DE90450740}" presName="spacer" presStyleCnt="0"/>
      <dgm:spPr/>
    </dgm:pt>
    <dgm:pt modelId="{58F9739F-119B-4AB9-8DFA-3052915DD5E5}" type="pres">
      <dgm:prSet presAssocID="{4DA0A944-BD5E-4138-A201-3971005D0A1D}" presName="parentText" presStyleLbl="node1" presStyleIdx="1" presStyleCnt="3">
        <dgm:presLayoutVars>
          <dgm:chMax val="0"/>
          <dgm:bulletEnabled val="1"/>
        </dgm:presLayoutVars>
      </dgm:prSet>
      <dgm:spPr/>
      <dgm:t>
        <a:bodyPr/>
        <a:lstStyle/>
        <a:p>
          <a:endParaRPr lang="ru-RU"/>
        </a:p>
      </dgm:t>
    </dgm:pt>
    <dgm:pt modelId="{20C443CF-2538-49C8-8D84-B4CC25C72B88}" type="pres">
      <dgm:prSet presAssocID="{A16B6575-829F-4757-95BE-F398732F3603}" presName="spacer" presStyleCnt="0"/>
      <dgm:spPr/>
    </dgm:pt>
    <dgm:pt modelId="{C228C85D-7A6A-460A-9386-52AA476C376B}" type="pres">
      <dgm:prSet presAssocID="{9869713C-92C2-409B-954B-2719A9FCA6FE}" presName="parentText" presStyleLbl="node1" presStyleIdx="2" presStyleCnt="3">
        <dgm:presLayoutVars>
          <dgm:chMax val="0"/>
          <dgm:bulletEnabled val="1"/>
        </dgm:presLayoutVars>
      </dgm:prSet>
      <dgm:spPr/>
      <dgm:t>
        <a:bodyPr/>
        <a:lstStyle/>
        <a:p>
          <a:endParaRPr lang="ru-RU"/>
        </a:p>
      </dgm:t>
    </dgm:pt>
  </dgm:ptLst>
  <dgm:cxnLst>
    <dgm:cxn modelId="{0EBA545A-3540-40BB-BDA5-EE55D663FF8E}" srcId="{920874F0-A20C-4291-A394-E4C54866BB01}" destId="{9869713C-92C2-409B-954B-2719A9FCA6FE}" srcOrd="2" destOrd="0" parTransId="{582591CA-7B76-42AB-8C35-C14AB4150DE2}" sibTransId="{A62D12CD-57AD-43A3-937B-B14322DA0120}"/>
    <dgm:cxn modelId="{544F08BD-DAF3-425D-9F10-4C99557064F5}" type="presOf" srcId="{4DA0A944-BD5E-4138-A201-3971005D0A1D}" destId="{58F9739F-119B-4AB9-8DFA-3052915DD5E5}" srcOrd="0" destOrd="0" presId="urn:microsoft.com/office/officeart/2005/8/layout/vList2"/>
    <dgm:cxn modelId="{353E703F-7971-4251-9313-9650575BA609}" type="presOf" srcId="{9869713C-92C2-409B-954B-2719A9FCA6FE}" destId="{C228C85D-7A6A-460A-9386-52AA476C376B}" srcOrd="0" destOrd="0" presId="urn:microsoft.com/office/officeart/2005/8/layout/vList2"/>
    <dgm:cxn modelId="{E2A32C2D-A05B-4CE2-B7C9-86E79D6F8894}" srcId="{920874F0-A20C-4291-A394-E4C54866BB01}" destId="{F40CCFA7-E241-44AE-BB54-93ECD44BBE1E}" srcOrd="0" destOrd="0" parTransId="{3F6E9922-EA7A-4F78-AF22-FC39FA24834C}" sibTransId="{80818A24-FDA0-45D2-AC37-59DE90450740}"/>
    <dgm:cxn modelId="{2A23F6FC-362C-4996-8DA8-51A4FA2D1653}" srcId="{920874F0-A20C-4291-A394-E4C54866BB01}" destId="{4DA0A944-BD5E-4138-A201-3971005D0A1D}" srcOrd="1" destOrd="0" parTransId="{1402F73F-F4BC-418D-AA0D-7987265E50E1}" sibTransId="{A16B6575-829F-4757-95BE-F398732F3603}"/>
    <dgm:cxn modelId="{93AF8ABB-B5A1-4EC8-AF36-F5355082B61B}" type="presOf" srcId="{920874F0-A20C-4291-A394-E4C54866BB01}" destId="{AB08F36A-80E3-4860-98CC-ED8D228B5202}" srcOrd="0" destOrd="0" presId="urn:microsoft.com/office/officeart/2005/8/layout/vList2"/>
    <dgm:cxn modelId="{1186FBB4-F30F-46C0-AC1E-9BDE853763A3}" type="presOf" srcId="{F40CCFA7-E241-44AE-BB54-93ECD44BBE1E}" destId="{2F5F778D-1F28-461E-8B06-CD50C38D721B}" srcOrd="0" destOrd="0" presId="urn:microsoft.com/office/officeart/2005/8/layout/vList2"/>
    <dgm:cxn modelId="{30F4DFAD-F3C4-45D8-9F72-C7DECB84D0ED}" type="presParOf" srcId="{AB08F36A-80E3-4860-98CC-ED8D228B5202}" destId="{2F5F778D-1F28-461E-8B06-CD50C38D721B}" srcOrd="0" destOrd="0" presId="urn:microsoft.com/office/officeart/2005/8/layout/vList2"/>
    <dgm:cxn modelId="{BE9A2479-BBFB-43B5-B6D5-BC39E3BD5E87}" type="presParOf" srcId="{AB08F36A-80E3-4860-98CC-ED8D228B5202}" destId="{C3B43F65-8522-4778-BC6C-0ABB9AC78EF5}" srcOrd="1" destOrd="0" presId="urn:microsoft.com/office/officeart/2005/8/layout/vList2"/>
    <dgm:cxn modelId="{89025F37-AD00-4005-9076-87C79498F55E}" type="presParOf" srcId="{AB08F36A-80E3-4860-98CC-ED8D228B5202}" destId="{58F9739F-119B-4AB9-8DFA-3052915DD5E5}" srcOrd="2" destOrd="0" presId="urn:microsoft.com/office/officeart/2005/8/layout/vList2"/>
    <dgm:cxn modelId="{E5A432C1-AECB-4134-B973-3AC9E60E4244}" type="presParOf" srcId="{AB08F36A-80E3-4860-98CC-ED8D228B5202}" destId="{20C443CF-2538-49C8-8D84-B4CC25C72B88}" srcOrd="3" destOrd="0" presId="urn:microsoft.com/office/officeart/2005/8/layout/vList2"/>
    <dgm:cxn modelId="{3A9CBC09-D95D-4172-883F-ED43A85A9E48}" type="presParOf" srcId="{AB08F36A-80E3-4860-98CC-ED8D228B5202}" destId="{C228C85D-7A6A-460A-9386-52AA476C376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0B39C7F-D9BD-45C0-9B74-CE2B828D01A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EBC829A6-C9AE-42DB-8920-FC3C2398BEC0}">
      <dgm:prSet/>
      <dgm:spPr/>
      <dgm:t>
        <a:bodyPr/>
        <a:lstStyle/>
        <a:p>
          <a:pPr rtl="0"/>
          <a:r>
            <a:rPr lang="ru-RU" b="1" smtClean="0">
              <a:solidFill>
                <a:schemeClr val="tx1"/>
              </a:solidFill>
            </a:rPr>
            <a:t>организации и индивидуальные предприниматели, производящие сельскохозяйственную продукцию, осуществляющие ее первичную и последующую (промышленную) переработку (в том числе на арендованных основных средствах) и реализующие эту продукцию, при условии, что в общем доходе от реализации товаров (работ, услуг) таких организаций и индивидуальных предпринимателей доля дохода от реализации произведенной ими сельскохозяйственной продукции, включая продукцию ее первичной переработки, произведенную ими из сельскохозяйственного сырья собственного производства, а также от оказания сельскохозяйственным товаропроизводителям услуг, указанных в подп. 1 п. 2 ст. 346.2 НК РФ, составляет не менее 70%.</a:t>
          </a:r>
          <a:endParaRPr lang="ru-RU" b="1">
            <a:solidFill>
              <a:schemeClr val="tx1"/>
            </a:solidFill>
          </a:endParaRPr>
        </a:p>
      </dgm:t>
    </dgm:pt>
    <dgm:pt modelId="{33A1B315-B77B-4B9A-9928-A387A0A9DDDC}" type="parTrans" cxnId="{798E4F7C-F693-4AD8-A66C-CBD8C26AB8F2}">
      <dgm:prSet/>
      <dgm:spPr/>
      <dgm:t>
        <a:bodyPr/>
        <a:lstStyle/>
        <a:p>
          <a:endParaRPr lang="ru-RU"/>
        </a:p>
      </dgm:t>
    </dgm:pt>
    <dgm:pt modelId="{D2DDD8F1-8772-4546-AFBB-BA45CEA0E447}" type="sibTrans" cxnId="{798E4F7C-F693-4AD8-A66C-CBD8C26AB8F2}">
      <dgm:prSet/>
      <dgm:spPr/>
      <dgm:t>
        <a:bodyPr/>
        <a:lstStyle/>
        <a:p>
          <a:endParaRPr lang="ru-RU"/>
        </a:p>
      </dgm:t>
    </dgm:pt>
    <dgm:pt modelId="{127F7C65-B863-49F2-A6F5-D2D96BEF03CC}" type="pres">
      <dgm:prSet presAssocID="{D0B39C7F-D9BD-45C0-9B74-CE2B828D01A3}" presName="linear" presStyleCnt="0">
        <dgm:presLayoutVars>
          <dgm:animLvl val="lvl"/>
          <dgm:resizeHandles val="exact"/>
        </dgm:presLayoutVars>
      </dgm:prSet>
      <dgm:spPr/>
      <dgm:t>
        <a:bodyPr/>
        <a:lstStyle/>
        <a:p>
          <a:endParaRPr lang="ru-RU"/>
        </a:p>
      </dgm:t>
    </dgm:pt>
    <dgm:pt modelId="{17E58C3A-A0D9-4C4E-94A1-784F074C7DB4}" type="pres">
      <dgm:prSet presAssocID="{EBC829A6-C9AE-42DB-8920-FC3C2398BEC0}" presName="parentText" presStyleLbl="node1" presStyleIdx="0" presStyleCnt="1" custScaleY="110831">
        <dgm:presLayoutVars>
          <dgm:chMax val="0"/>
          <dgm:bulletEnabled val="1"/>
        </dgm:presLayoutVars>
      </dgm:prSet>
      <dgm:spPr/>
      <dgm:t>
        <a:bodyPr/>
        <a:lstStyle/>
        <a:p>
          <a:endParaRPr lang="ru-RU"/>
        </a:p>
      </dgm:t>
    </dgm:pt>
  </dgm:ptLst>
  <dgm:cxnLst>
    <dgm:cxn modelId="{756CAE47-07A5-427E-B62C-2BEA07A706D4}" type="presOf" srcId="{D0B39C7F-D9BD-45C0-9B74-CE2B828D01A3}" destId="{127F7C65-B863-49F2-A6F5-D2D96BEF03CC}" srcOrd="0" destOrd="0" presId="urn:microsoft.com/office/officeart/2005/8/layout/vList2"/>
    <dgm:cxn modelId="{0CD64633-44E1-4828-A8F4-0B1F61B10A4D}" type="presOf" srcId="{EBC829A6-C9AE-42DB-8920-FC3C2398BEC0}" destId="{17E58C3A-A0D9-4C4E-94A1-784F074C7DB4}" srcOrd="0" destOrd="0" presId="urn:microsoft.com/office/officeart/2005/8/layout/vList2"/>
    <dgm:cxn modelId="{798E4F7C-F693-4AD8-A66C-CBD8C26AB8F2}" srcId="{D0B39C7F-D9BD-45C0-9B74-CE2B828D01A3}" destId="{EBC829A6-C9AE-42DB-8920-FC3C2398BEC0}" srcOrd="0" destOrd="0" parTransId="{33A1B315-B77B-4B9A-9928-A387A0A9DDDC}" sibTransId="{D2DDD8F1-8772-4546-AFBB-BA45CEA0E447}"/>
    <dgm:cxn modelId="{BFA999EF-7DCC-4397-BC63-6DDF93EFA92F}" type="presParOf" srcId="{127F7C65-B863-49F2-A6F5-D2D96BEF03CC}" destId="{17E58C3A-A0D9-4C4E-94A1-784F074C7DB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B8B870F-A2B2-4345-9FDF-7986B8258495}"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ru-RU"/>
        </a:p>
      </dgm:t>
    </dgm:pt>
    <dgm:pt modelId="{C996C4D2-0977-4CE8-A406-242DFD852FB3}">
      <dgm:prSet/>
      <dgm:spPr/>
      <dgm:t>
        <a:bodyPr/>
        <a:lstStyle/>
        <a:p>
          <a:pPr rtl="0"/>
          <a:r>
            <a:rPr lang="ru-RU" b="1" dirty="0" smtClean="0">
              <a:solidFill>
                <a:schemeClr val="tx1"/>
              </a:solidFill>
            </a:rPr>
            <a:t>продукция растениеводства сельского и лесного хозяйства</a:t>
          </a:r>
          <a:endParaRPr lang="ru-RU" b="1" dirty="0">
            <a:solidFill>
              <a:schemeClr val="tx1"/>
            </a:solidFill>
          </a:endParaRPr>
        </a:p>
      </dgm:t>
    </dgm:pt>
    <dgm:pt modelId="{0923A470-6B53-445F-ACC1-6D9E87E08C7A}" type="parTrans" cxnId="{3CDBC223-5086-40E8-AD8F-C7911D4996C9}">
      <dgm:prSet/>
      <dgm:spPr/>
      <dgm:t>
        <a:bodyPr/>
        <a:lstStyle/>
        <a:p>
          <a:endParaRPr lang="ru-RU" b="1">
            <a:solidFill>
              <a:schemeClr val="tx1"/>
            </a:solidFill>
          </a:endParaRPr>
        </a:p>
      </dgm:t>
    </dgm:pt>
    <dgm:pt modelId="{404CDFDB-F110-4D09-AF31-966C636175F2}" type="sibTrans" cxnId="{3CDBC223-5086-40E8-AD8F-C7911D4996C9}">
      <dgm:prSet/>
      <dgm:spPr/>
      <dgm:t>
        <a:bodyPr/>
        <a:lstStyle/>
        <a:p>
          <a:endParaRPr lang="ru-RU" b="1">
            <a:solidFill>
              <a:schemeClr val="tx1"/>
            </a:solidFill>
          </a:endParaRPr>
        </a:p>
      </dgm:t>
    </dgm:pt>
    <dgm:pt modelId="{774F06A0-1AE7-4202-8E88-6C96B9895FBD}">
      <dgm:prSet/>
      <dgm:spPr/>
      <dgm:t>
        <a:bodyPr/>
        <a:lstStyle/>
        <a:p>
          <a:pPr rtl="0"/>
          <a:r>
            <a:rPr lang="ru-RU" b="1" dirty="0" smtClean="0">
              <a:solidFill>
                <a:schemeClr val="tx1"/>
              </a:solidFill>
            </a:rPr>
            <a:t>продукция животноводства (в том числе полученная в результате выращивания и </a:t>
          </a:r>
          <a:r>
            <a:rPr lang="ru-RU" b="1" dirty="0" err="1" smtClean="0">
              <a:solidFill>
                <a:schemeClr val="tx1"/>
              </a:solidFill>
            </a:rPr>
            <a:t>доращивания</a:t>
          </a:r>
          <a:r>
            <a:rPr lang="ru-RU" b="1" dirty="0" smtClean="0">
              <a:solidFill>
                <a:schemeClr val="tx1"/>
              </a:solidFill>
            </a:rPr>
            <a:t> рыб и других водных биологических ресурсов)</a:t>
          </a:r>
          <a:endParaRPr lang="ru-RU" b="1" dirty="0">
            <a:solidFill>
              <a:schemeClr val="tx1"/>
            </a:solidFill>
          </a:endParaRPr>
        </a:p>
      </dgm:t>
    </dgm:pt>
    <dgm:pt modelId="{897424B7-7312-4A1D-9794-E1AF889DCAEB}" type="parTrans" cxnId="{2449754B-E98A-4C03-8B5F-94AF441FA90A}">
      <dgm:prSet/>
      <dgm:spPr/>
      <dgm:t>
        <a:bodyPr/>
        <a:lstStyle/>
        <a:p>
          <a:endParaRPr lang="ru-RU" b="1">
            <a:solidFill>
              <a:schemeClr val="tx1"/>
            </a:solidFill>
          </a:endParaRPr>
        </a:p>
      </dgm:t>
    </dgm:pt>
    <dgm:pt modelId="{294CDED6-3588-4897-8968-7797AC874845}" type="sibTrans" cxnId="{2449754B-E98A-4C03-8B5F-94AF441FA90A}">
      <dgm:prSet/>
      <dgm:spPr/>
      <dgm:t>
        <a:bodyPr/>
        <a:lstStyle/>
        <a:p>
          <a:endParaRPr lang="ru-RU" b="1">
            <a:solidFill>
              <a:schemeClr val="tx1"/>
            </a:solidFill>
          </a:endParaRPr>
        </a:p>
      </dgm:t>
    </dgm:pt>
    <dgm:pt modelId="{6F6FAFD1-A4B5-4E6E-A1A0-E41DCD34A29E}">
      <dgm:prSet/>
      <dgm:spPr/>
      <dgm:t>
        <a:bodyPr/>
        <a:lstStyle/>
        <a:p>
          <a:pPr rtl="0"/>
          <a:r>
            <a:rPr lang="ru-RU" b="1" dirty="0" smtClean="0">
              <a:solidFill>
                <a:schemeClr val="tx1"/>
              </a:solidFill>
            </a:rPr>
            <a:t>Конкретные виды определяются Правительством РФ в соответствии с Общероссийским классификатором продукции по видам экономической деятельности</a:t>
          </a:r>
          <a:endParaRPr lang="ru-RU" b="1" dirty="0">
            <a:solidFill>
              <a:schemeClr val="tx1"/>
            </a:solidFill>
          </a:endParaRPr>
        </a:p>
      </dgm:t>
    </dgm:pt>
    <dgm:pt modelId="{703169C3-2611-4C54-A103-6C10A7607BEB}" type="parTrans" cxnId="{49186EB0-4421-48CD-BF23-C5E146A4A27F}">
      <dgm:prSet/>
      <dgm:spPr/>
      <dgm:t>
        <a:bodyPr/>
        <a:lstStyle/>
        <a:p>
          <a:endParaRPr lang="ru-RU" b="1">
            <a:solidFill>
              <a:schemeClr val="tx1"/>
            </a:solidFill>
          </a:endParaRPr>
        </a:p>
      </dgm:t>
    </dgm:pt>
    <dgm:pt modelId="{8840C1DE-771F-488C-8D66-42D231DFF417}" type="sibTrans" cxnId="{49186EB0-4421-48CD-BF23-C5E146A4A27F}">
      <dgm:prSet/>
      <dgm:spPr/>
      <dgm:t>
        <a:bodyPr/>
        <a:lstStyle/>
        <a:p>
          <a:endParaRPr lang="ru-RU" b="1">
            <a:solidFill>
              <a:schemeClr val="tx1"/>
            </a:solidFill>
          </a:endParaRPr>
        </a:p>
      </dgm:t>
    </dgm:pt>
    <dgm:pt modelId="{C4CECBA1-2233-4EDF-9EDD-0C3F48D6C505}" type="pres">
      <dgm:prSet presAssocID="{AB8B870F-A2B2-4345-9FDF-7986B8258495}" presName="Name0" presStyleCnt="0">
        <dgm:presLayoutVars>
          <dgm:chPref val="3"/>
          <dgm:dir/>
          <dgm:animLvl val="lvl"/>
          <dgm:resizeHandles/>
        </dgm:presLayoutVars>
      </dgm:prSet>
      <dgm:spPr/>
      <dgm:t>
        <a:bodyPr/>
        <a:lstStyle/>
        <a:p>
          <a:endParaRPr lang="ru-RU"/>
        </a:p>
      </dgm:t>
    </dgm:pt>
    <dgm:pt modelId="{359E8083-AC62-4030-B73B-529191967B6C}" type="pres">
      <dgm:prSet presAssocID="{C996C4D2-0977-4CE8-A406-242DFD852FB3}" presName="horFlow" presStyleCnt="0"/>
      <dgm:spPr/>
    </dgm:pt>
    <dgm:pt modelId="{5FF70B5C-11A2-4A0D-BD10-02CEDFD44A52}" type="pres">
      <dgm:prSet presAssocID="{C996C4D2-0977-4CE8-A406-242DFD852FB3}" presName="bigChev" presStyleLbl="node1" presStyleIdx="0" presStyleCnt="3" custScaleX="278969"/>
      <dgm:spPr/>
      <dgm:t>
        <a:bodyPr/>
        <a:lstStyle/>
        <a:p>
          <a:endParaRPr lang="ru-RU"/>
        </a:p>
      </dgm:t>
    </dgm:pt>
    <dgm:pt modelId="{6764319A-6BDC-4EF1-B797-5E32E3C8DD16}" type="pres">
      <dgm:prSet presAssocID="{C996C4D2-0977-4CE8-A406-242DFD852FB3}" presName="vSp" presStyleCnt="0"/>
      <dgm:spPr/>
    </dgm:pt>
    <dgm:pt modelId="{A220CFE3-6F14-4494-9DBF-4E5DA4F1112D}" type="pres">
      <dgm:prSet presAssocID="{774F06A0-1AE7-4202-8E88-6C96B9895FBD}" presName="horFlow" presStyleCnt="0"/>
      <dgm:spPr/>
    </dgm:pt>
    <dgm:pt modelId="{300A8983-181A-4653-950E-799F10A4DB1D}" type="pres">
      <dgm:prSet presAssocID="{774F06A0-1AE7-4202-8E88-6C96B9895FBD}" presName="bigChev" presStyleLbl="node1" presStyleIdx="1" presStyleCnt="3" custScaleX="281706"/>
      <dgm:spPr/>
      <dgm:t>
        <a:bodyPr/>
        <a:lstStyle/>
        <a:p>
          <a:endParaRPr lang="ru-RU"/>
        </a:p>
      </dgm:t>
    </dgm:pt>
    <dgm:pt modelId="{093B696B-77C4-4733-B005-187540CBFA4C}" type="pres">
      <dgm:prSet presAssocID="{774F06A0-1AE7-4202-8E88-6C96B9895FBD}" presName="vSp" presStyleCnt="0"/>
      <dgm:spPr/>
    </dgm:pt>
    <dgm:pt modelId="{FE681D2F-3021-436A-83C9-FC18A5744043}" type="pres">
      <dgm:prSet presAssocID="{6F6FAFD1-A4B5-4E6E-A1A0-E41DCD34A29E}" presName="horFlow" presStyleCnt="0"/>
      <dgm:spPr/>
    </dgm:pt>
    <dgm:pt modelId="{DC8F3873-5A77-4556-9EE8-B146C92DDC65}" type="pres">
      <dgm:prSet presAssocID="{6F6FAFD1-A4B5-4E6E-A1A0-E41DCD34A29E}" presName="bigChev" presStyleLbl="node1" presStyleIdx="2" presStyleCnt="3" custScaleX="282094"/>
      <dgm:spPr/>
      <dgm:t>
        <a:bodyPr/>
        <a:lstStyle/>
        <a:p>
          <a:endParaRPr lang="ru-RU"/>
        </a:p>
      </dgm:t>
    </dgm:pt>
  </dgm:ptLst>
  <dgm:cxnLst>
    <dgm:cxn modelId="{49186EB0-4421-48CD-BF23-C5E146A4A27F}" srcId="{AB8B870F-A2B2-4345-9FDF-7986B8258495}" destId="{6F6FAFD1-A4B5-4E6E-A1A0-E41DCD34A29E}" srcOrd="2" destOrd="0" parTransId="{703169C3-2611-4C54-A103-6C10A7607BEB}" sibTransId="{8840C1DE-771F-488C-8D66-42D231DFF417}"/>
    <dgm:cxn modelId="{2449754B-E98A-4C03-8B5F-94AF441FA90A}" srcId="{AB8B870F-A2B2-4345-9FDF-7986B8258495}" destId="{774F06A0-1AE7-4202-8E88-6C96B9895FBD}" srcOrd="1" destOrd="0" parTransId="{897424B7-7312-4A1D-9794-E1AF889DCAEB}" sibTransId="{294CDED6-3588-4897-8968-7797AC874845}"/>
    <dgm:cxn modelId="{8B696B99-8322-4566-9758-00E401FDA53F}" type="presOf" srcId="{AB8B870F-A2B2-4345-9FDF-7986B8258495}" destId="{C4CECBA1-2233-4EDF-9EDD-0C3F48D6C505}" srcOrd="0" destOrd="0" presId="urn:microsoft.com/office/officeart/2005/8/layout/lProcess3"/>
    <dgm:cxn modelId="{7A242074-4726-4F76-B586-311E52265532}" type="presOf" srcId="{C996C4D2-0977-4CE8-A406-242DFD852FB3}" destId="{5FF70B5C-11A2-4A0D-BD10-02CEDFD44A52}" srcOrd="0" destOrd="0" presId="urn:microsoft.com/office/officeart/2005/8/layout/lProcess3"/>
    <dgm:cxn modelId="{37783C50-D855-42B4-AA9D-31522BCD9290}" type="presOf" srcId="{774F06A0-1AE7-4202-8E88-6C96B9895FBD}" destId="{300A8983-181A-4653-950E-799F10A4DB1D}" srcOrd="0" destOrd="0" presId="urn:microsoft.com/office/officeart/2005/8/layout/lProcess3"/>
    <dgm:cxn modelId="{3CDBC223-5086-40E8-AD8F-C7911D4996C9}" srcId="{AB8B870F-A2B2-4345-9FDF-7986B8258495}" destId="{C996C4D2-0977-4CE8-A406-242DFD852FB3}" srcOrd="0" destOrd="0" parTransId="{0923A470-6B53-445F-ACC1-6D9E87E08C7A}" sibTransId="{404CDFDB-F110-4D09-AF31-966C636175F2}"/>
    <dgm:cxn modelId="{4E0192F5-A056-471C-BF32-E27E8837723E}" type="presOf" srcId="{6F6FAFD1-A4B5-4E6E-A1A0-E41DCD34A29E}" destId="{DC8F3873-5A77-4556-9EE8-B146C92DDC65}" srcOrd="0" destOrd="0" presId="urn:microsoft.com/office/officeart/2005/8/layout/lProcess3"/>
    <dgm:cxn modelId="{4FE726CB-ABE9-4266-8B3E-02184B49CD89}" type="presParOf" srcId="{C4CECBA1-2233-4EDF-9EDD-0C3F48D6C505}" destId="{359E8083-AC62-4030-B73B-529191967B6C}" srcOrd="0" destOrd="0" presId="urn:microsoft.com/office/officeart/2005/8/layout/lProcess3"/>
    <dgm:cxn modelId="{A0A9846E-C45A-40D6-8D0A-3DA8ACC77788}" type="presParOf" srcId="{359E8083-AC62-4030-B73B-529191967B6C}" destId="{5FF70B5C-11A2-4A0D-BD10-02CEDFD44A52}" srcOrd="0" destOrd="0" presId="urn:microsoft.com/office/officeart/2005/8/layout/lProcess3"/>
    <dgm:cxn modelId="{ABA37CB7-8445-4142-9D28-0AB6CD41C2EF}" type="presParOf" srcId="{C4CECBA1-2233-4EDF-9EDD-0C3F48D6C505}" destId="{6764319A-6BDC-4EF1-B797-5E32E3C8DD16}" srcOrd="1" destOrd="0" presId="urn:microsoft.com/office/officeart/2005/8/layout/lProcess3"/>
    <dgm:cxn modelId="{4B171C89-679C-483D-87A2-AADC3A914DB1}" type="presParOf" srcId="{C4CECBA1-2233-4EDF-9EDD-0C3F48D6C505}" destId="{A220CFE3-6F14-4494-9DBF-4E5DA4F1112D}" srcOrd="2" destOrd="0" presId="urn:microsoft.com/office/officeart/2005/8/layout/lProcess3"/>
    <dgm:cxn modelId="{41BB5A24-864D-4636-9253-41C27C464CB1}" type="presParOf" srcId="{A220CFE3-6F14-4494-9DBF-4E5DA4F1112D}" destId="{300A8983-181A-4653-950E-799F10A4DB1D}" srcOrd="0" destOrd="0" presId="urn:microsoft.com/office/officeart/2005/8/layout/lProcess3"/>
    <dgm:cxn modelId="{0A6075E4-7ADB-47BE-8697-9C8086C195D1}" type="presParOf" srcId="{C4CECBA1-2233-4EDF-9EDD-0C3F48D6C505}" destId="{093B696B-77C4-4733-B005-187540CBFA4C}" srcOrd="3" destOrd="0" presId="urn:microsoft.com/office/officeart/2005/8/layout/lProcess3"/>
    <dgm:cxn modelId="{FED1119E-0C14-4347-BC57-9AB86CFF655E}" type="presParOf" srcId="{C4CECBA1-2233-4EDF-9EDD-0C3F48D6C505}" destId="{FE681D2F-3021-436A-83C9-FC18A5744043}" srcOrd="4" destOrd="0" presId="urn:microsoft.com/office/officeart/2005/8/layout/lProcess3"/>
    <dgm:cxn modelId="{907211C1-AE47-4BA9-BC53-CBD0BCC8A858}" type="presParOf" srcId="{FE681D2F-3021-436A-83C9-FC18A5744043}" destId="{DC8F3873-5A77-4556-9EE8-B146C92DDC65}"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B99E5D7-1632-4B09-8C10-DA94D9D19ED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ru-RU"/>
        </a:p>
      </dgm:t>
    </dgm:pt>
    <dgm:pt modelId="{2F290719-092D-4F2D-A7A6-5E7C84201564}">
      <dgm:prSet/>
      <dgm:spPr/>
      <dgm:t>
        <a:bodyPr/>
        <a:lstStyle/>
        <a:p>
          <a:pPr rtl="0"/>
          <a:r>
            <a:rPr lang="ru-RU" b="1" i="0" smtClean="0">
              <a:solidFill>
                <a:schemeClr val="tx1"/>
              </a:solidFill>
            </a:rPr>
            <a:t>Существенное значение для целей ЕСХН имеет </a:t>
          </a:r>
          <a:r>
            <a:rPr lang="ru-RU" b="1" i="0" u="sng" smtClean="0">
              <a:solidFill>
                <a:schemeClr val="tx1"/>
              </a:solidFill>
            </a:rPr>
            <a:t>самостоятельное производство </a:t>
          </a:r>
          <a:r>
            <a:rPr lang="ru-RU" b="1" i="0" smtClean="0">
              <a:solidFill>
                <a:schemeClr val="tx1"/>
              </a:solidFill>
            </a:rPr>
            <a:t>сельскохозяйственной продукции (либо в разумной кооперации с иными лицами) </a:t>
          </a:r>
          <a:endParaRPr lang="ru-RU" b="1" i="0">
            <a:solidFill>
              <a:schemeClr val="tx1"/>
            </a:solidFill>
          </a:endParaRPr>
        </a:p>
      </dgm:t>
    </dgm:pt>
    <dgm:pt modelId="{B8CCB34A-5C70-4DAD-83A0-583CD1DA4894}" type="parTrans" cxnId="{14B438B3-4878-4B86-AF51-B63B85FBA9B2}">
      <dgm:prSet/>
      <dgm:spPr/>
      <dgm:t>
        <a:bodyPr/>
        <a:lstStyle/>
        <a:p>
          <a:endParaRPr lang="ru-RU"/>
        </a:p>
      </dgm:t>
    </dgm:pt>
    <dgm:pt modelId="{41F6A50A-5ACD-4A43-9443-1E24E519515F}" type="sibTrans" cxnId="{14B438B3-4878-4B86-AF51-B63B85FBA9B2}">
      <dgm:prSet/>
      <dgm:spPr/>
      <dgm:t>
        <a:bodyPr/>
        <a:lstStyle/>
        <a:p>
          <a:endParaRPr lang="ru-RU"/>
        </a:p>
      </dgm:t>
    </dgm:pt>
    <dgm:pt modelId="{31A14A16-7298-4B2D-9F9B-3E0584C6A72F}" type="pres">
      <dgm:prSet presAssocID="{0B99E5D7-1632-4B09-8C10-DA94D9D19EDB}" presName="linear" presStyleCnt="0">
        <dgm:presLayoutVars>
          <dgm:animLvl val="lvl"/>
          <dgm:resizeHandles val="exact"/>
        </dgm:presLayoutVars>
      </dgm:prSet>
      <dgm:spPr/>
      <dgm:t>
        <a:bodyPr/>
        <a:lstStyle/>
        <a:p>
          <a:endParaRPr lang="ru-RU"/>
        </a:p>
      </dgm:t>
    </dgm:pt>
    <dgm:pt modelId="{AA450FFA-458E-43AF-963F-71AFA0C2D652}" type="pres">
      <dgm:prSet presAssocID="{2F290719-092D-4F2D-A7A6-5E7C84201564}" presName="parentText" presStyleLbl="node1" presStyleIdx="0" presStyleCnt="1">
        <dgm:presLayoutVars>
          <dgm:chMax val="0"/>
          <dgm:bulletEnabled val="1"/>
        </dgm:presLayoutVars>
      </dgm:prSet>
      <dgm:spPr/>
      <dgm:t>
        <a:bodyPr/>
        <a:lstStyle/>
        <a:p>
          <a:endParaRPr lang="ru-RU"/>
        </a:p>
      </dgm:t>
    </dgm:pt>
  </dgm:ptLst>
  <dgm:cxnLst>
    <dgm:cxn modelId="{D02E19E6-7F71-4FB4-B091-F389DACC35E9}" type="presOf" srcId="{2F290719-092D-4F2D-A7A6-5E7C84201564}" destId="{AA450FFA-458E-43AF-963F-71AFA0C2D652}" srcOrd="0" destOrd="0" presId="urn:microsoft.com/office/officeart/2005/8/layout/vList2"/>
    <dgm:cxn modelId="{288D28A6-D1A6-4111-B8BC-CB9C89F23E71}" type="presOf" srcId="{0B99E5D7-1632-4B09-8C10-DA94D9D19EDB}" destId="{31A14A16-7298-4B2D-9F9B-3E0584C6A72F}" srcOrd="0" destOrd="0" presId="urn:microsoft.com/office/officeart/2005/8/layout/vList2"/>
    <dgm:cxn modelId="{14B438B3-4878-4B86-AF51-B63B85FBA9B2}" srcId="{0B99E5D7-1632-4B09-8C10-DA94D9D19EDB}" destId="{2F290719-092D-4F2D-A7A6-5E7C84201564}" srcOrd="0" destOrd="0" parTransId="{B8CCB34A-5C70-4DAD-83A0-583CD1DA4894}" sibTransId="{41F6A50A-5ACD-4A43-9443-1E24E519515F}"/>
    <dgm:cxn modelId="{5C888D7A-FE2D-420A-A904-5CD06FA42185}" type="presParOf" srcId="{31A14A16-7298-4B2D-9F9B-3E0584C6A72F}" destId="{AA450FFA-458E-43AF-963F-71AFA0C2D65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4C5C316-2B6E-4779-BFDC-2238CA34FA1D}"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ru-RU"/>
        </a:p>
      </dgm:t>
    </dgm:pt>
    <dgm:pt modelId="{BDCE7781-6E17-4671-8E50-7A1EC093B0B6}">
      <dgm:prSet/>
      <dgm:spPr/>
      <dgm:t>
        <a:bodyPr/>
        <a:lstStyle/>
        <a:p>
          <a:pPr rtl="0"/>
          <a:r>
            <a:rPr lang="ru-RU" b="1" dirty="0" smtClean="0">
              <a:solidFill>
                <a:schemeClr val="tx1"/>
              </a:solidFill>
            </a:rPr>
            <a:t>При производстве подакцизных товаров.</a:t>
          </a:r>
          <a:endParaRPr lang="ru-RU" b="1" dirty="0">
            <a:solidFill>
              <a:schemeClr val="tx1"/>
            </a:solidFill>
          </a:endParaRPr>
        </a:p>
      </dgm:t>
    </dgm:pt>
    <dgm:pt modelId="{CC1B0D1A-DCEC-48E6-A522-99BA4C3E3E5C}" type="parTrans" cxnId="{ED4F1129-E96F-4FA7-884F-8B33882609AF}">
      <dgm:prSet/>
      <dgm:spPr/>
      <dgm:t>
        <a:bodyPr/>
        <a:lstStyle/>
        <a:p>
          <a:endParaRPr lang="ru-RU" b="1">
            <a:solidFill>
              <a:schemeClr val="tx1"/>
            </a:solidFill>
          </a:endParaRPr>
        </a:p>
      </dgm:t>
    </dgm:pt>
    <dgm:pt modelId="{44130D2A-0373-4BB6-92E0-7908EFD06F4B}" type="sibTrans" cxnId="{ED4F1129-E96F-4FA7-884F-8B33882609AF}">
      <dgm:prSet/>
      <dgm:spPr/>
      <dgm:t>
        <a:bodyPr/>
        <a:lstStyle/>
        <a:p>
          <a:endParaRPr lang="ru-RU" b="1">
            <a:solidFill>
              <a:schemeClr val="tx1"/>
            </a:solidFill>
          </a:endParaRPr>
        </a:p>
      </dgm:t>
    </dgm:pt>
    <dgm:pt modelId="{36AC4730-2D26-4C19-9F00-4808B6374D98}">
      <dgm:prSet/>
      <dgm:spPr/>
      <dgm:t>
        <a:bodyPr/>
        <a:lstStyle/>
        <a:p>
          <a:pPr rtl="0"/>
          <a:r>
            <a:rPr lang="ru-RU" b="1" dirty="0" smtClean="0">
              <a:solidFill>
                <a:schemeClr val="tx1"/>
              </a:solidFill>
            </a:rPr>
            <a:t>Доля выручки от реализации сельскохозяйственной продукции должна сохраняться и в периоде применения ЕСХН, а в случае ее снижения налогоплательщик обязан вернуться на общую систему налогообложения (п. 4 ст. 346.3 НК РФ). </a:t>
          </a:r>
          <a:endParaRPr lang="ru-RU" b="1" dirty="0">
            <a:solidFill>
              <a:schemeClr val="tx1"/>
            </a:solidFill>
          </a:endParaRPr>
        </a:p>
      </dgm:t>
    </dgm:pt>
    <dgm:pt modelId="{1599D94D-2876-4C4C-BF47-1E6C11A96AFC}" type="parTrans" cxnId="{A30D18C1-400A-4CE7-8E34-ABCFF9DB2C58}">
      <dgm:prSet/>
      <dgm:spPr/>
      <dgm:t>
        <a:bodyPr/>
        <a:lstStyle/>
        <a:p>
          <a:endParaRPr lang="ru-RU" b="1">
            <a:solidFill>
              <a:schemeClr val="tx1"/>
            </a:solidFill>
          </a:endParaRPr>
        </a:p>
      </dgm:t>
    </dgm:pt>
    <dgm:pt modelId="{9D68730D-5FF4-4C99-84A1-81D67609B18B}" type="sibTrans" cxnId="{A30D18C1-400A-4CE7-8E34-ABCFF9DB2C58}">
      <dgm:prSet/>
      <dgm:spPr/>
      <dgm:t>
        <a:bodyPr/>
        <a:lstStyle/>
        <a:p>
          <a:endParaRPr lang="ru-RU" b="1">
            <a:solidFill>
              <a:schemeClr val="tx1"/>
            </a:solidFill>
          </a:endParaRPr>
        </a:p>
      </dgm:t>
    </dgm:pt>
    <dgm:pt modelId="{8824302A-DD34-4EC1-8951-98C0F7BB371D}">
      <dgm:prSet/>
      <dgm:spPr/>
      <dgm:t>
        <a:bodyPr/>
        <a:lstStyle/>
        <a:p>
          <a:pPr rtl="0"/>
          <a:r>
            <a:rPr lang="ru-RU" b="1" smtClean="0">
              <a:solidFill>
                <a:schemeClr val="tx1"/>
              </a:solidFill>
            </a:rPr>
            <a:t>Выручка от обусловленной условиями производства разовой продажи основных средств и других материалов не должна учитываться при расчете указанной доли.</a:t>
          </a:r>
          <a:endParaRPr lang="ru-RU" b="1">
            <a:solidFill>
              <a:schemeClr val="tx1"/>
            </a:solidFill>
          </a:endParaRPr>
        </a:p>
      </dgm:t>
    </dgm:pt>
    <dgm:pt modelId="{273B818C-54F2-4884-B3B7-CF96FB4E04CD}" type="parTrans" cxnId="{36663006-1D4E-4850-B340-6655945B920B}">
      <dgm:prSet/>
      <dgm:spPr/>
      <dgm:t>
        <a:bodyPr/>
        <a:lstStyle/>
        <a:p>
          <a:endParaRPr lang="ru-RU" b="1">
            <a:solidFill>
              <a:schemeClr val="tx1"/>
            </a:solidFill>
          </a:endParaRPr>
        </a:p>
      </dgm:t>
    </dgm:pt>
    <dgm:pt modelId="{9BCD2F31-5594-4E50-9FE1-D248BE7E262B}" type="sibTrans" cxnId="{36663006-1D4E-4850-B340-6655945B920B}">
      <dgm:prSet/>
      <dgm:spPr/>
      <dgm:t>
        <a:bodyPr/>
        <a:lstStyle/>
        <a:p>
          <a:endParaRPr lang="ru-RU" b="1">
            <a:solidFill>
              <a:schemeClr val="tx1"/>
            </a:solidFill>
          </a:endParaRPr>
        </a:p>
      </dgm:t>
    </dgm:pt>
    <dgm:pt modelId="{7389124E-CD5F-44A8-BCA3-A01B9BD2A8D3}" type="pres">
      <dgm:prSet presAssocID="{94C5C316-2B6E-4779-BFDC-2238CA34FA1D}" presName="linear" presStyleCnt="0">
        <dgm:presLayoutVars>
          <dgm:animLvl val="lvl"/>
          <dgm:resizeHandles val="exact"/>
        </dgm:presLayoutVars>
      </dgm:prSet>
      <dgm:spPr/>
      <dgm:t>
        <a:bodyPr/>
        <a:lstStyle/>
        <a:p>
          <a:endParaRPr lang="ru-RU"/>
        </a:p>
      </dgm:t>
    </dgm:pt>
    <dgm:pt modelId="{A305D8FC-9FE8-40B8-B177-F298DBCD5060}" type="pres">
      <dgm:prSet presAssocID="{BDCE7781-6E17-4671-8E50-7A1EC093B0B6}" presName="parentText" presStyleLbl="node1" presStyleIdx="0" presStyleCnt="3">
        <dgm:presLayoutVars>
          <dgm:chMax val="0"/>
          <dgm:bulletEnabled val="1"/>
        </dgm:presLayoutVars>
      </dgm:prSet>
      <dgm:spPr/>
      <dgm:t>
        <a:bodyPr/>
        <a:lstStyle/>
        <a:p>
          <a:endParaRPr lang="ru-RU"/>
        </a:p>
      </dgm:t>
    </dgm:pt>
    <dgm:pt modelId="{94B63D70-0A01-45F3-9F7E-B3DEBCCB3FE0}" type="pres">
      <dgm:prSet presAssocID="{44130D2A-0373-4BB6-92E0-7908EFD06F4B}" presName="spacer" presStyleCnt="0"/>
      <dgm:spPr/>
    </dgm:pt>
    <dgm:pt modelId="{380DF147-3E61-4E4A-AEE9-DD9D6BF1F9B9}" type="pres">
      <dgm:prSet presAssocID="{36AC4730-2D26-4C19-9F00-4808B6374D98}" presName="parentText" presStyleLbl="node1" presStyleIdx="1" presStyleCnt="3">
        <dgm:presLayoutVars>
          <dgm:chMax val="0"/>
          <dgm:bulletEnabled val="1"/>
        </dgm:presLayoutVars>
      </dgm:prSet>
      <dgm:spPr/>
      <dgm:t>
        <a:bodyPr/>
        <a:lstStyle/>
        <a:p>
          <a:endParaRPr lang="ru-RU"/>
        </a:p>
      </dgm:t>
    </dgm:pt>
    <dgm:pt modelId="{6A1C08A3-4968-4A72-AFEE-807F72EE3D72}" type="pres">
      <dgm:prSet presAssocID="{9D68730D-5FF4-4C99-84A1-81D67609B18B}" presName="spacer" presStyleCnt="0"/>
      <dgm:spPr/>
    </dgm:pt>
    <dgm:pt modelId="{0F5EFAD8-7FA5-4CF6-BD47-86F8FB2A61B1}" type="pres">
      <dgm:prSet presAssocID="{8824302A-DD34-4EC1-8951-98C0F7BB371D}" presName="parentText" presStyleLbl="node1" presStyleIdx="2" presStyleCnt="3">
        <dgm:presLayoutVars>
          <dgm:chMax val="0"/>
          <dgm:bulletEnabled val="1"/>
        </dgm:presLayoutVars>
      </dgm:prSet>
      <dgm:spPr/>
      <dgm:t>
        <a:bodyPr/>
        <a:lstStyle/>
        <a:p>
          <a:endParaRPr lang="ru-RU"/>
        </a:p>
      </dgm:t>
    </dgm:pt>
  </dgm:ptLst>
  <dgm:cxnLst>
    <dgm:cxn modelId="{D2AC2E52-696F-4D99-BB67-88E9CC9B1266}" type="presOf" srcId="{BDCE7781-6E17-4671-8E50-7A1EC093B0B6}" destId="{A305D8FC-9FE8-40B8-B177-F298DBCD5060}" srcOrd="0" destOrd="0" presId="urn:microsoft.com/office/officeart/2005/8/layout/vList2"/>
    <dgm:cxn modelId="{ED4F1129-E96F-4FA7-884F-8B33882609AF}" srcId="{94C5C316-2B6E-4779-BFDC-2238CA34FA1D}" destId="{BDCE7781-6E17-4671-8E50-7A1EC093B0B6}" srcOrd="0" destOrd="0" parTransId="{CC1B0D1A-DCEC-48E6-A522-99BA4C3E3E5C}" sibTransId="{44130D2A-0373-4BB6-92E0-7908EFD06F4B}"/>
    <dgm:cxn modelId="{36663006-1D4E-4850-B340-6655945B920B}" srcId="{94C5C316-2B6E-4779-BFDC-2238CA34FA1D}" destId="{8824302A-DD34-4EC1-8951-98C0F7BB371D}" srcOrd="2" destOrd="0" parTransId="{273B818C-54F2-4884-B3B7-CF96FB4E04CD}" sibTransId="{9BCD2F31-5594-4E50-9FE1-D248BE7E262B}"/>
    <dgm:cxn modelId="{A30D18C1-400A-4CE7-8E34-ABCFF9DB2C58}" srcId="{94C5C316-2B6E-4779-BFDC-2238CA34FA1D}" destId="{36AC4730-2D26-4C19-9F00-4808B6374D98}" srcOrd="1" destOrd="0" parTransId="{1599D94D-2876-4C4C-BF47-1E6C11A96AFC}" sibTransId="{9D68730D-5FF4-4C99-84A1-81D67609B18B}"/>
    <dgm:cxn modelId="{E7399C5A-3B6C-4605-BD9B-5C96384B7C00}" type="presOf" srcId="{94C5C316-2B6E-4779-BFDC-2238CA34FA1D}" destId="{7389124E-CD5F-44A8-BCA3-A01B9BD2A8D3}" srcOrd="0" destOrd="0" presId="urn:microsoft.com/office/officeart/2005/8/layout/vList2"/>
    <dgm:cxn modelId="{62738FC0-27D4-403F-A9D2-C1D2616EEC47}" type="presOf" srcId="{36AC4730-2D26-4C19-9F00-4808B6374D98}" destId="{380DF147-3E61-4E4A-AEE9-DD9D6BF1F9B9}" srcOrd="0" destOrd="0" presId="urn:microsoft.com/office/officeart/2005/8/layout/vList2"/>
    <dgm:cxn modelId="{8B26565A-4B33-41DA-A49E-B32D62B165CF}" type="presOf" srcId="{8824302A-DD34-4EC1-8951-98C0F7BB371D}" destId="{0F5EFAD8-7FA5-4CF6-BD47-86F8FB2A61B1}" srcOrd="0" destOrd="0" presId="urn:microsoft.com/office/officeart/2005/8/layout/vList2"/>
    <dgm:cxn modelId="{B2DD754F-B1DB-494A-934A-7AC8E7029FF8}" type="presParOf" srcId="{7389124E-CD5F-44A8-BCA3-A01B9BD2A8D3}" destId="{A305D8FC-9FE8-40B8-B177-F298DBCD5060}" srcOrd="0" destOrd="0" presId="urn:microsoft.com/office/officeart/2005/8/layout/vList2"/>
    <dgm:cxn modelId="{EFA67BA2-8C16-434F-B3A1-E3574A38F2B3}" type="presParOf" srcId="{7389124E-CD5F-44A8-BCA3-A01B9BD2A8D3}" destId="{94B63D70-0A01-45F3-9F7E-B3DEBCCB3FE0}" srcOrd="1" destOrd="0" presId="urn:microsoft.com/office/officeart/2005/8/layout/vList2"/>
    <dgm:cxn modelId="{D9517794-8C6C-4031-AA8A-F60D3FB83A0C}" type="presParOf" srcId="{7389124E-CD5F-44A8-BCA3-A01B9BD2A8D3}" destId="{380DF147-3E61-4E4A-AEE9-DD9D6BF1F9B9}" srcOrd="2" destOrd="0" presId="urn:microsoft.com/office/officeart/2005/8/layout/vList2"/>
    <dgm:cxn modelId="{934AA005-2570-4F3F-88EC-2D284953D426}" type="presParOf" srcId="{7389124E-CD5F-44A8-BCA3-A01B9BD2A8D3}" destId="{6A1C08A3-4968-4A72-AFEE-807F72EE3D72}" srcOrd="3" destOrd="0" presId="urn:microsoft.com/office/officeart/2005/8/layout/vList2"/>
    <dgm:cxn modelId="{986475BA-3D35-4CCE-BA2E-C172BBC056EB}" type="presParOf" srcId="{7389124E-CD5F-44A8-BCA3-A01B9BD2A8D3}" destId="{0F5EFAD8-7FA5-4CF6-BD47-86F8FB2A61B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A50238-BF4F-4AA5-87FE-EFEB3908BAA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ru-RU"/>
        </a:p>
      </dgm:t>
    </dgm:pt>
    <dgm:pt modelId="{07B3D7A3-EE88-4AD4-9144-4DC73FBAF9C8}">
      <dgm:prSet/>
      <dgm:spPr/>
      <dgm:t>
        <a:bodyPr/>
        <a:lstStyle/>
        <a:p>
          <a:pPr rtl="0"/>
          <a:r>
            <a:rPr lang="ru-RU" b="1" smtClean="0">
              <a:solidFill>
                <a:schemeClr val="tx1"/>
              </a:solidFill>
            </a:rPr>
            <a:t>система налогообложения для сельскохозяйственных товаропроизводителей (единый сельскохозяйственный налог)</a:t>
          </a:r>
          <a:endParaRPr lang="ru-RU" b="1">
            <a:solidFill>
              <a:schemeClr val="tx1"/>
            </a:solidFill>
          </a:endParaRPr>
        </a:p>
      </dgm:t>
    </dgm:pt>
    <dgm:pt modelId="{242A15BF-F2F0-4D08-B017-154710FED4E7}" type="parTrans" cxnId="{F3478CEE-A15B-4E25-A0F3-7D683A23B0C9}">
      <dgm:prSet/>
      <dgm:spPr/>
      <dgm:t>
        <a:bodyPr/>
        <a:lstStyle/>
        <a:p>
          <a:endParaRPr lang="ru-RU" b="1">
            <a:solidFill>
              <a:schemeClr val="tx1"/>
            </a:solidFill>
          </a:endParaRPr>
        </a:p>
      </dgm:t>
    </dgm:pt>
    <dgm:pt modelId="{C09B8026-2850-41F0-819E-246BC9A231D2}" type="sibTrans" cxnId="{F3478CEE-A15B-4E25-A0F3-7D683A23B0C9}">
      <dgm:prSet/>
      <dgm:spPr/>
      <dgm:t>
        <a:bodyPr/>
        <a:lstStyle/>
        <a:p>
          <a:endParaRPr lang="ru-RU" b="1">
            <a:solidFill>
              <a:schemeClr val="tx1"/>
            </a:solidFill>
          </a:endParaRPr>
        </a:p>
      </dgm:t>
    </dgm:pt>
    <dgm:pt modelId="{C463F08F-7A69-4F8E-8078-78C9534B1E49}">
      <dgm:prSet/>
      <dgm:spPr/>
      <dgm:t>
        <a:bodyPr/>
        <a:lstStyle/>
        <a:p>
          <a:pPr rtl="0"/>
          <a:r>
            <a:rPr lang="ru-RU" b="1" smtClean="0">
              <a:solidFill>
                <a:schemeClr val="tx1"/>
              </a:solidFill>
            </a:rPr>
            <a:t>упрощенная система налогообложения</a:t>
          </a:r>
          <a:endParaRPr lang="ru-RU" b="1">
            <a:solidFill>
              <a:schemeClr val="tx1"/>
            </a:solidFill>
          </a:endParaRPr>
        </a:p>
      </dgm:t>
    </dgm:pt>
    <dgm:pt modelId="{D32D549C-C188-46D7-8887-1D29DF63DBB8}" type="parTrans" cxnId="{D6E59EC3-652E-4257-A3E5-A44B1656F7CA}">
      <dgm:prSet/>
      <dgm:spPr/>
      <dgm:t>
        <a:bodyPr/>
        <a:lstStyle/>
        <a:p>
          <a:endParaRPr lang="ru-RU" b="1">
            <a:solidFill>
              <a:schemeClr val="tx1"/>
            </a:solidFill>
          </a:endParaRPr>
        </a:p>
      </dgm:t>
    </dgm:pt>
    <dgm:pt modelId="{73798C48-6393-4ABB-95E3-B2FFC8BACDED}" type="sibTrans" cxnId="{D6E59EC3-652E-4257-A3E5-A44B1656F7CA}">
      <dgm:prSet/>
      <dgm:spPr/>
      <dgm:t>
        <a:bodyPr/>
        <a:lstStyle/>
        <a:p>
          <a:endParaRPr lang="ru-RU" b="1">
            <a:solidFill>
              <a:schemeClr val="tx1"/>
            </a:solidFill>
          </a:endParaRPr>
        </a:p>
      </dgm:t>
    </dgm:pt>
    <dgm:pt modelId="{A77FFA7C-09F7-45A6-9747-BFA00B78F86B}">
      <dgm:prSet/>
      <dgm:spPr/>
      <dgm:t>
        <a:bodyPr/>
        <a:lstStyle/>
        <a:p>
          <a:pPr rtl="0"/>
          <a:r>
            <a:rPr lang="ru-RU" b="1" dirty="0" smtClean="0">
              <a:solidFill>
                <a:schemeClr val="tx1"/>
              </a:solidFill>
            </a:rPr>
            <a:t>система налогообложения при выполнении соглашений о разделе продукции</a:t>
          </a:r>
        </a:p>
        <a:p>
          <a:pPr defTabSz="933450" rtl="0">
            <a:lnSpc>
              <a:spcPct val="90000"/>
            </a:lnSpc>
            <a:spcBef>
              <a:spcPct val="0"/>
            </a:spcBef>
            <a:spcAft>
              <a:spcPct val="35000"/>
            </a:spcAft>
          </a:pPr>
          <a:endParaRPr lang="ru-RU" b="1" dirty="0">
            <a:solidFill>
              <a:schemeClr val="tx1"/>
            </a:solidFill>
          </a:endParaRPr>
        </a:p>
      </dgm:t>
    </dgm:pt>
    <dgm:pt modelId="{F1AF3193-014D-4817-8DD6-B1F4627BCAE3}" type="parTrans" cxnId="{231248A5-7FFF-47C9-A91A-7D8881BD938A}">
      <dgm:prSet/>
      <dgm:spPr/>
      <dgm:t>
        <a:bodyPr/>
        <a:lstStyle/>
        <a:p>
          <a:endParaRPr lang="ru-RU" b="1">
            <a:solidFill>
              <a:schemeClr val="tx1"/>
            </a:solidFill>
          </a:endParaRPr>
        </a:p>
      </dgm:t>
    </dgm:pt>
    <dgm:pt modelId="{8F015E92-7A4F-4AD3-9C0A-26C756C46467}" type="sibTrans" cxnId="{231248A5-7FFF-47C9-A91A-7D8881BD938A}">
      <dgm:prSet/>
      <dgm:spPr/>
      <dgm:t>
        <a:bodyPr/>
        <a:lstStyle/>
        <a:p>
          <a:endParaRPr lang="ru-RU" b="1">
            <a:solidFill>
              <a:schemeClr val="tx1"/>
            </a:solidFill>
          </a:endParaRPr>
        </a:p>
      </dgm:t>
    </dgm:pt>
    <dgm:pt modelId="{DEFEA397-59C5-4F0D-B0B0-614A992CED7B}">
      <dgm:prSet/>
      <dgm:spPr/>
      <dgm:t>
        <a:bodyPr/>
        <a:lstStyle/>
        <a:p>
          <a:pPr rtl="0"/>
          <a:r>
            <a:rPr lang="ru-RU" b="1" dirty="0" smtClean="0">
              <a:solidFill>
                <a:schemeClr val="tx1"/>
              </a:solidFill>
            </a:rPr>
            <a:t>патентная система налогообложения</a:t>
          </a:r>
          <a:endParaRPr lang="ru-RU" b="1" dirty="0">
            <a:solidFill>
              <a:schemeClr val="tx1"/>
            </a:solidFill>
          </a:endParaRPr>
        </a:p>
      </dgm:t>
    </dgm:pt>
    <dgm:pt modelId="{135961E5-C230-4BD9-ABDF-746212FB1704}" type="parTrans" cxnId="{4168B209-A429-4CE1-B68D-33292AE84686}">
      <dgm:prSet/>
      <dgm:spPr/>
      <dgm:t>
        <a:bodyPr/>
        <a:lstStyle/>
        <a:p>
          <a:endParaRPr lang="ru-RU" b="1">
            <a:solidFill>
              <a:schemeClr val="tx1"/>
            </a:solidFill>
          </a:endParaRPr>
        </a:p>
      </dgm:t>
    </dgm:pt>
    <dgm:pt modelId="{BF4B733C-0783-4002-AE06-5935D4AC5E7D}" type="sibTrans" cxnId="{4168B209-A429-4CE1-B68D-33292AE84686}">
      <dgm:prSet/>
      <dgm:spPr/>
      <dgm:t>
        <a:bodyPr/>
        <a:lstStyle/>
        <a:p>
          <a:endParaRPr lang="ru-RU" b="1">
            <a:solidFill>
              <a:schemeClr val="tx1"/>
            </a:solidFill>
          </a:endParaRPr>
        </a:p>
      </dgm:t>
    </dgm:pt>
    <dgm:pt modelId="{C8F35DB4-646B-41E2-8829-BC320D00A7EC}">
      <dgm:prSet/>
      <dgm:spPr/>
      <dgm:t>
        <a:bodyPr/>
        <a:lstStyle/>
        <a:p>
          <a:r>
            <a:rPr lang="ru-RU" b="1" dirty="0" smtClean="0">
              <a:solidFill>
                <a:schemeClr val="tx1"/>
              </a:solidFill>
            </a:rPr>
            <a:t>налог на профессиональный доход (в порядке эксперимента)</a:t>
          </a:r>
          <a:endParaRPr lang="ru-RU" b="1" dirty="0">
            <a:solidFill>
              <a:schemeClr val="tx1"/>
            </a:solidFill>
          </a:endParaRPr>
        </a:p>
      </dgm:t>
    </dgm:pt>
    <dgm:pt modelId="{4CABFDA6-7599-4EAB-B0E3-E38D853C4F10}" type="parTrans" cxnId="{7F567C67-894B-482C-88EC-4E25C25CAC29}">
      <dgm:prSet/>
      <dgm:spPr/>
      <dgm:t>
        <a:bodyPr/>
        <a:lstStyle/>
        <a:p>
          <a:endParaRPr lang="ru-RU"/>
        </a:p>
      </dgm:t>
    </dgm:pt>
    <dgm:pt modelId="{D5043251-AF17-44F2-8446-CF0DC2E22D3D}" type="sibTrans" cxnId="{7F567C67-894B-482C-88EC-4E25C25CAC29}">
      <dgm:prSet/>
      <dgm:spPr/>
      <dgm:t>
        <a:bodyPr/>
        <a:lstStyle/>
        <a:p>
          <a:endParaRPr lang="ru-RU"/>
        </a:p>
      </dgm:t>
    </dgm:pt>
    <dgm:pt modelId="{2EDC2D25-D3D4-4316-8371-D7E8AAC7E13B}">
      <dgm:prSet/>
      <dgm:spPr/>
      <dgm:t>
        <a:bodyPr/>
        <a:lstStyle/>
        <a:p>
          <a:r>
            <a:rPr lang="ru-RU" dirty="0" smtClean="0">
              <a:solidFill>
                <a:schemeClr val="tx1"/>
              </a:solidFill>
            </a:rPr>
            <a:t>«а</a:t>
          </a:r>
          <a:r>
            <a:rPr lang="ru-RU" b="1" dirty="0" smtClean="0">
              <a:solidFill>
                <a:schemeClr val="tx1"/>
              </a:solidFill>
            </a:rPr>
            <a:t>втоматизированная упрощенная система налогообложения" (в порядке эксперимента).</a:t>
          </a:r>
          <a:endParaRPr lang="ru-RU" b="1" dirty="0">
            <a:solidFill>
              <a:schemeClr val="tx1"/>
            </a:solidFill>
          </a:endParaRPr>
        </a:p>
      </dgm:t>
    </dgm:pt>
    <dgm:pt modelId="{B50AD92F-6C0B-4DE9-9BFE-356731F36DCC}" type="sibTrans" cxnId="{D9DC8DC3-C298-4A05-856E-DB24C332B6A1}">
      <dgm:prSet/>
      <dgm:spPr/>
      <dgm:t>
        <a:bodyPr/>
        <a:lstStyle/>
        <a:p>
          <a:endParaRPr lang="ru-RU"/>
        </a:p>
      </dgm:t>
    </dgm:pt>
    <dgm:pt modelId="{1041AB60-D2E9-4D11-B8FF-C8E04A523078}" type="parTrans" cxnId="{D9DC8DC3-C298-4A05-856E-DB24C332B6A1}">
      <dgm:prSet/>
      <dgm:spPr/>
      <dgm:t>
        <a:bodyPr/>
        <a:lstStyle/>
        <a:p>
          <a:endParaRPr lang="ru-RU"/>
        </a:p>
      </dgm:t>
    </dgm:pt>
    <dgm:pt modelId="{7746D722-2449-41A3-8A17-A197363CC648}" type="pres">
      <dgm:prSet presAssocID="{3BA50238-BF4F-4AA5-87FE-EFEB3908BAA3}" presName="linear" presStyleCnt="0">
        <dgm:presLayoutVars>
          <dgm:animLvl val="lvl"/>
          <dgm:resizeHandles val="exact"/>
        </dgm:presLayoutVars>
      </dgm:prSet>
      <dgm:spPr/>
      <dgm:t>
        <a:bodyPr/>
        <a:lstStyle/>
        <a:p>
          <a:endParaRPr lang="ru-RU"/>
        </a:p>
      </dgm:t>
    </dgm:pt>
    <dgm:pt modelId="{ADFC7D93-9D0E-4FBF-9C72-C7DE9FE3407F}" type="pres">
      <dgm:prSet presAssocID="{07B3D7A3-EE88-4AD4-9144-4DC73FBAF9C8}" presName="parentText" presStyleLbl="node1" presStyleIdx="0" presStyleCnt="6">
        <dgm:presLayoutVars>
          <dgm:chMax val="0"/>
          <dgm:bulletEnabled val="1"/>
        </dgm:presLayoutVars>
      </dgm:prSet>
      <dgm:spPr/>
      <dgm:t>
        <a:bodyPr/>
        <a:lstStyle/>
        <a:p>
          <a:endParaRPr lang="ru-RU"/>
        </a:p>
      </dgm:t>
    </dgm:pt>
    <dgm:pt modelId="{EBE26ABD-DEB4-4C8E-82E4-A8E0CBD83F82}" type="pres">
      <dgm:prSet presAssocID="{C09B8026-2850-41F0-819E-246BC9A231D2}" presName="spacer" presStyleCnt="0"/>
      <dgm:spPr/>
    </dgm:pt>
    <dgm:pt modelId="{705342F4-746A-457E-864D-FB0C3290599C}" type="pres">
      <dgm:prSet presAssocID="{C463F08F-7A69-4F8E-8078-78C9534B1E49}" presName="parentText" presStyleLbl="node1" presStyleIdx="1" presStyleCnt="6">
        <dgm:presLayoutVars>
          <dgm:chMax val="0"/>
          <dgm:bulletEnabled val="1"/>
        </dgm:presLayoutVars>
      </dgm:prSet>
      <dgm:spPr/>
      <dgm:t>
        <a:bodyPr/>
        <a:lstStyle/>
        <a:p>
          <a:endParaRPr lang="ru-RU"/>
        </a:p>
      </dgm:t>
    </dgm:pt>
    <dgm:pt modelId="{151EEA71-B5B4-44DA-B98F-AAF11C6886F0}" type="pres">
      <dgm:prSet presAssocID="{73798C48-6393-4ABB-95E3-B2FFC8BACDED}" presName="spacer" presStyleCnt="0"/>
      <dgm:spPr/>
    </dgm:pt>
    <dgm:pt modelId="{3129B5FC-1221-405C-A33B-2F88974993E7}" type="pres">
      <dgm:prSet presAssocID="{A77FFA7C-09F7-45A6-9747-BFA00B78F86B}" presName="parentText" presStyleLbl="node1" presStyleIdx="2" presStyleCnt="6" custLinFactNeighborX="20833" custLinFactNeighborY="46828">
        <dgm:presLayoutVars>
          <dgm:chMax val="0"/>
          <dgm:bulletEnabled val="1"/>
        </dgm:presLayoutVars>
      </dgm:prSet>
      <dgm:spPr/>
      <dgm:t>
        <a:bodyPr/>
        <a:lstStyle/>
        <a:p>
          <a:endParaRPr lang="ru-RU"/>
        </a:p>
      </dgm:t>
    </dgm:pt>
    <dgm:pt modelId="{AC8EB73B-135F-4FDB-939C-19411AE82D87}" type="pres">
      <dgm:prSet presAssocID="{8F015E92-7A4F-4AD3-9C0A-26C756C46467}" presName="spacer" presStyleCnt="0"/>
      <dgm:spPr/>
    </dgm:pt>
    <dgm:pt modelId="{D4857FCE-461C-46DE-82FE-FCDD649F83C9}" type="pres">
      <dgm:prSet presAssocID="{DEFEA397-59C5-4F0D-B0B0-614A992CED7B}" presName="parentText" presStyleLbl="node1" presStyleIdx="3" presStyleCnt="6">
        <dgm:presLayoutVars>
          <dgm:chMax val="0"/>
          <dgm:bulletEnabled val="1"/>
        </dgm:presLayoutVars>
      </dgm:prSet>
      <dgm:spPr/>
      <dgm:t>
        <a:bodyPr/>
        <a:lstStyle/>
        <a:p>
          <a:endParaRPr lang="ru-RU"/>
        </a:p>
      </dgm:t>
    </dgm:pt>
    <dgm:pt modelId="{BBB18D3E-3243-47C7-BD85-D015470517CB}" type="pres">
      <dgm:prSet presAssocID="{BF4B733C-0783-4002-AE06-5935D4AC5E7D}" presName="spacer" presStyleCnt="0"/>
      <dgm:spPr/>
    </dgm:pt>
    <dgm:pt modelId="{4A9C0556-D0F0-4E91-BECC-9EA966B8496B}" type="pres">
      <dgm:prSet presAssocID="{C8F35DB4-646B-41E2-8829-BC320D00A7EC}" presName="parentText" presStyleLbl="node1" presStyleIdx="4" presStyleCnt="6">
        <dgm:presLayoutVars>
          <dgm:chMax val="0"/>
          <dgm:bulletEnabled val="1"/>
        </dgm:presLayoutVars>
      </dgm:prSet>
      <dgm:spPr/>
    </dgm:pt>
    <dgm:pt modelId="{DBD149A2-9585-4CC6-8132-9D60E58CE94B}" type="pres">
      <dgm:prSet presAssocID="{D5043251-AF17-44F2-8446-CF0DC2E22D3D}" presName="spacer" presStyleCnt="0"/>
      <dgm:spPr/>
    </dgm:pt>
    <dgm:pt modelId="{0851C175-CE56-4A67-B412-94BF03BE8DBF}" type="pres">
      <dgm:prSet presAssocID="{2EDC2D25-D3D4-4316-8371-D7E8AAC7E13B}" presName="parentText" presStyleLbl="node1" presStyleIdx="5" presStyleCnt="6" custLinFactNeighborX="2709" custLinFactNeighborY="50498">
        <dgm:presLayoutVars>
          <dgm:chMax val="0"/>
          <dgm:bulletEnabled val="1"/>
        </dgm:presLayoutVars>
      </dgm:prSet>
      <dgm:spPr/>
      <dgm:t>
        <a:bodyPr/>
        <a:lstStyle/>
        <a:p>
          <a:endParaRPr lang="ru-RU"/>
        </a:p>
      </dgm:t>
    </dgm:pt>
  </dgm:ptLst>
  <dgm:cxnLst>
    <dgm:cxn modelId="{7F567C67-894B-482C-88EC-4E25C25CAC29}" srcId="{3BA50238-BF4F-4AA5-87FE-EFEB3908BAA3}" destId="{C8F35DB4-646B-41E2-8829-BC320D00A7EC}" srcOrd="4" destOrd="0" parTransId="{4CABFDA6-7599-4EAB-B0E3-E38D853C4F10}" sibTransId="{D5043251-AF17-44F2-8446-CF0DC2E22D3D}"/>
    <dgm:cxn modelId="{D9DC8DC3-C298-4A05-856E-DB24C332B6A1}" srcId="{3BA50238-BF4F-4AA5-87FE-EFEB3908BAA3}" destId="{2EDC2D25-D3D4-4316-8371-D7E8AAC7E13B}" srcOrd="5" destOrd="0" parTransId="{1041AB60-D2E9-4D11-B8FF-C8E04A523078}" sibTransId="{B50AD92F-6C0B-4DE9-9BFE-356731F36DCC}"/>
    <dgm:cxn modelId="{6BF065BE-E59F-41FB-8D6E-615D0F066E11}" type="presOf" srcId="{3BA50238-BF4F-4AA5-87FE-EFEB3908BAA3}" destId="{7746D722-2449-41A3-8A17-A197363CC648}" srcOrd="0" destOrd="0" presId="urn:microsoft.com/office/officeart/2005/8/layout/vList2"/>
    <dgm:cxn modelId="{CFE930E1-EE73-4756-8A6A-434E4AFB171F}" type="presOf" srcId="{07B3D7A3-EE88-4AD4-9144-4DC73FBAF9C8}" destId="{ADFC7D93-9D0E-4FBF-9C72-C7DE9FE3407F}" srcOrd="0" destOrd="0" presId="urn:microsoft.com/office/officeart/2005/8/layout/vList2"/>
    <dgm:cxn modelId="{633A19ED-1510-44AF-9693-D7330C083D0A}" type="presOf" srcId="{A77FFA7C-09F7-45A6-9747-BFA00B78F86B}" destId="{3129B5FC-1221-405C-A33B-2F88974993E7}" srcOrd="0" destOrd="0" presId="urn:microsoft.com/office/officeart/2005/8/layout/vList2"/>
    <dgm:cxn modelId="{4315D4F5-47E8-4AE7-BBAB-714098EC8418}" type="presOf" srcId="{C463F08F-7A69-4F8E-8078-78C9534B1E49}" destId="{705342F4-746A-457E-864D-FB0C3290599C}" srcOrd="0" destOrd="0" presId="urn:microsoft.com/office/officeart/2005/8/layout/vList2"/>
    <dgm:cxn modelId="{F3478CEE-A15B-4E25-A0F3-7D683A23B0C9}" srcId="{3BA50238-BF4F-4AA5-87FE-EFEB3908BAA3}" destId="{07B3D7A3-EE88-4AD4-9144-4DC73FBAF9C8}" srcOrd="0" destOrd="0" parTransId="{242A15BF-F2F0-4D08-B017-154710FED4E7}" sibTransId="{C09B8026-2850-41F0-819E-246BC9A231D2}"/>
    <dgm:cxn modelId="{E4766F2E-55F7-4A1D-88C1-0B55EAC3E49C}" type="presOf" srcId="{DEFEA397-59C5-4F0D-B0B0-614A992CED7B}" destId="{D4857FCE-461C-46DE-82FE-FCDD649F83C9}" srcOrd="0" destOrd="0" presId="urn:microsoft.com/office/officeart/2005/8/layout/vList2"/>
    <dgm:cxn modelId="{4168B209-A429-4CE1-B68D-33292AE84686}" srcId="{3BA50238-BF4F-4AA5-87FE-EFEB3908BAA3}" destId="{DEFEA397-59C5-4F0D-B0B0-614A992CED7B}" srcOrd="3" destOrd="0" parTransId="{135961E5-C230-4BD9-ABDF-746212FB1704}" sibTransId="{BF4B733C-0783-4002-AE06-5935D4AC5E7D}"/>
    <dgm:cxn modelId="{300E2CE0-5001-4D41-B8D3-92042DF118E9}" type="presOf" srcId="{2EDC2D25-D3D4-4316-8371-D7E8AAC7E13B}" destId="{0851C175-CE56-4A67-B412-94BF03BE8DBF}" srcOrd="0" destOrd="0" presId="urn:microsoft.com/office/officeart/2005/8/layout/vList2"/>
    <dgm:cxn modelId="{413666BD-DDC1-4A3D-B675-34E1215A53D6}" type="presOf" srcId="{C8F35DB4-646B-41E2-8829-BC320D00A7EC}" destId="{4A9C0556-D0F0-4E91-BECC-9EA966B8496B}" srcOrd="0" destOrd="0" presId="urn:microsoft.com/office/officeart/2005/8/layout/vList2"/>
    <dgm:cxn modelId="{231248A5-7FFF-47C9-A91A-7D8881BD938A}" srcId="{3BA50238-BF4F-4AA5-87FE-EFEB3908BAA3}" destId="{A77FFA7C-09F7-45A6-9747-BFA00B78F86B}" srcOrd="2" destOrd="0" parTransId="{F1AF3193-014D-4817-8DD6-B1F4627BCAE3}" sibTransId="{8F015E92-7A4F-4AD3-9C0A-26C756C46467}"/>
    <dgm:cxn modelId="{D6E59EC3-652E-4257-A3E5-A44B1656F7CA}" srcId="{3BA50238-BF4F-4AA5-87FE-EFEB3908BAA3}" destId="{C463F08F-7A69-4F8E-8078-78C9534B1E49}" srcOrd="1" destOrd="0" parTransId="{D32D549C-C188-46D7-8887-1D29DF63DBB8}" sibTransId="{73798C48-6393-4ABB-95E3-B2FFC8BACDED}"/>
    <dgm:cxn modelId="{1AF65439-0B1A-4E93-AB36-71FCE0D6171F}" type="presParOf" srcId="{7746D722-2449-41A3-8A17-A197363CC648}" destId="{ADFC7D93-9D0E-4FBF-9C72-C7DE9FE3407F}" srcOrd="0" destOrd="0" presId="urn:microsoft.com/office/officeart/2005/8/layout/vList2"/>
    <dgm:cxn modelId="{F4765195-2F95-4C01-BE9B-577C8BE0A3A3}" type="presParOf" srcId="{7746D722-2449-41A3-8A17-A197363CC648}" destId="{EBE26ABD-DEB4-4C8E-82E4-A8E0CBD83F82}" srcOrd="1" destOrd="0" presId="urn:microsoft.com/office/officeart/2005/8/layout/vList2"/>
    <dgm:cxn modelId="{D0174F07-3072-4963-BD6F-341B6FFDE9CD}" type="presParOf" srcId="{7746D722-2449-41A3-8A17-A197363CC648}" destId="{705342F4-746A-457E-864D-FB0C3290599C}" srcOrd="2" destOrd="0" presId="urn:microsoft.com/office/officeart/2005/8/layout/vList2"/>
    <dgm:cxn modelId="{4C9CA556-CB08-4276-898E-5A795C6281F3}" type="presParOf" srcId="{7746D722-2449-41A3-8A17-A197363CC648}" destId="{151EEA71-B5B4-44DA-B98F-AAF11C6886F0}" srcOrd="3" destOrd="0" presId="urn:microsoft.com/office/officeart/2005/8/layout/vList2"/>
    <dgm:cxn modelId="{029D151A-105C-4DBB-9C1F-DAA6506F5CD9}" type="presParOf" srcId="{7746D722-2449-41A3-8A17-A197363CC648}" destId="{3129B5FC-1221-405C-A33B-2F88974993E7}" srcOrd="4" destOrd="0" presId="urn:microsoft.com/office/officeart/2005/8/layout/vList2"/>
    <dgm:cxn modelId="{ABF3391A-897C-43F2-9AF7-9815130E0FCD}" type="presParOf" srcId="{7746D722-2449-41A3-8A17-A197363CC648}" destId="{AC8EB73B-135F-4FDB-939C-19411AE82D87}" srcOrd="5" destOrd="0" presId="urn:microsoft.com/office/officeart/2005/8/layout/vList2"/>
    <dgm:cxn modelId="{309B0EDD-FA3B-4C65-B7BD-CC1C8166AD0B}" type="presParOf" srcId="{7746D722-2449-41A3-8A17-A197363CC648}" destId="{D4857FCE-461C-46DE-82FE-FCDD649F83C9}" srcOrd="6" destOrd="0" presId="urn:microsoft.com/office/officeart/2005/8/layout/vList2"/>
    <dgm:cxn modelId="{A934750E-EACB-486B-BEBE-245E18273907}" type="presParOf" srcId="{7746D722-2449-41A3-8A17-A197363CC648}" destId="{BBB18D3E-3243-47C7-BD85-D015470517CB}" srcOrd="7" destOrd="0" presId="urn:microsoft.com/office/officeart/2005/8/layout/vList2"/>
    <dgm:cxn modelId="{38F3ABC7-8CE6-44B6-8411-79E5F4EA77A4}" type="presParOf" srcId="{7746D722-2449-41A3-8A17-A197363CC648}" destId="{4A9C0556-D0F0-4E91-BECC-9EA966B8496B}" srcOrd="8" destOrd="0" presId="urn:microsoft.com/office/officeart/2005/8/layout/vList2"/>
    <dgm:cxn modelId="{F7F3EAD8-B326-48F4-B8A6-24160CCA5032}" type="presParOf" srcId="{7746D722-2449-41A3-8A17-A197363CC648}" destId="{DBD149A2-9585-4CC6-8132-9D60E58CE94B}" srcOrd="9" destOrd="0" presId="urn:microsoft.com/office/officeart/2005/8/layout/vList2"/>
    <dgm:cxn modelId="{464D8801-CB07-42AE-BDE7-5F253B7EE0A0}" type="presParOf" srcId="{7746D722-2449-41A3-8A17-A197363CC648}" destId="{0851C175-CE56-4A67-B412-94BF03BE8DB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B7E35A0-C80A-42E7-91EF-FD24885843F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F70A1F9B-C9E6-4D1E-92DA-8E34FC8F3E91}">
      <dgm:prSet/>
      <dgm:spPr/>
      <dgm:t>
        <a:bodyPr/>
        <a:lstStyle/>
        <a:p>
          <a:pPr rtl="0"/>
          <a:r>
            <a:rPr lang="ru-RU" b="1" dirty="0" smtClean="0">
              <a:solidFill>
                <a:schemeClr val="tx1"/>
              </a:solidFill>
            </a:rPr>
            <a:t>Особенность ЕСХН как специального налогового режима предусмотрена в п. 3 ст. 346.1 НК РФ. </a:t>
          </a:r>
          <a:endParaRPr lang="ru-RU" b="1" dirty="0">
            <a:solidFill>
              <a:schemeClr val="tx1"/>
            </a:solidFill>
          </a:endParaRPr>
        </a:p>
      </dgm:t>
    </dgm:pt>
    <dgm:pt modelId="{59E8FA2C-0D9E-4F8C-8871-8540EF16C03A}" type="parTrans" cxnId="{FE177CC6-1073-42D5-A00C-9FB256EF20F3}">
      <dgm:prSet/>
      <dgm:spPr/>
      <dgm:t>
        <a:bodyPr/>
        <a:lstStyle/>
        <a:p>
          <a:endParaRPr lang="ru-RU" b="1">
            <a:solidFill>
              <a:schemeClr val="tx1"/>
            </a:solidFill>
          </a:endParaRPr>
        </a:p>
      </dgm:t>
    </dgm:pt>
    <dgm:pt modelId="{27FC6C95-CA56-4050-8FEB-F9CAB8BF2535}" type="sibTrans" cxnId="{FE177CC6-1073-42D5-A00C-9FB256EF20F3}">
      <dgm:prSet/>
      <dgm:spPr/>
      <dgm:t>
        <a:bodyPr/>
        <a:lstStyle/>
        <a:p>
          <a:endParaRPr lang="ru-RU" b="1">
            <a:solidFill>
              <a:schemeClr val="tx1"/>
            </a:solidFill>
          </a:endParaRPr>
        </a:p>
      </dgm:t>
    </dgm:pt>
    <dgm:pt modelId="{D3F2F6F9-C302-4FEE-8027-90AB9FCF376F}">
      <dgm:prSet/>
      <dgm:spPr/>
      <dgm:t>
        <a:bodyPr/>
        <a:lstStyle/>
        <a:p>
          <a:pPr rtl="0"/>
          <a:r>
            <a:rPr lang="ru-RU" b="1" u="sng" dirty="0" smtClean="0">
              <a:solidFill>
                <a:schemeClr val="tx1"/>
              </a:solidFill>
            </a:rPr>
            <a:t>Лица, перешедшие на уплату данного налога, в общем случае </a:t>
          </a:r>
          <a:r>
            <a:rPr lang="ru-RU" b="1" i="1" u="sng" dirty="0" smtClean="0">
              <a:solidFill>
                <a:schemeClr val="tx1"/>
              </a:solidFill>
            </a:rPr>
            <a:t>освобождаются </a:t>
          </a:r>
          <a:r>
            <a:rPr lang="ru-RU" b="1" u="sng" dirty="0" smtClean="0">
              <a:solidFill>
                <a:schemeClr val="tx1"/>
              </a:solidFill>
            </a:rPr>
            <a:t>от обязанности по уплате налога на прибыль организаций (НДФЛ), налога на имущество организаций (налога на имущество физических лиц</a:t>
          </a:r>
          <a:r>
            <a:rPr lang="ru-RU" b="1" u="sng" dirty="0" smtClean="0">
              <a:solidFill>
                <a:schemeClr val="tx1"/>
              </a:solidFill>
            </a:rPr>
            <a:t>) в части имущества, используемого при производстве сельскохозяйственной продукции, первичной и последующей (промышленной) переработке и реализации этой продукции, а также при оказании услуг сельскохозяйственными товаропроизводителями.</a:t>
          </a:r>
        </a:p>
      </dgm:t>
    </dgm:pt>
    <dgm:pt modelId="{6ADC01AA-E280-4137-B05C-A19D5464CC9D}" type="parTrans" cxnId="{4D130AA7-FBE0-4A00-BA97-57EC448430AC}">
      <dgm:prSet/>
      <dgm:spPr/>
      <dgm:t>
        <a:bodyPr/>
        <a:lstStyle/>
        <a:p>
          <a:endParaRPr lang="ru-RU" b="1">
            <a:solidFill>
              <a:schemeClr val="tx1"/>
            </a:solidFill>
          </a:endParaRPr>
        </a:p>
      </dgm:t>
    </dgm:pt>
    <dgm:pt modelId="{43ACAE84-2B4A-4619-9CC9-6C7DC30A9DCA}" type="sibTrans" cxnId="{4D130AA7-FBE0-4A00-BA97-57EC448430AC}">
      <dgm:prSet/>
      <dgm:spPr/>
      <dgm:t>
        <a:bodyPr/>
        <a:lstStyle/>
        <a:p>
          <a:endParaRPr lang="ru-RU" b="1">
            <a:solidFill>
              <a:schemeClr val="tx1"/>
            </a:solidFill>
          </a:endParaRPr>
        </a:p>
      </dgm:t>
    </dgm:pt>
    <dgm:pt modelId="{718A3B7E-C34E-4188-8FCD-D19C6CF2AFDA}">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ru-RU" b="1" u="sng" dirty="0" smtClean="0">
              <a:solidFill>
                <a:schemeClr val="tx1"/>
              </a:solidFill>
            </a:rPr>
            <a:t>Налогоплательщики, применяющие ЕСХН, имеют право на освобождение от исполнения обязанностей налогоплательщика НДС </a:t>
          </a:r>
          <a:r>
            <a:rPr lang="ru-RU" b="1" dirty="0" smtClean="0">
              <a:solidFill>
                <a:schemeClr val="tx1"/>
              </a:solidFill>
            </a:rPr>
            <a:t>в соответствии с </a:t>
          </a:r>
          <a:r>
            <a:rPr lang="ru-RU" b="1" dirty="0" err="1" smtClean="0">
              <a:solidFill>
                <a:schemeClr val="tx1"/>
              </a:solidFill>
            </a:rPr>
            <a:t>абз</a:t>
          </a:r>
          <a:r>
            <a:rPr lang="ru-RU" b="1" dirty="0" smtClean="0">
              <a:solidFill>
                <a:schemeClr val="tx1"/>
              </a:solidFill>
            </a:rPr>
            <a:t>. 2 п. 1 ст. 145 НК РФ (сумма доходов не превысила определенной величины, например, в 2024 г. – 60 млн. руб.)</a:t>
          </a:r>
          <a:endParaRPr lang="ru-RU" dirty="0"/>
        </a:p>
      </dgm:t>
    </dgm:pt>
    <dgm:pt modelId="{BE655608-CEB7-422C-9325-5F0F50B5A229}" type="parTrans" cxnId="{3A52AB45-9E75-4311-899C-D7F08EE70F9E}">
      <dgm:prSet/>
      <dgm:spPr/>
      <dgm:t>
        <a:bodyPr/>
        <a:lstStyle/>
        <a:p>
          <a:endParaRPr lang="ru-RU"/>
        </a:p>
      </dgm:t>
    </dgm:pt>
    <dgm:pt modelId="{230F3D9B-0C7B-4A98-8793-9200B51010F5}" type="sibTrans" cxnId="{3A52AB45-9E75-4311-899C-D7F08EE70F9E}">
      <dgm:prSet/>
      <dgm:spPr/>
      <dgm:t>
        <a:bodyPr/>
        <a:lstStyle/>
        <a:p>
          <a:endParaRPr lang="ru-RU"/>
        </a:p>
      </dgm:t>
    </dgm:pt>
    <dgm:pt modelId="{7DB5376D-EBE3-4920-9D14-454008CCC517}" type="pres">
      <dgm:prSet presAssocID="{2B7E35A0-C80A-42E7-91EF-FD24885843FC}" presName="linear" presStyleCnt="0">
        <dgm:presLayoutVars>
          <dgm:animLvl val="lvl"/>
          <dgm:resizeHandles val="exact"/>
        </dgm:presLayoutVars>
      </dgm:prSet>
      <dgm:spPr/>
      <dgm:t>
        <a:bodyPr/>
        <a:lstStyle/>
        <a:p>
          <a:endParaRPr lang="ru-RU"/>
        </a:p>
      </dgm:t>
    </dgm:pt>
    <dgm:pt modelId="{57F63247-913A-4BD5-A203-4F969EB8EC19}" type="pres">
      <dgm:prSet presAssocID="{F70A1F9B-C9E6-4D1E-92DA-8E34FC8F3E91}" presName="parentText" presStyleLbl="node1" presStyleIdx="0" presStyleCnt="3">
        <dgm:presLayoutVars>
          <dgm:chMax val="0"/>
          <dgm:bulletEnabled val="1"/>
        </dgm:presLayoutVars>
      </dgm:prSet>
      <dgm:spPr/>
      <dgm:t>
        <a:bodyPr/>
        <a:lstStyle/>
        <a:p>
          <a:endParaRPr lang="ru-RU"/>
        </a:p>
      </dgm:t>
    </dgm:pt>
    <dgm:pt modelId="{C9947402-2170-40A8-AAAD-9EFD08822301}" type="pres">
      <dgm:prSet presAssocID="{27FC6C95-CA56-4050-8FEB-F9CAB8BF2535}" presName="spacer" presStyleCnt="0"/>
      <dgm:spPr/>
    </dgm:pt>
    <dgm:pt modelId="{1636B997-2B90-405B-BF1E-3ABC10AC2119}" type="pres">
      <dgm:prSet presAssocID="{D3F2F6F9-C302-4FEE-8027-90AB9FCF376F}" presName="parentText" presStyleLbl="node1" presStyleIdx="1" presStyleCnt="3">
        <dgm:presLayoutVars>
          <dgm:chMax val="0"/>
          <dgm:bulletEnabled val="1"/>
        </dgm:presLayoutVars>
      </dgm:prSet>
      <dgm:spPr/>
      <dgm:t>
        <a:bodyPr/>
        <a:lstStyle/>
        <a:p>
          <a:endParaRPr lang="ru-RU"/>
        </a:p>
      </dgm:t>
    </dgm:pt>
    <dgm:pt modelId="{E3C7FB02-DCC8-454E-B51C-320B2BE25617}" type="pres">
      <dgm:prSet presAssocID="{43ACAE84-2B4A-4619-9CC9-6C7DC30A9DCA}" presName="spacer" presStyleCnt="0"/>
      <dgm:spPr/>
    </dgm:pt>
    <dgm:pt modelId="{A98DFCC9-2B16-434F-95C8-FDEFBC915F21}" type="pres">
      <dgm:prSet presAssocID="{718A3B7E-C34E-4188-8FCD-D19C6CF2AFDA}" presName="parentText" presStyleLbl="node1" presStyleIdx="2" presStyleCnt="3">
        <dgm:presLayoutVars>
          <dgm:chMax val="0"/>
          <dgm:bulletEnabled val="1"/>
        </dgm:presLayoutVars>
      </dgm:prSet>
      <dgm:spPr/>
      <dgm:t>
        <a:bodyPr/>
        <a:lstStyle/>
        <a:p>
          <a:endParaRPr lang="ru-RU"/>
        </a:p>
      </dgm:t>
    </dgm:pt>
  </dgm:ptLst>
  <dgm:cxnLst>
    <dgm:cxn modelId="{471AB7B4-02EB-41AE-B34A-00B07413F707}" type="presOf" srcId="{2B7E35A0-C80A-42E7-91EF-FD24885843FC}" destId="{7DB5376D-EBE3-4920-9D14-454008CCC517}" srcOrd="0" destOrd="0" presId="urn:microsoft.com/office/officeart/2005/8/layout/vList2"/>
    <dgm:cxn modelId="{C0A06DE4-42F1-4647-AAFB-8FAA8F67CF6A}" type="presOf" srcId="{F70A1F9B-C9E6-4D1E-92DA-8E34FC8F3E91}" destId="{57F63247-913A-4BD5-A203-4F969EB8EC19}" srcOrd="0" destOrd="0" presId="urn:microsoft.com/office/officeart/2005/8/layout/vList2"/>
    <dgm:cxn modelId="{FE177CC6-1073-42D5-A00C-9FB256EF20F3}" srcId="{2B7E35A0-C80A-42E7-91EF-FD24885843FC}" destId="{F70A1F9B-C9E6-4D1E-92DA-8E34FC8F3E91}" srcOrd="0" destOrd="0" parTransId="{59E8FA2C-0D9E-4F8C-8871-8540EF16C03A}" sibTransId="{27FC6C95-CA56-4050-8FEB-F9CAB8BF2535}"/>
    <dgm:cxn modelId="{4D130AA7-FBE0-4A00-BA97-57EC448430AC}" srcId="{2B7E35A0-C80A-42E7-91EF-FD24885843FC}" destId="{D3F2F6F9-C302-4FEE-8027-90AB9FCF376F}" srcOrd="1" destOrd="0" parTransId="{6ADC01AA-E280-4137-B05C-A19D5464CC9D}" sibTransId="{43ACAE84-2B4A-4619-9CC9-6C7DC30A9DCA}"/>
    <dgm:cxn modelId="{3A52AB45-9E75-4311-899C-D7F08EE70F9E}" srcId="{2B7E35A0-C80A-42E7-91EF-FD24885843FC}" destId="{718A3B7E-C34E-4188-8FCD-D19C6CF2AFDA}" srcOrd="2" destOrd="0" parTransId="{BE655608-CEB7-422C-9325-5F0F50B5A229}" sibTransId="{230F3D9B-0C7B-4A98-8793-9200B51010F5}"/>
    <dgm:cxn modelId="{64A9FC29-CCB5-4918-B029-1A78E416CD8D}" type="presOf" srcId="{D3F2F6F9-C302-4FEE-8027-90AB9FCF376F}" destId="{1636B997-2B90-405B-BF1E-3ABC10AC2119}" srcOrd="0" destOrd="0" presId="urn:microsoft.com/office/officeart/2005/8/layout/vList2"/>
    <dgm:cxn modelId="{76E78FB1-4479-42CC-8BE6-79B6D1538FCD}" type="presOf" srcId="{718A3B7E-C34E-4188-8FCD-D19C6CF2AFDA}" destId="{A98DFCC9-2B16-434F-95C8-FDEFBC915F21}" srcOrd="0" destOrd="0" presId="urn:microsoft.com/office/officeart/2005/8/layout/vList2"/>
    <dgm:cxn modelId="{47E17196-6F22-425E-AC34-003AD5E24589}" type="presParOf" srcId="{7DB5376D-EBE3-4920-9D14-454008CCC517}" destId="{57F63247-913A-4BD5-A203-4F969EB8EC19}" srcOrd="0" destOrd="0" presId="urn:microsoft.com/office/officeart/2005/8/layout/vList2"/>
    <dgm:cxn modelId="{361057AE-CA25-400F-8229-AA1376DB3D74}" type="presParOf" srcId="{7DB5376D-EBE3-4920-9D14-454008CCC517}" destId="{C9947402-2170-40A8-AAAD-9EFD08822301}" srcOrd="1" destOrd="0" presId="urn:microsoft.com/office/officeart/2005/8/layout/vList2"/>
    <dgm:cxn modelId="{4F5D97C1-31FB-47DD-A5A7-1E9E2E997202}" type="presParOf" srcId="{7DB5376D-EBE3-4920-9D14-454008CCC517}" destId="{1636B997-2B90-405B-BF1E-3ABC10AC2119}" srcOrd="2" destOrd="0" presId="urn:microsoft.com/office/officeart/2005/8/layout/vList2"/>
    <dgm:cxn modelId="{119A8454-22CE-44F3-81EF-EF2459CC4B4A}" type="presParOf" srcId="{7DB5376D-EBE3-4920-9D14-454008CCC517}" destId="{E3C7FB02-DCC8-454E-B51C-320B2BE25617}" srcOrd="3" destOrd="0" presId="urn:microsoft.com/office/officeart/2005/8/layout/vList2"/>
    <dgm:cxn modelId="{575D84B5-E714-4845-8B79-C1AF3709A7C5}" type="presParOf" srcId="{7DB5376D-EBE3-4920-9D14-454008CCC517}" destId="{A98DFCC9-2B16-434F-95C8-FDEFBC915F2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2CD778D-00EB-43AB-ADC1-A1E0DC329DFB}"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ru-RU"/>
        </a:p>
      </dgm:t>
    </dgm:pt>
    <dgm:pt modelId="{CB3836E6-FFB2-427C-86BD-F551CE4B02C9}">
      <dgm:prSet/>
      <dgm:spPr/>
      <dgm:t>
        <a:bodyPr/>
        <a:lstStyle/>
        <a:p>
          <a:pPr rtl="0"/>
          <a:r>
            <a:rPr lang="ru-RU" b="1" smtClean="0">
              <a:solidFill>
                <a:schemeClr val="tx1"/>
              </a:solidFill>
            </a:rPr>
            <a:t>Для налогоплательщика </a:t>
          </a:r>
          <a:r>
            <a:rPr lang="ru-RU" b="1" i="1" smtClean="0">
              <a:solidFill>
                <a:schemeClr val="tx1"/>
              </a:solidFill>
            </a:rPr>
            <a:t>переход на уплату ЕСХН</a:t>
          </a:r>
          <a:r>
            <a:rPr lang="ru-RU" b="1" smtClean="0">
              <a:solidFill>
                <a:schemeClr val="tx1"/>
              </a:solidFill>
            </a:rPr>
            <a:t>, при условии соответствия сельскохозяйственного производителя всем критериям, </a:t>
          </a:r>
          <a:r>
            <a:rPr lang="ru-RU" b="1" i="1" smtClean="0">
              <a:solidFill>
                <a:schemeClr val="tx1"/>
              </a:solidFill>
            </a:rPr>
            <a:t>является добровольным</a:t>
          </a:r>
          <a:r>
            <a:rPr lang="ru-RU" b="1" smtClean="0">
              <a:solidFill>
                <a:schemeClr val="tx1"/>
              </a:solidFill>
            </a:rPr>
            <a:t> (п. 2 ст. 346.1 НК РФ). </a:t>
          </a:r>
          <a:endParaRPr lang="ru-RU" b="1">
            <a:solidFill>
              <a:schemeClr val="tx1"/>
            </a:solidFill>
          </a:endParaRPr>
        </a:p>
      </dgm:t>
    </dgm:pt>
    <dgm:pt modelId="{85BFBB9E-5D38-403D-A776-3DD9009C771A}" type="parTrans" cxnId="{F55C81EA-4708-4F22-BAD0-E43B8A9BDEDB}">
      <dgm:prSet/>
      <dgm:spPr/>
      <dgm:t>
        <a:bodyPr/>
        <a:lstStyle/>
        <a:p>
          <a:endParaRPr lang="ru-RU" b="1">
            <a:solidFill>
              <a:schemeClr val="tx1"/>
            </a:solidFill>
          </a:endParaRPr>
        </a:p>
      </dgm:t>
    </dgm:pt>
    <dgm:pt modelId="{CF279F61-4352-4C12-8937-C42FAE2D7689}" type="sibTrans" cxnId="{F55C81EA-4708-4F22-BAD0-E43B8A9BDEDB}">
      <dgm:prSet/>
      <dgm:spPr/>
      <dgm:t>
        <a:bodyPr/>
        <a:lstStyle/>
        <a:p>
          <a:endParaRPr lang="ru-RU" b="1">
            <a:solidFill>
              <a:schemeClr val="tx1"/>
            </a:solidFill>
          </a:endParaRPr>
        </a:p>
      </dgm:t>
    </dgm:pt>
    <dgm:pt modelId="{0BE8E8B7-4278-4F40-9072-90D82EE34537}">
      <dgm:prSet/>
      <dgm:spPr/>
      <dgm:t>
        <a:bodyPr/>
        <a:lstStyle/>
        <a:p>
          <a:pPr rtl="0"/>
          <a:r>
            <a:rPr lang="ru-RU" b="1" smtClean="0">
              <a:solidFill>
                <a:schemeClr val="tx1"/>
              </a:solidFill>
            </a:rPr>
            <a:t>Порядок и условия начала и прекращения применения ЕСХН регламентируются в ст. 346.3 НК РФ. В частности, организации и индивидуальные предприниматели, изъявившие желание перейти на уплату ЕСХН со следующего календарного года, уведомляют об этом налоговый орган по месту нахождения организации или месту жительства индивидуального предпринимателя не позднее 31 декабря календарного года, предшествующего календарному году, начиная с которого они переходят на уплату ЕСХН (п. 1 ст. 346.3 НК РФ). </a:t>
          </a:r>
          <a:endParaRPr lang="ru-RU" b="1">
            <a:solidFill>
              <a:schemeClr val="tx1"/>
            </a:solidFill>
          </a:endParaRPr>
        </a:p>
      </dgm:t>
    </dgm:pt>
    <dgm:pt modelId="{EC00674D-CBBA-4307-92C5-05358572A82B}" type="parTrans" cxnId="{F7F65821-8F48-40B7-B080-8EB94A82D5D7}">
      <dgm:prSet/>
      <dgm:spPr/>
      <dgm:t>
        <a:bodyPr/>
        <a:lstStyle/>
        <a:p>
          <a:endParaRPr lang="ru-RU" b="1">
            <a:solidFill>
              <a:schemeClr val="tx1"/>
            </a:solidFill>
          </a:endParaRPr>
        </a:p>
      </dgm:t>
    </dgm:pt>
    <dgm:pt modelId="{AFCD5D8A-1374-463A-97C5-12A9561A1360}" type="sibTrans" cxnId="{F7F65821-8F48-40B7-B080-8EB94A82D5D7}">
      <dgm:prSet/>
      <dgm:spPr/>
      <dgm:t>
        <a:bodyPr/>
        <a:lstStyle/>
        <a:p>
          <a:endParaRPr lang="ru-RU" b="1">
            <a:solidFill>
              <a:schemeClr val="tx1"/>
            </a:solidFill>
          </a:endParaRPr>
        </a:p>
      </dgm:t>
    </dgm:pt>
    <dgm:pt modelId="{5C89F385-66D8-4833-BBEC-962985CF90EF}">
      <dgm:prSet/>
      <dgm:spPr/>
      <dgm:t>
        <a:bodyPr/>
        <a:lstStyle/>
        <a:p>
          <a:pPr rtl="0"/>
          <a:r>
            <a:rPr lang="ru-RU" b="1" smtClean="0">
              <a:solidFill>
                <a:schemeClr val="tx1"/>
              </a:solidFill>
            </a:rPr>
            <a:t>Поскольку никакого особого разрешения налоговый орган при этом не выдает, переход на уплату ЕСХН является уведомительным.</a:t>
          </a:r>
          <a:endParaRPr lang="ru-RU" b="1">
            <a:solidFill>
              <a:schemeClr val="tx1"/>
            </a:solidFill>
          </a:endParaRPr>
        </a:p>
      </dgm:t>
    </dgm:pt>
    <dgm:pt modelId="{EFD36B37-3E07-4D30-86B4-EAABD576E67B}" type="parTrans" cxnId="{AEC7BA51-1192-4A91-9725-3B717B18F196}">
      <dgm:prSet/>
      <dgm:spPr/>
      <dgm:t>
        <a:bodyPr/>
        <a:lstStyle/>
        <a:p>
          <a:endParaRPr lang="ru-RU" b="1">
            <a:solidFill>
              <a:schemeClr val="tx1"/>
            </a:solidFill>
          </a:endParaRPr>
        </a:p>
      </dgm:t>
    </dgm:pt>
    <dgm:pt modelId="{6A9AFDC8-18E9-4B8C-91F8-F56982BEF725}" type="sibTrans" cxnId="{AEC7BA51-1192-4A91-9725-3B717B18F196}">
      <dgm:prSet/>
      <dgm:spPr/>
      <dgm:t>
        <a:bodyPr/>
        <a:lstStyle/>
        <a:p>
          <a:endParaRPr lang="ru-RU" b="1">
            <a:solidFill>
              <a:schemeClr val="tx1"/>
            </a:solidFill>
          </a:endParaRPr>
        </a:p>
      </dgm:t>
    </dgm:pt>
    <dgm:pt modelId="{83B9AC77-73C6-4621-A818-1123BF3891DE}" type="pres">
      <dgm:prSet presAssocID="{72CD778D-00EB-43AB-ADC1-A1E0DC329DFB}" presName="linear" presStyleCnt="0">
        <dgm:presLayoutVars>
          <dgm:animLvl val="lvl"/>
          <dgm:resizeHandles val="exact"/>
        </dgm:presLayoutVars>
      </dgm:prSet>
      <dgm:spPr/>
      <dgm:t>
        <a:bodyPr/>
        <a:lstStyle/>
        <a:p>
          <a:endParaRPr lang="ru-RU"/>
        </a:p>
      </dgm:t>
    </dgm:pt>
    <dgm:pt modelId="{234FFAD0-64A4-49C3-9092-20E3B617CBC8}" type="pres">
      <dgm:prSet presAssocID="{CB3836E6-FFB2-427C-86BD-F551CE4B02C9}" presName="parentText" presStyleLbl="node1" presStyleIdx="0" presStyleCnt="3">
        <dgm:presLayoutVars>
          <dgm:chMax val="0"/>
          <dgm:bulletEnabled val="1"/>
        </dgm:presLayoutVars>
      </dgm:prSet>
      <dgm:spPr/>
      <dgm:t>
        <a:bodyPr/>
        <a:lstStyle/>
        <a:p>
          <a:endParaRPr lang="ru-RU"/>
        </a:p>
      </dgm:t>
    </dgm:pt>
    <dgm:pt modelId="{064F1478-A180-47C8-BD34-4DAF5C09E06A}" type="pres">
      <dgm:prSet presAssocID="{CF279F61-4352-4C12-8937-C42FAE2D7689}" presName="spacer" presStyleCnt="0"/>
      <dgm:spPr/>
    </dgm:pt>
    <dgm:pt modelId="{FEE14426-99E7-47A1-845E-3A6B622AAE49}" type="pres">
      <dgm:prSet presAssocID="{0BE8E8B7-4278-4F40-9072-90D82EE34537}" presName="parentText" presStyleLbl="node1" presStyleIdx="1" presStyleCnt="3">
        <dgm:presLayoutVars>
          <dgm:chMax val="0"/>
          <dgm:bulletEnabled val="1"/>
        </dgm:presLayoutVars>
      </dgm:prSet>
      <dgm:spPr/>
      <dgm:t>
        <a:bodyPr/>
        <a:lstStyle/>
        <a:p>
          <a:endParaRPr lang="ru-RU"/>
        </a:p>
      </dgm:t>
    </dgm:pt>
    <dgm:pt modelId="{D460B414-8D14-45D6-9FA6-0B5E65270B3F}" type="pres">
      <dgm:prSet presAssocID="{AFCD5D8A-1374-463A-97C5-12A9561A1360}" presName="spacer" presStyleCnt="0"/>
      <dgm:spPr/>
    </dgm:pt>
    <dgm:pt modelId="{FE776E0A-A13F-4490-8D2C-22B7FE3E6785}" type="pres">
      <dgm:prSet presAssocID="{5C89F385-66D8-4833-BBEC-962985CF90EF}" presName="parentText" presStyleLbl="node1" presStyleIdx="2" presStyleCnt="3">
        <dgm:presLayoutVars>
          <dgm:chMax val="0"/>
          <dgm:bulletEnabled val="1"/>
        </dgm:presLayoutVars>
      </dgm:prSet>
      <dgm:spPr/>
      <dgm:t>
        <a:bodyPr/>
        <a:lstStyle/>
        <a:p>
          <a:endParaRPr lang="ru-RU"/>
        </a:p>
      </dgm:t>
    </dgm:pt>
  </dgm:ptLst>
  <dgm:cxnLst>
    <dgm:cxn modelId="{F55C81EA-4708-4F22-BAD0-E43B8A9BDEDB}" srcId="{72CD778D-00EB-43AB-ADC1-A1E0DC329DFB}" destId="{CB3836E6-FFB2-427C-86BD-F551CE4B02C9}" srcOrd="0" destOrd="0" parTransId="{85BFBB9E-5D38-403D-A776-3DD9009C771A}" sibTransId="{CF279F61-4352-4C12-8937-C42FAE2D7689}"/>
    <dgm:cxn modelId="{AEC7BA51-1192-4A91-9725-3B717B18F196}" srcId="{72CD778D-00EB-43AB-ADC1-A1E0DC329DFB}" destId="{5C89F385-66D8-4833-BBEC-962985CF90EF}" srcOrd="2" destOrd="0" parTransId="{EFD36B37-3E07-4D30-86B4-EAABD576E67B}" sibTransId="{6A9AFDC8-18E9-4B8C-91F8-F56982BEF725}"/>
    <dgm:cxn modelId="{DE2C8CBB-3BB4-42C9-8482-AB5F563DBD14}" type="presOf" srcId="{CB3836E6-FFB2-427C-86BD-F551CE4B02C9}" destId="{234FFAD0-64A4-49C3-9092-20E3B617CBC8}" srcOrd="0" destOrd="0" presId="urn:microsoft.com/office/officeart/2005/8/layout/vList2"/>
    <dgm:cxn modelId="{F7F65821-8F48-40B7-B080-8EB94A82D5D7}" srcId="{72CD778D-00EB-43AB-ADC1-A1E0DC329DFB}" destId="{0BE8E8B7-4278-4F40-9072-90D82EE34537}" srcOrd="1" destOrd="0" parTransId="{EC00674D-CBBA-4307-92C5-05358572A82B}" sibTransId="{AFCD5D8A-1374-463A-97C5-12A9561A1360}"/>
    <dgm:cxn modelId="{A71C1FBB-A8FB-437A-A755-4710601CAF2C}" type="presOf" srcId="{5C89F385-66D8-4833-BBEC-962985CF90EF}" destId="{FE776E0A-A13F-4490-8D2C-22B7FE3E6785}" srcOrd="0" destOrd="0" presId="urn:microsoft.com/office/officeart/2005/8/layout/vList2"/>
    <dgm:cxn modelId="{930F63B4-D264-447F-AC01-4251E6770F36}" type="presOf" srcId="{72CD778D-00EB-43AB-ADC1-A1E0DC329DFB}" destId="{83B9AC77-73C6-4621-A818-1123BF3891DE}" srcOrd="0" destOrd="0" presId="urn:microsoft.com/office/officeart/2005/8/layout/vList2"/>
    <dgm:cxn modelId="{63F3E236-A79C-4714-806F-D45729B33E5F}" type="presOf" srcId="{0BE8E8B7-4278-4F40-9072-90D82EE34537}" destId="{FEE14426-99E7-47A1-845E-3A6B622AAE49}" srcOrd="0" destOrd="0" presId="urn:microsoft.com/office/officeart/2005/8/layout/vList2"/>
    <dgm:cxn modelId="{06289505-C40A-4901-8B1F-3A05E727C77F}" type="presParOf" srcId="{83B9AC77-73C6-4621-A818-1123BF3891DE}" destId="{234FFAD0-64A4-49C3-9092-20E3B617CBC8}" srcOrd="0" destOrd="0" presId="urn:microsoft.com/office/officeart/2005/8/layout/vList2"/>
    <dgm:cxn modelId="{1BBE4A88-4553-4397-8A22-2F5934F087A5}" type="presParOf" srcId="{83B9AC77-73C6-4621-A818-1123BF3891DE}" destId="{064F1478-A180-47C8-BD34-4DAF5C09E06A}" srcOrd="1" destOrd="0" presId="urn:microsoft.com/office/officeart/2005/8/layout/vList2"/>
    <dgm:cxn modelId="{43E8F115-BEA5-4705-9E8D-E5166C734BD9}" type="presParOf" srcId="{83B9AC77-73C6-4621-A818-1123BF3891DE}" destId="{FEE14426-99E7-47A1-845E-3A6B622AAE49}" srcOrd="2" destOrd="0" presId="urn:microsoft.com/office/officeart/2005/8/layout/vList2"/>
    <dgm:cxn modelId="{63734375-8B3B-44D8-A7D5-ACF7295976B7}" type="presParOf" srcId="{83B9AC77-73C6-4621-A818-1123BF3891DE}" destId="{D460B414-8D14-45D6-9FA6-0B5E65270B3F}" srcOrd="3" destOrd="0" presId="urn:microsoft.com/office/officeart/2005/8/layout/vList2"/>
    <dgm:cxn modelId="{1B053587-16B3-456C-91B8-21A63A3E710B}" type="presParOf" srcId="{83B9AC77-73C6-4621-A818-1123BF3891DE}" destId="{FE776E0A-A13F-4490-8D2C-22B7FE3E678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3AFCE01-DFA1-4355-8F2F-15F36469E676}" type="doc">
      <dgm:prSet loTypeId="urn:microsoft.com/office/officeart/2005/8/layout/venn1" loCatId="relationship" qsTypeId="urn:microsoft.com/office/officeart/2005/8/quickstyle/simple2" qsCatId="simple" csTypeId="urn:microsoft.com/office/officeart/2005/8/colors/accent3_5" csCatId="accent3"/>
      <dgm:spPr/>
      <dgm:t>
        <a:bodyPr/>
        <a:lstStyle/>
        <a:p>
          <a:endParaRPr lang="ru-RU"/>
        </a:p>
      </dgm:t>
    </dgm:pt>
    <dgm:pt modelId="{E453D5CF-A0CD-445E-8404-2B839E7B132E}">
      <dgm:prSet/>
      <dgm:spPr/>
      <dgm:t>
        <a:bodyPr/>
        <a:lstStyle/>
        <a:p>
          <a:pPr rtl="0"/>
          <a:r>
            <a:rPr lang="ru-RU" b="1" u="sng" dirty="0" smtClean="0"/>
            <a:t>признаются доходы, уменьшенные на величину расходов </a:t>
          </a:r>
          <a:r>
            <a:rPr lang="ru-RU" b="1" dirty="0" smtClean="0"/>
            <a:t>(ст. 346.4 НК РФ). </a:t>
          </a:r>
          <a:endParaRPr lang="ru-RU" b="1" dirty="0"/>
        </a:p>
      </dgm:t>
    </dgm:pt>
    <dgm:pt modelId="{A612611B-2236-49E9-8A34-FB353FEBC635}" type="parTrans" cxnId="{6F071574-6083-49A2-941C-CD957237A056}">
      <dgm:prSet/>
      <dgm:spPr/>
      <dgm:t>
        <a:bodyPr/>
        <a:lstStyle/>
        <a:p>
          <a:endParaRPr lang="ru-RU" b="1"/>
        </a:p>
      </dgm:t>
    </dgm:pt>
    <dgm:pt modelId="{D98AC112-8DED-4079-A1AC-B83E573C0679}" type="sibTrans" cxnId="{6F071574-6083-49A2-941C-CD957237A056}">
      <dgm:prSet/>
      <dgm:spPr/>
      <dgm:t>
        <a:bodyPr/>
        <a:lstStyle/>
        <a:p>
          <a:endParaRPr lang="ru-RU" b="1"/>
        </a:p>
      </dgm:t>
    </dgm:pt>
    <dgm:pt modelId="{4CC2C64E-1359-4C83-9D2F-B818BE48063D}">
      <dgm:prSet/>
      <dgm:spPr/>
      <dgm:t>
        <a:bodyPr/>
        <a:lstStyle/>
        <a:p>
          <a:pPr rtl="0"/>
          <a:r>
            <a:rPr lang="ru-RU" b="1" smtClean="0"/>
            <a:t>При этом ст. 346.5 НК РФ предусматривает порядок определения и признания доходов и расходов, устанавливая субсидиарное применение норм гл. 25 НК РФ "Налог на прибыль организаций" и гл. 23 НК РФ "Налог на доходы физических лиц".</a:t>
          </a:r>
          <a:endParaRPr lang="ru-RU" b="1"/>
        </a:p>
      </dgm:t>
    </dgm:pt>
    <dgm:pt modelId="{66E991DA-1515-4298-AEEF-47009E428D48}" type="parTrans" cxnId="{3D4267C2-3970-46C8-9930-9513A949F0FE}">
      <dgm:prSet/>
      <dgm:spPr/>
      <dgm:t>
        <a:bodyPr/>
        <a:lstStyle/>
        <a:p>
          <a:endParaRPr lang="ru-RU" b="1"/>
        </a:p>
      </dgm:t>
    </dgm:pt>
    <dgm:pt modelId="{7E7BD934-0C59-4C9C-B6D7-EAD047CBDFCD}" type="sibTrans" cxnId="{3D4267C2-3970-46C8-9930-9513A949F0FE}">
      <dgm:prSet/>
      <dgm:spPr/>
      <dgm:t>
        <a:bodyPr/>
        <a:lstStyle/>
        <a:p>
          <a:endParaRPr lang="ru-RU" b="1"/>
        </a:p>
      </dgm:t>
    </dgm:pt>
    <dgm:pt modelId="{93304B5F-7214-48EC-951F-EBC9B04CB41F}" type="pres">
      <dgm:prSet presAssocID="{13AFCE01-DFA1-4355-8F2F-15F36469E676}" presName="compositeShape" presStyleCnt="0">
        <dgm:presLayoutVars>
          <dgm:chMax val="7"/>
          <dgm:dir/>
          <dgm:resizeHandles val="exact"/>
        </dgm:presLayoutVars>
      </dgm:prSet>
      <dgm:spPr/>
      <dgm:t>
        <a:bodyPr/>
        <a:lstStyle/>
        <a:p>
          <a:endParaRPr lang="ru-RU"/>
        </a:p>
      </dgm:t>
    </dgm:pt>
    <dgm:pt modelId="{896A2BBE-49B9-4FFB-A921-9E57BC8F8D33}" type="pres">
      <dgm:prSet presAssocID="{E453D5CF-A0CD-445E-8404-2B839E7B132E}" presName="circ1" presStyleLbl="vennNode1" presStyleIdx="0" presStyleCnt="2"/>
      <dgm:spPr/>
      <dgm:t>
        <a:bodyPr/>
        <a:lstStyle/>
        <a:p>
          <a:endParaRPr lang="ru-RU"/>
        </a:p>
      </dgm:t>
    </dgm:pt>
    <dgm:pt modelId="{7E324E8F-F8BD-43A6-B75B-26EED71EF26F}" type="pres">
      <dgm:prSet presAssocID="{E453D5CF-A0CD-445E-8404-2B839E7B132E}" presName="circ1Tx" presStyleLbl="revTx" presStyleIdx="0" presStyleCnt="0">
        <dgm:presLayoutVars>
          <dgm:chMax val="0"/>
          <dgm:chPref val="0"/>
          <dgm:bulletEnabled val="1"/>
        </dgm:presLayoutVars>
      </dgm:prSet>
      <dgm:spPr/>
      <dgm:t>
        <a:bodyPr/>
        <a:lstStyle/>
        <a:p>
          <a:endParaRPr lang="ru-RU"/>
        </a:p>
      </dgm:t>
    </dgm:pt>
    <dgm:pt modelId="{7AEA02FA-F204-4DA4-BD1E-9B2BFAFD28D8}" type="pres">
      <dgm:prSet presAssocID="{4CC2C64E-1359-4C83-9D2F-B818BE48063D}" presName="circ2" presStyleLbl="vennNode1" presStyleIdx="1" presStyleCnt="2"/>
      <dgm:spPr/>
      <dgm:t>
        <a:bodyPr/>
        <a:lstStyle/>
        <a:p>
          <a:endParaRPr lang="ru-RU"/>
        </a:p>
      </dgm:t>
    </dgm:pt>
    <dgm:pt modelId="{8862BA31-D613-4A10-A0BC-7156D3D32F5C}" type="pres">
      <dgm:prSet presAssocID="{4CC2C64E-1359-4C83-9D2F-B818BE48063D}" presName="circ2Tx" presStyleLbl="revTx" presStyleIdx="0" presStyleCnt="0">
        <dgm:presLayoutVars>
          <dgm:chMax val="0"/>
          <dgm:chPref val="0"/>
          <dgm:bulletEnabled val="1"/>
        </dgm:presLayoutVars>
      </dgm:prSet>
      <dgm:spPr/>
      <dgm:t>
        <a:bodyPr/>
        <a:lstStyle/>
        <a:p>
          <a:endParaRPr lang="ru-RU"/>
        </a:p>
      </dgm:t>
    </dgm:pt>
  </dgm:ptLst>
  <dgm:cxnLst>
    <dgm:cxn modelId="{A9907AC0-AE1B-4777-A1FC-2BEF9CCF395C}" type="presOf" srcId="{E453D5CF-A0CD-445E-8404-2B839E7B132E}" destId="{896A2BBE-49B9-4FFB-A921-9E57BC8F8D33}" srcOrd="0" destOrd="0" presId="urn:microsoft.com/office/officeart/2005/8/layout/venn1"/>
    <dgm:cxn modelId="{1BCDFBB6-5D10-44ED-A003-24CA0BE423BB}" type="presOf" srcId="{4CC2C64E-1359-4C83-9D2F-B818BE48063D}" destId="{7AEA02FA-F204-4DA4-BD1E-9B2BFAFD28D8}" srcOrd="0" destOrd="0" presId="urn:microsoft.com/office/officeart/2005/8/layout/venn1"/>
    <dgm:cxn modelId="{CD5C540D-AFC7-4079-A51E-06DBAE5D7E6D}" type="presOf" srcId="{4CC2C64E-1359-4C83-9D2F-B818BE48063D}" destId="{8862BA31-D613-4A10-A0BC-7156D3D32F5C}" srcOrd="1" destOrd="0" presId="urn:microsoft.com/office/officeart/2005/8/layout/venn1"/>
    <dgm:cxn modelId="{A2073AAB-3CAA-436F-BEAE-5FEA80C74D06}" type="presOf" srcId="{13AFCE01-DFA1-4355-8F2F-15F36469E676}" destId="{93304B5F-7214-48EC-951F-EBC9B04CB41F}" srcOrd="0" destOrd="0" presId="urn:microsoft.com/office/officeart/2005/8/layout/venn1"/>
    <dgm:cxn modelId="{244C4114-E875-4FA7-9AD8-F5D47B33AE52}" type="presOf" srcId="{E453D5CF-A0CD-445E-8404-2B839E7B132E}" destId="{7E324E8F-F8BD-43A6-B75B-26EED71EF26F}" srcOrd="1" destOrd="0" presId="urn:microsoft.com/office/officeart/2005/8/layout/venn1"/>
    <dgm:cxn modelId="{3D4267C2-3970-46C8-9930-9513A949F0FE}" srcId="{13AFCE01-DFA1-4355-8F2F-15F36469E676}" destId="{4CC2C64E-1359-4C83-9D2F-B818BE48063D}" srcOrd="1" destOrd="0" parTransId="{66E991DA-1515-4298-AEEF-47009E428D48}" sibTransId="{7E7BD934-0C59-4C9C-B6D7-EAD047CBDFCD}"/>
    <dgm:cxn modelId="{6F071574-6083-49A2-941C-CD957237A056}" srcId="{13AFCE01-DFA1-4355-8F2F-15F36469E676}" destId="{E453D5CF-A0CD-445E-8404-2B839E7B132E}" srcOrd="0" destOrd="0" parTransId="{A612611B-2236-49E9-8A34-FB353FEBC635}" sibTransId="{D98AC112-8DED-4079-A1AC-B83E573C0679}"/>
    <dgm:cxn modelId="{D187A94B-8758-42EF-A2FF-8A5CB32EDB07}" type="presParOf" srcId="{93304B5F-7214-48EC-951F-EBC9B04CB41F}" destId="{896A2BBE-49B9-4FFB-A921-9E57BC8F8D33}" srcOrd="0" destOrd="0" presId="urn:microsoft.com/office/officeart/2005/8/layout/venn1"/>
    <dgm:cxn modelId="{9E4EE62E-1E1A-4D82-A3E6-BB1FB6C78ECC}" type="presParOf" srcId="{93304B5F-7214-48EC-951F-EBC9B04CB41F}" destId="{7E324E8F-F8BD-43A6-B75B-26EED71EF26F}" srcOrd="1" destOrd="0" presId="urn:microsoft.com/office/officeart/2005/8/layout/venn1"/>
    <dgm:cxn modelId="{DEFCE213-3ABD-46D9-BF36-553C6E34ED43}" type="presParOf" srcId="{93304B5F-7214-48EC-951F-EBC9B04CB41F}" destId="{7AEA02FA-F204-4DA4-BD1E-9B2BFAFD28D8}" srcOrd="2" destOrd="0" presId="urn:microsoft.com/office/officeart/2005/8/layout/venn1"/>
    <dgm:cxn modelId="{AE9FA51D-55E4-49B9-AE4F-CF9043039DA6}" type="presParOf" srcId="{93304B5F-7214-48EC-951F-EBC9B04CB41F}" destId="{8862BA31-D613-4A10-A0BC-7156D3D32F5C}"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9D62CEA-B1C4-47A7-BFAF-EC51DAC53EB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79C69FFD-065A-4ACC-AFA8-F6519295778F}">
      <dgm:prSet/>
      <dgm:spPr/>
      <dgm:t>
        <a:bodyPr/>
        <a:lstStyle/>
        <a:p>
          <a:pPr rtl="0"/>
          <a:r>
            <a:rPr lang="ru-RU" smtClean="0">
              <a:solidFill>
                <a:schemeClr val="tx1"/>
              </a:solidFill>
            </a:rPr>
            <a:t>признается денежное выражение доходов, уменьшенных на величину расходов (п. 1 ст. 346.6 НК РФ).</a:t>
          </a:r>
          <a:endParaRPr lang="ru-RU">
            <a:solidFill>
              <a:schemeClr val="tx1"/>
            </a:solidFill>
          </a:endParaRPr>
        </a:p>
      </dgm:t>
    </dgm:pt>
    <dgm:pt modelId="{5CF89B99-7B1C-44B9-ADF4-9EA0E0134CD3}" type="parTrans" cxnId="{57E62226-B1A9-4549-9065-EC57D0BC7829}">
      <dgm:prSet/>
      <dgm:spPr/>
      <dgm:t>
        <a:bodyPr/>
        <a:lstStyle/>
        <a:p>
          <a:endParaRPr lang="ru-RU"/>
        </a:p>
      </dgm:t>
    </dgm:pt>
    <dgm:pt modelId="{056F2A95-0E04-4C60-87DA-CE171A4028D4}" type="sibTrans" cxnId="{57E62226-B1A9-4549-9065-EC57D0BC7829}">
      <dgm:prSet/>
      <dgm:spPr/>
      <dgm:t>
        <a:bodyPr/>
        <a:lstStyle/>
        <a:p>
          <a:endParaRPr lang="ru-RU"/>
        </a:p>
      </dgm:t>
    </dgm:pt>
    <dgm:pt modelId="{D5D3FDC0-06F5-4F94-991D-9CE6119FC49D}" type="pres">
      <dgm:prSet presAssocID="{49D62CEA-B1C4-47A7-BFAF-EC51DAC53EBE}" presName="linear" presStyleCnt="0">
        <dgm:presLayoutVars>
          <dgm:animLvl val="lvl"/>
          <dgm:resizeHandles val="exact"/>
        </dgm:presLayoutVars>
      </dgm:prSet>
      <dgm:spPr/>
      <dgm:t>
        <a:bodyPr/>
        <a:lstStyle/>
        <a:p>
          <a:endParaRPr lang="ru-RU"/>
        </a:p>
      </dgm:t>
    </dgm:pt>
    <dgm:pt modelId="{33EEFF50-5BE9-4D09-9C15-DFB805ADDA0C}" type="pres">
      <dgm:prSet presAssocID="{79C69FFD-065A-4ACC-AFA8-F6519295778F}" presName="parentText" presStyleLbl="node1" presStyleIdx="0" presStyleCnt="1">
        <dgm:presLayoutVars>
          <dgm:chMax val="0"/>
          <dgm:bulletEnabled val="1"/>
        </dgm:presLayoutVars>
      </dgm:prSet>
      <dgm:spPr/>
      <dgm:t>
        <a:bodyPr/>
        <a:lstStyle/>
        <a:p>
          <a:endParaRPr lang="ru-RU"/>
        </a:p>
      </dgm:t>
    </dgm:pt>
  </dgm:ptLst>
  <dgm:cxnLst>
    <dgm:cxn modelId="{57E62226-B1A9-4549-9065-EC57D0BC7829}" srcId="{49D62CEA-B1C4-47A7-BFAF-EC51DAC53EBE}" destId="{79C69FFD-065A-4ACC-AFA8-F6519295778F}" srcOrd="0" destOrd="0" parTransId="{5CF89B99-7B1C-44B9-ADF4-9EA0E0134CD3}" sibTransId="{056F2A95-0E04-4C60-87DA-CE171A4028D4}"/>
    <dgm:cxn modelId="{21BE8CE2-E1DD-46E8-B80F-7A62F16820EA}" type="presOf" srcId="{79C69FFD-065A-4ACC-AFA8-F6519295778F}" destId="{33EEFF50-5BE9-4D09-9C15-DFB805ADDA0C}" srcOrd="0" destOrd="0" presId="urn:microsoft.com/office/officeart/2005/8/layout/vList2"/>
    <dgm:cxn modelId="{AD4D34E6-8A5C-4E3E-BE86-66853017317E}" type="presOf" srcId="{49D62CEA-B1C4-47A7-BFAF-EC51DAC53EBE}" destId="{D5D3FDC0-06F5-4F94-991D-9CE6119FC49D}" srcOrd="0" destOrd="0" presId="urn:microsoft.com/office/officeart/2005/8/layout/vList2"/>
    <dgm:cxn modelId="{F8D92CFB-53F5-4B35-97CB-90054EB108AF}" type="presParOf" srcId="{D5D3FDC0-06F5-4F94-991D-9CE6119FC49D}" destId="{33EEFF50-5BE9-4D09-9C15-DFB805ADDA0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4FA0796-EEFF-497B-AF4F-2D0CD6B8DEF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ru-RU"/>
        </a:p>
      </dgm:t>
    </dgm:pt>
    <dgm:pt modelId="{04247298-03C7-4892-975D-8A9E97317793}">
      <dgm:prSet/>
      <dgm:spPr/>
      <dgm:t>
        <a:bodyPr/>
        <a:lstStyle/>
        <a:p>
          <a:pPr rtl="0"/>
          <a:r>
            <a:rPr lang="ru-RU" b="1" u="sng" dirty="0" smtClean="0">
              <a:solidFill>
                <a:schemeClr val="tx1"/>
              </a:solidFill>
            </a:rPr>
            <a:t>предусмотрена в размере 6%</a:t>
          </a:r>
          <a:r>
            <a:rPr lang="ru-RU" b="1" dirty="0" smtClean="0">
              <a:solidFill>
                <a:schemeClr val="tx1"/>
              </a:solidFill>
            </a:rPr>
            <a:t> (п. 1 ст. 346.8 НК РФ). </a:t>
          </a:r>
          <a:endParaRPr lang="ru-RU" b="1" dirty="0">
            <a:solidFill>
              <a:schemeClr val="tx1"/>
            </a:solidFill>
          </a:endParaRPr>
        </a:p>
      </dgm:t>
    </dgm:pt>
    <dgm:pt modelId="{62DAB98E-3BE6-4645-926F-E2372BE1C121}" type="parTrans" cxnId="{8CEC76CE-C5E4-4C13-8151-8AF2B01ADBF8}">
      <dgm:prSet/>
      <dgm:spPr/>
      <dgm:t>
        <a:bodyPr/>
        <a:lstStyle/>
        <a:p>
          <a:endParaRPr lang="ru-RU"/>
        </a:p>
      </dgm:t>
    </dgm:pt>
    <dgm:pt modelId="{FAA9060B-C022-47A5-9F2F-6FBF21BA8B4D}" type="sibTrans" cxnId="{8CEC76CE-C5E4-4C13-8151-8AF2B01ADBF8}">
      <dgm:prSet/>
      <dgm:spPr/>
      <dgm:t>
        <a:bodyPr/>
        <a:lstStyle/>
        <a:p>
          <a:endParaRPr lang="ru-RU"/>
        </a:p>
      </dgm:t>
    </dgm:pt>
    <dgm:pt modelId="{55AEC54B-0DE7-448D-B2B1-CA58FF7EEE6E}">
      <dgm:prSet/>
      <dgm:spPr/>
      <dgm:t>
        <a:bodyPr/>
        <a:lstStyle/>
        <a:p>
          <a:pPr rtl="0"/>
          <a:r>
            <a:rPr lang="ru-RU" b="1" dirty="0" smtClean="0">
              <a:solidFill>
                <a:schemeClr val="tx1"/>
              </a:solidFill>
            </a:rPr>
            <a:t>Соответственно, ЕСХН имеет определенное сходство с налогом на прибыль организаций (НДФЛ с доходов индивидуальных предпринимателей), но отличается пониженной налоговой ставкой.</a:t>
          </a:r>
          <a:endParaRPr lang="ru-RU" b="1" dirty="0">
            <a:solidFill>
              <a:schemeClr val="tx1"/>
            </a:solidFill>
          </a:endParaRPr>
        </a:p>
      </dgm:t>
    </dgm:pt>
    <dgm:pt modelId="{81744447-70F6-4253-84BE-5C6DAE242E85}" type="parTrans" cxnId="{6D4F6D25-E2C1-4321-A15F-AA4F8985E365}">
      <dgm:prSet/>
      <dgm:spPr/>
      <dgm:t>
        <a:bodyPr/>
        <a:lstStyle/>
        <a:p>
          <a:endParaRPr lang="ru-RU"/>
        </a:p>
      </dgm:t>
    </dgm:pt>
    <dgm:pt modelId="{5157D33A-9D1F-4D80-9416-0FBA9C9ACDAD}" type="sibTrans" cxnId="{6D4F6D25-E2C1-4321-A15F-AA4F8985E365}">
      <dgm:prSet/>
      <dgm:spPr/>
      <dgm:t>
        <a:bodyPr/>
        <a:lstStyle/>
        <a:p>
          <a:endParaRPr lang="ru-RU"/>
        </a:p>
      </dgm:t>
    </dgm:pt>
    <dgm:pt modelId="{EB8A7E7C-C7F5-4343-8A30-0AB89C046027}" type="pres">
      <dgm:prSet presAssocID="{E4FA0796-EEFF-497B-AF4F-2D0CD6B8DEF4}" presName="linear" presStyleCnt="0">
        <dgm:presLayoutVars>
          <dgm:animLvl val="lvl"/>
          <dgm:resizeHandles val="exact"/>
        </dgm:presLayoutVars>
      </dgm:prSet>
      <dgm:spPr/>
      <dgm:t>
        <a:bodyPr/>
        <a:lstStyle/>
        <a:p>
          <a:endParaRPr lang="ru-RU"/>
        </a:p>
      </dgm:t>
    </dgm:pt>
    <dgm:pt modelId="{06F44EA9-6E99-49C7-88CC-14681F46340A}" type="pres">
      <dgm:prSet presAssocID="{04247298-03C7-4892-975D-8A9E97317793}" presName="parentText" presStyleLbl="node1" presStyleIdx="0" presStyleCnt="2">
        <dgm:presLayoutVars>
          <dgm:chMax val="0"/>
          <dgm:bulletEnabled val="1"/>
        </dgm:presLayoutVars>
      </dgm:prSet>
      <dgm:spPr/>
      <dgm:t>
        <a:bodyPr/>
        <a:lstStyle/>
        <a:p>
          <a:endParaRPr lang="ru-RU"/>
        </a:p>
      </dgm:t>
    </dgm:pt>
    <dgm:pt modelId="{0C812F83-1D6C-4D92-8831-F564ED4692BA}" type="pres">
      <dgm:prSet presAssocID="{FAA9060B-C022-47A5-9F2F-6FBF21BA8B4D}" presName="spacer" presStyleCnt="0"/>
      <dgm:spPr/>
    </dgm:pt>
    <dgm:pt modelId="{6F174E02-9DB5-4CE2-8F4A-1D0416B4F64A}" type="pres">
      <dgm:prSet presAssocID="{55AEC54B-0DE7-448D-B2B1-CA58FF7EEE6E}" presName="parentText" presStyleLbl="node1" presStyleIdx="1" presStyleCnt="2">
        <dgm:presLayoutVars>
          <dgm:chMax val="0"/>
          <dgm:bulletEnabled val="1"/>
        </dgm:presLayoutVars>
      </dgm:prSet>
      <dgm:spPr/>
      <dgm:t>
        <a:bodyPr/>
        <a:lstStyle/>
        <a:p>
          <a:endParaRPr lang="ru-RU"/>
        </a:p>
      </dgm:t>
    </dgm:pt>
  </dgm:ptLst>
  <dgm:cxnLst>
    <dgm:cxn modelId="{8CEC76CE-C5E4-4C13-8151-8AF2B01ADBF8}" srcId="{E4FA0796-EEFF-497B-AF4F-2D0CD6B8DEF4}" destId="{04247298-03C7-4892-975D-8A9E97317793}" srcOrd="0" destOrd="0" parTransId="{62DAB98E-3BE6-4645-926F-E2372BE1C121}" sibTransId="{FAA9060B-C022-47A5-9F2F-6FBF21BA8B4D}"/>
    <dgm:cxn modelId="{2BDC1492-0328-4995-B980-C6FCA7CA16D3}" type="presOf" srcId="{E4FA0796-EEFF-497B-AF4F-2D0CD6B8DEF4}" destId="{EB8A7E7C-C7F5-4343-8A30-0AB89C046027}" srcOrd="0" destOrd="0" presId="urn:microsoft.com/office/officeart/2005/8/layout/vList2"/>
    <dgm:cxn modelId="{2B2D6BCD-05E2-4924-BE73-03CBF125ADCB}" type="presOf" srcId="{55AEC54B-0DE7-448D-B2B1-CA58FF7EEE6E}" destId="{6F174E02-9DB5-4CE2-8F4A-1D0416B4F64A}" srcOrd="0" destOrd="0" presId="urn:microsoft.com/office/officeart/2005/8/layout/vList2"/>
    <dgm:cxn modelId="{1FD30761-94D4-4883-B817-DA7DFA58F9DB}" type="presOf" srcId="{04247298-03C7-4892-975D-8A9E97317793}" destId="{06F44EA9-6E99-49C7-88CC-14681F46340A}" srcOrd="0" destOrd="0" presId="urn:microsoft.com/office/officeart/2005/8/layout/vList2"/>
    <dgm:cxn modelId="{6D4F6D25-E2C1-4321-A15F-AA4F8985E365}" srcId="{E4FA0796-EEFF-497B-AF4F-2D0CD6B8DEF4}" destId="{55AEC54B-0DE7-448D-B2B1-CA58FF7EEE6E}" srcOrd="1" destOrd="0" parTransId="{81744447-70F6-4253-84BE-5C6DAE242E85}" sibTransId="{5157D33A-9D1F-4D80-9416-0FBA9C9ACDAD}"/>
    <dgm:cxn modelId="{7CB94E4C-EF10-4FC6-A3AB-F155C6444033}" type="presParOf" srcId="{EB8A7E7C-C7F5-4343-8A30-0AB89C046027}" destId="{06F44EA9-6E99-49C7-88CC-14681F46340A}" srcOrd="0" destOrd="0" presId="urn:microsoft.com/office/officeart/2005/8/layout/vList2"/>
    <dgm:cxn modelId="{7BE988E8-69C9-4377-80EC-4C369CB5E166}" type="presParOf" srcId="{EB8A7E7C-C7F5-4343-8A30-0AB89C046027}" destId="{0C812F83-1D6C-4D92-8831-F564ED4692BA}" srcOrd="1" destOrd="0" presId="urn:microsoft.com/office/officeart/2005/8/layout/vList2"/>
    <dgm:cxn modelId="{152B97DC-2E46-4CA4-87D2-2A9B63FF04D8}" type="presParOf" srcId="{EB8A7E7C-C7F5-4343-8A30-0AB89C046027}" destId="{6F174E02-9DB5-4CE2-8F4A-1D0416B4F64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D3780CC-F790-43CD-A633-EEDEDDF8457D}"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ru-RU"/>
        </a:p>
      </dgm:t>
    </dgm:pt>
    <dgm:pt modelId="{3A45685E-233C-411F-8BC3-D343AF6989DC}">
      <dgm:prSet/>
      <dgm:spPr/>
      <dgm:t>
        <a:bodyPr/>
        <a:lstStyle/>
        <a:p>
          <a:pPr rtl="0"/>
          <a:r>
            <a:rPr lang="ru-RU" b="1" i="1" u="sng" dirty="0" smtClean="0">
              <a:solidFill>
                <a:schemeClr val="tx1"/>
              </a:solidFill>
            </a:rPr>
            <a:t>Налоговым периодом</a:t>
          </a:r>
          <a:r>
            <a:rPr lang="ru-RU" b="1" u="sng" dirty="0" smtClean="0">
              <a:solidFill>
                <a:schemeClr val="tx1"/>
              </a:solidFill>
            </a:rPr>
            <a:t> по ЕСХН является календарный год.</a:t>
          </a:r>
          <a:endParaRPr lang="ru-RU" b="1" u="sng" dirty="0">
            <a:solidFill>
              <a:schemeClr val="tx1"/>
            </a:solidFill>
          </a:endParaRPr>
        </a:p>
      </dgm:t>
    </dgm:pt>
    <dgm:pt modelId="{9A52161F-BD72-4167-AA89-9634D9AE724D}" type="parTrans" cxnId="{88CAE0B1-B4B5-4BDE-A81A-17D6B02E431E}">
      <dgm:prSet/>
      <dgm:spPr/>
      <dgm:t>
        <a:bodyPr/>
        <a:lstStyle/>
        <a:p>
          <a:endParaRPr lang="ru-RU" b="1">
            <a:solidFill>
              <a:schemeClr val="tx1"/>
            </a:solidFill>
          </a:endParaRPr>
        </a:p>
      </dgm:t>
    </dgm:pt>
    <dgm:pt modelId="{3279FF45-A9B6-4A03-9E5E-2E481024F4E2}" type="sibTrans" cxnId="{88CAE0B1-B4B5-4BDE-A81A-17D6B02E431E}">
      <dgm:prSet/>
      <dgm:spPr/>
      <dgm:t>
        <a:bodyPr/>
        <a:lstStyle/>
        <a:p>
          <a:endParaRPr lang="ru-RU" b="1">
            <a:solidFill>
              <a:schemeClr val="tx1"/>
            </a:solidFill>
          </a:endParaRPr>
        </a:p>
      </dgm:t>
    </dgm:pt>
    <dgm:pt modelId="{B4F25F9E-8A29-4DA8-8D50-982C0C9E75CA}">
      <dgm:prSet/>
      <dgm:spPr/>
      <dgm:t>
        <a:bodyPr/>
        <a:lstStyle/>
        <a:p>
          <a:pPr rtl="0"/>
          <a:r>
            <a:rPr lang="ru-RU" b="1" i="1" u="sng" dirty="0" smtClean="0">
              <a:solidFill>
                <a:schemeClr val="tx1"/>
              </a:solidFill>
            </a:rPr>
            <a:t>Отчетным периодом </a:t>
          </a:r>
          <a:r>
            <a:rPr lang="ru-RU" b="1" u="sng" dirty="0" smtClean="0">
              <a:solidFill>
                <a:schemeClr val="tx1"/>
              </a:solidFill>
            </a:rPr>
            <a:t>- полугодие (ст. 346.7 НК РФ).</a:t>
          </a:r>
          <a:endParaRPr lang="ru-RU" b="1" u="sng" dirty="0">
            <a:solidFill>
              <a:schemeClr val="tx1"/>
            </a:solidFill>
          </a:endParaRPr>
        </a:p>
      </dgm:t>
    </dgm:pt>
    <dgm:pt modelId="{DE49C645-64B9-48CD-9568-CCCD5D96B4D3}" type="parTrans" cxnId="{CD655399-B609-4711-941A-737F8CEDE4BE}">
      <dgm:prSet/>
      <dgm:spPr/>
      <dgm:t>
        <a:bodyPr/>
        <a:lstStyle/>
        <a:p>
          <a:endParaRPr lang="ru-RU" b="1">
            <a:solidFill>
              <a:schemeClr val="tx1"/>
            </a:solidFill>
          </a:endParaRPr>
        </a:p>
      </dgm:t>
    </dgm:pt>
    <dgm:pt modelId="{9E941A5B-B44C-4B62-8306-28468D793CDA}" type="sibTrans" cxnId="{CD655399-B609-4711-941A-737F8CEDE4BE}">
      <dgm:prSet/>
      <dgm:spPr/>
      <dgm:t>
        <a:bodyPr/>
        <a:lstStyle/>
        <a:p>
          <a:endParaRPr lang="ru-RU" b="1">
            <a:solidFill>
              <a:schemeClr val="tx1"/>
            </a:solidFill>
          </a:endParaRPr>
        </a:p>
      </dgm:t>
    </dgm:pt>
    <dgm:pt modelId="{C94F90B3-0A85-4A5B-9C2B-D6F993F60BBB}" type="pres">
      <dgm:prSet presAssocID="{6D3780CC-F790-43CD-A633-EEDEDDF8457D}" presName="linear" presStyleCnt="0">
        <dgm:presLayoutVars>
          <dgm:animLvl val="lvl"/>
          <dgm:resizeHandles val="exact"/>
        </dgm:presLayoutVars>
      </dgm:prSet>
      <dgm:spPr/>
      <dgm:t>
        <a:bodyPr/>
        <a:lstStyle/>
        <a:p>
          <a:endParaRPr lang="ru-RU"/>
        </a:p>
      </dgm:t>
    </dgm:pt>
    <dgm:pt modelId="{AFA84FC7-FE68-4D75-A47E-F6E0FB423E8D}" type="pres">
      <dgm:prSet presAssocID="{3A45685E-233C-411F-8BC3-D343AF6989DC}" presName="parentText" presStyleLbl="node1" presStyleIdx="0" presStyleCnt="2">
        <dgm:presLayoutVars>
          <dgm:chMax val="0"/>
          <dgm:bulletEnabled val="1"/>
        </dgm:presLayoutVars>
      </dgm:prSet>
      <dgm:spPr/>
      <dgm:t>
        <a:bodyPr/>
        <a:lstStyle/>
        <a:p>
          <a:endParaRPr lang="ru-RU"/>
        </a:p>
      </dgm:t>
    </dgm:pt>
    <dgm:pt modelId="{864A76B2-65D7-44F2-B69D-3DB04FCD05C1}" type="pres">
      <dgm:prSet presAssocID="{3279FF45-A9B6-4A03-9E5E-2E481024F4E2}" presName="spacer" presStyleCnt="0"/>
      <dgm:spPr/>
    </dgm:pt>
    <dgm:pt modelId="{242390A8-E15E-4C1B-909D-958AF3B31B1C}" type="pres">
      <dgm:prSet presAssocID="{B4F25F9E-8A29-4DA8-8D50-982C0C9E75CA}" presName="parentText" presStyleLbl="node1" presStyleIdx="1" presStyleCnt="2">
        <dgm:presLayoutVars>
          <dgm:chMax val="0"/>
          <dgm:bulletEnabled val="1"/>
        </dgm:presLayoutVars>
      </dgm:prSet>
      <dgm:spPr/>
      <dgm:t>
        <a:bodyPr/>
        <a:lstStyle/>
        <a:p>
          <a:endParaRPr lang="ru-RU"/>
        </a:p>
      </dgm:t>
    </dgm:pt>
  </dgm:ptLst>
  <dgm:cxnLst>
    <dgm:cxn modelId="{764CA1CE-2BB1-4EF9-82A2-B9E37FD85046}" type="presOf" srcId="{3A45685E-233C-411F-8BC3-D343AF6989DC}" destId="{AFA84FC7-FE68-4D75-A47E-F6E0FB423E8D}" srcOrd="0" destOrd="0" presId="urn:microsoft.com/office/officeart/2005/8/layout/vList2"/>
    <dgm:cxn modelId="{88CAE0B1-B4B5-4BDE-A81A-17D6B02E431E}" srcId="{6D3780CC-F790-43CD-A633-EEDEDDF8457D}" destId="{3A45685E-233C-411F-8BC3-D343AF6989DC}" srcOrd="0" destOrd="0" parTransId="{9A52161F-BD72-4167-AA89-9634D9AE724D}" sibTransId="{3279FF45-A9B6-4A03-9E5E-2E481024F4E2}"/>
    <dgm:cxn modelId="{CD655399-B609-4711-941A-737F8CEDE4BE}" srcId="{6D3780CC-F790-43CD-A633-EEDEDDF8457D}" destId="{B4F25F9E-8A29-4DA8-8D50-982C0C9E75CA}" srcOrd="1" destOrd="0" parTransId="{DE49C645-64B9-48CD-9568-CCCD5D96B4D3}" sibTransId="{9E941A5B-B44C-4B62-8306-28468D793CDA}"/>
    <dgm:cxn modelId="{0C26DB13-4941-42F3-854C-AEB500638F26}" type="presOf" srcId="{B4F25F9E-8A29-4DA8-8D50-982C0C9E75CA}" destId="{242390A8-E15E-4C1B-909D-958AF3B31B1C}" srcOrd="0" destOrd="0" presId="urn:microsoft.com/office/officeart/2005/8/layout/vList2"/>
    <dgm:cxn modelId="{005B282F-69B0-4499-8CAF-43C9FBB1AD60}" type="presOf" srcId="{6D3780CC-F790-43CD-A633-EEDEDDF8457D}" destId="{C94F90B3-0A85-4A5B-9C2B-D6F993F60BBB}" srcOrd="0" destOrd="0" presId="urn:microsoft.com/office/officeart/2005/8/layout/vList2"/>
    <dgm:cxn modelId="{47263D87-1EA6-4546-85D5-AB6F4B777096}" type="presParOf" srcId="{C94F90B3-0A85-4A5B-9C2B-D6F993F60BBB}" destId="{AFA84FC7-FE68-4D75-A47E-F6E0FB423E8D}" srcOrd="0" destOrd="0" presId="urn:microsoft.com/office/officeart/2005/8/layout/vList2"/>
    <dgm:cxn modelId="{A8CAEF86-C624-46AA-B726-88653ED1C58C}" type="presParOf" srcId="{C94F90B3-0A85-4A5B-9C2B-D6F993F60BBB}" destId="{864A76B2-65D7-44F2-B69D-3DB04FCD05C1}" srcOrd="1" destOrd="0" presId="urn:microsoft.com/office/officeart/2005/8/layout/vList2"/>
    <dgm:cxn modelId="{2657DB29-89C3-41D9-A592-11F5AB0A3B29}" type="presParOf" srcId="{C94F90B3-0A85-4A5B-9C2B-D6F993F60BBB}" destId="{242390A8-E15E-4C1B-909D-958AF3B31B1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B398301-540A-4107-987F-4B3226AA927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ru-RU"/>
        </a:p>
      </dgm:t>
    </dgm:pt>
    <dgm:pt modelId="{79FF6EDE-03D5-4219-B702-5D4B3949CFE6}">
      <dgm:prSet/>
      <dgm:spPr/>
      <dgm:t>
        <a:bodyPr/>
        <a:lstStyle/>
        <a:p>
          <a:pPr rtl="0"/>
          <a:r>
            <a:rPr lang="ru-RU" b="1" dirty="0" smtClean="0">
              <a:solidFill>
                <a:schemeClr val="tx1"/>
              </a:solidFill>
            </a:rPr>
            <a:t>Срок уплаты ЕСХН по итогам налогового периода - в общем случае не позднее </a:t>
          </a:r>
          <a:r>
            <a:rPr lang="ru-RU" b="1" dirty="0" smtClean="0">
              <a:solidFill>
                <a:schemeClr val="tx1"/>
              </a:solidFill>
            </a:rPr>
            <a:t>28 </a:t>
          </a:r>
          <a:r>
            <a:rPr lang="ru-RU" b="1" dirty="0" smtClean="0">
              <a:solidFill>
                <a:schemeClr val="tx1"/>
              </a:solidFill>
            </a:rPr>
            <a:t>марта года, следующего за истекшим налоговым </a:t>
          </a:r>
          <a:r>
            <a:rPr lang="ru-RU" b="1" dirty="0" smtClean="0">
              <a:solidFill>
                <a:schemeClr val="tx1"/>
              </a:solidFill>
            </a:rPr>
            <a:t>периодом. </a:t>
          </a:r>
          <a:endParaRPr lang="ru-RU" b="1" dirty="0">
            <a:solidFill>
              <a:schemeClr val="tx1"/>
            </a:solidFill>
          </a:endParaRPr>
        </a:p>
      </dgm:t>
    </dgm:pt>
    <dgm:pt modelId="{16CCFE5E-7974-4EB1-A377-916F0D39B98A}" type="parTrans" cxnId="{8D3607C7-C209-44DB-9CDF-0CA3F26CA2CD}">
      <dgm:prSet/>
      <dgm:spPr/>
      <dgm:t>
        <a:bodyPr/>
        <a:lstStyle/>
        <a:p>
          <a:endParaRPr lang="ru-RU" b="1">
            <a:solidFill>
              <a:schemeClr val="tx1"/>
            </a:solidFill>
          </a:endParaRPr>
        </a:p>
      </dgm:t>
    </dgm:pt>
    <dgm:pt modelId="{48C767FD-C86F-4F0B-BF5F-8BDDA6B0C2E3}" type="sibTrans" cxnId="{8D3607C7-C209-44DB-9CDF-0CA3F26CA2CD}">
      <dgm:prSet/>
      <dgm:spPr/>
      <dgm:t>
        <a:bodyPr/>
        <a:lstStyle/>
        <a:p>
          <a:endParaRPr lang="ru-RU" b="1">
            <a:solidFill>
              <a:schemeClr val="tx1"/>
            </a:solidFill>
          </a:endParaRPr>
        </a:p>
      </dgm:t>
    </dgm:pt>
    <dgm:pt modelId="{87B5C980-644C-427D-9187-702A25300516}">
      <dgm:prSet/>
      <dgm:spPr/>
      <dgm:t>
        <a:bodyPr/>
        <a:lstStyle/>
        <a:p>
          <a:pPr rtl="0"/>
          <a:r>
            <a:rPr lang="ru-RU" b="1" dirty="0" smtClean="0">
              <a:solidFill>
                <a:schemeClr val="tx1"/>
              </a:solidFill>
            </a:rPr>
            <a:t>По итогам отчетного периода авансовый платеж по ЕСХН должен быть уплачен не позднее </a:t>
          </a:r>
          <a:r>
            <a:rPr lang="ru-RU" b="1" dirty="0" smtClean="0">
              <a:solidFill>
                <a:schemeClr val="tx1"/>
              </a:solidFill>
            </a:rPr>
            <a:t>28 </a:t>
          </a:r>
          <a:r>
            <a:rPr lang="ru-RU" b="1" dirty="0" smtClean="0">
              <a:solidFill>
                <a:schemeClr val="tx1"/>
              </a:solidFill>
            </a:rPr>
            <a:t>календарных дней со дня окончания отчетного </a:t>
          </a:r>
          <a:r>
            <a:rPr lang="ru-RU" b="1" dirty="0" smtClean="0">
              <a:solidFill>
                <a:schemeClr val="tx1"/>
              </a:solidFill>
            </a:rPr>
            <a:t>периода.</a:t>
          </a:r>
          <a:endParaRPr lang="ru-RU" b="1" dirty="0">
            <a:solidFill>
              <a:schemeClr val="tx1"/>
            </a:solidFill>
          </a:endParaRPr>
        </a:p>
      </dgm:t>
    </dgm:pt>
    <dgm:pt modelId="{E55DCB39-093C-4CDB-A4E7-436FFAE654AF}" type="parTrans" cxnId="{8EB2B32D-6478-470B-A080-A4FB7D5C4074}">
      <dgm:prSet/>
      <dgm:spPr/>
      <dgm:t>
        <a:bodyPr/>
        <a:lstStyle/>
        <a:p>
          <a:endParaRPr lang="ru-RU" b="1">
            <a:solidFill>
              <a:schemeClr val="tx1"/>
            </a:solidFill>
          </a:endParaRPr>
        </a:p>
      </dgm:t>
    </dgm:pt>
    <dgm:pt modelId="{41AB406D-043E-4FF9-886E-C905101570B8}" type="sibTrans" cxnId="{8EB2B32D-6478-470B-A080-A4FB7D5C4074}">
      <dgm:prSet/>
      <dgm:spPr/>
      <dgm:t>
        <a:bodyPr/>
        <a:lstStyle/>
        <a:p>
          <a:endParaRPr lang="ru-RU" b="1">
            <a:solidFill>
              <a:schemeClr val="tx1"/>
            </a:solidFill>
          </a:endParaRPr>
        </a:p>
      </dgm:t>
    </dgm:pt>
    <dgm:pt modelId="{4C41D5AE-B690-4A05-9BE1-6DD63489E300}" type="pres">
      <dgm:prSet presAssocID="{7B398301-540A-4107-987F-4B3226AA9277}" presName="Name0" presStyleCnt="0">
        <dgm:presLayoutVars>
          <dgm:dir/>
          <dgm:resizeHandles val="exact"/>
        </dgm:presLayoutVars>
      </dgm:prSet>
      <dgm:spPr/>
      <dgm:t>
        <a:bodyPr/>
        <a:lstStyle/>
        <a:p>
          <a:endParaRPr lang="ru-RU"/>
        </a:p>
      </dgm:t>
    </dgm:pt>
    <dgm:pt modelId="{26790BAF-35DB-4575-B9FE-D63CD91B3152}" type="pres">
      <dgm:prSet presAssocID="{79FF6EDE-03D5-4219-B702-5D4B3949CFE6}" presName="node" presStyleLbl="node1" presStyleIdx="0" presStyleCnt="2">
        <dgm:presLayoutVars>
          <dgm:bulletEnabled val="1"/>
        </dgm:presLayoutVars>
      </dgm:prSet>
      <dgm:spPr/>
      <dgm:t>
        <a:bodyPr/>
        <a:lstStyle/>
        <a:p>
          <a:endParaRPr lang="ru-RU"/>
        </a:p>
      </dgm:t>
    </dgm:pt>
    <dgm:pt modelId="{1B84C259-27E0-4331-8829-35B09E9B7FD0}" type="pres">
      <dgm:prSet presAssocID="{48C767FD-C86F-4F0B-BF5F-8BDDA6B0C2E3}" presName="sibTrans" presStyleLbl="sibTrans2D1" presStyleIdx="0" presStyleCnt="1"/>
      <dgm:spPr/>
      <dgm:t>
        <a:bodyPr/>
        <a:lstStyle/>
        <a:p>
          <a:endParaRPr lang="ru-RU"/>
        </a:p>
      </dgm:t>
    </dgm:pt>
    <dgm:pt modelId="{D67B3805-9682-4D67-B93F-DD9A55619936}" type="pres">
      <dgm:prSet presAssocID="{48C767FD-C86F-4F0B-BF5F-8BDDA6B0C2E3}" presName="connectorText" presStyleLbl="sibTrans2D1" presStyleIdx="0" presStyleCnt="1"/>
      <dgm:spPr/>
      <dgm:t>
        <a:bodyPr/>
        <a:lstStyle/>
        <a:p>
          <a:endParaRPr lang="ru-RU"/>
        </a:p>
      </dgm:t>
    </dgm:pt>
    <dgm:pt modelId="{683C73C4-5D30-4F3E-A4DC-144531AE4251}" type="pres">
      <dgm:prSet presAssocID="{87B5C980-644C-427D-9187-702A25300516}" presName="node" presStyleLbl="node1" presStyleIdx="1" presStyleCnt="2">
        <dgm:presLayoutVars>
          <dgm:bulletEnabled val="1"/>
        </dgm:presLayoutVars>
      </dgm:prSet>
      <dgm:spPr/>
      <dgm:t>
        <a:bodyPr/>
        <a:lstStyle/>
        <a:p>
          <a:endParaRPr lang="ru-RU"/>
        </a:p>
      </dgm:t>
    </dgm:pt>
  </dgm:ptLst>
  <dgm:cxnLst>
    <dgm:cxn modelId="{8EB2B32D-6478-470B-A080-A4FB7D5C4074}" srcId="{7B398301-540A-4107-987F-4B3226AA9277}" destId="{87B5C980-644C-427D-9187-702A25300516}" srcOrd="1" destOrd="0" parTransId="{E55DCB39-093C-4CDB-A4E7-436FFAE654AF}" sibTransId="{41AB406D-043E-4FF9-886E-C905101570B8}"/>
    <dgm:cxn modelId="{816F5D85-440C-4F5D-A494-0A8E4C21FE77}" type="presOf" srcId="{48C767FD-C86F-4F0B-BF5F-8BDDA6B0C2E3}" destId="{D67B3805-9682-4D67-B93F-DD9A55619936}" srcOrd="1" destOrd="0" presId="urn:microsoft.com/office/officeart/2005/8/layout/process1"/>
    <dgm:cxn modelId="{8D3607C7-C209-44DB-9CDF-0CA3F26CA2CD}" srcId="{7B398301-540A-4107-987F-4B3226AA9277}" destId="{79FF6EDE-03D5-4219-B702-5D4B3949CFE6}" srcOrd="0" destOrd="0" parTransId="{16CCFE5E-7974-4EB1-A377-916F0D39B98A}" sibTransId="{48C767FD-C86F-4F0B-BF5F-8BDDA6B0C2E3}"/>
    <dgm:cxn modelId="{48E36CAD-0668-400C-9FF9-403E61037C50}" type="presOf" srcId="{87B5C980-644C-427D-9187-702A25300516}" destId="{683C73C4-5D30-4F3E-A4DC-144531AE4251}" srcOrd="0" destOrd="0" presId="urn:microsoft.com/office/officeart/2005/8/layout/process1"/>
    <dgm:cxn modelId="{1AC1C921-AF3A-4396-AECD-E82AF6EF4AFB}" type="presOf" srcId="{79FF6EDE-03D5-4219-B702-5D4B3949CFE6}" destId="{26790BAF-35DB-4575-B9FE-D63CD91B3152}" srcOrd="0" destOrd="0" presId="urn:microsoft.com/office/officeart/2005/8/layout/process1"/>
    <dgm:cxn modelId="{AAC0AB66-30F8-46D7-8FB2-56761BD85A30}" type="presOf" srcId="{7B398301-540A-4107-987F-4B3226AA9277}" destId="{4C41D5AE-B690-4A05-9BE1-6DD63489E300}" srcOrd="0" destOrd="0" presId="urn:microsoft.com/office/officeart/2005/8/layout/process1"/>
    <dgm:cxn modelId="{3A3B56A8-7F62-4DFE-A204-8869E8DBF4B4}" type="presOf" srcId="{48C767FD-C86F-4F0B-BF5F-8BDDA6B0C2E3}" destId="{1B84C259-27E0-4331-8829-35B09E9B7FD0}" srcOrd="0" destOrd="0" presId="urn:microsoft.com/office/officeart/2005/8/layout/process1"/>
    <dgm:cxn modelId="{034EDB0F-8A12-4C81-BE99-18D732CFC1F2}" type="presParOf" srcId="{4C41D5AE-B690-4A05-9BE1-6DD63489E300}" destId="{26790BAF-35DB-4575-B9FE-D63CD91B3152}" srcOrd="0" destOrd="0" presId="urn:microsoft.com/office/officeart/2005/8/layout/process1"/>
    <dgm:cxn modelId="{028D3A6A-D6FD-4188-9E76-B8BE172F1E28}" type="presParOf" srcId="{4C41D5AE-B690-4A05-9BE1-6DD63489E300}" destId="{1B84C259-27E0-4331-8829-35B09E9B7FD0}" srcOrd="1" destOrd="0" presId="urn:microsoft.com/office/officeart/2005/8/layout/process1"/>
    <dgm:cxn modelId="{D17E9978-5FD6-4166-A48A-1F5F191E007C}" type="presParOf" srcId="{1B84C259-27E0-4331-8829-35B09E9B7FD0}" destId="{D67B3805-9682-4D67-B93F-DD9A55619936}" srcOrd="0" destOrd="0" presId="urn:microsoft.com/office/officeart/2005/8/layout/process1"/>
    <dgm:cxn modelId="{0FDEAA64-92DA-48AC-B44A-1D557428E6B5}" type="presParOf" srcId="{4C41D5AE-B690-4A05-9BE1-6DD63489E300}" destId="{683C73C4-5D30-4F3E-A4DC-144531AE4251}"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30A06F4-AA59-42C0-8F09-F89B4CE767AB}"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endParaRPr lang="ru-RU"/>
        </a:p>
      </dgm:t>
    </dgm:pt>
    <dgm:pt modelId="{C0536C19-2A14-4C1D-8616-FBE9DED00A19}">
      <dgm:prSet/>
      <dgm:spPr/>
      <dgm:t>
        <a:bodyPr/>
        <a:lstStyle/>
        <a:p>
          <a:pPr rtl="0"/>
          <a:r>
            <a:rPr lang="ru-RU" b="1" dirty="0" smtClean="0">
              <a:solidFill>
                <a:schemeClr val="tx1"/>
              </a:solidFill>
            </a:rPr>
            <a:t>по итогам налогового периода в общем случае должна быть представлена не позднее </a:t>
          </a:r>
          <a:r>
            <a:rPr lang="ru-RU" b="1" dirty="0" smtClean="0">
              <a:solidFill>
                <a:schemeClr val="tx1"/>
              </a:solidFill>
            </a:rPr>
            <a:t>25 </a:t>
          </a:r>
          <a:r>
            <a:rPr lang="ru-RU" b="1" dirty="0" smtClean="0">
              <a:solidFill>
                <a:schemeClr val="tx1"/>
              </a:solidFill>
            </a:rPr>
            <a:t>марта года, следующего за истекшим налоговым </a:t>
          </a:r>
          <a:r>
            <a:rPr lang="ru-RU" b="1" dirty="0" smtClean="0">
              <a:solidFill>
                <a:schemeClr val="tx1"/>
              </a:solidFill>
            </a:rPr>
            <a:t>периодом. </a:t>
          </a:r>
          <a:endParaRPr lang="ru-RU" b="1" dirty="0">
            <a:solidFill>
              <a:schemeClr val="tx1"/>
            </a:solidFill>
          </a:endParaRPr>
        </a:p>
      </dgm:t>
    </dgm:pt>
    <dgm:pt modelId="{1F378E99-EF42-40D1-9058-7C8072F1E04A}" type="parTrans" cxnId="{0B5347F2-27C1-4583-8012-330AED425562}">
      <dgm:prSet/>
      <dgm:spPr/>
      <dgm:t>
        <a:bodyPr/>
        <a:lstStyle/>
        <a:p>
          <a:endParaRPr lang="ru-RU"/>
        </a:p>
      </dgm:t>
    </dgm:pt>
    <dgm:pt modelId="{8DDB27AA-3705-48EE-8A04-12D3258F1B38}" type="sibTrans" cxnId="{0B5347F2-27C1-4583-8012-330AED425562}">
      <dgm:prSet/>
      <dgm:spPr/>
      <dgm:t>
        <a:bodyPr/>
        <a:lstStyle/>
        <a:p>
          <a:endParaRPr lang="ru-RU"/>
        </a:p>
      </dgm:t>
    </dgm:pt>
    <dgm:pt modelId="{FD10840E-0D28-4C86-BEAA-1C0B1BFD0761}" type="pres">
      <dgm:prSet presAssocID="{530A06F4-AA59-42C0-8F09-F89B4CE767AB}" presName="Name0" presStyleCnt="0">
        <dgm:presLayoutVars>
          <dgm:chPref val="3"/>
          <dgm:dir/>
          <dgm:animLvl val="lvl"/>
          <dgm:resizeHandles/>
        </dgm:presLayoutVars>
      </dgm:prSet>
      <dgm:spPr/>
      <dgm:t>
        <a:bodyPr/>
        <a:lstStyle/>
        <a:p>
          <a:endParaRPr lang="ru-RU"/>
        </a:p>
      </dgm:t>
    </dgm:pt>
    <dgm:pt modelId="{52DCC0B5-B842-42A2-827D-3E7EB6966D03}" type="pres">
      <dgm:prSet presAssocID="{C0536C19-2A14-4C1D-8616-FBE9DED00A19}" presName="horFlow" presStyleCnt="0"/>
      <dgm:spPr/>
    </dgm:pt>
    <dgm:pt modelId="{3E4E3251-B266-45DB-A5B0-41F45D9C522F}" type="pres">
      <dgm:prSet presAssocID="{C0536C19-2A14-4C1D-8616-FBE9DED00A19}" presName="bigChev" presStyleLbl="node1" presStyleIdx="0" presStyleCnt="1"/>
      <dgm:spPr/>
      <dgm:t>
        <a:bodyPr/>
        <a:lstStyle/>
        <a:p>
          <a:endParaRPr lang="ru-RU"/>
        </a:p>
      </dgm:t>
    </dgm:pt>
  </dgm:ptLst>
  <dgm:cxnLst>
    <dgm:cxn modelId="{0B5347F2-27C1-4583-8012-330AED425562}" srcId="{530A06F4-AA59-42C0-8F09-F89B4CE767AB}" destId="{C0536C19-2A14-4C1D-8616-FBE9DED00A19}" srcOrd="0" destOrd="0" parTransId="{1F378E99-EF42-40D1-9058-7C8072F1E04A}" sibTransId="{8DDB27AA-3705-48EE-8A04-12D3258F1B38}"/>
    <dgm:cxn modelId="{1CFD5823-E444-46A9-9A1B-8CF3FA50B475}" type="presOf" srcId="{C0536C19-2A14-4C1D-8616-FBE9DED00A19}" destId="{3E4E3251-B266-45DB-A5B0-41F45D9C522F}" srcOrd="0" destOrd="0" presId="urn:microsoft.com/office/officeart/2005/8/layout/lProcess3"/>
    <dgm:cxn modelId="{81C37059-DE9B-4272-8476-1F762B018207}" type="presOf" srcId="{530A06F4-AA59-42C0-8F09-F89B4CE767AB}" destId="{FD10840E-0D28-4C86-BEAA-1C0B1BFD0761}" srcOrd="0" destOrd="0" presId="urn:microsoft.com/office/officeart/2005/8/layout/lProcess3"/>
    <dgm:cxn modelId="{3AF84852-E4E2-4A22-8C23-A0D2D46DA42B}" type="presParOf" srcId="{FD10840E-0D28-4C86-BEAA-1C0B1BFD0761}" destId="{52DCC0B5-B842-42A2-827D-3E7EB6966D03}" srcOrd="0" destOrd="0" presId="urn:microsoft.com/office/officeart/2005/8/layout/lProcess3"/>
    <dgm:cxn modelId="{138F515C-B2FC-4D98-806D-38B356889165}" type="presParOf" srcId="{52DCC0B5-B842-42A2-827D-3E7EB6966D03}" destId="{3E4E3251-B266-45DB-A5B0-41F45D9C522F}"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468A462-7879-40C0-80E5-0EA6A40FB855}"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ru-RU"/>
        </a:p>
      </dgm:t>
    </dgm:pt>
    <dgm:pt modelId="{CB635D0A-F7EB-4AC4-8524-29D01DC6BC56}">
      <dgm:prSet/>
      <dgm:spPr/>
      <dgm:t>
        <a:bodyPr/>
        <a:lstStyle/>
        <a:p>
          <a:pPr rtl="0"/>
          <a:r>
            <a:rPr lang="ru-RU" b="1" smtClean="0">
              <a:solidFill>
                <a:schemeClr val="tx1"/>
              </a:solidFill>
            </a:rPr>
            <a:t>предусматривает уплату налога, который обозначается как налог, взимаемый в связи с применением патентной системы налогообложения (п. 2 ст. 61.1 БК РФ)</a:t>
          </a:r>
          <a:endParaRPr lang="ru-RU" b="1">
            <a:solidFill>
              <a:schemeClr val="tx1"/>
            </a:solidFill>
          </a:endParaRPr>
        </a:p>
      </dgm:t>
    </dgm:pt>
    <dgm:pt modelId="{EC3FAE39-12CA-434C-A089-6D767D27F7C0}" type="parTrans" cxnId="{8BB8243D-A555-4638-B02A-07448FC8ECB3}">
      <dgm:prSet/>
      <dgm:spPr/>
      <dgm:t>
        <a:bodyPr/>
        <a:lstStyle/>
        <a:p>
          <a:endParaRPr lang="ru-RU" b="1">
            <a:solidFill>
              <a:schemeClr val="tx1"/>
            </a:solidFill>
          </a:endParaRPr>
        </a:p>
      </dgm:t>
    </dgm:pt>
    <dgm:pt modelId="{F7F78E6A-5CA5-48D3-BBD7-71445D2C404B}" type="sibTrans" cxnId="{8BB8243D-A555-4638-B02A-07448FC8ECB3}">
      <dgm:prSet/>
      <dgm:spPr/>
      <dgm:t>
        <a:bodyPr/>
        <a:lstStyle/>
        <a:p>
          <a:endParaRPr lang="ru-RU" b="1">
            <a:solidFill>
              <a:schemeClr val="tx1"/>
            </a:solidFill>
          </a:endParaRPr>
        </a:p>
      </dgm:t>
    </dgm:pt>
    <dgm:pt modelId="{706A2C7E-913B-4E25-9589-F770FBA8D5B5}">
      <dgm:prSet/>
      <dgm:spPr/>
      <dgm:t>
        <a:bodyPr/>
        <a:lstStyle/>
        <a:p>
          <a:pPr rtl="0"/>
          <a:r>
            <a:rPr lang="ru-RU" b="1" u="sng" dirty="0" smtClean="0">
              <a:solidFill>
                <a:schemeClr val="tx1"/>
              </a:solidFill>
            </a:rPr>
            <a:t>является </a:t>
          </a:r>
          <a:r>
            <a:rPr lang="ru-RU" b="1" i="1" u="sng" dirty="0" smtClean="0">
              <a:solidFill>
                <a:schemeClr val="tx1"/>
              </a:solidFill>
            </a:rPr>
            <a:t>прямым (подоходным) налого</a:t>
          </a:r>
          <a:r>
            <a:rPr lang="ru-RU" b="1" u="sng" dirty="0" smtClean="0">
              <a:solidFill>
                <a:schemeClr val="tx1"/>
              </a:solidFill>
            </a:rPr>
            <a:t>м </a:t>
          </a:r>
          <a:r>
            <a:rPr lang="ru-RU" b="1" dirty="0" smtClean="0">
              <a:solidFill>
                <a:schemeClr val="tx1"/>
              </a:solidFill>
            </a:rPr>
            <a:t>(п. 7 ст. 12, ст. 18 НК РФ). </a:t>
          </a:r>
          <a:endParaRPr lang="ru-RU" b="1" dirty="0">
            <a:solidFill>
              <a:schemeClr val="tx1"/>
            </a:solidFill>
          </a:endParaRPr>
        </a:p>
      </dgm:t>
    </dgm:pt>
    <dgm:pt modelId="{658380C0-6833-4362-B2F7-A2E153309123}" type="parTrans" cxnId="{C6C54652-238B-4035-94C1-2B64CE24EDAE}">
      <dgm:prSet/>
      <dgm:spPr/>
      <dgm:t>
        <a:bodyPr/>
        <a:lstStyle/>
        <a:p>
          <a:endParaRPr lang="ru-RU" b="1">
            <a:solidFill>
              <a:schemeClr val="tx1"/>
            </a:solidFill>
          </a:endParaRPr>
        </a:p>
      </dgm:t>
    </dgm:pt>
    <dgm:pt modelId="{151BDC5B-09A2-4DCF-85C2-E74DDCB646FE}" type="sibTrans" cxnId="{C6C54652-238B-4035-94C1-2B64CE24EDAE}">
      <dgm:prSet/>
      <dgm:spPr/>
      <dgm:t>
        <a:bodyPr/>
        <a:lstStyle/>
        <a:p>
          <a:endParaRPr lang="ru-RU" b="1">
            <a:solidFill>
              <a:schemeClr val="tx1"/>
            </a:solidFill>
          </a:endParaRPr>
        </a:p>
      </dgm:t>
    </dgm:pt>
    <dgm:pt modelId="{AEAB8B11-E6AA-42F4-AF7E-03FD90E79D33}">
      <dgm:prSet/>
      <dgm:spPr/>
      <dgm:t>
        <a:bodyPr/>
        <a:lstStyle/>
        <a:p>
          <a:pPr rtl="0"/>
          <a:r>
            <a:rPr lang="ru-RU" b="1" smtClean="0">
              <a:solidFill>
                <a:schemeClr val="tx1"/>
              </a:solidFill>
            </a:rPr>
            <a:t>установлена с 1 января 2013 г. в гл. 26.5 НК РФ. </a:t>
          </a:r>
          <a:endParaRPr lang="ru-RU" b="1">
            <a:solidFill>
              <a:schemeClr val="tx1"/>
            </a:solidFill>
          </a:endParaRPr>
        </a:p>
      </dgm:t>
    </dgm:pt>
    <dgm:pt modelId="{4BF589E2-7040-436D-99EF-DBF91643D698}" type="parTrans" cxnId="{6832ACE9-61C2-421F-90B5-E61211344C56}">
      <dgm:prSet/>
      <dgm:spPr/>
      <dgm:t>
        <a:bodyPr/>
        <a:lstStyle/>
        <a:p>
          <a:endParaRPr lang="ru-RU" b="1">
            <a:solidFill>
              <a:schemeClr val="tx1"/>
            </a:solidFill>
          </a:endParaRPr>
        </a:p>
      </dgm:t>
    </dgm:pt>
    <dgm:pt modelId="{60B6D70A-2FD6-4908-B99F-405E28084D3B}" type="sibTrans" cxnId="{6832ACE9-61C2-421F-90B5-E61211344C56}">
      <dgm:prSet/>
      <dgm:spPr/>
      <dgm:t>
        <a:bodyPr/>
        <a:lstStyle/>
        <a:p>
          <a:endParaRPr lang="ru-RU" b="1">
            <a:solidFill>
              <a:schemeClr val="tx1"/>
            </a:solidFill>
          </a:endParaRPr>
        </a:p>
      </dgm:t>
    </dgm:pt>
    <dgm:pt modelId="{3A6625B7-F72E-443C-A564-7FD624E2FE42}" type="pres">
      <dgm:prSet presAssocID="{0468A462-7879-40C0-80E5-0EA6A40FB855}" presName="linear" presStyleCnt="0">
        <dgm:presLayoutVars>
          <dgm:animLvl val="lvl"/>
          <dgm:resizeHandles val="exact"/>
        </dgm:presLayoutVars>
      </dgm:prSet>
      <dgm:spPr/>
      <dgm:t>
        <a:bodyPr/>
        <a:lstStyle/>
        <a:p>
          <a:endParaRPr lang="ru-RU"/>
        </a:p>
      </dgm:t>
    </dgm:pt>
    <dgm:pt modelId="{4C0924A0-B697-4EF3-AE22-36BFA89C55A0}" type="pres">
      <dgm:prSet presAssocID="{CB635D0A-F7EB-4AC4-8524-29D01DC6BC56}" presName="parentText" presStyleLbl="node1" presStyleIdx="0" presStyleCnt="3">
        <dgm:presLayoutVars>
          <dgm:chMax val="0"/>
          <dgm:bulletEnabled val="1"/>
        </dgm:presLayoutVars>
      </dgm:prSet>
      <dgm:spPr/>
      <dgm:t>
        <a:bodyPr/>
        <a:lstStyle/>
        <a:p>
          <a:endParaRPr lang="ru-RU"/>
        </a:p>
      </dgm:t>
    </dgm:pt>
    <dgm:pt modelId="{D8A2C723-6EA5-4260-9B41-D54895D2F6D3}" type="pres">
      <dgm:prSet presAssocID="{F7F78E6A-5CA5-48D3-BBD7-71445D2C404B}" presName="spacer" presStyleCnt="0"/>
      <dgm:spPr/>
    </dgm:pt>
    <dgm:pt modelId="{7B8DDB72-0CBA-4971-AC68-E6E290DF5FCF}" type="pres">
      <dgm:prSet presAssocID="{706A2C7E-913B-4E25-9589-F770FBA8D5B5}" presName="parentText" presStyleLbl="node1" presStyleIdx="1" presStyleCnt="3">
        <dgm:presLayoutVars>
          <dgm:chMax val="0"/>
          <dgm:bulletEnabled val="1"/>
        </dgm:presLayoutVars>
      </dgm:prSet>
      <dgm:spPr/>
      <dgm:t>
        <a:bodyPr/>
        <a:lstStyle/>
        <a:p>
          <a:endParaRPr lang="ru-RU"/>
        </a:p>
      </dgm:t>
    </dgm:pt>
    <dgm:pt modelId="{6D204726-B308-47A5-85B8-BC70A3A180D1}" type="pres">
      <dgm:prSet presAssocID="{151BDC5B-09A2-4DCF-85C2-E74DDCB646FE}" presName="spacer" presStyleCnt="0"/>
      <dgm:spPr/>
    </dgm:pt>
    <dgm:pt modelId="{662652F7-F8AA-41D1-8F5E-C8E7FB9B9C9B}" type="pres">
      <dgm:prSet presAssocID="{AEAB8B11-E6AA-42F4-AF7E-03FD90E79D33}" presName="parentText" presStyleLbl="node1" presStyleIdx="2" presStyleCnt="3">
        <dgm:presLayoutVars>
          <dgm:chMax val="0"/>
          <dgm:bulletEnabled val="1"/>
        </dgm:presLayoutVars>
      </dgm:prSet>
      <dgm:spPr/>
      <dgm:t>
        <a:bodyPr/>
        <a:lstStyle/>
        <a:p>
          <a:endParaRPr lang="ru-RU"/>
        </a:p>
      </dgm:t>
    </dgm:pt>
  </dgm:ptLst>
  <dgm:cxnLst>
    <dgm:cxn modelId="{C6C54652-238B-4035-94C1-2B64CE24EDAE}" srcId="{0468A462-7879-40C0-80E5-0EA6A40FB855}" destId="{706A2C7E-913B-4E25-9589-F770FBA8D5B5}" srcOrd="1" destOrd="0" parTransId="{658380C0-6833-4362-B2F7-A2E153309123}" sibTransId="{151BDC5B-09A2-4DCF-85C2-E74DDCB646FE}"/>
    <dgm:cxn modelId="{6832ACE9-61C2-421F-90B5-E61211344C56}" srcId="{0468A462-7879-40C0-80E5-0EA6A40FB855}" destId="{AEAB8B11-E6AA-42F4-AF7E-03FD90E79D33}" srcOrd="2" destOrd="0" parTransId="{4BF589E2-7040-436D-99EF-DBF91643D698}" sibTransId="{60B6D70A-2FD6-4908-B99F-405E28084D3B}"/>
    <dgm:cxn modelId="{7238B40F-BB79-44E8-AB60-C57118C86BEC}" type="presOf" srcId="{CB635D0A-F7EB-4AC4-8524-29D01DC6BC56}" destId="{4C0924A0-B697-4EF3-AE22-36BFA89C55A0}" srcOrd="0" destOrd="0" presId="urn:microsoft.com/office/officeart/2005/8/layout/vList2"/>
    <dgm:cxn modelId="{8BB8243D-A555-4638-B02A-07448FC8ECB3}" srcId="{0468A462-7879-40C0-80E5-0EA6A40FB855}" destId="{CB635D0A-F7EB-4AC4-8524-29D01DC6BC56}" srcOrd="0" destOrd="0" parTransId="{EC3FAE39-12CA-434C-A089-6D767D27F7C0}" sibTransId="{F7F78E6A-5CA5-48D3-BBD7-71445D2C404B}"/>
    <dgm:cxn modelId="{12067A08-044F-4BAA-B25C-2D0ECBB7FEB4}" type="presOf" srcId="{706A2C7E-913B-4E25-9589-F770FBA8D5B5}" destId="{7B8DDB72-0CBA-4971-AC68-E6E290DF5FCF}" srcOrd="0" destOrd="0" presId="urn:microsoft.com/office/officeart/2005/8/layout/vList2"/>
    <dgm:cxn modelId="{27BECA93-6122-4704-AE98-A68E5F498FC3}" type="presOf" srcId="{AEAB8B11-E6AA-42F4-AF7E-03FD90E79D33}" destId="{662652F7-F8AA-41D1-8F5E-C8E7FB9B9C9B}" srcOrd="0" destOrd="0" presId="urn:microsoft.com/office/officeart/2005/8/layout/vList2"/>
    <dgm:cxn modelId="{80A9DB6D-3EF9-4F61-BA39-63FF8554934D}" type="presOf" srcId="{0468A462-7879-40C0-80E5-0EA6A40FB855}" destId="{3A6625B7-F72E-443C-A564-7FD624E2FE42}" srcOrd="0" destOrd="0" presId="urn:microsoft.com/office/officeart/2005/8/layout/vList2"/>
    <dgm:cxn modelId="{6468C824-46A9-4A07-9170-8D0B046AC5F7}" type="presParOf" srcId="{3A6625B7-F72E-443C-A564-7FD624E2FE42}" destId="{4C0924A0-B697-4EF3-AE22-36BFA89C55A0}" srcOrd="0" destOrd="0" presId="urn:microsoft.com/office/officeart/2005/8/layout/vList2"/>
    <dgm:cxn modelId="{FAD4FD08-FB5F-464D-9267-1EB5709BBBE3}" type="presParOf" srcId="{3A6625B7-F72E-443C-A564-7FD624E2FE42}" destId="{D8A2C723-6EA5-4260-9B41-D54895D2F6D3}" srcOrd="1" destOrd="0" presId="urn:microsoft.com/office/officeart/2005/8/layout/vList2"/>
    <dgm:cxn modelId="{8BFB1E9A-6025-4CB7-8861-BAF9F6C56FB8}" type="presParOf" srcId="{3A6625B7-F72E-443C-A564-7FD624E2FE42}" destId="{7B8DDB72-0CBA-4971-AC68-E6E290DF5FCF}" srcOrd="2" destOrd="0" presId="urn:microsoft.com/office/officeart/2005/8/layout/vList2"/>
    <dgm:cxn modelId="{6FA90720-00B9-49B1-94FB-3DDB190DC97F}" type="presParOf" srcId="{3A6625B7-F72E-443C-A564-7FD624E2FE42}" destId="{6D204726-B308-47A5-85B8-BC70A3A180D1}" srcOrd="3" destOrd="0" presId="urn:microsoft.com/office/officeart/2005/8/layout/vList2"/>
    <dgm:cxn modelId="{01C97BC5-012E-4475-B8A1-B1748F1993DF}" type="presParOf" srcId="{3A6625B7-F72E-443C-A564-7FD624E2FE42}" destId="{662652F7-F8AA-41D1-8F5E-C8E7FB9B9C9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80B3E4B-7FC0-4922-99A0-07A3AC98AE6C}"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ru-RU"/>
        </a:p>
      </dgm:t>
    </dgm:pt>
    <dgm:pt modelId="{EBB30055-4230-475D-A163-E5651D2403BB}">
      <dgm:prSet/>
      <dgm:spPr/>
      <dgm:t>
        <a:bodyPr/>
        <a:lstStyle/>
        <a:p>
          <a:pPr rtl="0"/>
          <a:r>
            <a:rPr lang="ru-RU" b="1" dirty="0" smtClean="0"/>
            <a:t>применять </a:t>
          </a:r>
          <a:r>
            <a:rPr lang="ru-RU" b="1" i="1" dirty="0" smtClean="0"/>
            <a:t>только индивидуальные предприниматели</a:t>
          </a:r>
          <a:endParaRPr lang="ru-RU" b="1" dirty="0"/>
        </a:p>
      </dgm:t>
    </dgm:pt>
    <dgm:pt modelId="{33D48372-01EB-40E2-BAA8-E36DCDB108F5}" type="parTrans" cxnId="{01567B83-A318-494F-AEEA-6428E027ECE3}">
      <dgm:prSet/>
      <dgm:spPr/>
      <dgm:t>
        <a:bodyPr/>
        <a:lstStyle/>
        <a:p>
          <a:endParaRPr lang="ru-RU" b="1"/>
        </a:p>
      </dgm:t>
    </dgm:pt>
    <dgm:pt modelId="{997B68C3-82D8-4572-B266-0F79C6CC260E}" type="sibTrans" cxnId="{01567B83-A318-494F-AEEA-6428E027ECE3}">
      <dgm:prSet/>
      <dgm:spPr/>
      <dgm:t>
        <a:bodyPr/>
        <a:lstStyle/>
        <a:p>
          <a:endParaRPr lang="ru-RU" b="1"/>
        </a:p>
      </dgm:t>
    </dgm:pt>
    <dgm:pt modelId="{185F0E8B-D07E-4BC6-BC4B-EBD25C09A257}">
      <dgm:prSet/>
      <dgm:spPr/>
      <dgm:t>
        <a:bodyPr/>
        <a:lstStyle/>
        <a:p>
          <a:pPr rtl="0"/>
          <a:r>
            <a:rPr lang="ru-RU" b="1" i="1" smtClean="0"/>
            <a:t>предусматривает авансовую выплату налога</a:t>
          </a:r>
          <a:r>
            <a:rPr lang="ru-RU" b="1" smtClean="0"/>
            <a:t>.</a:t>
          </a:r>
          <a:endParaRPr lang="ru-RU" b="1"/>
        </a:p>
      </dgm:t>
    </dgm:pt>
    <dgm:pt modelId="{75971EBE-DAA3-4FF8-9F61-33BB7ECB3379}" type="parTrans" cxnId="{02DD1FAC-5E00-4823-A2CF-28B696758E0B}">
      <dgm:prSet/>
      <dgm:spPr/>
      <dgm:t>
        <a:bodyPr/>
        <a:lstStyle/>
        <a:p>
          <a:endParaRPr lang="ru-RU" b="1"/>
        </a:p>
      </dgm:t>
    </dgm:pt>
    <dgm:pt modelId="{261FD87E-AA90-4B52-AA7F-938FAFAEB8A8}" type="sibTrans" cxnId="{02DD1FAC-5E00-4823-A2CF-28B696758E0B}">
      <dgm:prSet/>
      <dgm:spPr/>
      <dgm:t>
        <a:bodyPr/>
        <a:lstStyle/>
        <a:p>
          <a:endParaRPr lang="ru-RU" b="1"/>
        </a:p>
      </dgm:t>
    </dgm:pt>
    <dgm:pt modelId="{22CF4828-7CAB-4846-8BC7-0C0AF1EE39EC}" type="pres">
      <dgm:prSet presAssocID="{A80B3E4B-7FC0-4922-99A0-07A3AC98AE6C}" presName="compositeShape" presStyleCnt="0">
        <dgm:presLayoutVars>
          <dgm:dir/>
          <dgm:resizeHandles/>
        </dgm:presLayoutVars>
      </dgm:prSet>
      <dgm:spPr/>
      <dgm:t>
        <a:bodyPr/>
        <a:lstStyle/>
        <a:p>
          <a:endParaRPr lang="ru-RU"/>
        </a:p>
      </dgm:t>
    </dgm:pt>
    <dgm:pt modelId="{EF875990-71EF-4100-B5BE-6656E7D2D561}" type="pres">
      <dgm:prSet presAssocID="{A80B3E4B-7FC0-4922-99A0-07A3AC98AE6C}" presName="pyramid" presStyleLbl="node1" presStyleIdx="0" presStyleCnt="1"/>
      <dgm:spPr/>
    </dgm:pt>
    <dgm:pt modelId="{AC801DFE-EB62-4E74-B6CE-5CE3A66D29AC}" type="pres">
      <dgm:prSet presAssocID="{A80B3E4B-7FC0-4922-99A0-07A3AC98AE6C}" presName="theList" presStyleCnt="0"/>
      <dgm:spPr/>
    </dgm:pt>
    <dgm:pt modelId="{DBFDA3F2-6119-49D5-9F8E-829769E7EC1B}" type="pres">
      <dgm:prSet presAssocID="{EBB30055-4230-475D-A163-E5651D2403BB}" presName="aNode" presStyleLbl="fgAcc1" presStyleIdx="0" presStyleCnt="2">
        <dgm:presLayoutVars>
          <dgm:bulletEnabled val="1"/>
        </dgm:presLayoutVars>
      </dgm:prSet>
      <dgm:spPr/>
      <dgm:t>
        <a:bodyPr/>
        <a:lstStyle/>
        <a:p>
          <a:endParaRPr lang="ru-RU"/>
        </a:p>
      </dgm:t>
    </dgm:pt>
    <dgm:pt modelId="{65C0188F-37A5-4BA0-BF46-466AF95D2105}" type="pres">
      <dgm:prSet presAssocID="{EBB30055-4230-475D-A163-E5651D2403BB}" presName="aSpace" presStyleCnt="0"/>
      <dgm:spPr/>
    </dgm:pt>
    <dgm:pt modelId="{E17A3E7C-DDC6-446C-A695-76FFBE7265AF}" type="pres">
      <dgm:prSet presAssocID="{185F0E8B-D07E-4BC6-BC4B-EBD25C09A257}" presName="aNode" presStyleLbl="fgAcc1" presStyleIdx="1" presStyleCnt="2">
        <dgm:presLayoutVars>
          <dgm:bulletEnabled val="1"/>
        </dgm:presLayoutVars>
      </dgm:prSet>
      <dgm:spPr/>
      <dgm:t>
        <a:bodyPr/>
        <a:lstStyle/>
        <a:p>
          <a:endParaRPr lang="ru-RU"/>
        </a:p>
      </dgm:t>
    </dgm:pt>
    <dgm:pt modelId="{F5C8AD1B-9FD4-4B6F-9EA7-40117F2B7F90}" type="pres">
      <dgm:prSet presAssocID="{185F0E8B-D07E-4BC6-BC4B-EBD25C09A257}" presName="aSpace" presStyleCnt="0"/>
      <dgm:spPr/>
    </dgm:pt>
  </dgm:ptLst>
  <dgm:cxnLst>
    <dgm:cxn modelId="{4B770F7C-706A-4653-B6B8-59605417B7E2}" type="presOf" srcId="{185F0E8B-D07E-4BC6-BC4B-EBD25C09A257}" destId="{E17A3E7C-DDC6-446C-A695-76FFBE7265AF}" srcOrd="0" destOrd="0" presId="urn:microsoft.com/office/officeart/2005/8/layout/pyramid2"/>
    <dgm:cxn modelId="{01567B83-A318-494F-AEEA-6428E027ECE3}" srcId="{A80B3E4B-7FC0-4922-99A0-07A3AC98AE6C}" destId="{EBB30055-4230-475D-A163-E5651D2403BB}" srcOrd="0" destOrd="0" parTransId="{33D48372-01EB-40E2-BAA8-E36DCDB108F5}" sibTransId="{997B68C3-82D8-4572-B266-0F79C6CC260E}"/>
    <dgm:cxn modelId="{78F67B2A-E0FE-497F-B212-C74D0D659403}" type="presOf" srcId="{A80B3E4B-7FC0-4922-99A0-07A3AC98AE6C}" destId="{22CF4828-7CAB-4846-8BC7-0C0AF1EE39EC}" srcOrd="0" destOrd="0" presId="urn:microsoft.com/office/officeart/2005/8/layout/pyramid2"/>
    <dgm:cxn modelId="{2F04F9F9-B725-41EB-93A1-AD381562DF0A}" type="presOf" srcId="{EBB30055-4230-475D-A163-E5651D2403BB}" destId="{DBFDA3F2-6119-49D5-9F8E-829769E7EC1B}" srcOrd="0" destOrd="0" presId="urn:microsoft.com/office/officeart/2005/8/layout/pyramid2"/>
    <dgm:cxn modelId="{02DD1FAC-5E00-4823-A2CF-28B696758E0B}" srcId="{A80B3E4B-7FC0-4922-99A0-07A3AC98AE6C}" destId="{185F0E8B-D07E-4BC6-BC4B-EBD25C09A257}" srcOrd="1" destOrd="0" parTransId="{75971EBE-DAA3-4FF8-9F61-33BB7ECB3379}" sibTransId="{261FD87E-AA90-4B52-AA7F-938FAFAEB8A8}"/>
    <dgm:cxn modelId="{AC17A8D4-A0D0-44CF-84C7-057E5D6EEBF7}" type="presParOf" srcId="{22CF4828-7CAB-4846-8BC7-0C0AF1EE39EC}" destId="{EF875990-71EF-4100-B5BE-6656E7D2D561}" srcOrd="0" destOrd="0" presId="urn:microsoft.com/office/officeart/2005/8/layout/pyramid2"/>
    <dgm:cxn modelId="{A46FB248-26D3-43DE-94A5-1C522F1807B8}" type="presParOf" srcId="{22CF4828-7CAB-4846-8BC7-0C0AF1EE39EC}" destId="{AC801DFE-EB62-4E74-B6CE-5CE3A66D29AC}" srcOrd="1" destOrd="0" presId="urn:microsoft.com/office/officeart/2005/8/layout/pyramid2"/>
    <dgm:cxn modelId="{899082BA-E789-4551-950C-436CB902BA95}" type="presParOf" srcId="{AC801DFE-EB62-4E74-B6CE-5CE3A66D29AC}" destId="{DBFDA3F2-6119-49D5-9F8E-829769E7EC1B}" srcOrd="0" destOrd="0" presId="urn:microsoft.com/office/officeart/2005/8/layout/pyramid2"/>
    <dgm:cxn modelId="{439FCDA6-8FC1-4536-87E5-55A7CE287C46}" type="presParOf" srcId="{AC801DFE-EB62-4E74-B6CE-5CE3A66D29AC}" destId="{65C0188F-37A5-4BA0-BF46-466AF95D2105}" srcOrd="1" destOrd="0" presId="urn:microsoft.com/office/officeart/2005/8/layout/pyramid2"/>
    <dgm:cxn modelId="{A25DA25D-C6FC-4A12-9A79-C957229E57E2}" type="presParOf" srcId="{AC801DFE-EB62-4E74-B6CE-5CE3A66D29AC}" destId="{E17A3E7C-DDC6-446C-A695-76FFBE7265AF}" srcOrd="2" destOrd="0" presId="urn:microsoft.com/office/officeart/2005/8/layout/pyramid2"/>
    <dgm:cxn modelId="{64D98E79-85CE-4C06-AC50-ECFC5BFDEA43}" type="presParOf" srcId="{AC801DFE-EB62-4E74-B6CE-5CE3A66D29AC}" destId="{F5C8AD1B-9FD4-4B6F-9EA7-40117F2B7F90}"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B1CBF1-2126-4CC5-BE78-22BADCBC160C}" type="doc">
      <dgm:prSet loTypeId="urn:microsoft.com/office/officeart/2005/8/layout/target3" loCatId="relationship" qsTypeId="urn:microsoft.com/office/officeart/2005/8/quickstyle/simple1" qsCatId="simple" csTypeId="urn:microsoft.com/office/officeart/2005/8/colors/colorful2" csCatId="colorful"/>
      <dgm:spPr/>
      <dgm:t>
        <a:bodyPr/>
        <a:lstStyle/>
        <a:p>
          <a:endParaRPr lang="ru-RU"/>
        </a:p>
      </dgm:t>
    </dgm:pt>
    <dgm:pt modelId="{7E8843B8-6233-4922-9641-1415A8FFB933}">
      <dgm:prSet custT="1"/>
      <dgm:spPr/>
      <dgm:t>
        <a:bodyPr/>
        <a:lstStyle/>
        <a:p>
          <a:pPr rtl="0"/>
          <a:r>
            <a:rPr lang="ru-RU" sz="1600" b="1" smtClean="0"/>
            <a:t>1. Фискальная функция - обеспечение устойчивой доходной базы бюджета.</a:t>
          </a:r>
          <a:endParaRPr lang="ru-RU" sz="1600" b="1"/>
        </a:p>
      </dgm:t>
    </dgm:pt>
    <dgm:pt modelId="{4D15E89E-A7F8-4E00-9661-3A95C1D93F3C}" type="parTrans" cxnId="{0D88BEAC-41C6-4EF9-99E1-05324239FAC9}">
      <dgm:prSet/>
      <dgm:spPr/>
      <dgm:t>
        <a:bodyPr/>
        <a:lstStyle/>
        <a:p>
          <a:endParaRPr lang="ru-RU" sz="1600" b="1"/>
        </a:p>
      </dgm:t>
    </dgm:pt>
    <dgm:pt modelId="{F3D069F3-0AE4-4787-AE37-2407FD6982FF}" type="sibTrans" cxnId="{0D88BEAC-41C6-4EF9-99E1-05324239FAC9}">
      <dgm:prSet/>
      <dgm:spPr/>
      <dgm:t>
        <a:bodyPr/>
        <a:lstStyle/>
        <a:p>
          <a:endParaRPr lang="ru-RU" sz="1600" b="1"/>
        </a:p>
      </dgm:t>
    </dgm:pt>
    <dgm:pt modelId="{BC5AD028-8D45-451D-9C33-E4F187820D3A}">
      <dgm:prSet custT="1"/>
      <dgm:spPr/>
      <dgm:t>
        <a:bodyPr/>
        <a:lstStyle/>
        <a:p>
          <a:pPr rtl="0"/>
          <a:r>
            <a:rPr lang="ru-RU" sz="1600" b="1" smtClean="0"/>
            <a:t>2. Распределительная - перераспределение общественных доходов между различными категориями населения и сферами государства.</a:t>
          </a:r>
          <a:endParaRPr lang="ru-RU" sz="1600" b="1"/>
        </a:p>
      </dgm:t>
    </dgm:pt>
    <dgm:pt modelId="{60B11D78-DBD8-45F6-98CF-31D2C5CF9940}" type="parTrans" cxnId="{86778802-B9EA-4C20-8C9A-DADEDF61F5C6}">
      <dgm:prSet/>
      <dgm:spPr/>
      <dgm:t>
        <a:bodyPr/>
        <a:lstStyle/>
        <a:p>
          <a:endParaRPr lang="ru-RU" sz="1600" b="1"/>
        </a:p>
      </dgm:t>
    </dgm:pt>
    <dgm:pt modelId="{79B95CB9-F658-4559-A4B2-E0D6EDF05370}" type="sibTrans" cxnId="{86778802-B9EA-4C20-8C9A-DADEDF61F5C6}">
      <dgm:prSet/>
      <dgm:spPr/>
      <dgm:t>
        <a:bodyPr/>
        <a:lstStyle/>
        <a:p>
          <a:endParaRPr lang="ru-RU" sz="1600" b="1"/>
        </a:p>
      </dgm:t>
    </dgm:pt>
    <dgm:pt modelId="{7ADBA683-6FD1-4E4F-A9E4-ACB46572E4F4}">
      <dgm:prSet custT="1"/>
      <dgm:spPr/>
      <dgm:t>
        <a:bodyPr/>
        <a:lstStyle/>
        <a:p>
          <a:pPr rtl="0"/>
          <a:r>
            <a:rPr lang="ru-RU" sz="1600" b="1" smtClean="0"/>
            <a:t>3. Контрольная – рост собираемости налогов.</a:t>
          </a:r>
          <a:endParaRPr lang="ru-RU" sz="1600" b="1"/>
        </a:p>
      </dgm:t>
    </dgm:pt>
    <dgm:pt modelId="{4EAC42B0-7038-440E-99F1-31567C247397}" type="parTrans" cxnId="{78850531-15CC-4128-90A2-353A846307BD}">
      <dgm:prSet/>
      <dgm:spPr/>
      <dgm:t>
        <a:bodyPr/>
        <a:lstStyle/>
        <a:p>
          <a:endParaRPr lang="ru-RU" sz="1600" b="1"/>
        </a:p>
      </dgm:t>
    </dgm:pt>
    <dgm:pt modelId="{C31E1957-F691-4404-9D93-A9B5EAFE4F5D}" type="sibTrans" cxnId="{78850531-15CC-4128-90A2-353A846307BD}">
      <dgm:prSet/>
      <dgm:spPr/>
      <dgm:t>
        <a:bodyPr/>
        <a:lstStyle/>
        <a:p>
          <a:endParaRPr lang="ru-RU" sz="1600" b="1"/>
        </a:p>
      </dgm:t>
    </dgm:pt>
    <dgm:pt modelId="{7E908DE9-3070-4575-8BC9-0B8B694AC4EE}">
      <dgm:prSet custT="1"/>
      <dgm:spPr/>
      <dgm:t>
        <a:bodyPr/>
        <a:lstStyle/>
        <a:p>
          <a:pPr rtl="0"/>
          <a:r>
            <a:rPr lang="ru-RU" sz="1600" b="1" smtClean="0"/>
            <a:t>4. Регулирующая - специальные налоговые режимы выступают в роли основных инструментов (экономических рычагов) регулирования предпринимательской деятельности в государстве. </a:t>
          </a:r>
          <a:endParaRPr lang="ru-RU" sz="1600" b="1"/>
        </a:p>
      </dgm:t>
    </dgm:pt>
    <dgm:pt modelId="{DF31385D-8C61-4E33-94E9-2B138DFA5FE7}" type="parTrans" cxnId="{27D99835-258A-4B09-BF2D-368B6496F55B}">
      <dgm:prSet/>
      <dgm:spPr/>
      <dgm:t>
        <a:bodyPr/>
        <a:lstStyle/>
        <a:p>
          <a:endParaRPr lang="ru-RU" sz="1600" b="1"/>
        </a:p>
      </dgm:t>
    </dgm:pt>
    <dgm:pt modelId="{8911B987-C484-46D7-BD7F-96F7C9DE6754}" type="sibTrans" cxnId="{27D99835-258A-4B09-BF2D-368B6496F55B}">
      <dgm:prSet/>
      <dgm:spPr/>
      <dgm:t>
        <a:bodyPr/>
        <a:lstStyle/>
        <a:p>
          <a:endParaRPr lang="ru-RU" sz="1600" b="1"/>
        </a:p>
      </dgm:t>
    </dgm:pt>
    <dgm:pt modelId="{CCE0BA3C-065E-45ED-B366-C724489A1B19}" type="pres">
      <dgm:prSet presAssocID="{8CB1CBF1-2126-4CC5-BE78-22BADCBC160C}" presName="Name0" presStyleCnt="0">
        <dgm:presLayoutVars>
          <dgm:chMax val="7"/>
          <dgm:dir/>
          <dgm:animLvl val="lvl"/>
          <dgm:resizeHandles val="exact"/>
        </dgm:presLayoutVars>
      </dgm:prSet>
      <dgm:spPr/>
      <dgm:t>
        <a:bodyPr/>
        <a:lstStyle/>
        <a:p>
          <a:endParaRPr lang="ru-RU"/>
        </a:p>
      </dgm:t>
    </dgm:pt>
    <dgm:pt modelId="{07DB4314-EB3D-4CFA-8E4D-DF8D6AEA04DB}" type="pres">
      <dgm:prSet presAssocID="{7E8843B8-6233-4922-9641-1415A8FFB933}" presName="circle1" presStyleLbl="node1" presStyleIdx="0" presStyleCnt="4"/>
      <dgm:spPr/>
    </dgm:pt>
    <dgm:pt modelId="{0EB7E750-1D84-4B07-876B-E7E0FB86C31F}" type="pres">
      <dgm:prSet presAssocID="{7E8843B8-6233-4922-9641-1415A8FFB933}" presName="space" presStyleCnt="0"/>
      <dgm:spPr/>
    </dgm:pt>
    <dgm:pt modelId="{2737DDA1-B975-48FF-9B29-F26026D1603E}" type="pres">
      <dgm:prSet presAssocID="{7E8843B8-6233-4922-9641-1415A8FFB933}" presName="rect1" presStyleLbl="alignAcc1" presStyleIdx="0" presStyleCnt="4"/>
      <dgm:spPr/>
      <dgm:t>
        <a:bodyPr/>
        <a:lstStyle/>
        <a:p>
          <a:endParaRPr lang="ru-RU"/>
        </a:p>
      </dgm:t>
    </dgm:pt>
    <dgm:pt modelId="{285CA43E-C815-4784-9327-2E19D3D3853E}" type="pres">
      <dgm:prSet presAssocID="{BC5AD028-8D45-451D-9C33-E4F187820D3A}" presName="vertSpace2" presStyleLbl="node1" presStyleIdx="0" presStyleCnt="4"/>
      <dgm:spPr/>
    </dgm:pt>
    <dgm:pt modelId="{AABDBDEA-F032-4D3F-B9AD-1E2842C53B1A}" type="pres">
      <dgm:prSet presAssocID="{BC5AD028-8D45-451D-9C33-E4F187820D3A}" presName="circle2" presStyleLbl="node1" presStyleIdx="1" presStyleCnt="4"/>
      <dgm:spPr/>
    </dgm:pt>
    <dgm:pt modelId="{E9B95D18-4669-4B31-A9DA-611DA28C2256}" type="pres">
      <dgm:prSet presAssocID="{BC5AD028-8D45-451D-9C33-E4F187820D3A}" presName="rect2" presStyleLbl="alignAcc1" presStyleIdx="1" presStyleCnt="4"/>
      <dgm:spPr/>
      <dgm:t>
        <a:bodyPr/>
        <a:lstStyle/>
        <a:p>
          <a:endParaRPr lang="ru-RU"/>
        </a:p>
      </dgm:t>
    </dgm:pt>
    <dgm:pt modelId="{DDE17AB9-881A-448B-9234-C7A94BC234AA}" type="pres">
      <dgm:prSet presAssocID="{7ADBA683-6FD1-4E4F-A9E4-ACB46572E4F4}" presName="vertSpace3" presStyleLbl="node1" presStyleIdx="1" presStyleCnt="4"/>
      <dgm:spPr/>
    </dgm:pt>
    <dgm:pt modelId="{6456E49F-6B15-4C28-B5EC-75F5890D0075}" type="pres">
      <dgm:prSet presAssocID="{7ADBA683-6FD1-4E4F-A9E4-ACB46572E4F4}" presName="circle3" presStyleLbl="node1" presStyleIdx="2" presStyleCnt="4"/>
      <dgm:spPr/>
    </dgm:pt>
    <dgm:pt modelId="{CB207683-D2D9-4ABB-80FB-5DFA619A4465}" type="pres">
      <dgm:prSet presAssocID="{7ADBA683-6FD1-4E4F-A9E4-ACB46572E4F4}" presName="rect3" presStyleLbl="alignAcc1" presStyleIdx="2" presStyleCnt="4"/>
      <dgm:spPr/>
      <dgm:t>
        <a:bodyPr/>
        <a:lstStyle/>
        <a:p>
          <a:endParaRPr lang="ru-RU"/>
        </a:p>
      </dgm:t>
    </dgm:pt>
    <dgm:pt modelId="{31DBEDAE-E0C9-4314-A3FD-DF05CF34F78E}" type="pres">
      <dgm:prSet presAssocID="{7E908DE9-3070-4575-8BC9-0B8B694AC4EE}" presName="vertSpace4" presStyleLbl="node1" presStyleIdx="2" presStyleCnt="4"/>
      <dgm:spPr/>
    </dgm:pt>
    <dgm:pt modelId="{AD7DBC87-ADB0-48FD-847A-E5465D664242}" type="pres">
      <dgm:prSet presAssocID="{7E908DE9-3070-4575-8BC9-0B8B694AC4EE}" presName="circle4" presStyleLbl="node1" presStyleIdx="3" presStyleCnt="4"/>
      <dgm:spPr/>
    </dgm:pt>
    <dgm:pt modelId="{697A62C2-072A-4964-BBE7-3497CADA0078}" type="pres">
      <dgm:prSet presAssocID="{7E908DE9-3070-4575-8BC9-0B8B694AC4EE}" presName="rect4" presStyleLbl="alignAcc1" presStyleIdx="3" presStyleCnt="4"/>
      <dgm:spPr/>
      <dgm:t>
        <a:bodyPr/>
        <a:lstStyle/>
        <a:p>
          <a:endParaRPr lang="ru-RU"/>
        </a:p>
      </dgm:t>
    </dgm:pt>
    <dgm:pt modelId="{9F2EDAE3-348B-4A45-903D-7A36046658A4}" type="pres">
      <dgm:prSet presAssocID="{7E8843B8-6233-4922-9641-1415A8FFB933}" presName="rect1ParTxNoCh" presStyleLbl="alignAcc1" presStyleIdx="3" presStyleCnt="4">
        <dgm:presLayoutVars>
          <dgm:chMax val="1"/>
          <dgm:bulletEnabled val="1"/>
        </dgm:presLayoutVars>
      </dgm:prSet>
      <dgm:spPr/>
      <dgm:t>
        <a:bodyPr/>
        <a:lstStyle/>
        <a:p>
          <a:endParaRPr lang="ru-RU"/>
        </a:p>
      </dgm:t>
    </dgm:pt>
    <dgm:pt modelId="{0A262B27-C245-467F-A595-E9CF2D620721}" type="pres">
      <dgm:prSet presAssocID="{BC5AD028-8D45-451D-9C33-E4F187820D3A}" presName="rect2ParTxNoCh" presStyleLbl="alignAcc1" presStyleIdx="3" presStyleCnt="4">
        <dgm:presLayoutVars>
          <dgm:chMax val="1"/>
          <dgm:bulletEnabled val="1"/>
        </dgm:presLayoutVars>
      </dgm:prSet>
      <dgm:spPr/>
      <dgm:t>
        <a:bodyPr/>
        <a:lstStyle/>
        <a:p>
          <a:endParaRPr lang="ru-RU"/>
        </a:p>
      </dgm:t>
    </dgm:pt>
    <dgm:pt modelId="{B41B22B4-2995-440E-A9E0-1519AFE022D1}" type="pres">
      <dgm:prSet presAssocID="{7ADBA683-6FD1-4E4F-A9E4-ACB46572E4F4}" presName="rect3ParTxNoCh" presStyleLbl="alignAcc1" presStyleIdx="3" presStyleCnt="4">
        <dgm:presLayoutVars>
          <dgm:chMax val="1"/>
          <dgm:bulletEnabled val="1"/>
        </dgm:presLayoutVars>
      </dgm:prSet>
      <dgm:spPr/>
      <dgm:t>
        <a:bodyPr/>
        <a:lstStyle/>
        <a:p>
          <a:endParaRPr lang="ru-RU"/>
        </a:p>
      </dgm:t>
    </dgm:pt>
    <dgm:pt modelId="{3502D4CB-65AE-4C55-8ACE-BEE027319CB3}" type="pres">
      <dgm:prSet presAssocID="{7E908DE9-3070-4575-8BC9-0B8B694AC4EE}" presName="rect4ParTxNoCh" presStyleLbl="alignAcc1" presStyleIdx="3" presStyleCnt="4">
        <dgm:presLayoutVars>
          <dgm:chMax val="1"/>
          <dgm:bulletEnabled val="1"/>
        </dgm:presLayoutVars>
      </dgm:prSet>
      <dgm:spPr/>
      <dgm:t>
        <a:bodyPr/>
        <a:lstStyle/>
        <a:p>
          <a:endParaRPr lang="ru-RU"/>
        </a:p>
      </dgm:t>
    </dgm:pt>
  </dgm:ptLst>
  <dgm:cxnLst>
    <dgm:cxn modelId="{AC251AA2-8F18-441E-8094-6517A341D298}" type="presOf" srcId="{7ADBA683-6FD1-4E4F-A9E4-ACB46572E4F4}" destId="{CB207683-D2D9-4ABB-80FB-5DFA619A4465}" srcOrd="0" destOrd="0" presId="urn:microsoft.com/office/officeart/2005/8/layout/target3"/>
    <dgm:cxn modelId="{27D99835-258A-4B09-BF2D-368B6496F55B}" srcId="{8CB1CBF1-2126-4CC5-BE78-22BADCBC160C}" destId="{7E908DE9-3070-4575-8BC9-0B8B694AC4EE}" srcOrd="3" destOrd="0" parTransId="{DF31385D-8C61-4E33-94E9-2B138DFA5FE7}" sibTransId="{8911B987-C484-46D7-BD7F-96F7C9DE6754}"/>
    <dgm:cxn modelId="{3609C698-A3D4-435C-9FE0-DF262A5DF853}" type="presOf" srcId="{7E8843B8-6233-4922-9641-1415A8FFB933}" destId="{2737DDA1-B975-48FF-9B29-F26026D1603E}" srcOrd="0" destOrd="0" presId="urn:microsoft.com/office/officeart/2005/8/layout/target3"/>
    <dgm:cxn modelId="{3EC3A0AA-B551-4D0B-9E95-6066662CE1FD}" type="presOf" srcId="{7ADBA683-6FD1-4E4F-A9E4-ACB46572E4F4}" destId="{B41B22B4-2995-440E-A9E0-1519AFE022D1}" srcOrd="1" destOrd="0" presId="urn:microsoft.com/office/officeart/2005/8/layout/target3"/>
    <dgm:cxn modelId="{DFF161FD-38C5-4D76-A6A6-2D6EA006DBEB}" type="presOf" srcId="{BC5AD028-8D45-451D-9C33-E4F187820D3A}" destId="{E9B95D18-4669-4B31-A9DA-611DA28C2256}" srcOrd="0" destOrd="0" presId="urn:microsoft.com/office/officeart/2005/8/layout/target3"/>
    <dgm:cxn modelId="{0D88BEAC-41C6-4EF9-99E1-05324239FAC9}" srcId="{8CB1CBF1-2126-4CC5-BE78-22BADCBC160C}" destId="{7E8843B8-6233-4922-9641-1415A8FFB933}" srcOrd="0" destOrd="0" parTransId="{4D15E89E-A7F8-4E00-9661-3A95C1D93F3C}" sibTransId="{F3D069F3-0AE4-4787-AE37-2407FD6982FF}"/>
    <dgm:cxn modelId="{34CB168A-4316-4924-B5E1-3B9854281447}" type="presOf" srcId="{BC5AD028-8D45-451D-9C33-E4F187820D3A}" destId="{0A262B27-C245-467F-A595-E9CF2D620721}" srcOrd="1" destOrd="0" presId="urn:microsoft.com/office/officeart/2005/8/layout/target3"/>
    <dgm:cxn modelId="{D88A2C4E-BA59-48B3-80B8-0EA76DE75881}" type="presOf" srcId="{7E8843B8-6233-4922-9641-1415A8FFB933}" destId="{9F2EDAE3-348B-4A45-903D-7A36046658A4}" srcOrd="1" destOrd="0" presId="urn:microsoft.com/office/officeart/2005/8/layout/target3"/>
    <dgm:cxn modelId="{06DD234D-44C4-4060-AE86-7BD391D39F51}" type="presOf" srcId="{7E908DE9-3070-4575-8BC9-0B8B694AC4EE}" destId="{3502D4CB-65AE-4C55-8ACE-BEE027319CB3}" srcOrd="1" destOrd="0" presId="urn:microsoft.com/office/officeart/2005/8/layout/target3"/>
    <dgm:cxn modelId="{349D86D5-8039-46E6-8DB2-0595454A610D}" type="presOf" srcId="{8CB1CBF1-2126-4CC5-BE78-22BADCBC160C}" destId="{CCE0BA3C-065E-45ED-B366-C724489A1B19}" srcOrd="0" destOrd="0" presId="urn:microsoft.com/office/officeart/2005/8/layout/target3"/>
    <dgm:cxn modelId="{8C9B115A-F083-479F-A1E6-5A67E70F60EA}" type="presOf" srcId="{7E908DE9-3070-4575-8BC9-0B8B694AC4EE}" destId="{697A62C2-072A-4964-BBE7-3497CADA0078}" srcOrd="0" destOrd="0" presId="urn:microsoft.com/office/officeart/2005/8/layout/target3"/>
    <dgm:cxn modelId="{86778802-B9EA-4C20-8C9A-DADEDF61F5C6}" srcId="{8CB1CBF1-2126-4CC5-BE78-22BADCBC160C}" destId="{BC5AD028-8D45-451D-9C33-E4F187820D3A}" srcOrd="1" destOrd="0" parTransId="{60B11D78-DBD8-45F6-98CF-31D2C5CF9940}" sibTransId="{79B95CB9-F658-4559-A4B2-E0D6EDF05370}"/>
    <dgm:cxn modelId="{78850531-15CC-4128-90A2-353A846307BD}" srcId="{8CB1CBF1-2126-4CC5-BE78-22BADCBC160C}" destId="{7ADBA683-6FD1-4E4F-A9E4-ACB46572E4F4}" srcOrd="2" destOrd="0" parTransId="{4EAC42B0-7038-440E-99F1-31567C247397}" sibTransId="{C31E1957-F691-4404-9D93-A9B5EAFE4F5D}"/>
    <dgm:cxn modelId="{4083CED7-2E28-4892-8694-181913F7B675}" type="presParOf" srcId="{CCE0BA3C-065E-45ED-B366-C724489A1B19}" destId="{07DB4314-EB3D-4CFA-8E4D-DF8D6AEA04DB}" srcOrd="0" destOrd="0" presId="urn:microsoft.com/office/officeart/2005/8/layout/target3"/>
    <dgm:cxn modelId="{F83C8B67-4259-4693-A2B0-2210181B66ED}" type="presParOf" srcId="{CCE0BA3C-065E-45ED-B366-C724489A1B19}" destId="{0EB7E750-1D84-4B07-876B-E7E0FB86C31F}" srcOrd="1" destOrd="0" presId="urn:microsoft.com/office/officeart/2005/8/layout/target3"/>
    <dgm:cxn modelId="{27EAE692-0780-4B84-B7B0-7BE49362690F}" type="presParOf" srcId="{CCE0BA3C-065E-45ED-B366-C724489A1B19}" destId="{2737DDA1-B975-48FF-9B29-F26026D1603E}" srcOrd="2" destOrd="0" presId="urn:microsoft.com/office/officeart/2005/8/layout/target3"/>
    <dgm:cxn modelId="{ED75FDB9-BA0E-4A38-AF8B-776A22B47B85}" type="presParOf" srcId="{CCE0BA3C-065E-45ED-B366-C724489A1B19}" destId="{285CA43E-C815-4784-9327-2E19D3D3853E}" srcOrd="3" destOrd="0" presId="urn:microsoft.com/office/officeart/2005/8/layout/target3"/>
    <dgm:cxn modelId="{5575A26B-57BF-4350-914A-658649C35FC4}" type="presParOf" srcId="{CCE0BA3C-065E-45ED-B366-C724489A1B19}" destId="{AABDBDEA-F032-4D3F-B9AD-1E2842C53B1A}" srcOrd="4" destOrd="0" presId="urn:microsoft.com/office/officeart/2005/8/layout/target3"/>
    <dgm:cxn modelId="{DA9CD206-2F1A-4AEA-A7B2-28D600CB5105}" type="presParOf" srcId="{CCE0BA3C-065E-45ED-B366-C724489A1B19}" destId="{E9B95D18-4669-4B31-A9DA-611DA28C2256}" srcOrd="5" destOrd="0" presId="urn:microsoft.com/office/officeart/2005/8/layout/target3"/>
    <dgm:cxn modelId="{B8C7A99F-A3B0-4847-9D3F-F53D599F021C}" type="presParOf" srcId="{CCE0BA3C-065E-45ED-B366-C724489A1B19}" destId="{DDE17AB9-881A-448B-9234-C7A94BC234AA}" srcOrd="6" destOrd="0" presId="urn:microsoft.com/office/officeart/2005/8/layout/target3"/>
    <dgm:cxn modelId="{91D7F784-DE11-45FB-99E4-1FE6972E1DB0}" type="presParOf" srcId="{CCE0BA3C-065E-45ED-B366-C724489A1B19}" destId="{6456E49F-6B15-4C28-B5EC-75F5890D0075}" srcOrd="7" destOrd="0" presId="urn:microsoft.com/office/officeart/2005/8/layout/target3"/>
    <dgm:cxn modelId="{D3320FF3-5B79-4CE8-9EFF-B2B0A0EE47B1}" type="presParOf" srcId="{CCE0BA3C-065E-45ED-B366-C724489A1B19}" destId="{CB207683-D2D9-4ABB-80FB-5DFA619A4465}" srcOrd="8" destOrd="0" presId="urn:microsoft.com/office/officeart/2005/8/layout/target3"/>
    <dgm:cxn modelId="{01897498-D554-49E4-B4CB-087EA9B99287}" type="presParOf" srcId="{CCE0BA3C-065E-45ED-B366-C724489A1B19}" destId="{31DBEDAE-E0C9-4314-A3FD-DF05CF34F78E}" srcOrd="9" destOrd="0" presId="urn:microsoft.com/office/officeart/2005/8/layout/target3"/>
    <dgm:cxn modelId="{75F22B58-7C8C-4110-AFC3-DD70E0C1A88D}" type="presParOf" srcId="{CCE0BA3C-065E-45ED-B366-C724489A1B19}" destId="{AD7DBC87-ADB0-48FD-847A-E5465D664242}" srcOrd="10" destOrd="0" presId="urn:microsoft.com/office/officeart/2005/8/layout/target3"/>
    <dgm:cxn modelId="{C097726D-23DD-435C-9925-C47D1FEA3606}" type="presParOf" srcId="{CCE0BA3C-065E-45ED-B366-C724489A1B19}" destId="{697A62C2-072A-4964-BBE7-3497CADA0078}" srcOrd="11" destOrd="0" presId="urn:microsoft.com/office/officeart/2005/8/layout/target3"/>
    <dgm:cxn modelId="{B3262425-7C4E-4501-991D-9D82A2A7FBEE}" type="presParOf" srcId="{CCE0BA3C-065E-45ED-B366-C724489A1B19}" destId="{9F2EDAE3-348B-4A45-903D-7A36046658A4}" srcOrd="12" destOrd="0" presId="urn:microsoft.com/office/officeart/2005/8/layout/target3"/>
    <dgm:cxn modelId="{12DEACE6-C0D3-425B-87C9-9755E17245A0}" type="presParOf" srcId="{CCE0BA3C-065E-45ED-B366-C724489A1B19}" destId="{0A262B27-C245-467F-A595-E9CF2D620721}" srcOrd="13" destOrd="0" presId="urn:microsoft.com/office/officeart/2005/8/layout/target3"/>
    <dgm:cxn modelId="{8112309D-4747-4000-9AFF-B5C297A061DD}" type="presParOf" srcId="{CCE0BA3C-065E-45ED-B366-C724489A1B19}" destId="{B41B22B4-2995-440E-A9E0-1519AFE022D1}" srcOrd="14" destOrd="0" presId="urn:microsoft.com/office/officeart/2005/8/layout/target3"/>
    <dgm:cxn modelId="{F866AE84-52C3-4553-B4E5-D6BDCF03D25C}" type="presParOf" srcId="{CCE0BA3C-065E-45ED-B366-C724489A1B19}" destId="{3502D4CB-65AE-4C55-8ACE-BEE027319CB3}"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FFB2C4A-4021-4C9B-A16D-D2BBDB919437}" type="doc">
      <dgm:prSet loTypeId="urn:microsoft.com/office/officeart/2005/8/layout/hList7" loCatId="process" qsTypeId="urn:microsoft.com/office/officeart/2005/8/quickstyle/simple1" qsCatId="simple" csTypeId="urn:microsoft.com/office/officeart/2005/8/colors/accent1_2" csCatId="accent1" phldr="1"/>
      <dgm:spPr/>
      <dgm:t>
        <a:bodyPr/>
        <a:lstStyle/>
        <a:p>
          <a:endParaRPr lang="ru-RU"/>
        </a:p>
      </dgm:t>
    </dgm:pt>
    <dgm:pt modelId="{783F4C78-D9E7-4781-97AC-78CABD16DA88}">
      <dgm:prSet custT="1"/>
      <dgm:spPr/>
      <dgm:t>
        <a:bodyPr/>
        <a:lstStyle/>
        <a:p>
          <a:pPr rtl="0"/>
          <a:r>
            <a:rPr lang="ru-RU" sz="1400" b="1" dirty="0" smtClean="0">
              <a:solidFill>
                <a:schemeClr val="tx1"/>
              </a:solidFill>
            </a:rPr>
            <a:t>розничная торговля - предпринимательская деятельность, связанная с торговлей товарами (в том числе за наличный расчет, а также с использованием платежных карт) на основе договоров розничной купли-продажи</a:t>
          </a:r>
          <a:endParaRPr lang="ru-RU" sz="1400" b="1" dirty="0">
            <a:solidFill>
              <a:schemeClr val="tx1"/>
            </a:solidFill>
          </a:endParaRPr>
        </a:p>
      </dgm:t>
    </dgm:pt>
    <dgm:pt modelId="{F04F7A89-6C6C-4102-821F-9FBF3490005B}" type="parTrans" cxnId="{711D990E-BDF9-483A-8BBF-88E4A3E70E42}">
      <dgm:prSet/>
      <dgm:spPr/>
      <dgm:t>
        <a:bodyPr/>
        <a:lstStyle/>
        <a:p>
          <a:endParaRPr lang="ru-RU" sz="1400" b="1">
            <a:solidFill>
              <a:schemeClr val="tx1"/>
            </a:solidFill>
          </a:endParaRPr>
        </a:p>
      </dgm:t>
    </dgm:pt>
    <dgm:pt modelId="{EE50B3EA-46F0-4521-9B7C-355C5C043BA2}" type="sibTrans" cxnId="{711D990E-BDF9-483A-8BBF-88E4A3E70E42}">
      <dgm:prSet/>
      <dgm:spPr/>
      <dgm:t>
        <a:bodyPr/>
        <a:lstStyle/>
        <a:p>
          <a:endParaRPr lang="ru-RU" sz="1400" b="1">
            <a:solidFill>
              <a:schemeClr val="tx1"/>
            </a:solidFill>
          </a:endParaRPr>
        </a:p>
      </dgm:t>
    </dgm:pt>
    <dgm:pt modelId="{4FB61B04-BB06-4DD0-85DF-BE4A24A0D5F1}">
      <dgm:prSet custT="1"/>
      <dgm:spPr/>
      <dgm:t>
        <a:bodyPr/>
        <a:lstStyle/>
        <a:p>
          <a:pPr rtl="0"/>
          <a:endParaRPr lang="ru-RU" sz="1400" b="1" dirty="0" smtClean="0">
            <a:solidFill>
              <a:schemeClr val="tx1"/>
            </a:solidFill>
          </a:endParaRPr>
        </a:p>
        <a:p>
          <a:pPr rtl="0"/>
          <a:r>
            <a:rPr lang="ru-RU" sz="1400" b="1" dirty="0" smtClean="0">
              <a:solidFill>
                <a:schemeClr val="tx1"/>
              </a:solidFill>
            </a:rPr>
            <a:t>магазин - специально оборудованное здание (его часть), предназначенное для продажи товаров и оказания услуг покупателям и обеспеченное торговыми, подсобными, административно-бытовыми помещениями, а также помещениями для приема, хранения товаров и подготовки их к продаже</a:t>
          </a:r>
          <a:endParaRPr lang="ru-RU" sz="1400" b="1" dirty="0">
            <a:solidFill>
              <a:schemeClr val="tx1"/>
            </a:solidFill>
          </a:endParaRPr>
        </a:p>
      </dgm:t>
    </dgm:pt>
    <dgm:pt modelId="{DD21B6E2-7BE9-4F19-83EA-BF9925AD9A7B}" type="parTrans" cxnId="{B7CB7EBD-0BB8-46C7-8D1A-2FB3D94C671C}">
      <dgm:prSet/>
      <dgm:spPr/>
      <dgm:t>
        <a:bodyPr/>
        <a:lstStyle/>
        <a:p>
          <a:endParaRPr lang="ru-RU" sz="1400" b="1">
            <a:solidFill>
              <a:schemeClr val="tx1"/>
            </a:solidFill>
          </a:endParaRPr>
        </a:p>
      </dgm:t>
    </dgm:pt>
    <dgm:pt modelId="{DE3CB834-C9F9-42BA-AEE6-26A636D0BE10}" type="sibTrans" cxnId="{B7CB7EBD-0BB8-46C7-8D1A-2FB3D94C671C}">
      <dgm:prSet/>
      <dgm:spPr/>
      <dgm:t>
        <a:bodyPr/>
        <a:lstStyle/>
        <a:p>
          <a:endParaRPr lang="ru-RU" sz="1400" b="1">
            <a:solidFill>
              <a:schemeClr val="tx1"/>
            </a:solidFill>
          </a:endParaRPr>
        </a:p>
      </dgm:t>
    </dgm:pt>
    <dgm:pt modelId="{0895B572-44D4-40AA-BC19-CBB76E686A3F}">
      <dgm:prSet custT="1"/>
      <dgm:spPr/>
      <dgm:t>
        <a:bodyPr/>
        <a:lstStyle/>
        <a:p>
          <a:pPr rtl="0"/>
          <a:r>
            <a:rPr lang="ru-RU" sz="1400" b="1" dirty="0" smtClean="0">
              <a:solidFill>
                <a:schemeClr val="tx1"/>
              </a:solidFill>
            </a:rPr>
            <a:t>павильон - строение, имеющее торговый зал и рассчитанное на одно или несколько рабочих мест.</a:t>
          </a:r>
          <a:endParaRPr lang="ru-RU" sz="1400" b="1" dirty="0">
            <a:solidFill>
              <a:schemeClr val="tx1"/>
            </a:solidFill>
          </a:endParaRPr>
        </a:p>
      </dgm:t>
    </dgm:pt>
    <dgm:pt modelId="{AA55531D-C0AD-47BF-8795-FE14B2C39E71}" type="parTrans" cxnId="{2A4BFD8E-1C15-4171-A7CC-397AE4C0ECF3}">
      <dgm:prSet/>
      <dgm:spPr/>
      <dgm:t>
        <a:bodyPr/>
        <a:lstStyle/>
        <a:p>
          <a:endParaRPr lang="ru-RU" sz="1400" b="1">
            <a:solidFill>
              <a:schemeClr val="tx1"/>
            </a:solidFill>
          </a:endParaRPr>
        </a:p>
      </dgm:t>
    </dgm:pt>
    <dgm:pt modelId="{2D015837-13FF-4551-8BE7-E6405D5C5086}" type="sibTrans" cxnId="{2A4BFD8E-1C15-4171-A7CC-397AE4C0ECF3}">
      <dgm:prSet/>
      <dgm:spPr/>
      <dgm:t>
        <a:bodyPr/>
        <a:lstStyle/>
        <a:p>
          <a:endParaRPr lang="ru-RU" sz="1400" b="1">
            <a:solidFill>
              <a:schemeClr val="tx1"/>
            </a:solidFill>
          </a:endParaRPr>
        </a:p>
      </dgm:t>
    </dgm:pt>
    <dgm:pt modelId="{E28F256A-9346-40A6-A090-C25631FD646E}" type="pres">
      <dgm:prSet presAssocID="{9FFB2C4A-4021-4C9B-A16D-D2BBDB919437}" presName="Name0" presStyleCnt="0">
        <dgm:presLayoutVars>
          <dgm:dir/>
          <dgm:resizeHandles val="exact"/>
        </dgm:presLayoutVars>
      </dgm:prSet>
      <dgm:spPr/>
      <dgm:t>
        <a:bodyPr/>
        <a:lstStyle/>
        <a:p>
          <a:endParaRPr lang="ru-RU"/>
        </a:p>
      </dgm:t>
    </dgm:pt>
    <dgm:pt modelId="{5AB084E4-DC2C-4B17-AEEC-CDE819AA9F2D}" type="pres">
      <dgm:prSet presAssocID="{9FFB2C4A-4021-4C9B-A16D-D2BBDB919437}" presName="fgShape" presStyleLbl="fgShp" presStyleIdx="0" presStyleCnt="1" custLinFactNeighborX="-490" custLinFactNeighborY="28571"/>
      <dgm:spPr/>
    </dgm:pt>
    <dgm:pt modelId="{6FD77360-423D-4D03-AF68-4E685550FEB5}" type="pres">
      <dgm:prSet presAssocID="{9FFB2C4A-4021-4C9B-A16D-D2BBDB919437}" presName="linComp" presStyleCnt="0"/>
      <dgm:spPr/>
    </dgm:pt>
    <dgm:pt modelId="{58C95A8F-9A50-4118-8756-97055555D57E}" type="pres">
      <dgm:prSet presAssocID="{783F4C78-D9E7-4781-97AC-78CABD16DA88}" presName="compNode" presStyleCnt="0"/>
      <dgm:spPr/>
    </dgm:pt>
    <dgm:pt modelId="{FC5FEC97-D2F8-472D-93D8-40427F6C48BA}" type="pres">
      <dgm:prSet presAssocID="{783F4C78-D9E7-4781-97AC-78CABD16DA88}" presName="bkgdShape" presStyleLbl="node1" presStyleIdx="0" presStyleCnt="3"/>
      <dgm:spPr/>
      <dgm:t>
        <a:bodyPr/>
        <a:lstStyle/>
        <a:p>
          <a:endParaRPr lang="ru-RU"/>
        </a:p>
      </dgm:t>
    </dgm:pt>
    <dgm:pt modelId="{7B5465FA-FC23-4E00-8DAA-CD5082ABB60B}" type="pres">
      <dgm:prSet presAssocID="{783F4C78-D9E7-4781-97AC-78CABD16DA88}" presName="nodeTx" presStyleLbl="node1" presStyleIdx="0" presStyleCnt="3">
        <dgm:presLayoutVars>
          <dgm:bulletEnabled val="1"/>
        </dgm:presLayoutVars>
      </dgm:prSet>
      <dgm:spPr/>
      <dgm:t>
        <a:bodyPr/>
        <a:lstStyle/>
        <a:p>
          <a:endParaRPr lang="ru-RU"/>
        </a:p>
      </dgm:t>
    </dgm:pt>
    <dgm:pt modelId="{717A31AB-EA31-4912-99E8-B24FAD044E84}" type="pres">
      <dgm:prSet presAssocID="{783F4C78-D9E7-4781-97AC-78CABD16DA88}" presName="invisiNode" presStyleLbl="node1" presStyleIdx="0" presStyleCnt="3"/>
      <dgm:spPr/>
    </dgm:pt>
    <dgm:pt modelId="{4CA24493-A437-43CC-8FBC-BEC63ECE4285}" type="pres">
      <dgm:prSet presAssocID="{783F4C78-D9E7-4781-97AC-78CABD16DA88}" presName="imagNode" presStyleLbl="fgImgPlace1" presStyleIdx="0" presStyleCnt="3"/>
      <dgm:spPr/>
    </dgm:pt>
    <dgm:pt modelId="{BA492031-855E-490F-B3E9-F650A5CF6D52}" type="pres">
      <dgm:prSet presAssocID="{EE50B3EA-46F0-4521-9B7C-355C5C043BA2}" presName="sibTrans" presStyleLbl="sibTrans2D1" presStyleIdx="0" presStyleCnt="0"/>
      <dgm:spPr/>
      <dgm:t>
        <a:bodyPr/>
        <a:lstStyle/>
        <a:p>
          <a:endParaRPr lang="ru-RU"/>
        </a:p>
      </dgm:t>
    </dgm:pt>
    <dgm:pt modelId="{B5B71F1E-0EDA-49C9-97BB-6E547EFC0ED8}" type="pres">
      <dgm:prSet presAssocID="{4FB61B04-BB06-4DD0-85DF-BE4A24A0D5F1}" presName="compNode" presStyleCnt="0"/>
      <dgm:spPr/>
    </dgm:pt>
    <dgm:pt modelId="{147FC9DD-CA03-40B3-AC09-D70106286EEB}" type="pres">
      <dgm:prSet presAssocID="{4FB61B04-BB06-4DD0-85DF-BE4A24A0D5F1}" presName="bkgdShape" presStyleLbl="node1" presStyleIdx="1" presStyleCnt="3"/>
      <dgm:spPr/>
      <dgm:t>
        <a:bodyPr/>
        <a:lstStyle/>
        <a:p>
          <a:endParaRPr lang="ru-RU"/>
        </a:p>
      </dgm:t>
    </dgm:pt>
    <dgm:pt modelId="{B3F5D8ED-B145-468A-A014-0A9083931DEA}" type="pres">
      <dgm:prSet presAssocID="{4FB61B04-BB06-4DD0-85DF-BE4A24A0D5F1}" presName="nodeTx" presStyleLbl="node1" presStyleIdx="1" presStyleCnt="3">
        <dgm:presLayoutVars>
          <dgm:bulletEnabled val="1"/>
        </dgm:presLayoutVars>
      </dgm:prSet>
      <dgm:spPr/>
      <dgm:t>
        <a:bodyPr/>
        <a:lstStyle/>
        <a:p>
          <a:endParaRPr lang="ru-RU"/>
        </a:p>
      </dgm:t>
    </dgm:pt>
    <dgm:pt modelId="{1EEC7C8E-7A9B-434A-B652-2AD91F774BA1}" type="pres">
      <dgm:prSet presAssocID="{4FB61B04-BB06-4DD0-85DF-BE4A24A0D5F1}" presName="invisiNode" presStyleLbl="node1" presStyleIdx="1" presStyleCnt="3"/>
      <dgm:spPr/>
    </dgm:pt>
    <dgm:pt modelId="{F31A4596-0355-44B8-B0A8-3C7D40CDC3FD}" type="pres">
      <dgm:prSet presAssocID="{4FB61B04-BB06-4DD0-85DF-BE4A24A0D5F1}" presName="imagNode" presStyleLbl="fgImgPlace1" presStyleIdx="1" presStyleCnt="3"/>
      <dgm:spPr/>
    </dgm:pt>
    <dgm:pt modelId="{A0181E64-1F66-47C4-8EE9-2CC6FEDD5AD9}" type="pres">
      <dgm:prSet presAssocID="{DE3CB834-C9F9-42BA-AEE6-26A636D0BE10}" presName="sibTrans" presStyleLbl="sibTrans2D1" presStyleIdx="0" presStyleCnt="0"/>
      <dgm:spPr/>
      <dgm:t>
        <a:bodyPr/>
        <a:lstStyle/>
        <a:p>
          <a:endParaRPr lang="ru-RU"/>
        </a:p>
      </dgm:t>
    </dgm:pt>
    <dgm:pt modelId="{2DAD358B-DBAA-4D20-8BFB-82EE6F874429}" type="pres">
      <dgm:prSet presAssocID="{0895B572-44D4-40AA-BC19-CBB76E686A3F}" presName="compNode" presStyleCnt="0"/>
      <dgm:spPr/>
    </dgm:pt>
    <dgm:pt modelId="{8467127B-71A1-4017-B82A-9953AB72C546}" type="pres">
      <dgm:prSet presAssocID="{0895B572-44D4-40AA-BC19-CBB76E686A3F}" presName="bkgdShape" presStyleLbl="node1" presStyleIdx="2" presStyleCnt="3"/>
      <dgm:spPr/>
      <dgm:t>
        <a:bodyPr/>
        <a:lstStyle/>
        <a:p>
          <a:endParaRPr lang="ru-RU"/>
        </a:p>
      </dgm:t>
    </dgm:pt>
    <dgm:pt modelId="{23229FD3-FDE0-4534-87EE-32179F7192B5}" type="pres">
      <dgm:prSet presAssocID="{0895B572-44D4-40AA-BC19-CBB76E686A3F}" presName="nodeTx" presStyleLbl="node1" presStyleIdx="2" presStyleCnt="3">
        <dgm:presLayoutVars>
          <dgm:bulletEnabled val="1"/>
        </dgm:presLayoutVars>
      </dgm:prSet>
      <dgm:spPr/>
      <dgm:t>
        <a:bodyPr/>
        <a:lstStyle/>
        <a:p>
          <a:endParaRPr lang="ru-RU"/>
        </a:p>
      </dgm:t>
    </dgm:pt>
    <dgm:pt modelId="{8820332F-54DB-4B93-A634-C3EEE31CA2EA}" type="pres">
      <dgm:prSet presAssocID="{0895B572-44D4-40AA-BC19-CBB76E686A3F}" presName="invisiNode" presStyleLbl="node1" presStyleIdx="2" presStyleCnt="3"/>
      <dgm:spPr/>
    </dgm:pt>
    <dgm:pt modelId="{678E1B71-2330-4201-9807-7F3F0DDF6BFF}" type="pres">
      <dgm:prSet presAssocID="{0895B572-44D4-40AA-BC19-CBB76E686A3F}" presName="imagNode" presStyleLbl="fgImgPlace1" presStyleIdx="2" presStyleCnt="3"/>
      <dgm:spPr/>
    </dgm:pt>
  </dgm:ptLst>
  <dgm:cxnLst>
    <dgm:cxn modelId="{BC706915-92FA-428B-8916-14C9AE37D532}" type="presOf" srcId="{0895B572-44D4-40AA-BC19-CBB76E686A3F}" destId="{23229FD3-FDE0-4534-87EE-32179F7192B5}" srcOrd="1" destOrd="0" presId="urn:microsoft.com/office/officeart/2005/8/layout/hList7"/>
    <dgm:cxn modelId="{53A2FD34-E089-44F4-827A-133740C48759}" type="presOf" srcId="{4FB61B04-BB06-4DD0-85DF-BE4A24A0D5F1}" destId="{147FC9DD-CA03-40B3-AC09-D70106286EEB}" srcOrd="0" destOrd="0" presId="urn:microsoft.com/office/officeart/2005/8/layout/hList7"/>
    <dgm:cxn modelId="{6C464A5B-662B-4637-83A2-19A3BCBB6F8E}" type="presOf" srcId="{4FB61B04-BB06-4DD0-85DF-BE4A24A0D5F1}" destId="{B3F5D8ED-B145-468A-A014-0A9083931DEA}" srcOrd="1" destOrd="0" presId="urn:microsoft.com/office/officeart/2005/8/layout/hList7"/>
    <dgm:cxn modelId="{166931CE-A4B8-4FE0-BEA0-A59A662C720D}" type="presOf" srcId="{783F4C78-D9E7-4781-97AC-78CABD16DA88}" destId="{7B5465FA-FC23-4E00-8DAA-CD5082ABB60B}" srcOrd="1" destOrd="0" presId="urn:microsoft.com/office/officeart/2005/8/layout/hList7"/>
    <dgm:cxn modelId="{B7CB7EBD-0BB8-46C7-8D1A-2FB3D94C671C}" srcId="{9FFB2C4A-4021-4C9B-A16D-D2BBDB919437}" destId="{4FB61B04-BB06-4DD0-85DF-BE4A24A0D5F1}" srcOrd="1" destOrd="0" parTransId="{DD21B6E2-7BE9-4F19-83EA-BF9925AD9A7B}" sibTransId="{DE3CB834-C9F9-42BA-AEE6-26A636D0BE10}"/>
    <dgm:cxn modelId="{4BBC2D09-1614-4E44-B668-F09072A287C3}" type="presOf" srcId="{783F4C78-D9E7-4781-97AC-78CABD16DA88}" destId="{FC5FEC97-D2F8-472D-93D8-40427F6C48BA}" srcOrd="0" destOrd="0" presId="urn:microsoft.com/office/officeart/2005/8/layout/hList7"/>
    <dgm:cxn modelId="{2A4BFD8E-1C15-4171-A7CC-397AE4C0ECF3}" srcId="{9FFB2C4A-4021-4C9B-A16D-D2BBDB919437}" destId="{0895B572-44D4-40AA-BC19-CBB76E686A3F}" srcOrd="2" destOrd="0" parTransId="{AA55531D-C0AD-47BF-8795-FE14B2C39E71}" sibTransId="{2D015837-13FF-4551-8BE7-E6405D5C5086}"/>
    <dgm:cxn modelId="{8754048A-5967-45AA-98D9-129B392DFB39}" type="presOf" srcId="{0895B572-44D4-40AA-BC19-CBB76E686A3F}" destId="{8467127B-71A1-4017-B82A-9953AB72C546}" srcOrd="0" destOrd="0" presId="urn:microsoft.com/office/officeart/2005/8/layout/hList7"/>
    <dgm:cxn modelId="{0D05EFCF-D07E-4B57-96D6-6A77EE28D0F0}" type="presOf" srcId="{9FFB2C4A-4021-4C9B-A16D-D2BBDB919437}" destId="{E28F256A-9346-40A6-A090-C25631FD646E}" srcOrd="0" destOrd="0" presId="urn:microsoft.com/office/officeart/2005/8/layout/hList7"/>
    <dgm:cxn modelId="{711D990E-BDF9-483A-8BBF-88E4A3E70E42}" srcId="{9FFB2C4A-4021-4C9B-A16D-D2BBDB919437}" destId="{783F4C78-D9E7-4781-97AC-78CABD16DA88}" srcOrd="0" destOrd="0" parTransId="{F04F7A89-6C6C-4102-821F-9FBF3490005B}" sibTransId="{EE50B3EA-46F0-4521-9B7C-355C5C043BA2}"/>
    <dgm:cxn modelId="{4D7A7233-8429-448F-8AC7-2BD39E052338}" type="presOf" srcId="{EE50B3EA-46F0-4521-9B7C-355C5C043BA2}" destId="{BA492031-855E-490F-B3E9-F650A5CF6D52}" srcOrd="0" destOrd="0" presId="urn:microsoft.com/office/officeart/2005/8/layout/hList7"/>
    <dgm:cxn modelId="{A328C8FB-C64A-40C1-86CD-41DD57B53117}" type="presOf" srcId="{DE3CB834-C9F9-42BA-AEE6-26A636D0BE10}" destId="{A0181E64-1F66-47C4-8EE9-2CC6FEDD5AD9}" srcOrd="0" destOrd="0" presId="urn:microsoft.com/office/officeart/2005/8/layout/hList7"/>
    <dgm:cxn modelId="{24F31938-173F-4307-9036-2361987D560B}" type="presParOf" srcId="{E28F256A-9346-40A6-A090-C25631FD646E}" destId="{5AB084E4-DC2C-4B17-AEEC-CDE819AA9F2D}" srcOrd="0" destOrd="0" presId="urn:microsoft.com/office/officeart/2005/8/layout/hList7"/>
    <dgm:cxn modelId="{BB09D62C-929D-45A7-A822-27410447866C}" type="presParOf" srcId="{E28F256A-9346-40A6-A090-C25631FD646E}" destId="{6FD77360-423D-4D03-AF68-4E685550FEB5}" srcOrd="1" destOrd="0" presId="urn:microsoft.com/office/officeart/2005/8/layout/hList7"/>
    <dgm:cxn modelId="{EFE9ED13-FD61-48D3-BF9D-53B92B20D6CB}" type="presParOf" srcId="{6FD77360-423D-4D03-AF68-4E685550FEB5}" destId="{58C95A8F-9A50-4118-8756-97055555D57E}" srcOrd="0" destOrd="0" presId="urn:microsoft.com/office/officeart/2005/8/layout/hList7"/>
    <dgm:cxn modelId="{EA77AB4F-7B33-442B-B060-68F419CD2FF5}" type="presParOf" srcId="{58C95A8F-9A50-4118-8756-97055555D57E}" destId="{FC5FEC97-D2F8-472D-93D8-40427F6C48BA}" srcOrd="0" destOrd="0" presId="urn:microsoft.com/office/officeart/2005/8/layout/hList7"/>
    <dgm:cxn modelId="{8E332715-9F19-43F9-83B0-A97616B32364}" type="presParOf" srcId="{58C95A8F-9A50-4118-8756-97055555D57E}" destId="{7B5465FA-FC23-4E00-8DAA-CD5082ABB60B}" srcOrd="1" destOrd="0" presId="urn:microsoft.com/office/officeart/2005/8/layout/hList7"/>
    <dgm:cxn modelId="{ADE6D3DF-F3B9-43A3-A0C2-A0B80C5C8257}" type="presParOf" srcId="{58C95A8F-9A50-4118-8756-97055555D57E}" destId="{717A31AB-EA31-4912-99E8-B24FAD044E84}" srcOrd="2" destOrd="0" presId="urn:microsoft.com/office/officeart/2005/8/layout/hList7"/>
    <dgm:cxn modelId="{C82F7A75-DC22-435F-B5C5-D497DD647FD7}" type="presParOf" srcId="{58C95A8F-9A50-4118-8756-97055555D57E}" destId="{4CA24493-A437-43CC-8FBC-BEC63ECE4285}" srcOrd="3" destOrd="0" presId="urn:microsoft.com/office/officeart/2005/8/layout/hList7"/>
    <dgm:cxn modelId="{FCD81587-EB8F-4F95-A0AB-7C6D50F6AE58}" type="presParOf" srcId="{6FD77360-423D-4D03-AF68-4E685550FEB5}" destId="{BA492031-855E-490F-B3E9-F650A5CF6D52}" srcOrd="1" destOrd="0" presId="urn:microsoft.com/office/officeart/2005/8/layout/hList7"/>
    <dgm:cxn modelId="{078DB7F8-5063-4446-9A9B-8AC09E126606}" type="presParOf" srcId="{6FD77360-423D-4D03-AF68-4E685550FEB5}" destId="{B5B71F1E-0EDA-49C9-97BB-6E547EFC0ED8}" srcOrd="2" destOrd="0" presId="urn:microsoft.com/office/officeart/2005/8/layout/hList7"/>
    <dgm:cxn modelId="{B142A725-23F1-4583-93E9-A2F2A103194B}" type="presParOf" srcId="{B5B71F1E-0EDA-49C9-97BB-6E547EFC0ED8}" destId="{147FC9DD-CA03-40B3-AC09-D70106286EEB}" srcOrd="0" destOrd="0" presId="urn:microsoft.com/office/officeart/2005/8/layout/hList7"/>
    <dgm:cxn modelId="{07345517-840C-4B2E-9D44-9903EE7FD0B7}" type="presParOf" srcId="{B5B71F1E-0EDA-49C9-97BB-6E547EFC0ED8}" destId="{B3F5D8ED-B145-468A-A014-0A9083931DEA}" srcOrd="1" destOrd="0" presId="urn:microsoft.com/office/officeart/2005/8/layout/hList7"/>
    <dgm:cxn modelId="{A5F90C8C-994C-41E3-B4C5-1B4972D777C4}" type="presParOf" srcId="{B5B71F1E-0EDA-49C9-97BB-6E547EFC0ED8}" destId="{1EEC7C8E-7A9B-434A-B652-2AD91F774BA1}" srcOrd="2" destOrd="0" presId="urn:microsoft.com/office/officeart/2005/8/layout/hList7"/>
    <dgm:cxn modelId="{6DBEA208-3647-406A-9CD6-6FC6B75E0B04}" type="presParOf" srcId="{B5B71F1E-0EDA-49C9-97BB-6E547EFC0ED8}" destId="{F31A4596-0355-44B8-B0A8-3C7D40CDC3FD}" srcOrd="3" destOrd="0" presId="urn:microsoft.com/office/officeart/2005/8/layout/hList7"/>
    <dgm:cxn modelId="{188F80B4-4095-40B2-80F2-C6CC0D74A39B}" type="presParOf" srcId="{6FD77360-423D-4D03-AF68-4E685550FEB5}" destId="{A0181E64-1F66-47C4-8EE9-2CC6FEDD5AD9}" srcOrd="3" destOrd="0" presId="urn:microsoft.com/office/officeart/2005/8/layout/hList7"/>
    <dgm:cxn modelId="{8A9FABC1-3E4F-4D72-B9CD-71D70F0D5EFC}" type="presParOf" srcId="{6FD77360-423D-4D03-AF68-4E685550FEB5}" destId="{2DAD358B-DBAA-4D20-8BFB-82EE6F874429}" srcOrd="4" destOrd="0" presId="urn:microsoft.com/office/officeart/2005/8/layout/hList7"/>
    <dgm:cxn modelId="{3DE3C352-1913-4593-A6E3-5937E6D73B58}" type="presParOf" srcId="{2DAD358B-DBAA-4D20-8BFB-82EE6F874429}" destId="{8467127B-71A1-4017-B82A-9953AB72C546}" srcOrd="0" destOrd="0" presId="urn:microsoft.com/office/officeart/2005/8/layout/hList7"/>
    <dgm:cxn modelId="{42701F93-9BB6-4D8E-A6D6-908A0B30AD9A}" type="presParOf" srcId="{2DAD358B-DBAA-4D20-8BFB-82EE6F874429}" destId="{23229FD3-FDE0-4534-87EE-32179F7192B5}" srcOrd="1" destOrd="0" presId="urn:microsoft.com/office/officeart/2005/8/layout/hList7"/>
    <dgm:cxn modelId="{62A5954A-8973-4CDF-B05E-0A3F4CDFC3FA}" type="presParOf" srcId="{2DAD358B-DBAA-4D20-8BFB-82EE6F874429}" destId="{8820332F-54DB-4B93-A634-C3EEE31CA2EA}" srcOrd="2" destOrd="0" presId="urn:microsoft.com/office/officeart/2005/8/layout/hList7"/>
    <dgm:cxn modelId="{C4FA1AEB-649B-4CA2-9D94-687F582589E4}" type="presParOf" srcId="{2DAD358B-DBAA-4D20-8BFB-82EE6F874429}" destId="{678E1B71-2330-4201-9807-7F3F0DDF6BF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679AD5F-4A7F-45B6-8567-B2794B8DDCF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ru-RU"/>
        </a:p>
      </dgm:t>
    </dgm:pt>
    <dgm:pt modelId="{5C11CA99-8861-4AA2-BD4C-D6474DA56190}">
      <dgm:prSet/>
      <dgm:spPr/>
      <dgm:t>
        <a:bodyPr/>
        <a:lstStyle/>
        <a:p>
          <a:pPr rtl="0"/>
          <a:r>
            <a:rPr lang="ru-RU" b="1" dirty="0" smtClean="0">
              <a:solidFill>
                <a:schemeClr val="tx1"/>
              </a:solidFill>
            </a:rPr>
            <a:t>индивидуальные предприниматели, перешедшие на патентную систему налогообложения в порядке, установленном гл. 26.5 НК РФ.</a:t>
          </a:r>
          <a:endParaRPr lang="ru-RU" dirty="0">
            <a:solidFill>
              <a:schemeClr val="tx1"/>
            </a:solidFill>
          </a:endParaRPr>
        </a:p>
      </dgm:t>
    </dgm:pt>
    <dgm:pt modelId="{FB06B3EB-9EEF-4EF4-98D5-7D92D144E96B}" type="parTrans" cxnId="{020052C3-69ED-4712-A18C-2722664F4EC6}">
      <dgm:prSet/>
      <dgm:spPr/>
      <dgm:t>
        <a:bodyPr/>
        <a:lstStyle/>
        <a:p>
          <a:endParaRPr lang="ru-RU"/>
        </a:p>
      </dgm:t>
    </dgm:pt>
    <dgm:pt modelId="{DBA86648-B02E-4751-AF4D-43135366F34A}" type="sibTrans" cxnId="{020052C3-69ED-4712-A18C-2722664F4EC6}">
      <dgm:prSet/>
      <dgm:spPr/>
      <dgm:t>
        <a:bodyPr/>
        <a:lstStyle/>
        <a:p>
          <a:endParaRPr lang="ru-RU"/>
        </a:p>
      </dgm:t>
    </dgm:pt>
    <dgm:pt modelId="{5F44455B-AD44-4D27-8E4E-903F7C2AAAB7}" type="pres">
      <dgm:prSet presAssocID="{C679AD5F-4A7F-45B6-8567-B2794B8DDCFB}" presName="linear" presStyleCnt="0">
        <dgm:presLayoutVars>
          <dgm:animLvl val="lvl"/>
          <dgm:resizeHandles val="exact"/>
        </dgm:presLayoutVars>
      </dgm:prSet>
      <dgm:spPr/>
      <dgm:t>
        <a:bodyPr/>
        <a:lstStyle/>
        <a:p>
          <a:endParaRPr lang="ru-RU"/>
        </a:p>
      </dgm:t>
    </dgm:pt>
    <dgm:pt modelId="{EB2CEC9D-EF00-486C-A0A2-10CE61B68E4B}" type="pres">
      <dgm:prSet presAssocID="{5C11CA99-8861-4AA2-BD4C-D6474DA56190}" presName="parentText" presStyleLbl="node1" presStyleIdx="0" presStyleCnt="1">
        <dgm:presLayoutVars>
          <dgm:chMax val="0"/>
          <dgm:bulletEnabled val="1"/>
        </dgm:presLayoutVars>
      </dgm:prSet>
      <dgm:spPr/>
      <dgm:t>
        <a:bodyPr/>
        <a:lstStyle/>
        <a:p>
          <a:endParaRPr lang="ru-RU"/>
        </a:p>
      </dgm:t>
    </dgm:pt>
  </dgm:ptLst>
  <dgm:cxnLst>
    <dgm:cxn modelId="{020052C3-69ED-4712-A18C-2722664F4EC6}" srcId="{C679AD5F-4A7F-45B6-8567-B2794B8DDCFB}" destId="{5C11CA99-8861-4AA2-BD4C-D6474DA56190}" srcOrd="0" destOrd="0" parTransId="{FB06B3EB-9EEF-4EF4-98D5-7D92D144E96B}" sibTransId="{DBA86648-B02E-4751-AF4D-43135366F34A}"/>
    <dgm:cxn modelId="{C3981B90-55CA-4359-81C8-A59F4C50FB6F}" type="presOf" srcId="{C679AD5F-4A7F-45B6-8567-B2794B8DDCFB}" destId="{5F44455B-AD44-4D27-8E4E-903F7C2AAAB7}" srcOrd="0" destOrd="0" presId="urn:microsoft.com/office/officeart/2005/8/layout/vList2"/>
    <dgm:cxn modelId="{D25DB76A-5801-44F9-8F75-718023F7F07F}" type="presOf" srcId="{5C11CA99-8861-4AA2-BD4C-D6474DA56190}" destId="{EB2CEC9D-EF00-486C-A0A2-10CE61B68E4B}" srcOrd="0" destOrd="0" presId="urn:microsoft.com/office/officeart/2005/8/layout/vList2"/>
    <dgm:cxn modelId="{2A0E1008-A9AE-48FA-B14F-D79A339F703D}" type="presParOf" srcId="{5F44455B-AD44-4D27-8E4E-903F7C2AAAB7}" destId="{EB2CEC9D-EF00-486C-A0A2-10CE61B68E4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74222E5-CB05-4CE1-95C7-509587FDAC41}" type="doc">
      <dgm:prSet loTypeId="urn:microsoft.com/office/officeart/2005/8/layout/target1" loCatId="relationship" qsTypeId="urn:microsoft.com/office/officeart/2005/8/quickstyle/3d2" qsCatId="3D" csTypeId="urn:microsoft.com/office/officeart/2005/8/colors/accent1_2" csCatId="accent1" phldr="1"/>
      <dgm:spPr/>
      <dgm:t>
        <a:bodyPr/>
        <a:lstStyle/>
        <a:p>
          <a:endParaRPr lang="ru-RU"/>
        </a:p>
      </dgm:t>
    </dgm:pt>
    <dgm:pt modelId="{ED5EC14C-75BC-4CB3-A75B-C8F0D1521D9E}">
      <dgm:prSet/>
      <dgm:spPr/>
      <dgm:t>
        <a:bodyPr/>
        <a:lstStyle/>
        <a:p>
          <a:pPr rtl="0"/>
          <a:r>
            <a:rPr lang="ru-RU" b="1" dirty="0" smtClean="0"/>
            <a:t>1) </a:t>
          </a:r>
          <a:r>
            <a:rPr lang="ru-RU" b="1" u="sng" dirty="0" smtClean="0"/>
            <a:t>индивидуальные предприниматели, средняя численность работников которых превышает 15 человек</a:t>
          </a:r>
          <a:r>
            <a:rPr lang="ru-RU" b="1" dirty="0" smtClean="0"/>
            <a:t>; </a:t>
          </a:r>
          <a:endParaRPr lang="ru-RU" b="1" dirty="0"/>
        </a:p>
      </dgm:t>
    </dgm:pt>
    <dgm:pt modelId="{4C3E631E-F6EA-4D95-B60A-46542E861412}" type="parTrans" cxnId="{CEF3B137-0E19-40AF-B418-F7FEF52D5FF1}">
      <dgm:prSet/>
      <dgm:spPr/>
      <dgm:t>
        <a:bodyPr/>
        <a:lstStyle/>
        <a:p>
          <a:endParaRPr lang="ru-RU"/>
        </a:p>
      </dgm:t>
    </dgm:pt>
    <dgm:pt modelId="{0914EAE7-8D34-46C4-9B56-A122F921C764}" type="sibTrans" cxnId="{CEF3B137-0E19-40AF-B418-F7FEF52D5FF1}">
      <dgm:prSet/>
      <dgm:spPr/>
      <dgm:t>
        <a:bodyPr/>
        <a:lstStyle/>
        <a:p>
          <a:endParaRPr lang="ru-RU"/>
        </a:p>
      </dgm:t>
    </dgm:pt>
    <dgm:pt modelId="{A745B99D-6CCD-4AA3-99B2-8A1A08BE664B}">
      <dgm:prSet/>
      <dgm:spPr/>
      <dgm:t>
        <a:bodyPr/>
        <a:lstStyle/>
        <a:p>
          <a:pPr rtl="0"/>
          <a:r>
            <a:rPr lang="ru-RU" b="1" dirty="0" smtClean="0"/>
            <a:t>2) </a:t>
          </a:r>
          <a:r>
            <a:rPr lang="ru-RU" b="1" u="sng" dirty="0" smtClean="0"/>
            <a:t>при осуществлении деятельности в рамках договора простого </a:t>
          </a:r>
          <a:r>
            <a:rPr lang="ru-RU" b="1" u="sng" dirty="0" smtClean="0"/>
            <a:t>товарищества, а также в отношении реализации товаров, не относящейся к розничной торговле </a:t>
          </a:r>
          <a:r>
            <a:rPr lang="ru-RU" b="1" dirty="0" smtClean="0"/>
            <a:t>(реализация подакцизных товаров, указанных в подпунктах 6 - 10 пункта 1 статьи 181 НК РФ, а также реализация подлежащих обязательной маркировке средствами идентификации лекарственных препаратов, обувных товаров и предметов одежды, принадлежностей к одежде и прочих изделий из натурального меха (полный перечень в </a:t>
          </a:r>
          <a:r>
            <a:rPr lang="ru-RU" b="1" dirty="0" err="1" smtClean="0"/>
            <a:t>пп.1</a:t>
          </a:r>
          <a:r>
            <a:rPr lang="ru-RU" b="1" dirty="0" smtClean="0"/>
            <a:t> п. 3 </a:t>
          </a:r>
          <a:r>
            <a:rPr lang="ru-RU" b="1" dirty="0" err="1" smtClean="0"/>
            <a:t>ст.346.43</a:t>
          </a:r>
          <a:r>
            <a:rPr lang="ru-RU" b="1" dirty="0" smtClean="0"/>
            <a:t> НК РФ).</a:t>
          </a:r>
          <a:endParaRPr lang="ru-RU" b="1" dirty="0"/>
        </a:p>
      </dgm:t>
    </dgm:pt>
    <dgm:pt modelId="{131ECA9B-A8AC-422F-BF18-E65CCABB0CAE}" type="parTrans" cxnId="{CDAB46A3-4015-4414-B1ED-5BE4A88D72DB}">
      <dgm:prSet/>
      <dgm:spPr/>
      <dgm:t>
        <a:bodyPr/>
        <a:lstStyle/>
        <a:p>
          <a:endParaRPr lang="ru-RU"/>
        </a:p>
      </dgm:t>
    </dgm:pt>
    <dgm:pt modelId="{31B78F17-21B4-484D-ADA0-6E5DFE95B08E}" type="sibTrans" cxnId="{CDAB46A3-4015-4414-B1ED-5BE4A88D72DB}">
      <dgm:prSet/>
      <dgm:spPr/>
      <dgm:t>
        <a:bodyPr/>
        <a:lstStyle/>
        <a:p>
          <a:endParaRPr lang="ru-RU"/>
        </a:p>
      </dgm:t>
    </dgm:pt>
    <dgm:pt modelId="{35CAE9DA-0978-4D7F-9CEA-EF3988185674}" type="pres">
      <dgm:prSet presAssocID="{974222E5-CB05-4CE1-95C7-509587FDAC41}" presName="composite" presStyleCnt="0">
        <dgm:presLayoutVars>
          <dgm:chMax val="5"/>
          <dgm:dir/>
          <dgm:resizeHandles val="exact"/>
        </dgm:presLayoutVars>
      </dgm:prSet>
      <dgm:spPr/>
      <dgm:t>
        <a:bodyPr/>
        <a:lstStyle/>
        <a:p>
          <a:endParaRPr lang="ru-RU"/>
        </a:p>
      </dgm:t>
    </dgm:pt>
    <dgm:pt modelId="{71B4E4FB-8992-46C0-9644-F1337C2E0032}" type="pres">
      <dgm:prSet presAssocID="{ED5EC14C-75BC-4CB3-A75B-C8F0D1521D9E}" presName="circle1" presStyleLbl="lnNode1" presStyleIdx="0" presStyleCnt="2"/>
      <dgm:spPr/>
    </dgm:pt>
    <dgm:pt modelId="{7D438B5C-3312-43D1-AF13-F705F5EE85E3}" type="pres">
      <dgm:prSet presAssocID="{ED5EC14C-75BC-4CB3-A75B-C8F0D1521D9E}" presName="text1" presStyleLbl="revTx" presStyleIdx="0" presStyleCnt="2" custScaleX="222319" custLinFactNeighborX="73424" custLinFactNeighborY="19879">
        <dgm:presLayoutVars>
          <dgm:bulletEnabled val="1"/>
        </dgm:presLayoutVars>
      </dgm:prSet>
      <dgm:spPr/>
      <dgm:t>
        <a:bodyPr/>
        <a:lstStyle/>
        <a:p>
          <a:endParaRPr lang="ru-RU"/>
        </a:p>
      </dgm:t>
    </dgm:pt>
    <dgm:pt modelId="{73F43CFD-D2DA-4EA7-B0D9-37E223EE7C70}" type="pres">
      <dgm:prSet presAssocID="{ED5EC14C-75BC-4CB3-A75B-C8F0D1521D9E}" presName="line1" presStyleLbl="callout" presStyleIdx="0" presStyleCnt="4"/>
      <dgm:spPr/>
    </dgm:pt>
    <dgm:pt modelId="{82F03C1E-4958-47B2-9328-5A9F60D838B9}" type="pres">
      <dgm:prSet presAssocID="{ED5EC14C-75BC-4CB3-A75B-C8F0D1521D9E}" presName="d1" presStyleLbl="callout" presStyleIdx="1" presStyleCnt="4"/>
      <dgm:spPr/>
    </dgm:pt>
    <dgm:pt modelId="{D620578F-9B0E-46A6-8CFF-1A966D3D8CF4}" type="pres">
      <dgm:prSet presAssocID="{A745B99D-6CCD-4AA3-99B2-8A1A08BE664B}" presName="circle2" presStyleLbl="lnNode1" presStyleIdx="1" presStyleCnt="2"/>
      <dgm:spPr/>
    </dgm:pt>
    <dgm:pt modelId="{B852ED34-7416-4BFA-B4A4-7C26ADC878E1}" type="pres">
      <dgm:prSet presAssocID="{A745B99D-6CCD-4AA3-99B2-8A1A08BE664B}" presName="text2" presStyleLbl="revTx" presStyleIdx="1" presStyleCnt="2" custScaleX="199876" custScaleY="206649" custLinFactNeighborX="48036" custLinFactNeighborY="64479">
        <dgm:presLayoutVars>
          <dgm:bulletEnabled val="1"/>
        </dgm:presLayoutVars>
      </dgm:prSet>
      <dgm:spPr/>
      <dgm:t>
        <a:bodyPr/>
        <a:lstStyle/>
        <a:p>
          <a:endParaRPr lang="ru-RU"/>
        </a:p>
      </dgm:t>
    </dgm:pt>
    <dgm:pt modelId="{3DB527A0-DAA3-4897-B78B-A9D662339F1F}" type="pres">
      <dgm:prSet presAssocID="{A745B99D-6CCD-4AA3-99B2-8A1A08BE664B}" presName="line2" presStyleLbl="callout" presStyleIdx="2" presStyleCnt="4"/>
      <dgm:spPr/>
    </dgm:pt>
    <dgm:pt modelId="{54F4F7C7-0A60-4F81-B288-A812F0F8C0E4}" type="pres">
      <dgm:prSet presAssocID="{A745B99D-6CCD-4AA3-99B2-8A1A08BE664B}" presName="d2" presStyleLbl="callout" presStyleIdx="3" presStyleCnt="4"/>
      <dgm:spPr/>
    </dgm:pt>
  </dgm:ptLst>
  <dgm:cxnLst>
    <dgm:cxn modelId="{27ED19B9-BDF3-4E59-A805-EFC28DEC7EB1}" type="presOf" srcId="{ED5EC14C-75BC-4CB3-A75B-C8F0D1521D9E}" destId="{7D438B5C-3312-43D1-AF13-F705F5EE85E3}" srcOrd="0" destOrd="0" presId="urn:microsoft.com/office/officeart/2005/8/layout/target1"/>
    <dgm:cxn modelId="{CDAB46A3-4015-4414-B1ED-5BE4A88D72DB}" srcId="{974222E5-CB05-4CE1-95C7-509587FDAC41}" destId="{A745B99D-6CCD-4AA3-99B2-8A1A08BE664B}" srcOrd="1" destOrd="0" parTransId="{131ECA9B-A8AC-422F-BF18-E65CCABB0CAE}" sibTransId="{31B78F17-21B4-484D-ADA0-6E5DFE95B08E}"/>
    <dgm:cxn modelId="{AE3CCC00-282B-43F9-9FDF-9F22FF6113A4}" type="presOf" srcId="{974222E5-CB05-4CE1-95C7-509587FDAC41}" destId="{35CAE9DA-0978-4D7F-9CEA-EF3988185674}" srcOrd="0" destOrd="0" presId="urn:microsoft.com/office/officeart/2005/8/layout/target1"/>
    <dgm:cxn modelId="{3582793D-79AD-4BFF-A9DB-F22846454587}" type="presOf" srcId="{A745B99D-6CCD-4AA3-99B2-8A1A08BE664B}" destId="{B852ED34-7416-4BFA-B4A4-7C26ADC878E1}" srcOrd="0" destOrd="0" presId="urn:microsoft.com/office/officeart/2005/8/layout/target1"/>
    <dgm:cxn modelId="{CEF3B137-0E19-40AF-B418-F7FEF52D5FF1}" srcId="{974222E5-CB05-4CE1-95C7-509587FDAC41}" destId="{ED5EC14C-75BC-4CB3-A75B-C8F0D1521D9E}" srcOrd="0" destOrd="0" parTransId="{4C3E631E-F6EA-4D95-B60A-46542E861412}" sibTransId="{0914EAE7-8D34-46C4-9B56-A122F921C764}"/>
    <dgm:cxn modelId="{16BAB7AB-417A-499B-B166-48EC93974638}" type="presParOf" srcId="{35CAE9DA-0978-4D7F-9CEA-EF3988185674}" destId="{71B4E4FB-8992-46C0-9644-F1337C2E0032}" srcOrd="0" destOrd="0" presId="urn:microsoft.com/office/officeart/2005/8/layout/target1"/>
    <dgm:cxn modelId="{9E6EBD71-5C0C-4482-A721-3C2576FA936B}" type="presParOf" srcId="{35CAE9DA-0978-4D7F-9CEA-EF3988185674}" destId="{7D438B5C-3312-43D1-AF13-F705F5EE85E3}" srcOrd="1" destOrd="0" presId="urn:microsoft.com/office/officeart/2005/8/layout/target1"/>
    <dgm:cxn modelId="{63849F9D-1B36-42FE-AE4D-DF611AEB6FA9}" type="presParOf" srcId="{35CAE9DA-0978-4D7F-9CEA-EF3988185674}" destId="{73F43CFD-D2DA-4EA7-B0D9-37E223EE7C70}" srcOrd="2" destOrd="0" presId="urn:microsoft.com/office/officeart/2005/8/layout/target1"/>
    <dgm:cxn modelId="{6C70C775-FFD6-42CA-8DA9-D045284B16B9}" type="presParOf" srcId="{35CAE9DA-0978-4D7F-9CEA-EF3988185674}" destId="{82F03C1E-4958-47B2-9328-5A9F60D838B9}" srcOrd="3" destOrd="0" presId="urn:microsoft.com/office/officeart/2005/8/layout/target1"/>
    <dgm:cxn modelId="{13247E6D-A3E3-4FB5-89B2-74151FF81A80}" type="presParOf" srcId="{35CAE9DA-0978-4D7F-9CEA-EF3988185674}" destId="{D620578F-9B0E-46A6-8CFF-1A966D3D8CF4}" srcOrd="4" destOrd="0" presId="urn:microsoft.com/office/officeart/2005/8/layout/target1"/>
    <dgm:cxn modelId="{D59B1BFE-E24C-412D-BB59-8BEA8544DAF2}" type="presParOf" srcId="{35CAE9DA-0978-4D7F-9CEA-EF3988185674}" destId="{B852ED34-7416-4BFA-B4A4-7C26ADC878E1}" srcOrd="5" destOrd="0" presId="urn:microsoft.com/office/officeart/2005/8/layout/target1"/>
    <dgm:cxn modelId="{912ED573-BD2A-48F6-BFBF-4F954265720B}" type="presParOf" srcId="{35CAE9DA-0978-4D7F-9CEA-EF3988185674}" destId="{3DB527A0-DAA3-4897-B78B-A9D662339F1F}" srcOrd="6" destOrd="0" presId="urn:microsoft.com/office/officeart/2005/8/layout/target1"/>
    <dgm:cxn modelId="{BFA8C1EA-3FD9-4D9D-B4D2-6D7CCE45251B}" type="presParOf" srcId="{35CAE9DA-0978-4D7F-9CEA-EF3988185674}" destId="{54F4F7C7-0A60-4F81-B288-A812F0F8C0E4}" srcOrd="7"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3F1377A-623C-4AC6-BDED-39CE409A10C2}" type="doc">
      <dgm:prSet loTypeId="urn:microsoft.com/office/officeart/2005/8/layout/venn1" loCatId="relationship" qsTypeId="urn:microsoft.com/office/officeart/2005/8/quickstyle/simple1" qsCatId="simple" csTypeId="urn:microsoft.com/office/officeart/2005/8/colors/colorful3" csCatId="colorful" phldr="1"/>
      <dgm:spPr/>
      <dgm:t>
        <a:bodyPr/>
        <a:lstStyle/>
        <a:p>
          <a:endParaRPr lang="ru-RU"/>
        </a:p>
      </dgm:t>
    </dgm:pt>
    <dgm:pt modelId="{40713050-6B93-4ED1-8414-BBF2F0B4DCDB}">
      <dgm:prSet custT="1"/>
      <dgm:spPr/>
      <dgm:t>
        <a:bodyPr/>
        <a:lstStyle/>
        <a:p>
          <a:pPr rtl="0"/>
          <a:r>
            <a:rPr lang="ru-RU" sz="1400" b="1" dirty="0" smtClean="0"/>
            <a:t>документ, удостоверяющий право на применение патентной системы налогообложения (п 1 ст. 346.45 НК РФ)</a:t>
          </a:r>
          <a:endParaRPr lang="ru-RU" sz="1400" b="1" dirty="0"/>
        </a:p>
      </dgm:t>
    </dgm:pt>
    <dgm:pt modelId="{EEA04A20-1654-40D8-B45E-92E05C89F0F2}" type="parTrans" cxnId="{865B1A6D-2AE5-4EF9-B5DB-42E643AF8740}">
      <dgm:prSet/>
      <dgm:spPr/>
      <dgm:t>
        <a:bodyPr/>
        <a:lstStyle/>
        <a:p>
          <a:endParaRPr lang="ru-RU" sz="1400" b="1"/>
        </a:p>
      </dgm:t>
    </dgm:pt>
    <dgm:pt modelId="{4D5AA759-77E4-4918-97B6-98510A936D36}" type="sibTrans" cxnId="{865B1A6D-2AE5-4EF9-B5DB-42E643AF8740}">
      <dgm:prSet/>
      <dgm:spPr/>
      <dgm:t>
        <a:bodyPr/>
        <a:lstStyle/>
        <a:p>
          <a:endParaRPr lang="ru-RU" sz="1400" b="1"/>
        </a:p>
      </dgm:t>
    </dgm:pt>
    <dgm:pt modelId="{682102FC-0841-457E-997C-837B01EAAC4C}">
      <dgm:prSet custT="1"/>
      <dgm:spPr/>
      <dgm:t>
        <a:bodyPr/>
        <a:lstStyle/>
        <a:p>
          <a:pPr rtl="0"/>
          <a:r>
            <a:rPr lang="ru-RU" sz="1400" b="1" dirty="0" smtClean="0"/>
            <a:t>в патенте должно содержаться указание на территорию его действия</a:t>
          </a:r>
          <a:endParaRPr lang="ru-RU" sz="1400" b="1" dirty="0"/>
        </a:p>
      </dgm:t>
    </dgm:pt>
    <dgm:pt modelId="{D6A8234F-F8E0-46FE-891A-FF2793A185AC}" type="parTrans" cxnId="{4D18A415-E4D8-4A51-A5F6-1F276A664C60}">
      <dgm:prSet/>
      <dgm:spPr/>
      <dgm:t>
        <a:bodyPr/>
        <a:lstStyle/>
        <a:p>
          <a:endParaRPr lang="ru-RU" sz="1400" b="1"/>
        </a:p>
      </dgm:t>
    </dgm:pt>
    <dgm:pt modelId="{8F1B9162-6282-4B87-A2B4-4B307693D2CF}" type="sibTrans" cxnId="{4D18A415-E4D8-4A51-A5F6-1F276A664C60}">
      <dgm:prSet/>
      <dgm:spPr/>
      <dgm:t>
        <a:bodyPr/>
        <a:lstStyle/>
        <a:p>
          <a:endParaRPr lang="ru-RU" sz="1400" b="1"/>
        </a:p>
      </dgm:t>
    </dgm:pt>
    <dgm:pt modelId="{91FD570B-85DE-436A-99AE-919ABC39AE97}">
      <dgm:prSet custT="1"/>
      <dgm:spPr/>
      <dgm:t>
        <a:bodyPr/>
        <a:lstStyle/>
        <a:p>
          <a:pPr rtl="0"/>
          <a:r>
            <a:rPr lang="ru-RU" sz="1400" b="1" smtClean="0"/>
            <a:t>индивидуальный предприниматель вправе получить несколько патентов.</a:t>
          </a:r>
          <a:endParaRPr lang="ru-RU" sz="1400" b="1"/>
        </a:p>
      </dgm:t>
    </dgm:pt>
    <dgm:pt modelId="{B565744D-31E6-4795-820A-B340C68CDC62}" type="parTrans" cxnId="{454BE982-401B-41BF-A50B-B2847BB8F603}">
      <dgm:prSet/>
      <dgm:spPr/>
      <dgm:t>
        <a:bodyPr/>
        <a:lstStyle/>
        <a:p>
          <a:endParaRPr lang="ru-RU" sz="1400" b="1"/>
        </a:p>
      </dgm:t>
    </dgm:pt>
    <dgm:pt modelId="{AEB8CC8E-151F-4F70-9A61-B904F95679C2}" type="sibTrans" cxnId="{454BE982-401B-41BF-A50B-B2847BB8F603}">
      <dgm:prSet/>
      <dgm:spPr/>
      <dgm:t>
        <a:bodyPr/>
        <a:lstStyle/>
        <a:p>
          <a:endParaRPr lang="ru-RU" sz="1400" b="1"/>
        </a:p>
      </dgm:t>
    </dgm:pt>
    <dgm:pt modelId="{64AF8C62-6027-4A86-B90F-405E6D4E0496}">
      <dgm:prSet custT="1"/>
      <dgm:spPr/>
      <dgm:t>
        <a:bodyPr/>
        <a:lstStyle/>
        <a:p>
          <a:pPr rtl="0"/>
          <a:r>
            <a:rPr lang="ru-RU" sz="1400" b="1" dirty="0" smtClean="0"/>
            <a:t>форма патента утверждена Приказом ФНС России </a:t>
          </a:r>
          <a:r>
            <a:rPr lang="en-US" sz="1400" b="1" dirty="0" smtClean="0"/>
            <a:t> 04.12.2020 N </a:t>
          </a:r>
          <a:r>
            <a:rPr lang="ru-RU" sz="1400" b="1" dirty="0" smtClean="0"/>
            <a:t>КЧ-7-3/881@</a:t>
          </a:r>
        </a:p>
        <a:p>
          <a:pPr rtl="0"/>
          <a:endParaRPr lang="ru-RU" sz="1400" b="1" dirty="0"/>
        </a:p>
      </dgm:t>
    </dgm:pt>
    <dgm:pt modelId="{C3F05C0E-5BEF-4A27-A6A9-92A77885B488}" type="parTrans" cxnId="{EF54A937-7D83-4F98-93B0-4A8CC333AE15}">
      <dgm:prSet/>
      <dgm:spPr/>
      <dgm:t>
        <a:bodyPr/>
        <a:lstStyle/>
        <a:p>
          <a:endParaRPr lang="ru-RU" sz="1400" b="1"/>
        </a:p>
      </dgm:t>
    </dgm:pt>
    <dgm:pt modelId="{9C771123-A70A-4415-BC6D-9419EE8126CC}" type="sibTrans" cxnId="{EF54A937-7D83-4F98-93B0-4A8CC333AE15}">
      <dgm:prSet/>
      <dgm:spPr/>
      <dgm:t>
        <a:bodyPr/>
        <a:lstStyle/>
        <a:p>
          <a:endParaRPr lang="ru-RU" sz="1400" b="1"/>
        </a:p>
      </dgm:t>
    </dgm:pt>
    <dgm:pt modelId="{3FC2A408-1224-4BB6-AD77-2E886D9900A8}" type="pres">
      <dgm:prSet presAssocID="{83F1377A-623C-4AC6-BDED-39CE409A10C2}" presName="compositeShape" presStyleCnt="0">
        <dgm:presLayoutVars>
          <dgm:chMax val="7"/>
          <dgm:dir/>
          <dgm:resizeHandles val="exact"/>
        </dgm:presLayoutVars>
      </dgm:prSet>
      <dgm:spPr/>
      <dgm:t>
        <a:bodyPr/>
        <a:lstStyle/>
        <a:p>
          <a:endParaRPr lang="ru-RU"/>
        </a:p>
      </dgm:t>
    </dgm:pt>
    <dgm:pt modelId="{CA35713A-993E-41F2-9803-6CDE23C3FA78}" type="pres">
      <dgm:prSet presAssocID="{40713050-6B93-4ED1-8414-BBF2F0B4DCDB}" presName="circ1" presStyleLbl="vennNode1" presStyleIdx="0" presStyleCnt="4" custScaleY="120568"/>
      <dgm:spPr/>
      <dgm:t>
        <a:bodyPr/>
        <a:lstStyle/>
        <a:p>
          <a:endParaRPr lang="ru-RU"/>
        </a:p>
      </dgm:t>
    </dgm:pt>
    <dgm:pt modelId="{9852818D-C97A-4D09-87A0-BD79E684D396}" type="pres">
      <dgm:prSet presAssocID="{40713050-6B93-4ED1-8414-BBF2F0B4DCDB}" presName="circ1Tx" presStyleLbl="revTx" presStyleIdx="0" presStyleCnt="0">
        <dgm:presLayoutVars>
          <dgm:chMax val="0"/>
          <dgm:chPref val="0"/>
          <dgm:bulletEnabled val="1"/>
        </dgm:presLayoutVars>
      </dgm:prSet>
      <dgm:spPr/>
      <dgm:t>
        <a:bodyPr/>
        <a:lstStyle/>
        <a:p>
          <a:endParaRPr lang="ru-RU"/>
        </a:p>
      </dgm:t>
    </dgm:pt>
    <dgm:pt modelId="{28088BE7-09F6-4E6F-A9BE-F6CC3520D494}" type="pres">
      <dgm:prSet presAssocID="{682102FC-0841-457E-997C-837B01EAAC4C}" presName="circ2" presStyleLbl="vennNode1" presStyleIdx="1" presStyleCnt="4" custScaleX="109420"/>
      <dgm:spPr/>
      <dgm:t>
        <a:bodyPr/>
        <a:lstStyle/>
        <a:p>
          <a:endParaRPr lang="ru-RU"/>
        </a:p>
      </dgm:t>
    </dgm:pt>
    <dgm:pt modelId="{39A48674-2F55-4FC2-8FA4-DED3D13C313B}" type="pres">
      <dgm:prSet presAssocID="{682102FC-0841-457E-997C-837B01EAAC4C}" presName="circ2Tx" presStyleLbl="revTx" presStyleIdx="0" presStyleCnt="0">
        <dgm:presLayoutVars>
          <dgm:chMax val="0"/>
          <dgm:chPref val="0"/>
          <dgm:bulletEnabled val="1"/>
        </dgm:presLayoutVars>
      </dgm:prSet>
      <dgm:spPr/>
      <dgm:t>
        <a:bodyPr/>
        <a:lstStyle/>
        <a:p>
          <a:endParaRPr lang="ru-RU"/>
        </a:p>
      </dgm:t>
    </dgm:pt>
    <dgm:pt modelId="{B790196B-7297-459C-8970-9C4C263780FF}" type="pres">
      <dgm:prSet presAssocID="{91FD570B-85DE-436A-99AE-919ABC39AE97}" presName="circ3" presStyleLbl="vennNode1" presStyleIdx="2" presStyleCnt="4"/>
      <dgm:spPr/>
      <dgm:t>
        <a:bodyPr/>
        <a:lstStyle/>
        <a:p>
          <a:endParaRPr lang="ru-RU"/>
        </a:p>
      </dgm:t>
    </dgm:pt>
    <dgm:pt modelId="{969ABF30-757A-4FC5-B8AA-41A716C7C098}" type="pres">
      <dgm:prSet presAssocID="{91FD570B-85DE-436A-99AE-919ABC39AE97}" presName="circ3Tx" presStyleLbl="revTx" presStyleIdx="0" presStyleCnt="0">
        <dgm:presLayoutVars>
          <dgm:chMax val="0"/>
          <dgm:chPref val="0"/>
          <dgm:bulletEnabled val="1"/>
        </dgm:presLayoutVars>
      </dgm:prSet>
      <dgm:spPr/>
      <dgm:t>
        <a:bodyPr/>
        <a:lstStyle/>
        <a:p>
          <a:endParaRPr lang="ru-RU"/>
        </a:p>
      </dgm:t>
    </dgm:pt>
    <dgm:pt modelId="{3A92B211-8D36-41B5-BBD9-2EA46E84F4B7}" type="pres">
      <dgm:prSet presAssocID="{64AF8C62-6027-4A86-B90F-405E6D4E0496}" presName="circ4" presStyleLbl="vennNode1" presStyleIdx="3" presStyleCnt="4" custScaleX="127007"/>
      <dgm:spPr/>
      <dgm:t>
        <a:bodyPr/>
        <a:lstStyle/>
        <a:p>
          <a:endParaRPr lang="ru-RU"/>
        </a:p>
      </dgm:t>
    </dgm:pt>
    <dgm:pt modelId="{41A885C8-5270-4A66-A200-9317EF74B622}" type="pres">
      <dgm:prSet presAssocID="{64AF8C62-6027-4A86-B90F-405E6D4E0496}" presName="circ4Tx" presStyleLbl="revTx" presStyleIdx="0" presStyleCnt="0">
        <dgm:presLayoutVars>
          <dgm:chMax val="0"/>
          <dgm:chPref val="0"/>
          <dgm:bulletEnabled val="1"/>
        </dgm:presLayoutVars>
      </dgm:prSet>
      <dgm:spPr/>
      <dgm:t>
        <a:bodyPr/>
        <a:lstStyle/>
        <a:p>
          <a:endParaRPr lang="ru-RU"/>
        </a:p>
      </dgm:t>
    </dgm:pt>
  </dgm:ptLst>
  <dgm:cxnLst>
    <dgm:cxn modelId="{EF54A937-7D83-4F98-93B0-4A8CC333AE15}" srcId="{83F1377A-623C-4AC6-BDED-39CE409A10C2}" destId="{64AF8C62-6027-4A86-B90F-405E6D4E0496}" srcOrd="3" destOrd="0" parTransId="{C3F05C0E-5BEF-4A27-A6A9-92A77885B488}" sibTransId="{9C771123-A70A-4415-BC6D-9419EE8126CC}"/>
    <dgm:cxn modelId="{865B1A6D-2AE5-4EF9-B5DB-42E643AF8740}" srcId="{83F1377A-623C-4AC6-BDED-39CE409A10C2}" destId="{40713050-6B93-4ED1-8414-BBF2F0B4DCDB}" srcOrd="0" destOrd="0" parTransId="{EEA04A20-1654-40D8-B45E-92E05C89F0F2}" sibTransId="{4D5AA759-77E4-4918-97B6-98510A936D36}"/>
    <dgm:cxn modelId="{862B3797-C4C7-4C4F-94D6-7638B4E5B50C}" type="presOf" srcId="{64AF8C62-6027-4A86-B90F-405E6D4E0496}" destId="{3A92B211-8D36-41B5-BBD9-2EA46E84F4B7}" srcOrd="0" destOrd="0" presId="urn:microsoft.com/office/officeart/2005/8/layout/venn1"/>
    <dgm:cxn modelId="{4D18A415-E4D8-4A51-A5F6-1F276A664C60}" srcId="{83F1377A-623C-4AC6-BDED-39CE409A10C2}" destId="{682102FC-0841-457E-997C-837B01EAAC4C}" srcOrd="1" destOrd="0" parTransId="{D6A8234F-F8E0-46FE-891A-FF2793A185AC}" sibTransId="{8F1B9162-6282-4B87-A2B4-4B307693D2CF}"/>
    <dgm:cxn modelId="{B216701A-6A6D-47EA-B7E4-D01F43A2176D}" type="presOf" srcId="{91FD570B-85DE-436A-99AE-919ABC39AE97}" destId="{B790196B-7297-459C-8970-9C4C263780FF}" srcOrd="0" destOrd="0" presId="urn:microsoft.com/office/officeart/2005/8/layout/venn1"/>
    <dgm:cxn modelId="{F2399E2E-7C86-41D1-BDAF-277913D5DFF9}" type="presOf" srcId="{64AF8C62-6027-4A86-B90F-405E6D4E0496}" destId="{41A885C8-5270-4A66-A200-9317EF74B622}" srcOrd="1" destOrd="0" presId="urn:microsoft.com/office/officeart/2005/8/layout/venn1"/>
    <dgm:cxn modelId="{671CD606-F071-4CF5-870B-C62596F595E6}" type="presOf" srcId="{40713050-6B93-4ED1-8414-BBF2F0B4DCDB}" destId="{CA35713A-993E-41F2-9803-6CDE23C3FA78}" srcOrd="0" destOrd="0" presId="urn:microsoft.com/office/officeart/2005/8/layout/venn1"/>
    <dgm:cxn modelId="{454BE982-401B-41BF-A50B-B2847BB8F603}" srcId="{83F1377A-623C-4AC6-BDED-39CE409A10C2}" destId="{91FD570B-85DE-436A-99AE-919ABC39AE97}" srcOrd="2" destOrd="0" parTransId="{B565744D-31E6-4795-820A-B340C68CDC62}" sibTransId="{AEB8CC8E-151F-4F70-9A61-B904F95679C2}"/>
    <dgm:cxn modelId="{5A2A5DF3-8F17-4E6F-B85A-9554DD7ADF79}" type="presOf" srcId="{91FD570B-85DE-436A-99AE-919ABC39AE97}" destId="{969ABF30-757A-4FC5-B8AA-41A716C7C098}" srcOrd="1" destOrd="0" presId="urn:microsoft.com/office/officeart/2005/8/layout/venn1"/>
    <dgm:cxn modelId="{1DCB48CD-4AB5-42CD-9092-4152275C3747}" type="presOf" srcId="{682102FC-0841-457E-997C-837B01EAAC4C}" destId="{28088BE7-09F6-4E6F-A9BE-F6CC3520D494}" srcOrd="0" destOrd="0" presId="urn:microsoft.com/office/officeart/2005/8/layout/venn1"/>
    <dgm:cxn modelId="{65ABFB59-FB37-4FE6-A5F9-B84675803BA7}" type="presOf" srcId="{40713050-6B93-4ED1-8414-BBF2F0B4DCDB}" destId="{9852818D-C97A-4D09-87A0-BD79E684D396}" srcOrd="1" destOrd="0" presId="urn:microsoft.com/office/officeart/2005/8/layout/venn1"/>
    <dgm:cxn modelId="{27A54A83-427F-4B0C-B8AE-AD373E3AD045}" type="presOf" srcId="{83F1377A-623C-4AC6-BDED-39CE409A10C2}" destId="{3FC2A408-1224-4BB6-AD77-2E886D9900A8}" srcOrd="0" destOrd="0" presId="urn:microsoft.com/office/officeart/2005/8/layout/venn1"/>
    <dgm:cxn modelId="{112D833B-35E5-46F9-9905-B840D57895D7}" type="presOf" srcId="{682102FC-0841-457E-997C-837B01EAAC4C}" destId="{39A48674-2F55-4FC2-8FA4-DED3D13C313B}" srcOrd="1" destOrd="0" presId="urn:microsoft.com/office/officeart/2005/8/layout/venn1"/>
    <dgm:cxn modelId="{E9DE9A0A-E9C5-46CB-A44A-BE357A86A544}" type="presParOf" srcId="{3FC2A408-1224-4BB6-AD77-2E886D9900A8}" destId="{CA35713A-993E-41F2-9803-6CDE23C3FA78}" srcOrd="0" destOrd="0" presId="urn:microsoft.com/office/officeart/2005/8/layout/venn1"/>
    <dgm:cxn modelId="{A1A76633-B804-459A-9899-8A5912F08E31}" type="presParOf" srcId="{3FC2A408-1224-4BB6-AD77-2E886D9900A8}" destId="{9852818D-C97A-4D09-87A0-BD79E684D396}" srcOrd="1" destOrd="0" presId="urn:microsoft.com/office/officeart/2005/8/layout/venn1"/>
    <dgm:cxn modelId="{307A9922-8E70-4CA1-B959-0192F4A5A3BD}" type="presParOf" srcId="{3FC2A408-1224-4BB6-AD77-2E886D9900A8}" destId="{28088BE7-09F6-4E6F-A9BE-F6CC3520D494}" srcOrd="2" destOrd="0" presId="urn:microsoft.com/office/officeart/2005/8/layout/venn1"/>
    <dgm:cxn modelId="{19CD7AD5-8C35-4558-8C7C-098624217C2B}" type="presParOf" srcId="{3FC2A408-1224-4BB6-AD77-2E886D9900A8}" destId="{39A48674-2F55-4FC2-8FA4-DED3D13C313B}" srcOrd="3" destOrd="0" presId="urn:microsoft.com/office/officeart/2005/8/layout/venn1"/>
    <dgm:cxn modelId="{462CE26B-8A35-4AF6-BFB6-CAED33516FEC}" type="presParOf" srcId="{3FC2A408-1224-4BB6-AD77-2E886D9900A8}" destId="{B790196B-7297-459C-8970-9C4C263780FF}" srcOrd="4" destOrd="0" presId="urn:microsoft.com/office/officeart/2005/8/layout/venn1"/>
    <dgm:cxn modelId="{0880ABBC-74CA-473E-8F9A-F4C9183A4EAC}" type="presParOf" srcId="{3FC2A408-1224-4BB6-AD77-2E886D9900A8}" destId="{969ABF30-757A-4FC5-B8AA-41A716C7C098}" srcOrd="5" destOrd="0" presId="urn:microsoft.com/office/officeart/2005/8/layout/venn1"/>
    <dgm:cxn modelId="{60FCF546-0DFD-4919-BBA7-F54A267D97BE}" type="presParOf" srcId="{3FC2A408-1224-4BB6-AD77-2E886D9900A8}" destId="{3A92B211-8D36-41B5-BBD9-2EA46E84F4B7}" srcOrd="6" destOrd="0" presId="urn:microsoft.com/office/officeart/2005/8/layout/venn1"/>
    <dgm:cxn modelId="{14D1A52E-A22C-4947-AB8B-F96D6A929BB0}" type="presParOf" srcId="{3FC2A408-1224-4BB6-AD77-2E886D9900A8}" destId="{41A885C8-5270-4A66-A200-9317EF74B622}"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71D840A-237A-421C-8185-3CBACB88C7CB}"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ru-RU"/>
        </a:p>
      </dgm:t>
    </dgm:pt>
    <dgm:pt modelId="{DDD7A0D4-DC80-4BFF-A48A-51A006752A45}">
      <dgm:prSet/>
      <dgm:spPr/>
      <dgm:t>
        <a:bodyPr/>
        <a:lstStyle/>
        <a:p>
          <a:pPr rtl="0"/>
          <a:r>
            <a:rPr lang="ru-RU" b="1" smtClean="0">
              <a:solidFill>
                <a:schemeClr val="tx1"/>
              </a:solidFill>
            </a:rPr>
            <a:t>парикмахерские и косметические услуги (подп. 2); </a:t>
          </a:r>
          <a:endParaRPr lang="ru-RU" b="1">
            <a:solidFill>
              <a:schemeClr val="tx1"/>
            </a:solidFill>
          </a:endParaRPr>
        </a:p>
      </dgm:t>
    </dgm:pt>
    <dgm:pt modelId="{86EFD1E8-60DA-4DC6-997D-BC689A81B752}" type="parTrans" cxnId="{750414AA-F02D-4475-8C17-D64ACA526030}">
      <dgm:prSet/>
      <dgm:spPr/>
      <dgm:t>
        <a:bodyPr/>
        <a:lstStyle/>
        <a:p>
          <a:endParaRPr lang="ru-RU" b="1">
            <a:solidFill>
              <a:schemeClr val="tx1"/>
            </a:solidFill>
          </a:endParaRPr>
        </a:p>
      </dgm:t>
    </dgm:pt>
    <dgm:pt modelId="{B5BF3931-3664-4B17-93FD-5B3424033DB7}" type="sibTrans" cxnId="{750414AA-F02D-4475-8C17-D64ACA526030}">
      <dgm:prSet/>
      <dgm:spPr/>
      <dgm:t>
        <a:bodyPr/>
        <a:lstStyle/>
        <a:p>
          <a:endParaRPr lang="ru-RU" b="1">
            <a:solidFill>
              <a:schemeClr val="tx1"/>
            </a:solidFill>
          </a:endParaRPr>
        </a:p>
      </dgm:t>
    </dgm:pt>
    <dgm:pt modelId="{4391D0F5-38B5-4C90-80B8-84ADEDAF237F}">
      <dgm:prSet/>
      <dgm:spPr/>
      <dgm:t>
        <a:bodyPr/>
        <a:lstStyle/>
        <a:p>
          <a:pPr rtl="0"/>
          <a:r>
            <a:rPr lang="ru-RU" b="1" smtClean="0">
              <a:solidFill>
                <a:schemeClr val="tx1"/>
              </a:solidFill>
            </a:rPr>
            <a:t>оказание автотранспортных услуг по перевозке грузов автомобильным транспортом (подп. 10); </a:t>
          </a:r>
          <a:endParaRPr lang="ru-RU" b="1">
            <a:solidFill>
              <a:schemeClr val="tx1"/>
            </a:solidFill>
          </a:endParaRPr>
        </a:p>
      </dgm:t>
    </dgm:pt>
    <dgm:pt modelId="{09199E5E-6399-46FC-BA93-1097E6A9FC13}" type="parTrans" cxnId="{29A303A5-B6BF-4AF6-86C0-6CDD1858FB52}">
      <dgm:prSet/>
      <dgm:spPr/>
      <dgm:t>
        <a:bodyPr/>
        <a:lstStyle/>
        <a:p>
          <a:endParaRPr lang="ru-RU" b="1">
            <a:solidFill>
              <a:schemeClr val="tx1"/>
            </a:solidFill>
          </a:endParaRPr>
        </a:p>
      </dgm:t>
    </dgm:pt>
    <dgm:pt modelId="{12EE8654-ABAC-406B-8894-1958581883D5}" type="sibTrans" cxnId="{29A303A5-B6BF-4AF6-86C0-6CDD1858FB52}">
      <dgm:prSet/>
      <dgm:spPr/>
      <dgm:t>
        <a:bodyPr/>
        <a:lstStyle/>
        <a:p>
          <a:endParaRPr lang="ru-RU" b="1">
            <a:solidFill>
              <a:schemeClr val="tx1"/>
            </a:solidFill>
          </a:endParaRPr>
        </a:p>
      </dgm:t>
    </dgm:pt>
    <dgm:pt modelId="{3D99F8A2-E0DF-4FE2-9213-7F362E8923E8}">
      <dgm:prSet/>
      <dgm:spPr/>
      <dgm:t>
        <a:bodyPr/>
        <a:lstStyle/>
        <a:p>
          <a:pPr rtl="0"/>
          <a:r>
            <a:rPr lang="ru-RU" b="1" smtClean="0">
              <a:solidFill>
                <a:schemeClr val="tx1"/>
              </a:solidFill>
            </a:rPr>
            <a:t>оказание автотранспортных услуг по перевозке пассажиров автомобильным транспортом (подп. 11); </a:t>
          </a:r>
          <a:endParaRPr lang="ru-RU" b="1">
            <a:solidFill>
              <a:schemeClr val="tx1"/>
            </a:solidFill>
          </a:endParaRPr>
        </a:p>
      </dgm:t>
    </dgm:pt>
    <dgm:pt modelId="{D91C7D22-E2CB-4630-B28D-5CAC88D5BFAF}" type="parTrans" cxnId="{A187AF76-007E-4D30-AFF2-C4F33E53ECCF}">
      <dgm:prSet/>
      <dgm:spPr/>
      <dgm:t>
        <a:bodyPr/>
        <a:lstStyle/>
        <a:p>
          <a:endParaRPr lang="ru-RU" b="1">
            <a:solidFill>
              <a:schemeClr val="tx1"/>
            </a:solidFill>
          </a:endParaRPr>
        </a:p>
      </dgm:t>
    </dgm:pt>
    <dgm:pt modelId="{CFBF5596-BA9A-4FA9-A226-EBFF1C2C996B}" type="sibTrans" cxnId="{A187AF76-007E-4D30-AFF2-C4F33E53ECCF}">
      <dgm:prSet/>
      <dgm:spPr/>
      <dgm:t>
        <a:bodyPr/>
        <a:lstStyle/>
        <a:p>
          <a:endParaRPr lang="ru-RU" b="1">
            <a:solidFill>
              <a:schemeClr val="tx1"/>
            </a:solidFill>
          </a:endParaRPr>
        </a:p>
      </dgm:t>
    </dgm:pt>
    <dgm:pt modelId="{195DA66E-1367-4D89-93E5-FA70EB2D39A1}">
      <dgm:prSet/>
      <dgm:spPr/>
      <dgm:t>
        <a:bodyPr/>
        <a:lstStyle/>
        <a:p>
          <a:pPr rtl="0"/>
          <a:r>
            <a:rPr lang="ru-RU" b="1" dirty="0" smtClean="0">
              <a:solidFill>
                <a:schemeClr val="tx1"/>
              </a:solidFill>
            </a:rPr>
            <a:t>розничная торговля, осуществляемая через объекты стационарной торговой сети, имеющие торговые залы (</a:t>
          </a:r>
          <a:r>
            <a:rPr lang="ru-RU" b="1" dirty="0" smtClean="0">
              <a:solidFill>
                <a:schemeClr val="tx1"/>
              </a:solidFill>
            </a:rPr>
            <a:t>подп. 45); </a:t>
          </a:r>
          <a:endParaRPr lang="ru-RU" b="1" dirty="0">
            <a:solidFill>
              <a:schemeClr val="tx1"/>
            </a:solidFill>
          </a:endParaRPr>
        </a:p>
      </dgm:t>
    </dgm:pt>
    <dgm:pt modelId="{73498E7B-08BE-4F3E-9D93-4BCEE582EF31}" type="parTrans" cxnId="{1C4F1A63-7AFE-4DE0-867D-7CF2B4278139}">
      <dgm:prSet/>
      <dgm:spPr/>
      <dgm:t>
        <a:bodyPr/>
        <a:lstStyle/>
        <a:p>
          <a:endParaRPr lang="ru-RU" b="1">
            <a:solidFill>
              <a:schemeClr val="tx1"/>
            </a:solidFill>
          </a:endParaRPr>
        </a:p>
      </dgm:t>
    </dgm:pt>
    <dgm:pt modelId="{FF3368D8-5157-436A-A635-81BF52FE6934}" type="sibTrans" cxnId="{1C4F1A63-7AFE-4DE0-867D-7CF2B4278139}">
      <dgm:prSet/>
      <dgm:spPr/>
      <dgm:t>
        <a:bodyPr/>
        <a:lstStyle/>
        <a:p>
          <a:endParaRPr lang="ru-RU" b="1">
            <a:solidFill>
              <a:schemeClr val="tx1"/>
            </a:solidFill>
          </a:endParaRPr>
        </a:p>
      </dgm:t>
    </dgm:pt>
    <dgm:pt modelId="{D058DA7D-B2AF-40C6-9E6B-7D197E40C5EA}">
      <dgm:prSet/>
      <dgm:spPr/>
      <dgm:t>
        <a:bodyPr/>
        <a:lstStyle/>
        <a:p>
          <a:pPr rtl="0"/>
          <a:r>
            <a:rPr lang="ru-RU" b="1" dirty="0" smtClean="0">
              <a:solidFill>
                <a:schemeClr val="tx1"/>
              </a:solidFill>
            </a:rPr>
            <a:t>услуги общественного питания, оказываемые через объекты организации общественного питания (</a:t>
          </a:r>
          <a:r>
            <a:rPr lang="ru-RU" b="1" dirty="0" smtClean="0">
              <a:solidFill>
                <a:schemeClr val="tx1"/>
              </a:solidFill>
            </a:rPr>
            <a:t>подп. 47).</a:t>
          </a:r>
          <a:endParaRPr lang="ru-RU" b="1" dirty="0">
            <a:solidFill>
              <a:schemeClr val="tx1"/>
            </a:solidFill>
          </a:endParaRPr>
        </a:p>
      </dgm:t>
    </dgm:pt>
    <dgm:pt modelId="{3CE6FBDC-62D2-49F3-A38D-190996BDC0C0}" type="parTrans" cxnId="{2BB123A5-B84F-47A2-8F56-D0DE5CB17215}">
      <dgm:prSet/>
      <dgm:spPr/>
      <dgm:t>
        <a:bodyPr/>
        <a:lstStyle/>
        <a:p>
          <a:endParaRPr lang="ru-RU" b="1">
            <a:solidFill>
              <a:schemeClr val="tx1"/>
            </a:solidFill>
          </a:endParaRPr>
        </a:p>
      </dgm:t>
    </dgm:pt>
    <dgm:pt modelId="{919C3661-A41D-4755-BC99-4BCA168E98C0}" type="sibTrans" cxnId="{2BB123A5-B84F-47A2-8F56-D0DE5CB17215}">
      <dgm:prSet/>
      <dgm:spPr/>
      <dgm:t>
        <a:bodyPr/>
        <a:lstStyle/>
        <a:p>
          <a:endParaRPr lang="ru-RU" b="1">
            <a:solidFill>
              <a:schemeClr val="tx1"/>
            </a:solidFill>
          </a:endParaRPr>
        </a:p>
      </dgm:t>
    </dgm:pt>
    <dgm:pt modelId="{CA2BAADF-114E-4DE1-8186-BFA4F79E4DC9}" type="pres">
      <dgm:prSet presAssocID="{171D840A-237A-421C-8185-3CBACB88C7CB}" presName="linear" presStyleCnt="0">
        <dgm:presLayoutVars>
          <dgm:animLvl val="lvl"/>
          <dgm:resizeHandles val="exact"/>
        </dgm:presLayoutVars>
      </dgm:prSet>
      <dgm:spPr/>
      <dgm:t>
        <a:bodyPr/>
        <a:lstStyle/>
        <a:p>
          <a:endParaRPr lang="ru-RU"/>
        </a:p>
      </dgm:t>
    </dgm:pt>
    <dgm:pt modelId="{3C223648-EBFB-42B2-B3B7-BDB1467B124C}" type="pres">
      <dgm:prSet presAssocID="{DDD7A0D4-DC80-4BFF-A48A-51A006752A45}" presName="parentText" presStyleLbl="node1" presStyleIdx="0" presStyleCnt="5">
        <dgm:presLayoutVars>
          <dgm:chMax val="0"/>
          <dgm:bulletEnabled val="1"/>
        </dgm:presLayoutVars>
      </dgm:prSet>
      <dgm:spPr/>
      <dgm:t>
        <a:bodyPr/>
        <a:lstStyle/>
        <a:p>
          <a:endParaRPr lang="ru-RU"/>
        </a:p>
      </dgm:t>
    </dgm:pt>
    <dgm:pt modelId="{83ED7313-1C2F-43A4-833D-6689DA4EA0C1}" type="pres">
      <dgm:prSet presAssocID="{B5BF3931-3664-4B17-93FD-5B3424033DB7}" presName="spacer" presStyleCnt="0"/>
      <dgm:spPr/>
    </dgm:pt>
    <dgm:pt modelId="{A8CCE496-1FF7-4C5F-9C8F-C47CE2FD1CEF}" type="pres">
      <dgm:prSet presAssocID="{4391D0F5-38B5-4C90-80B8-84ADEDAF237F}" presName="parentText" presStyleLbl="node1" presStyleIdx="1" presStyleCnt="5">
        <dgm:presLayoutVars>
          <dgm:chMax val="0"/>
          <dgm:bulletEnabled val="1"/>
        </dgm:presLayoutVars>
      </dgm:prSet>
      <dgm:spPr/>
      <dgm:t>
        <a:bodyPr/>
        <a:lstStyle/>
        <a:p>
          <a:endParaRPr lang="ru-RU"/>
        </a:p>
      </dgm:t>
    </dgm:pt>
    <dgm:pt modelId="{CA7B77F9-E126-4001-ACA1-956DCBA66802}" type="pres">
      <dgm:prSet presAssocID="{12EE8654-ABAC-406B-8894-1958581883D5}" presName="spacer" presStyleCnt="0"/>
      <dgm:spPr/>
    </dgm:pt>
    <dgm:pt modelId="{31B79D6B-8587-45EB-8AB7-3FB291E934C2}" type="pres">
      <dgm:prSet presAssocID="{3D99F8A2-E0DF-4FE2-9213-7F362E8923E8}" presName="parentText" presStyleLbl="node1" presStyleIdx="2" presStyleCnt="5">
        <dgm:presLayoutVars>
          <dgm:chMax val="0"/>
          <dgm:bulletEnabled val="1"/>
        </dgm:presLayoutVars>
      </dgm:prSet>
      <dgm:spPr/>
      <dgm:t>
        <a:bodyPr/>
        <a:lstStyle/>
        <a:p>
          <a:endParaRPr lang="ru-RU"/>
        </a:p>
      </dgm:t>
    </dgm:pt>
    <dgm:pt modelId="{777010BB-BD03-4B60-BD44-5A67D3C25146}" type="pres">
      <dgm:prSet presAssocID="{CFBF5596-BA9A-4FA9-A226-EBFF1C2C996B}" presName="spacer" presStyleCnt="0"/>
      <dgm:spPr/>
    </dgm:pt>
    <dgm:pt modelId="{6FF206EF-BFA8-4B47-B110-13EBD46A3D28}" type="pres">
      <dgm:prSet presAssocID="{195DA66E-1367-4D89-93E5-FA70EB2D39A1}" presName="parentText" presStyleLbl="node1" presStyleIdx="3" presStyleCnt="5">
        <dgm:presLayoutVars>
          <dgm:chMax val="0"/>
          <dgm:bulletEnabled val="1"/>
        </dgm:presLayoutVars>
      </dgm:prSet>
      <dgm:spPr/>
      <dgm:t>
        <a:bodyPr/>
        <a:lstStyle/>
        <a:p>
          <a:endParaRPr lang="ru-RU"/>
        </a:p>
      </dgm:t>
    </dgm:pt>
    <dgm:pt modelId="{EF579984-4453-4FA7-B0F6-05D903E42596}" type="pres">
      <dgm:prSet presAssocID="{FF3368D8-5157-436A-A635-81BF52FE6934}" presName="spacer" presStyleCnt="0"/>
      <dgm:spPr/>
    </dgm:pt>
    <dgm:pt modelId="{CD4F0F68-B9B3-4722-9943-417B2DF5A6D4}" type="pres">
      <dgm:prSet presAssocID="{D058DA7D-B2AF-40C6-9E6B-7D197E40C5EA}" presName="parentText" presStyleLbl="node1" presStyleIdx="4" presStyleCnt="5">
        <dgm:presLayoutVars>
          <dgm:chMax val="0"/>
          <dgm:bulletEnabled val="1"/>
        </dgm:presLayoutVars>
      </dgm:prSet>
      <dgm:spPr/>
      <dgm:t>
        <a:bodyPr/>
        <a:lstStyle/>
        <a:p>
          <a:endParaRPr lang="ru-RU"/>
        </a:p>
      </dgm:t>
    </dgm:pt>
  </dgm:ptLst>
  <dgm:cxnLst>
    <dgm:cxn modelId="{AC350870-95BC-46BB-86C1-CDC32F752DC4}" type="presOf" srcId="{D058DA7D-B2AF-40C6-9E6B-7D197E40C5EA}" destId="{CD4F0F68-B9B3-4722-9943-417B2DF5A6D4}" srcOrd="0" destOrd="0" presId="urn:microsoft.com/office/officeart/2005/8/layout/vList2"/>
    <dgm:cxn modelId="{FD6636B8-2FA4-4252-A22A-D31D4D420E69}" type="presOf" srcId="{195DA66E-1367-4D89-93E5-FA70EB2D39A1}" destId="{6FF206EF-BFA8-4B47-B110-13EBD46A3D28}" srcOrd="0" destOrd="0" presId="urn:microsoft.com/office/officeart/2005/8/layout/vList2"/>
    <dgm:cxn modelId="{A187AF76-007E-4D30-AFF2-C4F33E53ECCF}" srcId="{171D840A-237A-421C-8185-3CBACB88C7CB}" destId="{3D99F8A2-E0DF-4FE2-9213-7F362E8923E8}" srcOrd="2" destOrd="0" parTransId="{D91C7D22-E2CB-4630-B28D-5CAC88D5BFAF}" sibTransId="{CFBF5596-BA9A-4FA9-A226-EBFF1C2C996B}"/>
    <dgm:cxn modelId="{F6E08691-5876-4BD8-9501-256D2F61CC9F}" type="presOf" srcId="{171D840A-237A-421C-8185-3CBACB88C7CB}" destId="{CA2BAADF-114E-4DE1-8186-BFA4F79E4DC9}" srcOrd="0" destOrd="0" presId="urn:microsoft.com/office/officeart/2005/8/layout/vList2"/>
    <dgm:cxn modelId="{1C4F1A63-7AFE-4DE0-867D-7CF2B4278139}" srcId="{171D840A-237A-421C-8185-3CBACB88C7CB}" destId="{195DA66E-1367-4D89-93E5-FA70EB2D39A1}" srcOrd="3" destOrd="0" parTransId="{73498E7B-08BE-4F3E-9D93-4BCEE582EF31}" sibTransId="{FF3368D8-5157-436A-A635-81BF52FE6934}"/>
    <dgm:cxn modelId="{29A303A5-B6BF-4AF6-86C0-6CDD1858FB52}" srcId="{171D840A-237A-421C-8185-3CBACB88C7CB}" destId="{4391D0F5-38B5-4C90-80B8-84ADEDAF237F}" srcOrd="1" destOrd="0" parTransId="{09199E5E-6399-46FC-BA93-1097E6A9FC13}" sibTransId="{12EE8654-ABAC-406B-8894-1958581883D5}"/>
    <dgm:cxn modelId="{66E1C6CE-A4C6-44E6-BE5A-2786D023891B}" type="presOf" srcId="{4391D0F5-38B5-4C90-80B8-84ADEDAF237F}" destId="{A8CCE496-1FF7-4C5F-9C8F-C47CE2FD1CEF}" srcOrd="0" destOrd="0" presId="urn:microsoft.com/office/officeart/2005/8/layout/vList2"/>
    <dgm:cxn modelId="{750414AA-F02D-4475-8C17-D64ACA526030}" srcId="{171D840A-237A-421C-8185-3CBACB88C7CB}" destId="{DDD7A0D4-DC80-4BFF-A48A-51A006752A45}" srcOrd="0" destOrd="0" parTransId="{86EFD1E8-60DA-4DC6-997D-BC689A81B752}" sibTransId="{B5BF3931-3664-4B17-93FD-5B3424033DB7}"/>
    <dgm:cxn modelId="{88032DCC-5DDC-4CE6-B937-CC1A6148B9F2}" type="presOf" srcId="{3D99F8A2-E0DF-4FE2-9213-7F362E8923E8}" destId="{31B79D6B-8587-45EB-8AB7-3FB291E934C2}" srcOrd="0" destOrd="0" presId="urn:microsoft.com/office/officeart/2005/8/layout/vList2"/>
    <dgm:cxn modelId="{2BB123A5-B84F-47A2-8F56-D0DE5CB17215}" srcId="{171D840A-237A-421C-8185-3CBACB88C7CB}" destId="{D058DA7D-B2AF-40C6-9E6B-7D197E40C5EA}" srcOrd="4" destOrd="0" parTransId="{3CE6FBDC-62D2-49F3-A38D-190996BDC0C0}" sibTransId="{919C3661-A41D-4755-BC99-4BCA168E98C0}"/>
    <dgm:cxn modelId="{7A25BDD1-5E6A-48D5-B42A-83B7574E6B5B}" type="presOf" srcId="{DDD7A0D4-DC80-4BFF-A48A-51A006752A45}" destId="{3C223648-EBFB-42B2-B3B7-BDB1467B124C}" srcOrd="0" destOrd="0" presId="urn:microsoft.com/office/officeart/2005/8/layout/vList2"/>
    <dgm:cxn modelId="{60E2DA52-055E-4D6B-A823-5F81AA787F7B}" type="presParOf" srcId="{CA2BAADF-114E-4DE1-8186-BFA4F79E4DC9}" destId="{3C223648-EBFB-42B2-B3B7-BDB1467B124C}" srcOrd="0" destOrd="0" presId="urn:microsoft.com/office/officeart/2005/8/layout/vList2"/>
    <dgm:cxn modelId="{4CB8641D-8534-4040-8CAF-93731DC2289E}" type="presParOf" srcId="{CA2BAADF-114E-4DE1-8186-BFA4F79E4DC9}" destId="{83ED7313-1C2F-43A4-833D-6689DA4EA0C1}" srcOrd="1" destOrd="0" presId="urn:microsoft.com/office/officeart/2005/8/layout/vList2"/>
    <dgm:cxn modelId="{B5D1CD20-1F19-48FA-A035-20D8C9026BB8}" type="presParOf" srcId="{CA2BAADF-114E-4DE1-8186-BFA4F79E4DC9}" destId="{A8CCE496-1FF7-4C5F-9C8F-C47CE2FD1CEF}" srcOrd="2" destOrd="0" presId="urn:microsoft.com/office/officeart/2005/8/layout/vList2"/>
    <dgm:cxn modelId="{661F14DA-CFA2-45ED-8F44-967B6D7E3661}" type="presParOf" srcId="{CA2BAADF-114E-4DE1-8186-BFA4F79E4DC9}" destId="{CA7B77F9-E126-4001-ACA1-956DCBA66802}" srcOrd="3" destOrd="0" presId="urn:microsoft.com/office/officeart/2005/8/layout/vList2"/>
    <dgm:cxn modelId="{B2A77968-3F4D-4881-BB4B-3855914D1DB6}" type="presParOf" srcId="{CA2BAADF-114E-4DE1-8186-BFA4F79E4DC9}" destId="{31B79D6B-8587-45EB-8AB7-3FB291E934C2}" srcOrd="4" destOrd="0" presId="urn:microsoft.com/office/officeart/2005/8/layout/vList2"/>
    <dgm:cxn modelId="{6BADB24D-11CC-4A83-B71E-E52F37F8099B}" type="presParOf" srcId="{CA2BAADF-114E-4DE1-8186-BFA4F79E4DC9}" destId="{777010BB-BD03-4B60-BD44-5A67D3C25146}" srcOrd="5" destOrd="0" presId="urn:microsoft.com/office/officeart/2005/8/layout/vList2"/>
    <dgm:cxn modelId="{FA2AE690-3709-434C-8A6F-CC32F5146A45}" type="presParOf" srcId="{CA2BAADF-114E-4DE1-8186-BFA4F79E4DC9}" destId="{6FF206EF-BFA8-4B47-B110-13EBD46A3D28}" srcOrd="6" destOrd="0" presId="urn:microsoft.com/office/officeart/2005/8/layout/vList2"/>
    <dgm:cxn modelId="{D38FFA49-B525-4C4B-B953-1C3474744F6C}" type="presParOf" srcId="{CA2BAADF-114E-4DE1-8186-BFA4F79E4DC9}" destId="{EF579984-4453-4FA7-B0F6-05D903E42596}" srcOrd="7" destOrd="0" presId="urn:microsoft.com/office/officeart/2005/8/layout/vList2"/>
    <dgm:cxn modelId="{A72CF92C-D090-4F9E-8835-95E92A62CC2D}" type="presParOf" srcId="{CA2BAADF-114E-4DE1-8186-BFA4F79E4DC9}" destId="{CD4F0F68-B9B3-4722-9943-417B2DF5A6D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610D94F-3FB7-4968-B2F6-52EF1E20E7B5}"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ru-RU"/>
        </a:p>
      </dgm:t>
    </dgm:pt>
    <dgm:pt modelId="{C9940B2D-18CB-4A36-AAF2-9B58EB46CC4B}">
      <dgm:prSet/>
      <dgm:spPr/>
      <dgm:t>
        <a:bodyPr/>
        <a:lstStyle/>
        <a:p>
          <a:pPr rtl="0"/>
          <a:r>
            <a:rPr lang="ru-RU" b="1" smtClean="0">
              <a:solidFill>
                <a:schemeClr val="tx1"/>
              </a:solidFill>
            </a:rPr>
            <a:t>потенциально возможный к получению годовой доход индивидуального предпринимателя по соответствующему виду предпринимательской деятельности, установленный законом субъекта Российской Федерации.</a:t>
          </a:r>
          <a:endParaRPr lang="ru-RU" b="1">
            <a:solidFill>
              <a:schemeClr val="tx1"/>
            </a:solidFill>
          </a:endParaRPr>
        </a:p>
      </dgm:t>
    </dgm:pt>
    <dgm:pt modelId="{988D9F27-454E-4CC2-BD46-55A62BD65D72}" type="parTrans" cxnId="{E7F7B6A8-BDD8-4552-B219-CB1775F4D598}">
      <dgm:prSet/>
      <dgm:spPr/>
      <dgm:t>
        <a:bodyPr/>
        <a:lstStyle/>
        <a:p>
          <a:endParaRPr lang="ru-RU"/>
        </a:p>
      </dgm:t>
    </dgm:pt>
    <dgm:pt modelId="{F169A179-AC03-4169-A757-0F2F55A44108}" type="sibTrans" cxnId="{E7F7B6A8-BDD8-4552-B219-CB1775F4D598}">
      <dgm:prSet/>
      <dgm:spPr/>
      <dgm:t>
        <a:bodyPr/>
        <a:lstStyle/>
        <a:p>
          <a:endParaRPr lang="ru-RU"/>
        </a:p>
      </dgm:t>
    </dgm:pt>
    <dgm:pt modelId="{AAEDD722-39A6-4CB6-92CF-37B77244475A}" type="pres">
      <dgm:prSet presAssocID="{0610D94F-3FB7-4968-B2F6-52EF1E20E7B5}" presName="linear" presStyleCnt="0">
        <dgm:presLayoutVars>
          <dgm:animLvl val="lvl"/>
          <dgm:resizeHandles val="exact"/>
        </dgm:presLayoutVars>
      </dgm:prSet>
      <dgm:spPr/>
      <dgm:t>
        <a:bodyPr/>
        <a:lstStyle/>
        <a:p>
          <a:endParaRPr lang="ru-RU"/>
        </a:p>
      </dgm:t>
    </dgm:pt>
    <dgm:pt modelId="{218C032E-4F55-4F52-9776-C02E58E4AE36}" type="pres">
      <dgm:prSet presAssocID="{C9940B2D-18CB-4A36-AAF2-9B58EB46CC4B}" presName="parentText" presStyleLbl="node1" presStyleIdx="0" presStyleCnt="1">
        <dgm:presLayoutVars>
          <dgm:chMax val="0"/>
          <dgm:bulletEnabled val="1"/>
        </dgm:presLayoutVars>
      </dgm:prSet>
      <dgm:spPr/>
      <dgm:t>
        <a:bodyPr/>
        <a:lstStyle/>
        <a:p>
          <a:endParaRPr lang="ru-RU"/>
        </a:p>
      </dgm:t>
    </dgm:pt>
  </dgm:ptLst>
  <dgm:cxnLst>
    <dgm:cxn modelId="{88A0F915-7161-4C9D-A811-0AD1380DC375}" type="presOf" srcId="{0610D94F-3FB7-4968-B2F6-52EF1E20E7B5}" destId="{AAEDD722-39A6-4CB6-92CF-37B77244475A}" srcOrd="0" destOrd="0" presId="urn:microsoft.com/office/officeart/2005/8/layout/vList2"/>
    <dgm:cxn modelId="{E7F7B6A8-BDD8-4552-B219-CB1775F4D598}" srcId="{0610D94F-3FB7-4968-B2F6-52EF1E20E7B5}" destId="{C9940B2D-18CB-4A36-AAF2-9B58EB46CC4B}" srcOrd="0" destOrd="0" parTransId="{988D9F27-454E-4CC2-BD46-55A62BD65D72}" sibTransId="{F169A179-AC03-4169-A757-0F2F55A44108}"/>
    <dgm:cxn modelId="{8542ED49-02F8-4000-9C02-F840840BAD02}" type="presOf" srcId="{C9940B2D-18CB-4A36-AAF2-9B58EB46CC4B}" destId="{218C032E-4F55-4F52-9776-C02E58E4AE36}" srcOrd="0" destOrd="0" presId="urn:microsoft.com/office/officeart/2005/8/layout/vList2"/>
    <dgm:cxn modelId="{EE8909EE-0039-4017-908C-ECE52F4399BF}" type="presParOf" srcId="{AAEDD722-39A6-4CB6-92CF-37B77244475A}" destId="{218C032E-4F55-4F52-9776-C02E58E4AE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D03E7DB-028B-40C8-A9FF-7162947FCE0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243CA84A-6D2E-4866-8FA9-8E11ADD071F9}">
      <dgm:prSet/>
      <dgm:spPr/>
      <dgm:t>
        <a:bodyPr/>
        <a:lstStyle/>
        <a:p>
          <a:pPr rtl="0"/>
          <a:r>
            <a:rPr lang="ru-RU" b="1" smtClean="0">
              <a:solidFill>
                <a:schemeClr val="tx1"/>
              </a:solidFill>
            </a:rPr>
            <a:t>денежное выражение потенциально возможного к получению индивидуальным предпринимателем годового дохода по виду предпринимательской деятельности, в отношении которого применяется патентная система налогообложения в соответствии с гл. 26.5 НК РФ, устанавливаемого на календарный год законом субъекта Российской Федерации.</a:t>
          </a:r>
          <a:endParaRPr lang="ru-RU" b="1">
            <a:solidFill>
              <a:schemeClr val="tx1"/>
            </a:solidFill>
          </a:endParaRPr>
        </a:p>
      </dgm:t>
    </dgm:pt>
    <dgm:pt modelId="{E5980813-7C5B-4EAD-85A1-D3B871E957C8}" type="parTrans" cxnId="{0E16A9A5-D841-48DD-941D-71C381EC8FB8}">
      <dgm:prSet/>
      <dgm:spPr/>
      <dgm:t>
        <a:bodyPr/>
        <a:lstStyle/>
        <a:p>
          <a:endParaRPr lang="ru-RU"/>
        </a:p>
      </dgm:t>
    </dgm:pt>
    <dgm:pt modelId="{A466DE02-FD41-4EA9-9229-D10A0D452F27}" type="sibTrans" cxnId="{0E16A9A5-D841-48DD-941D-71C381EC8FB8}">
      <dgm:prSet/>
      <dgm:spPr/>
      <dgm:t>
        <a:bodyPr/>
        <a:lstStyle/>
        <a:p>
          <a:endParaRPr lang="ru-RU"/>
        </a:p>
      </dgm:t>
    </dgm:pt>
    <dgm:pt modelId="{8BEEF44D-CF26-49E0-9FCB-2F3004757845}" type="pres">
      <dgm:prSet presAssocID="{1D03E7DB-028B-40C8-A9FF-7162947FCE0B}" presName="linear" presStyleCnt="0">
        <dgm:presLayoutVars>
          <dgm:animLvl val="lvl"/>
          <dgm:resizeHandles val="exact"/>
        </dgm:presLayoutVars>
      </dgm:prSet>
      <dgm:spPr/>
      <dgm:t>
        <a:bodyPr/>
        <a:lstStyle/>
        <a:p>
          <a:endParaRPr lang="ru-RU"/>
        </a:p>
      </dgm:t>
    </dgm:pt>
    <dgm:pt modelId="{294AB0DB-01FD-492B-BBB2-7649AC1E9581}" type="pres">
      <dgm:prSet presAssocID="{243CA84A-6D2E-4866-8FA9-8E11ADD071F9}" presName="parentText" presStyleLbl="node1" presStyleIdx="0" presStyleCnt="1" custScaleX="99257" custScaleY="103485">
        <dgm:presLayoutVars>
          <dgm:chMax val="0"/>
          <dgm:bulletEnabled val="1"/>
        </dgm:presLayoutVars>
      </dgm:prSet>
      <dgm:spPr/>
      <dgm:t>
        <a:bodyPr/>
        <a:lstStyle/>
        <a:p>
          <a:endParaRPr lang="ru-RU"/>
        </a:p>
      </dgm:t>
    </dgm:pt>
  </dgm:ptLst>
  <dgm:cxnLst>
    <dgm:cxn modelId="{0E16A9A5-D841-48DD-941D-71C381EC8FB8}" srcId="{1D03E7DB-028B-40C8-A9FF-7162947FCE0B}" destId="{243CA84A-6D2E-4866-8FA9-8E11ADD071F9}" srcOrd="0" destOrd="0" parTransId="{E5980813-7C5B-4EAD-85A1-D3B871E957C8}" sibTransId="{A466DE02-FD41-4EA9-9229-D10A0D452F27}"/>
    <dgm:cxn modelId="{B8D2BCD9-3236-410D-98F6-8E1A705C1D61}" type="presOf" srcId="{1D03E7DB-028B-40C8-A9FF-7162947FCE0B}" destId="{8BEEF44D-CF26-49E0-9FCB-2F3004757845}" srcOrd="0" destOrd="0" presId="urn:microsoft.com/office/officeart/2005/8/layout/vList2"/>
    <dgm:cxn modelId="{8E9A0C74-C952-4607-8071-7AA6FA5A9228}" type="presOf" srcId="{243CA84A-6D2E-4866-8FA9-8E11ADD071F9}" destId="{294AB0DB-01FD-492B-BBB2-7649AC1E9581}" srcOrd="0" destOrd="0" presId="urn:microsoft.com/office/officeart/2005/8/layout/vList2"/>
    <dgm:cxn modelId="{A0F39311-50E6-4C87-A8AF-173B38FDB345}" type="presParOf" srcId="{8BEEF44D-CF26-49E0-9FCB-2F3004757845}" destId="{294AB0DB-01FD-492B-BBB2-7649AC1E958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E4CBD2B-77E0-469F-B23F-9ED97569DF9F}" type="doc">
      <dgm:prSet loTypeId="urn:microsoft.com/office/officeart/2005/8/layout/vList2" loCatId="list" qsTypeId="urn:microsoft.com/office/officeart/2005/8/quickstyle/simple3" qsCatId="simple" csTypeId="urn:microsoft.com/office/officeart/2005/8/colors/colorful3" csCatId="colorful"/>
      <dgm:spPr/>
      <dgm:t>
        <a:bodyPr/>
        <a:lstStyle/>
        <a:p>
          <a:endParaRPr lang="ru-RU"/>
        </a:p>
      </dgm:t>
    </dgm:pt>
    <dgm:pt modelId="{98BDFA84-0934-44E1-AFDD-A76EA0E6268F}">
      <dgm:prSet/>
      <dgm:spPr/>
      <dgm:t>
        <a:bodyPr/>
        <a:lstStyle/>
        <a:p>
          <a:pPr rtl="0"/>
          <a:r>
            <a:rPr lang="ru-RU" b="1" u="sng" dirty="0" smtClean="0"/>
            <a:t>Потенциально возможный к получению годовой доход устанавливается законами субъектов Российской Федерации </a:t>
          </a:r>
          <a:r>
            <a:rPr lang="ru-RU" b="1" dirty="0" smtClean="0"/>
            <a:t>(п. п. 7, 8 ст. 346.43 НК РФ)</a:t>
          </a:r>
          <a:endParaRPr lang="ru-RU" b="1" dirty="0"/>
        </a:p>
      </dgm:t>
    </dgm:pt>
    <dgm:pt modelId="{EC515DF9-C5F8-4CC2-AC83-22CED75A4132}" type="parTrans" cxnId="{6233730A-6D4A-4027-8E21-0A9BFEF18DBB}">
      <dgm:prSet/>
      <dgm:spPr/>
      <dgm:t>
        <a:bodyPr/>
        <a:lstStyle/>
        <a:p>
          <a:endParaRPr lang="ru-RU" b="1"/>
        </a:p>
      </dgm:t>
    </dgm:pt>
    <dgm:pt modelId="{C7A88D46-3173-4BC1-9C80-3BC594B9D613}" type="sibTrans" cxnId="{6233730A-6D4A-4027-8E21-0A9BFEF18DBB}">
      <dgm:prSet/>
      <dgm:spPr/>
      <dgm:t>
        <a:bodyPr/>
        <a:lstStyle/>
        <a:p>
          <a:endParaRPr lang="ru-RU" b="1"/>
        </a:p>
      </dgm:t>
    </dgm:pt>
    <dgm:pt modelId="{A636C382-9076-49D2-9D38-215F891CB7EB}" type="pres">
      <dgm:prSet presAssocID="{7E4CBD2B-77E0-469F-B23F-9ED97569DF9F}" presName="linear" presStyleCnt="0">
        <dgm:presLayoutVars>
          <dgm:animLvl val="lvl"/>
          <dgm:resizeHandles val="exact"/>
        </dgm:presLayoutVars>
      </dgm:prSet>
      <dgm:spPr/>
    </dgm:pt>
    <dgm:pt modelId="{71F225A5-70EE-4587-AABC-6501A15038F3}" type="pres">
      <dgm:prSet presAssocID="{98BDFA84-0934-44E1-AFDD-A76EA0E6268F}" presName="parentText" presStyleLbl="node1" presStyleIdx="0" presStyleCnt="1">
        <dgm:presLayoutVars>
          <dgm:chMax val="0"/>
          <dgm:bulletEnabled val="1"/>
        </dgm:presLayoutVars>
      </dgm:prSet>
      <dgm:spPr/>
    </dgm:pt>
  </dgm:ptLst>
  <dgm:cxnLst>
    <dgm:cxn modelId="{502EA276-2A32-47D7-9CF3-81363E9CAE80}" type="presOf" srcId="{98BDFA84-0934-44E1-AFDD-A76EA0E6268F}" destId="{71F225A5-70EE-4587-AABC-6501A15038F3}" srcOrd="0" destOrd="0" presId="urn:microsoft.com/office/officeart/2005/8/layout/vList2"/>
    <dgm:cxn modelId="{6233730A-6D4A-4027-8E21-0A9BFEF18DBB}" srcId="{7E4CBD2B-77E0-469F-B23F-9ED97569DF9F}" destId="{98BDFA84-0934-44E1-AFDD-A76EA0E6268F}" srcOrd="0" destOrd="0" parTransId="{EC515DF9-C5F8-4CC2-AC83-22CED75A4132}" sibTransId="{C7A88D46-3173-4BC1-9C80-3BC594B9D613}"/>
    <dgm:cxn modelId="{4677F487-ECC7-4962-B885-E5284F0C2E07}" type="presOf" srcId="{7E4CBD2B-77E0-469F-B23F-9ED97569DF9F}" destId="{A636C382-9076-49D2-9D38-215F891CB7EB}" srcOrd="0" destOrd="0" presId="urn:microsoft.com/office/officeart/2005/8/layout/vList2"/>
    <dgm:cxn modelId="{28BC0873-3259-43BB-8306-B208E8E57500}" type="presParOf" srcId="{A636C382-9076-49D2-9D38-215F891CB7EB}" destId="{71F225A5-70EE-4587-AABC-6501A15038F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86BD701-4B14-4531-B400-C02354F37044}" type="doc">
      <dgm:prSet loTypeId="urn:microsoft.com/office/officeart/2005/8/layout/venn1" loCatId="relationship" qsTypeId="urn:microsoft.com/office/officeart/2005/8/quickstyle/3d5" qsCatId="3D" csTypeId="urn:microsoft.com/office/officeart/2005/8/colors/accent1_2" csCatId="accent1"/>
      <dgm:spPr/>
      <dgm:t>
        <a:bodyPr/>
        <a:lstStyle/>
        <a:p>
          <a:endParaRPr lang="ru-RU"/>
        </a:p>
      </dgm:t>
    </dgm:pt>
    <dgm:pt modelId="{0A86C892-25C5-4C6D-A5BD-6D0E57E57D06}">
      <dgm:prSet/>
      <dgm:spPr/>
      <dgm:t>
        <a:bodyPr/>
        <a:lstStyle/>
        <a:p>
          <a:pPr rtl="0"/>
          <a:r>
            <a:rPr lang="ru-RU" smtClean="0"/>
            <a:t>6%.</a:t>
          </a:r>
          <a:endParaRPr lang="ru-RU"/>
        </a:p>
      </dgm:t>
    </dgm:pt>
    <dgm:pt modelId="{2AAFE477-DD2D-43DC-9962-5C8B91098E6B}" type="parTrans" cxnId="{70D98EF2-CE57-492D-92EA-B2C2F6BD2475}">
      <dgm:prSet/>
      <dgm:spPr/>
      <dgm:t>
        <a:bodyPr/>
        <a:lstStyle/>
        <a:p>
          <a:endParaRPr lang="ru-RU"/>
        </a:p>
      </dgm:t>
    </dgm:pt>
    <dgm:pt modelId="{08F3398F-6E8B-4523-8D0E-D58E0913BB5A}" type="sibTrans" cxnId="{70D98EF2-CE57-492D-92EA-B2C2F6BD2475}">
      <dgm:prSet/>
      <dgm:spPr/>
      <dgm:t>
        <a:bodyPr/>
        <a:lstStyle/>
        <a:p>
          <a:endParaRPr lang="ru-RU"/>
        </a:p>
      </dgm:t>
    </dgm:pt>
    <dgm:pt modelId="{FD835FAF-8CDB-4DFD-9676-72C73DA58008}" type="pres">
      <dgm:prSet presAssocID="{786BD701-4B14-4531-B400-C02354F37044}" presName="compositeShape" presStyleCnt="0">
        <dgm:presLayoutVars>
          <dgm:chMax val="7"/>
          <dgm:dir/>
          <dgm:resizeHandles val="exact"/>
        </dgm:presLayoutVars>
      </dgm:prSet>
      <dgm:spPr/>
      <dgm:t>
        <a:bodyPr/>
        <a:lstStyle/>
        <a:p>
          <a:endParaRPr lang="ru-RU"/>
        </a:p>
      </dgm:t>
    </dgm:pt>
    <dgm:pt modelId="{5D18AD03-D6C0-4B5C-9FC5-F68D835C7C34}" type="pres">
      <dgm:prSet presAssocID="{0A86C892-25C5-4C6D-A5BD-6D0E57E57D06}" presName="circ1TxSh" presStyleLbl="vennNode1" presStyleIdx="0" presStyleCnt="1"/>
      <dgm:spPr/>
      <dgm:t>
        <a:bodyPr/>
        <a:lstStyle/>
        <a:p>
          <a:endParaRPr lang="ru-RU"/>
        </a:p>
      </dgm:t>
    </dgm:pt>
  </dgm:ptLst>
  <dgm:cxnLst>
    <dgm:cxn modelId="{79B21C40-0670-4C87-A1A5-90FC6E37B301}" type="presOf" srcId="{0A86C892-25C5-4C6D-A5BD-6D0E57E57D06}" destId="{5D18AD03-D6C0-4B5C-9FC5-F68D835C7C34}" srcOrd="0" destOrd="0" presId="urn:microsoft.com/office/officeart/2005/8/layout/venn1"/>
    <dgm:cxn modelId="{70D98EF2-CE57-492D-92EA-B2C2F6BD2475}" srcId="{786BD701-4B14-4531-B400-C02354F37044}" destId="{0A86C892-25C5-4C6D-A5BD-6D0E57E57D06}" srcOrd="0" destOrd="0" parTransId="{2AAFE477-DD2D-43DC-9962-5C8B91098E6B}" sibTransId="{08F3398F-6E8B-4523-8D0E-D58E0913BB5A}"/>
    <dgm:cxn modelId="{04FE6507-9F6A-4E01-9831-98FF258B1E90}" type="presOf" srcId="{786BD701-4B14-4531-B400-C02354F37044}" destId="{FD835FAF-8CDB-4DFD-9676-72C73DA58008}" srcOrd="0" destOrd="0" presId="urn:microsoft.com/office/officeart/2005/8/layout/venn1"/>
    <dgm:cxn modelId="{04BFCE30-3A91-4190-9B12-FF50575C7DF3}" type="presParOf" srcId="{FD835FAF-8CDB-4DFD-9676-72C73DA58008}" destId="{5D18AD03-D6C0-4B5C-9FC5-F68D835C7C34}"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9.xml><?xml version="1.0" encoding="utf-8"?>
<dgm:dataModel xmlns:dgm="http://schemas.openxmlformats.org/drawingml/2006/diagram" xmlns:a="http://schemas.openxmlformats.org/drawingml/2006/main">
  <dgm:ptLst>
    <dgm:pt modelId="{0229BEC9-97E0-402E-93A8-E22471DEDB25}" type="doc">
      <dgm:prSet loTypeId="urn:microsoft.com/office/officeart/2005/8/layout/bList2" loCatId="list" qsTypeId="urn:microsoft.com/office/officeart/2005/8/quickstyle/simple1" qsCatId="simple" csTypeId="urn:microsoft.com/office/officeart/2005/8/colors/accent1_2" csCatId="accent1"/>
      <dgm:spPr/>
      <dgm:t>
        <a:bodyPr/>
        <a:lstStyle/>
        <a:p>
          <a:endParaRPr lang="ru-RU"/>
        </a:p>
      </dgm:t>
    </dgm:pt>
    <dgm:pt modelId="{4A665E91-0F44-412D-AA9D-D6EEEF9E8F99}">
      <dgm:prSet/>
      <dgm:spPr/>
      <dgm:t>
        <a:bodyPr/>
        <a:lstStyle/>
        <a:p>
          <a:pPr rtl="0"/>
          <a:r>
            <a:rPr lang="ru-RU" dirty="0" smtClean="0"/>
            <a:t>календарный год. </a:t>
          </a:r>
          <a:endParaRPr lang="ru-RU" dirty="0"/>
        </a:p>
      </dgm:t>
    </dgm:pt>
    <dgm:pt modelId="{30366C49-EDC5-4873-9E0B-419839005282}" type="parTrans" cxnId="{935C267C-64A6-4C4B-9E18-7FC98746B111}">
      <dgm:prSet/>
      <dgm:spPr/>
      <dgm:t>
        <a:bodyPr/>
        <a:lstStyle/>
        <a:p>
          <a:endParaRPr lang="ru-RU"/>
        </a:p>
      </dgm:t>
    </dgm:pt>
    <dgm:pt modelId="{972D6BF1-4C50-441B-BA8E-0512066A0AA9}" type="sibTrans" cxnId="{935C267C-64A6-4C4B-9E18-7FC98746B111}">
      <dgm:prSet/>
      <dgm:spPr/>
      <dgm:t>
        <a:bodyPr/>
        <a:lstStyle/>
        <a:p>
          <a:endParaRPr lang="ru-RU"/>
        </a:p>
      </dgm:t>
    </dgm:pt>
    <dgm:pt modelId="{B829ACDF-E68E-46F0-ABF1-5A811B8403C9}" type="pres">
      <dgm:prSet presAssocID="{0229BEC9-97E0-402E-93A8-E22471DEDB25}" presName="diagram" presStyleCnt="0">
        <dgm:presLayoutVars>
          <dgm:dir/>
          <dgm:animLvl val="lvl"/>
          <dgm:resizeHandles val="exact"/>
        </dgm:presLayoutVars>
      </dgm:prSet>
      <dgm:spPr/>
      <dgm:t>
        <a:bodyPr/>
        <a:lstStyle/>
        <a:p>
          <a:endParaRPr lang="ru-RU"/>
        </a:p>
      </dgm:t>
    </dgm:pt>
    <dgm:pt modelId="{36C165DE-490B-426F-A408-DC861DF6BA74}" type="pres">
      <dgm:prSet presAssocID="{4A665E91-0F44-412D-AA9D-D6EEEF9E8F99}" presName="compNode" presStyleCnt="0"/>
      <dgm:spPr/>
    </dgm:pt>
    <dgm:pt modelId="{E701DB57-A49C-47C4-8573-9A65F7DE20F7}" type="pres">
      <dgm:prSet presAssocID="{4A665E91-0F44-412D-AA9D-D6EEEF9E8F99}" presName="childRect" presStyleLbl="bgAcc1" presStyleIdx="0" presStyleCnt="1" custLinFactNeighborX="-47620" custLinFactNeighborY="-91">
        <dgm:presLayoutVars>
          <dgm:bulletEnabled val="1"/>
        </dgm:presLayoutVars>
      </dgm:prSet>
      <dgm:spPr/>
    </dgm:pt>
    <dgm:pt modelId="{90391E41-7485-4C13-A641-AB06C5E15E53}" type="pres">
      <dgm:prSet presAssocID="{4A665E91-0F44-412D-AA9D-D6EEEF9E8F99}" presName="parentText" presStyleLbl="node1" presStyleIdx="0" presStyleCnt="0">
        <dgm:presLayoutVars>
          <dgm:chMax val="0"/>
          <dgm:bulletEnabled val="1"/>
        </dgm:presLayoutVars>
      </dgm:prSet>
      <dgm:spPr/>
      <dgm:t>
        <a:bodyPr/>
        <a:lstStyle/>
        <a:p>
          <a:endParaRPr lang="ru-RU"/>
        </a:p>
      </dgm:t>
    </dgm:pt>
    <dgm:pt modelId="{1554A930-D2A0-4A95-918C-393DFAA25922}" type="pres">
      <dgm:prSet presAssocID="{4A665E91-0F44-412D-AA9D-D6EEEF9E8F99}" presName="parentRect" presStyleLbl="alignNode1" presStyleIdx="0" presStyleCnt="1" custLinFactNeighborX="-47620" custLinFactNeighborY="-1242"/>
      <dgm:spPr/>
      <dgm:t>
        <a:bodyPr/>
        <a:lstStyle/>
        <a:p>
          <a:endParaRPr lang="ru-RU"/>
        </a:p>
      </dgm:t>
    </dgm:pt>
    <dgm:pt modelId="{FCA10E44-91B8-47FC-94F0-012F3390CF2D}" type="pres">
      <dgm:prSet presAssocID="{4A665E91-0F44-412D-AA9D-D6EEEF9E8F99}" presName="adorn" presStyleLbl="fgAccFollowNode1" presStyleIdx="0" presStyleCnt="1"/>
      <dgm:spPr/>
    </dgm:pt>
  </dgm:ptLst>
  <dgm:cxnLst>
    <dgm:cxn modelId="{54D6E23F-C2C3-4B6B-9A88-7E9C7F2C6387}" type="presOf" srcId="{0229BEC9-97E0-402E-93A8-E22471DEDB25}" destId="{B829ACDF-E68E-46F0-ABF1-5A811B8403C9}" srcOrd="0" destOrd="0" presId="urn:microsoft.com/office/officeart/2005/8/layout/bList2"/>
    <dgm:cxn modelId="{935C267C-64A6-4C4B-9E18-7FC98746B111}" srcId="{0229BEC9-97E0-402E-93A8-E22471DEDB25}" destId="{4A665E91-0F44-412D-AA9D-D6EEEF9E8F99}" srcOrd="0" destOrd="0" parTransId="{30366C49-EDC5-4873-9E0B-419839005282}" sibTransId="{972D6BF1-4C50-441B-BA8E-0512066A0AA9}"/>
    <dgm:cxn modelId="{016D1320-857C-4D36-87CE-F1E0ECACABA6}" type="presOf" srcId="{4A665E91-0F44-412D-AA9D-D6EEEF9E8F99}" destId="{90391E41-7485-4C13-A641-AB06C5E15E53}" srcOrd="0" destOrd="0" presId="urn:microsoft.com/office/officeart/2005/8/layout/bList2"/>
    <dgm:cxn modelId="{222A832B-0E32-414A-B627-DD34402F716C}" type="presOf" srcId="{4A665E91-0F44-412D-AA9D-D6EEEF9E8F99}" destId="{1554A930-D2A0-4A95-918C-393DFAA25922}" srcOrd="1" destOrd="0" presId="urn:microsoft.com/office/officeart/2005/8/layout/bList2"/>
    <dgm:cxn modelId="{904E1ED4-BEBA-40E3-8E68-4F81EE902149}" type="presParOf" srcId="{B829ACDF-E68E-46F0-ABF1-5A811B8403C9}" destId="{36C165DE-490B-426F-A408-DC861DF6BA74}" srcOrd="0" destOrd="0" presId="urn:microsoft.com/office/officeart/2005/8/layout/bList2"/>
    <dgm:cxn modelId="{539628E5-71CC-42F7-BD11-84EF02F86BE1}" type="presParOf" srcId="{36C165DE-490B-426F-A408-DC861DF6BA74}" destId="{E701DB57-A49C-47C4-8573-9A65F7DE20F7}" srcOrd="0" destOrd="0" presId="urn:microsoft.com/office/officeart/2005/8/layout/bList2"/>
    <dgm:cxn modelId="{11776DC9-EFD4-4588-8363-7D64B3463E10}" type="presParOf" srcId="{36C165DE-490B-426F-A408-DC861DF6BA74}" destId="{90391E41-7485-4C13-A641-AB06C5E15E53}" srcOrd="1" destOrd="0" presId="urn:microsoft.com/office/officeart/2005/8/layout/bList2"/>
    <dgm:cxn modelId="{7B5A6112-3106-4C39-8B87-EE175EC85946}" type="presParOf" srcId="{36C165DE-490B-426F-A408-DC861DF6BA74}" destId="{1554A930-D2A0-4A95-918C-393DFAA25922}" srcOrd="2" destOrd="0" presId="urn:microsoft.com/office/officeart/2005/8/layout/bList2"/>
    <dgm:cxn modelId="{6890A7FA-A9A4-4519-B0C2-F3A787FC4BF3}" type="presParOf" srcId="{36C165DE-490B-426F-A408-DC861DF6BA74}" destId="{FCA10E44-91B8-47FC-94F0-012F3390CF2D}"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646733-736F-4F5F-A87A-6788782D26CD}" type="doc">
      <dgm:prSet loTypeId="urn:microsoft.com/office/officeart/2005/8/layout/bProcess3" loCatId="process" qsTypeId="urn:microsoft.com/office/officeart/2005/8/quickstyle/simple1" qsCatId="simple" csTypeId="urn:microsoft.com/office/officeart/2005/8/colors/accent1_1" csCatId="accent1" phldr="1"/>
      <dgm:spPr/>
      <dgm:t>
        <a:bodyPr/>
        <a:lstStyle/>
        <a:p>
          <a:endParaRPr lang="ru-RU"/>
        </a:p>
      </dgm:t>
    </dgm:pt>
    <dgm:pt modelId="{7A826026-A2D6-404C-BE2B-796F934566C9}">
      <dgm:prSet custT="1"/>
      <dgm:spPr/>
      <dgm:t>
        <a:bodyPr/>
        <a:lstStyle/>
        <a:p>
          <a:pPr rtl="0"/>
          <a:r>
            <a:rPr lang="ru-RU" sz="1600" b="1" dirty="0" smtClean="0"/>
            <a:t>увеличение численности субъектов малого и среднего предпринимательства, путем снижения налоговой нагрузки для них</a:t>
          </a:r>
          <a:endParaRPr lang="ru-RU" sz="1600" b="1" dirty="0"/>
        </a:p>
      </dgm:t>
    </dgm:pt>
    <dgm:pt modelId="{54550226-F72F-408E-9742-8E256FD5B0F2}" type="parTrans" cxnId="{5B380DB2-7C68-401F-9433-92D0A5E4161B}">
      <dgm:prSet/>
      <dgm:spPr/>
      <dgm:t>
        <a:bodyPr/>
        <a:lstStyle/>
        <a:p>
          <a:endParaRPr lang="ru-RU" sz="1600" b="1"/>
        </a:p>
      </dgm:t>
    </dgm:pt>
    <dgm:pt modelId="{BD21BFEE-024E-4458-8991-E6FB75932419}" type="sibTrans" cxnId="{5B380DB2-7C68-401F-9433-92D0A5E4161B}">
      <dgm:prSet custT="1"/>
      <dgm:spPr/>
      <dgm:t>
        <a:bodyPr/>
        <a:lstStyle/>
        <a:p>
          <a:endParaRPr lang="ru-RU" sz="1600" b="1"/>
        </a:p>
      </dgm:t>
    </dgm:pt>
    <dgm:pt modelId="{F4D86DFE-3E32-471F-9952-4B94016ABE59}">
      <dgm:prSet custT="1"/>
      <dgm:spPr/>
      <dgm:t>
        <a:bodyPr/>
        <a:lstStyle/>
        <a:p>
          <a:pPr rtl="0"/>
          <a:r>
            <a:rPr lang="ru-RU" sz="1600" b="1" smtClean="0"/>
            <a:t>поддержка и налоговое регулирование значимых для экономики отраслей</a:t>
          </a:r>
          <a:endParaRPr lang="ru-RU" sz="1600" b="1"/>
        </a:p>
      </dgm:t>
    </dgm:pt>
    <dgm:pt modelId="{CDEFCB63-B579-4F1B-9779-6E655DEC1EE0}" type="parTrans" cxnId="{F2F02891-EC88-4089-91B1-BAAD8BCB207D}">
      <dgm:prSet/>
      <dgm:spPr/>
      <dgm:t>
        <a:bodyPr/>
        <a:lstStyle/>
        <a:p>
          <a:endParaRPr lang="ru-RU" sz="1600" b="1"/>
        </a:p>
      </dgm:t>
    </dgm:pt>
    <dgm:pt modelId="{18C12242-B588-452F-8953-F702C07FE096}" type="sibTrans" cxnId="{F2F02891-EC88-4089-91B1-BAAD8BCB207D}">
      <dgm:prSet custT="1"/>
      <dgm:spPr/>
      <dgm:t>
        <a:bodyPr/>
        <a:lstStyle/>
        <a:p>
          <a:endParaRPr lang="ru-RU" sz="1600" b="1"/>
        </a:p>
      </dgm:t>
    </dgm:pt>
    <dgm:pt modelId="{49FD6488-A818-4A23-BC1A-2AD20A670015}">
      <dgm:prSet custT="1"/>
      <dgm:spPr/>
      <dgm:t>
        <a:bodyPr/>
        <a:lstStyle/>
        <a:p>
          <a:pPr rtl="0"/>
          <a:r>
            <a:rPr lang="ru-RU" sz="1600" b="1" dirty="0" smtClean="0"/>
            <a:t>поддержка и стимулирования отрасли сельского хозяйства;</a:t>
          </a:r>
          <a:endParaRPr lang="ru-RU" sz="1600" b="1" dirty="0"/>
        </a:p>
      </dgm:t>
    </dgm:pt>
    <dgm:pt modelId="{271C26F1-E777-4686-99EF-05CE19449DB8}" type="parTrans" cxnId="{6126E7A3-1C4A-414D-9ADF-93B25AC02DE5}">
      <dgm:prSet/>
      <dgm:spPr/>
      <dgm:t>
        <a:bodyPr/>
        <a:lstStyle/>
        <a:p>
          <a:endParaRPr lang="ru-RU" sz="1600" b="1"/>
        </a:p>
      </dgm:t>
    </dgm:pt>
    <dgm:pt modelId="{B97D0FED-4E3A-41FA-AB06-E010C5312B54}" type="sibTrans" cxnId="{6126E7A3-1C4A-414D-9ADF-93B25AC02DE5}">
      <dgm:prSet custT="1"/>
      <dgm:spPr/>
      <dgm:t>
        <a:bodyPr/>
        <a:lstStyle/>
        <a:p>
          <a:endParaRPr lang="ru-RU" sz="1600" b="1"/>
        </a:p>
      </dgm:t>
    </dgm:pt>
    <dgm:pt modelId="{449E1BC1-23BC-4E64-B2F0-F750486D1784}">
      <dgm:prSet custT="1"/>
      <dgm:spPr/>
      <dgm:t>
        <a:bodyPr/>
        <a:lstStyle/>
        <a:p>
          <a:pPr rtl="0"/>
          <a:r>
            <a:rPr lang="ru-RU" sz="1600" b="1" smtClean="0"/>
            <a:t>минимизации использования схем уклонения от уплаты налогов по общей системе налогообложения</a:t>
          </a:r>
          <a:endParaRPr lang="ru-RU" sz="1600" b="1"/>
        </a:p>
      </dgm:t>
    </dgm:pt>
    <dgm:pt modelId="{E62547B1-8F01-4B11-A457-3DD0579A0E91}" type="parTrans" cxnId="{CF4767BB-89C6-4194-B274-95156CBA58EE}">
      <dgm:prSet/>
      <dgm:spPr/>
      <dgm:t>
        <a:bodyPr/>
        <a:lstStyle/>
        <a:p>
          <a:endParaRPr lang="ru-RU" sz="1600" b="1"/>
        </a:p>
      </dgm:t>
    </dgm:pt>
    <dgm:pt modelId="{6DF0A12D-66E0-423B-AD93-C421AA127EDA}" type="sibTrans" cxnId="{CF4767BB-89C6-4194-B274-95156CBA58EE}">
      <dgm:prSet custT="1"/>
      <dgm:spPr/>
      <dgm:t>
        <a:bodyPr/>
        <a:lstStyle/>
        <a:p>
          <a:endParaRPr lang="ru-RU" sz="1600" b="1"/>
        </a:p>
      </dgm:t>
    </dgm:pt>
    <dgm:pt modelId="{49AD5A5D-2651-451D-9F1E-A7712C7410A5}">
      <dgm:prSet custT="1"/>
      <dgm:spPr/>
      <dgm:t>
        <a:bodyPr/>
        <a:lstStyle/>
        <a:p>
          <a:pPr rtl="0"/>
          <a:r>
            <a:rPr lang="ru-RU" sz="1600" b="1" dirty="0" smtClean="0"/>
            <a:t>привлечение инвестиций в разработку недр и стимулирования добывающих и связанных с ними отраслей</a:t>
          </a:r>
          <a:endParaRPr lang="ru-RU" sz="1600" b="1" dirty="0"/>
        </a:p>
      </dgm:t>
    </dgm:pt>
    <dgm:pt modelId="{BBDEB8F2-49C1-4F55-9EA8-E64853C9442A}" type="parTrans" cxnId="{4D8D2D61-08C0-4CAA-9AE5-65A5932DDD14}">
      <dgm:prSet/>
      <dgm:spPr/>
      <dgm:t>
        <a:bodyPr/>
        <a:lstStyle/>
        <a:p>
          <a:endParaRPr lang="ru-RU" sz="1600" b="1"/>
        </a:p>
      </dgm:t>
    </dgm:pt>
    <dgm:pt modelId="{83B08ACE-F4C9-42AD-A725-C7FDB7F7D2B9}" type="sibTrans" cxnId="{4D8D2D61-08C0-4CAA-9AE5-65A5932DDD14}">
      <dgm:prSet/>
      <dgm:spPr/>
      <dgm:t>
        <a:bodyPr/>
        <a:lstStyle/>
        <a:p>
          <a:endParaRPr lang="ru-RU" sz="1600" b="1"/>
        </a:p>
      </dgm:t>
    </dgm:pt>
    <dgm:pt modelId="{126851ED-0A86-42B0-AAE3-6CF6EE07282E}" type="pres">
      <dgm:prSet presAssocID="{32646733-736F-4F5F-A87A-6788782D26CD}" presName="Name0" presStyleCnt="0">
        <dgm:presLayoutVars>
          <dgm:dir/>
          <dgm:resizeHandles val="exact"/>
        </dgm:presLayoutVars>
      </dgm:prSet>
      <dgm:spPr/>
      <dgm:t>
        <a:bodyPr/>
        <a:lstStyle/>
        <a:p>
          <a:endParaRPr lang="ru-RU"/>
        </a:p>
      </dgm:t>
    </dgm:pt>
    <dgm:pt modelId="{3A10DBF1-CEB8-49D1-90EB-AE01974C5D90}" type="pres">
      <dgm:prSet presAssocID="{7A826026-A2D6-404C-BE2B-796F934566C9}" presName="node" presStyleLbl="node1" presStyleIdx="0" presStyleCnt="5">
        <dgm:presLayoutVars>
          <dgm:bulletEnabled val="1"/>
        </dgm:presLayoutVars>
      </dgm:prSet>
      <dgm:spPr/>
      <dgm:t>
        <a:bodyPr/>
        <a:lstStyle/>
        <a:p>
          <a:endParaRPr lang="ru-RU"/>
        </a:p>
      </dgm:t>
    </dgm:pt>
    <dgm:pt modelId="{4DCB1FAE-9771-44C8-970C-8C6660CA561D}" type="pres">
      <dgm:prSet presAssocID="{BD21BFEE-024E-4458-8991-E6FB75932419}" presName="sibTrans" presStyleLbl="sibTrans1D1" presStyleIdx="0" presStyleCnt="4"/>
      <dgm:spPr/>
      <dgm:t>
        <a:bodyPr/>
        <a:lstStyle/>
        <a:p>
          <a:endParaRPr lang="ru-RU"/>
        </a:p>
      </dgm:t>
    </dgm:pt>
    <dgm:pt modelId="{1D59E423-AD10-4F69-8A42-F33BC218A338}" type="pres">
      <dgm:prSet presAssocID="{BD21BFEE-024E-4458-8991-E6FB75932419}" presName="connectorText" presStyleLbl="sibTrans1D1" presStyleIdx="0" presStyleCnt="4"/>
      <dgm:spPr/>
      <dgm:t>
        <a:bodyPr/>
        <a:lstStyle/>
        <a:p>
          <a:endParaRPr lang="ru-RU"/>
        </a:p>
      </dgm:t>
    </dgm:pt>
    <dgm:pt modelId="{93374427-9FB2-4FB4-86AE-9D56D1D2DA6D}" type="pres">
      <dgm:prSet presAssocID="{F4D86DFE-3E32-471F-9952-4B94016ABE59}" presName="node" presStyleLbl="node1" presStyleIdx="1" presStyleCnt="5">
        <dgm:presLayoutVars>
          <dgm:bulletEnabled val="1"/>
        </dgm:presLayoutVars>
      </dgm:prSet>
      <dgm:spPr/>
      <dgm:t>
        <a:bodyPr/>
        <a:lstStyle/>
        <a:p>
          <a:endParaRPr lang="ru-RU"/>
        </a:p>
      </dgm:t>
    </dgm:pt>
    <dgm:pt modelId="{A0E50556-E57C-4086-9D96-B5482A9BB8F3}" type="pres">
      <dgm:prSet presAssocID="{18C12242-B588-452F-8953-F702C07FE096}" presName="sibTrans" presStyleLbl="sibTrans1D1" presStyleIdx="1" presStyleCnt="4"/>
      <dgm:spPr/>
      <dgm:t>
        <a:bodyPr/>
        <a:lstStyle/>
        <a:p>
          <a:endParaRPr lang="ru-RU"/>
        </a:p>
      </dgm:t>
    </dgm:pt>
    <dgm:pt modelId="{C084295D-42BF-4401-B5C3-E7438D49F4FB}" type="pres">
      <dgm:prSet presAssocID="{18C12242-B588-452F-8953-F702C07FE096}" presName="connectorText" presStyleLbl="sibTrans1D1" presStyleIdx="1" presStyleCnt="4"/>
      <dgm:spPr/>
      <dgm:t>
        <a:bodyPr/>
        <a:lstStyle/>
        <a:p>
          <a:endParaRPr lang="ru-RU"/>
        </a:p>
      </dgm:t>
    </dgm:pt>
    <dgm:pt modelId="{C2B82CB3-AFFC-4525-A4C3-24B06F12D1DC}" type="pres">
      <dgm:prSet presAssocID="{49FD6488-A818-4A23-BC1A-2AD20A670015}" presName="node" presStyleLbl="node1" presStyleIdx="2" presStyleCnt="5">
        <dgm:presLayoutVars>
          <dgm:bulletEnabled val="1"/>
        </dgm:presLayoutVars>
      </dgm:prSet>
      <dgm:spPr/>
      <dgm:t>
        <a:bodyPr/>
        <a:lstStyle/>
        <a:p>
          <a:endParaRPr lang="ru-RU"/>
        </a:p>
      </dgm:t>
    </dgm:pt>
    <dgm:pt modelId="{E1FC5F3A-6120-4DB5-B653-656F4F8A32D4}" type="pres">
      <dgm:prSet presAssocID="{B97D0FED-4E3A-41FA-AB06-E010C5312B54}" presName="sibTrans" presStyleLbl="sibTrans1D1" presStyleIdx="2" presStyleCnt="4"/>
      <dgm:spPr/>
      <dgm:t>
        <a:bodyPr/>
        <a:lstStyle/>
        <a:p>
          <a:endParaRPr lang="ru-RU"/>
        </a:p>
      </dgm:t>
    </dgm:pt>
    <dgm:pt modelId="{77DC7642-DD3C-4BE3-B225-1C631239EFC5}" type="pres">
      <dgm:prSet presAssocID="{B97D0FED-4E3A-41FA-AB06-E010C5312B54}" presName="connectorText" presStyleLbl="sibTrans1D1" presStyleIdx="2" presStyleCnt="4"/>
      <dgm:spPr/>
      <dgm:t>
        <a:bodyPr/>
        <a:lstStyle/>
        <a:p>
          <a:endParaRPr lang="ru-RU"/>
        </a:p>
      </dgm:t>
    </dgm:pt>
    <dgm:pt modelId="{AA6C0442-9333-416C-B7D5-F4CA9C2B66CB}" type="pres">
      <dgm:prSet presAssocID="{449E1BC1-23BC-4E64-B2F0-F750486D1784}" presName="node" presStyleLbl="node1" presStyleIdx="3" presStyleCnt="5">
        <dgm:presLayoutVars>
          <dgm:bulletEnabled val="1"/>
        </dgm:presLayoutVars>
      </dgm:prSet>
      <dgm:spPr/>
      <dgm:t>
        <a:bodyPr/>
        <a:lstStyle/>
        <a:p>
          <a:endParaRPr lang="ru-RU"/>
        </a:p>
      </dgm:t>
    </dgm:pt>
    <dgm:pt modelId="{A0B9366F-8925-4644-B718-583929772EE8}" type="pres">
      <dgm:prSet presAssocID="{6DF0A12D-66E0-423B-AD93-C421AA127EDA}" presName="sibTrans" presStyleLbl="sibTrans1D1" presStyleIdx="3" presStyleCnt="4"/>
      <dgm:spPr/>
      <dgm:t>
        <a:bodyPr/>
        <a:lstStyle/>
        <a:p>
          <a:endParaRPr lang="ru-RU"/>
        </a:p>
      </dgm:t>
    </dgm:pt>
    <dgm:pt modelId="{104FE04C-4CCD-43E7-9F0E-79D5B4FF96F0}" type="pres">
      <dgm:prSet presAssocID="{6DF0A12D-66E0-423B-AD93-C421AA127EDA}" presName="connectorText" presStyleLbl="sibTrans1D1" presStyleIdx="3" presStyleCnt="4"/>
      <dgm:spPr/>
      <dgm:t>
        <a:bodyPr/>
        <a:lstStyle/>
        <a:p>
          <a:endParaRPr lang="ru-RU"/>
        </a:p>
      </dgm:t>
    </dgm:pt>
    <dgm:pt modelId="{CE5E2262-F444-4E7E-86C3-E3AE08A39312}" type="pres">
      <dgm:prSet presAssocID="{49AD5A5D-2651-451D-9F1E-A7712C7410A5}" presName="node" presStyleLbl="node1" presStyleIdx="4" presStyleCnt="5">
        <dgm:presLayoutVars>
          <dgm:bulletEnabled val="1"/>
        </dgm:presLayoutVars>
      </dgm:prSet>
      <dgm:spPr/>
      <dgm:t>
        <a:bodyPr/>
        <a:lstStyle/>
        <a:p>
          <a:endParaRPr lang="ru-RU"/>
        </a:p>
      </dgm:t>
    </dgm:pt>
  </dgm:ptLst>
  <dgm:cxnLst>
    <dgm:cxn modelId="{98A1FCEF-2F70-482D-85DA-A852731D4953}" type="presOf" srcId="{BD21BFEE-024E-4458-8991-E6FB75932419}" destId="{4DCB1FAE-9771-44C8-970C-8C6660CA561D}" srcOrd="0" destOrd="0" presId="urn:microsoft.com/office/officeart/2005/8/layout/bProcess3"/>
    <dgm:cxn modelId="{5B380DB2-7C68-401F-9433-92D0A5E4161B}" srcId="{32646733-736F-4F5F-A87A-6788782D26CD}" destId="{7A826026-A2D6-404C-BE2B-796F934566C9}" srcOrd="0" destOrd="0" parTransId="{54550226-F72F-408E-9742-8E256FD5B0F2}" sibTransId="{BD21BFEE-024E-4458-8991-E6FB75932419}"/>
    <dgm:cxn modelId="{F2F02891-EC88-4089-91B1-BAAD8BCB207D}" srcId="{32646733-736F-4F5F-A87A-6788782D26CD}" destId="{F4D86DFE-3E32-471F-9952-4B94016ABE59}" srcOrd="1" destOrd="0" parTransId="{CDEFCB63-B579-4F1B-9779-6E655DEC1EE0}" sibTransId="{18C12242-B588-452F-8953-F702C07FE096}"/>
    <dgm:cxn modelId="{75FCFFF7-9620-4914-837F-31798D624B10}" type="presOf" srcId="{F4D86DFE-3E32-471F-9952-4B94016ABE59}" destId="{93374427-9FB2-4FB4-86AE-9D56D1D2DA6D}" srcOrd="0" destOrd="0" presId="urn:microsoft.com/office/officeart/2005/8/layout/bProcess3"/>
    <dgm:cxn modelId="{EE6ACBE5-F483-467E-A840-49D94E635570}" type="presOf" srcId="{32646733-736F-4F5F-A87A-6788782D26CD}" destId="{126851ED-0A86-42B0-AAE3-6CF6EE07282E}" srcOrd="0" destOrd="0" presId="urn:microsoft.com/office/officeart/2005/8/layout/bProcess3"/>
    <dgm:cxn modelId="{CF4767BB-89C6-4194-B274-95156CBA58EE}" srcId="{32646733-736F-4F5F-A87A-6788782D26CD}" destId="{449E1BC1-23BC-4E64-B2F0-F750486D1784}" srcOrd="3" destOrd="0" parTransId="{E62547B1-8F01-4B11-A457-3DD0579A0E91}" sibTransId="{6DF0A12D-66E0-423B-AD93-C421AA127EDA}"/>
    <dgm:cxn modelId="{47EB8336-C2C9-441A-AA31-A689BCEC7181}" type="presOf" srcId="{BD21BFEE-024E-4458-8991-E6FB75932419}" destId="{1D59E423-AD10-4F69-8A42-F33BC218A338}" srcOrd="1" destOrd="0" presId="urn:microsoft.com/office/officeart/2005/8/layout/bProcess3"/>
    <dgm:cxn modelId="{B09EF2FF-DE1F-4D13-9FCD-5D70DEBD9FB1}" type="presOf" srcId="{B97D0FED-4E3A-41FA-AB06-E010C5312B54}" destId="{77DC7642-DD3C-4BE3-B225-1C631239EFC5}" srcOrd="1" destOrd="0" presId="urn:microsoft.com/office/officeart/2005/8/layout/bProcess3"/>
    <dgm:cxn modelId="{CDCAC48D-470F-4D39-BD55-AC028534E900}" type="presOf" srcId="{49FD6488-A818-4A23-BC1A-2AD20A670015}" destId="{C2B82CB3-AFFC-4525-A4C3-24B06F12D1DC}" srcOrd="0" destOrd="0" presId="urn:microsoft.com/office/officeart/2005/8/layout/bProcess3"/>
    <dgm:cxn modelId="{64210DC2-F038-4DD0-92FF-4B9B9270642D}" type="presOf" srcId="{B97D0FED-4E3A-41FA-AB06-E010C5312B54}" destId="{E1FC5F3A-6120-4DB5-B653-656F4F8A32D4}" srcOrd="0" destOrd="0" presId="urn:microsoft.com/office/officeart/2005/8/layout/bProcess3"/>
    <dgm:cxn modelId="{0D9994F1-7AF7-47D0-807F-75E3DBE346F5}" type="presOf" srcId="{18C12242-B588-452F-8953-F702C07FE096}" destId="{A0E50556-E57C-4086-9D96-B5482A9BB8F3}" srcOrd="0" destOrd="0" presId="urn:microsoft.com/office/officeart/2005/8/layout/bProcess3"/>
    <dgm:cxn modelId="{4D8D2D61-08C0-4CAA-9AE5-65A5932DDD14}" srcId="{32646733-736F-4F5F-A87A-6788782D26CD}" destId="{49AD5A5D-2651-451D-9F1E-A7712C7410A5}" srcOrd="4" destOrd="0" parTransId="{BBDEB8F2-49C1-4F55-9EA8-E64853C9442A}" sibTransId="{83B08ACE-F4C9-42AD-A725-C7FDB7F7D2B9}"/>
    <dgm:cxn modelId="{33B913BC-AC4D-4715-B1F0-DFB7F0B90497}" type="presOf" srcId="{18C12242-B588-452F-8953-F702C07FE096}" destId="{C084295D-42BF-4401-B5C3-E7438D49F4FB}" srcOrd="1" destOrd="0" presId="urn:microsoft.com/office/officeart/2005/8/layout/bProcess3"/>
    <dgm:cxn modelId="{42EDC2DF-4E2A-42DD-945E-A109309B69C3}" type="presOf" srcId="{49AD5A5D-2651-451D-9F1E-A7712C7410A5}" destId="{CE5E2262-F444-4E7E-86C3-E3AE08A39312}" srcOrd="0" destOrd="0" presId="urn:microsoft.com/office/officeart/2005/8/layout/bProcess3"/>
    <dgm:cxn modelId="{606EA464-D6BD-4D6B-9F10-34BBB766B92A}" type="presOf" srcId="{6DF0A12D-66E0-423B-AD93-C421AA127EDA}" destId="{A0B9366F-8925-4644-B718-583929772EE8}" srcOrd="0" destOrd="0" presId="urn:microsoft.com/office/officeart/2005/8/layout/bProcess3"/>
    <dgm:cxn modelId="{6126E7A3-1C4A-414D-9ADF-93B25AC02DE5}" srcId="{32646733-736F-4F5F-A87A-6788782D26CD}" destId="{49FD6488-A818-4A23-BC1A-2AD20A670015}" srcOrd="2" destOrd="0" parTransId="{271C26F1-E777-4686-99EF-05CE19449DB8}" sibTransId="{B97D0FED-4E3A-41FA-AB06-E010C5312B54}"/>
    <dgm:cxn modelId="{AF2DDF33-5B5D-4F93-B5AC-0E55A378388F}" type="presOf" srcId="{7A826026-A2D6-404C-BE2B-796F934566C9}" destId="{3A10DBF1-CEB8-49D1-90EB-AE01974C5D90}" srcOrd="0" destOrd="0" presId="urn:microsoft.com/office/officeart/2005/8/layout/bProcess3"/>
    <dgm:cxn modelId="{5C0FBEF3-37F6-40B7-A784-D5954EB15DBE}" type="presOf" srcId="{449E1BC1-23BC-4E64-B2F0-F750486D1784}" destId="{AA6C0442-9333-416C-B7D5-F4CA9C2B66CB}" srcOrd="0" destOrd="0" presId="urn:microsoft.com/office/officeart/2005/8/layout/bProcess3"/>
    <dgm:cxn modelId="{7771A6E3-AFE2-441F-8B9E-30C78C5091EA}" type="presOf" srcId="{6DF0A12D-66E0-423B-AD93-C421AA127EDA}" destId="{104FE04C-4CCD-43E7-9F0E-79D5B4FF96F0}" srcOrd="1" destOrd="0" presId="urn:microsoft.com/office/officeart/2005/8/layout/bProcess3"/>
    <dgm:cxn modelId="{4C3D37B3-CCAA-41B0-A74E-E609E3EB3F07}" type="presParOf" srcId="{126851ED-0A86-42B0-AAE3-6CF6EE07282E}" destId="{3A10DBF1-CEB8-49D1-90EB-AE01974C5D90}" srcOrd="0" destOrd="0" presId="urn:microsoft.com/office/officeart/2005/8/layout/bProcess3"/>
    <dgm:cxn modelId="{F6221247-AFAE-468C-A97A-49550944EA68}" type="presParOf" srcId="{126851ED-0A86-42B0-AAE3-6CF6EE07282E}" destId="{4DCB1FAE-9771-44C8-970C-8C6660CA561D}" srcOrd="1" destOrd="0" presId="urn:microsoft.com/office/officeart/2005/8/layout/bProcess3"/>
    <dgm:cxn modelId="{A0E34A9F-5214-4A55-86F4-BEE33DF7FE92}" type="presParOf" srcId="{4DCB1FAE-9771-44C8-970C-8C6660CA561D}" destId="{1D59E423-AD10-4F69-8A42-F33BC218A338}" srcOrd="0" destOrd="0" presId="urn:microsoft.com/office/officeart/2005/8/layout/bProcess3"/>
    <dgm:cxn modelId="{ED435B78-7E55-461C-868C-F4E3576D12A9}" type="presParOf" srcId="{126851ED-0A86-42B0-AAE3-6CF6EE07282E}" destId="{93374427-9FB2-4FB4-86AE-9D56D1D2DA6D}" srcOrd="2" destOrd="0" presId="urn:microsoft.com/office/officeart/2005/8/layout/bProcess3"/>
    <dgm:cxn modelId="{93232B14-5A92-4F48-94E2-27503ED72929}" type="presParOf" srcId="{126851ED-0A86-42B0-AAE3-6CF6EE07282E}" destId="{A0E50556-E57C-4086-9D96-B5482A9BB8F3}" srcOrd="3" destOrd="0" presId="urn:microsoft.com/office/officeart/2005/8/layout/bProcess3"/>
    <dgm:cxn modelId="{54D4C403-0E51-4A85-8584-DC424E02556B}" type="presParOf" srcId="{A0E50556-E57C-4086-9D96-B5482A9BB8F3}" destId="{C084295D-42BF-4401-B5C3-E7438D49F4FB}" srcOrd="0" destOrd="0" presId="urn:microsoft.com/office/officeart/2005/8/layout/bProcess3"/>
    <dgm:cxn modelId="{BE21761B-27D2-44EE-B62B-BB57B3954482}" type="presParOf" srcId="{126851ED-0A86-42B0-AAE3-6CF6EE07282E}" destId="{C2B82CB3-AFFC-4525-A4C3-24B06F12D1DC}" srcOrd="4" destOrd="0" presId="urn:microsoft.com/office/officeart/2005/8/layout/bProcess3"/>
    <dgm:cxn modelId="{9049E8ED-1A63-4060-9768-0F41AA71CA98}" type="presParOf" srcId="{126851ED-0A86-42B0-AAE3-6CF6EE07282E}" destId="{E1FC5F3A-6120-4DB5-B653-656F4F8A32D4}" srcOrd="5" destOrd="0" presId="urn:microsoft.com/office/officeart/2005/8/layout/bProcess3"/>
    <dgm:cxn modelId="{83E4302C-D489-4273-AB42-ADA5889F66B8}" type="presParOf" srcId="{E1FC5F3A-6120-4DB5-B653-656F4F8A32D4}" destId="{77DC7642-DD3C-4BE3-B225-1C631239EFC5}" srcOrd="0" destOrd="0" presId="urn:microsoft.com/office/officeart/2005/8/layout/bProcess3"/>
    <dgm:cxn modelId="{7789DDBE-2A65-4D77-BF5B-F6D07B8E2D13}" type="presParOf" srcId="{126851ED-0A86-42B0-AAE3-6CF6EE07282E}" destId="{AA6C0442-9333-416C-B7D5-F4CA9C2B66CB}" srcOrd="6" destOrd="0" presId="urn:microsoft.com/office/officeart/2005/8/layout/bProcess3"/>
    <dgm:cxn modelId="{3CFFC606-CDA6-4CF8-AEC0-29845D14F781}" type="presParOf" srcId="{126851ED-0A86-42B0-AAE3-6CF6EE07282E}" destId="{A0B9366F-8925-4644-B718-583929772EE8}" srcOrd="7" destOrd="0" presId="urn:microsoft.com/office/officeart/2005/8/layout/bProcess3"/>
    <dgm:cxn modelId="{EB8F76E6-D040-4399-A802-F569C356EFB8}" type="presParOf" srcId="{A0B9366F-8925-4644-B718-583929772EE8}" destId="{104FE04C-4CCD-43E7-9F0E-79D5B4FF96F0}" srcOrd="0" destOrd="0" presId="urn:microsoft.com/office/officeart/2005/8/layout/bProcess3"/>
    <dgm:cxn modelId="{16195AAC-CC3E-4CDC-A33E-E42701498306}" type="presParOf" srcId="{126851ED-0A86-42B0-AAE3-6CF6EE07282E}" destId="{CE5E2262-F444-4E7E-86C3-E3AE08A39312}"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D2387BC-5B6C-4360-A2A4-1CC54C90B704}"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ru-RU"/>
        </a:p>
      </dgm:t>
    </dgm:pt>
    <dgm:pt modelId="{30F7BAF0-EBA2-4897-A868-FCF40180D1E3}">
      <dgm:prSet/>
      <dgm:spPr/>
      <dgm:t>
        <a:bodyPr/>
        <a:lstStyle/>
        <a:p>
          <a:pPr rtl="0"/>
          <a:r>
            <a:rPr lang="ru-RU" b="1" smtClean="0">
              <a:solidFill>
                <a:schemeClr val="tx1"/>
              </a:solidFill>
            </a:rPr>
            <a:t>урегулирована гл. 26.4 НК РФ, которая действует с 10 июня 2003 г. </a:t>
          </a:r>
          <a:endParaRPr lang="ru-RU" b="1">
            <a:solidFill>
              <a:schemeClr val="tx1"/>
            </a:solidFill>
          </a:endParaRPr>
        </a:p>
      </dgm:t>
    </dgm:pt>
    <dgm:pt modelId="{494AA847-1B98-4874-94F8-F7ECE2FB2C90}" type="parTrans" cxnId="{0833A8A8-C6A2-4C02-BE8D-2CAF02F23BA1}">
      <dgm:prSet/>
      <dgm:spPr/>
      <dgm:t>
        <a:bodyPr/>
        <a:lstStyle/>
        <a:p>
          <a:endParaRPr lang="ru-RU" b="1">
            <a:solidFill>
              <a:schemeClr val="tx1"/>
            </a:solidFill>
          </a:endParaRPr>
        </a:p>
      </dgm:t>
    </dgm:pt>
    <dgm:pt modelId="{8ACF8F78-E174-4C4E-83C5-7FD46A26FF5B}" type="sibTrans" cxnId="{0833A8A8-C6A2-4C02-BE8D-2CAF02F23BA1}">
      <dgm:prSet/>
      <dgm:spPr/>
      <dgm:t>
        <a:bodyPr/>
        <a:lstStyle/>
        <a:p>
          <a:endParaRPr lang="ru-RU" b="1">
            <a:solidFill>
              <a:schemeClr val="tx1"/>
            </a:solidFill>
          </a:endParaRPr>
        </a:p>
      </dgm:t>
    </dgm:pt>
    <dgm:pt modelId="{87544AF8-D449-4286-9AF3-040B7D16A747}">
      <dgm:prSet/>
      <dgm:spPr/>
      <dgm:t>
        <a:bodyPr/>
        <a:lstStyle/>
        <a:p>
          <a:pPr rtl="0"/>
          <a:r>
            <a:rPr lang="ru-RU" b="1" smtClean="0">
              <a:solidFill>
                <a:schemeClr val="tx1"/>
              </a:solidFill>
            </a:rPr>
            <a:t>Некоторые нормы, регламентирующие данную систему налогообложения, также содержатся в Федеральном законе от 30 декабря 1995 г. N 225-ФЗ "О соглашениях о разделе продукции". </a:t>
          </a:r>
          <a:endParaRPr lang="ru-RU" b="1">
            <a:solidFill>
              <a:schemeClr val="tx1"/>
            </a:solidFill>
          </a:endParaRPr>
        </a:p>
      </dgm:t>
    </dgm:pt>
    <dgm:pt modelId="{50E6A49F-4A47-449D-BF69-991CFFDC66FD}" type="parTrans" cxnId="{0DD72F89-03CD-44E8-A9CC-9653C830BEE1}">
      <dgm:prSet/>
      <dgm:spPr/>
      <dgm:t>
        <a:bodyPr/>
        <a:lstStyle/>
        <a:p>
          <a:endParaRPr lang="ru-RU" b="1">
            <a:solidFill>
              <a:schemeClr val="tx1"/>
            </a:solidFill>
          </a:endParaRPr>
        </a:p>
      </dgm:t>
    </dgm:pt>
    <dgm:pt modelId="{66C56081-4749-4326-BA24-8D1C8B6B7F22}" type="sibTrans" cxnId="{0DD72F89-03CD-44E8-A9CC-9653C830BEE1}">
      <dgm:prSet/>
      <dgm:spPr/>
      <dgm:t>
        <a:bodyPr/>
        <a:lstStyle/>
        <a:p>
          <a:endParaRPr lang="ru-RU" b="1">
            <a:solidFill>
              <a:schemeClr val="tx1"/>
            </a:solidFill>
          </a:endParaRPr>
        </a:p>
      </dgm:t>
    </dgm:pt>
    <dgm:pt modelId="{5C528CD8-302B-4DC6-9858-D1174B3788C7}" type="pres">
      <dgm:prSet presAssocID="{7D2387BC-5B6C-4360-A2A4-1CC54C90B704}" presName="linear" presStyleCnt="0">
        <dgm:presLayoutVars>
          <dgm:animLvl val="lvl"/>
          <dgm:resizeHandles val="exact"/>
        </dgm:presLayoutVars>
      </dgm:prSet>
      <dgm:spPr/>
      <dgm:t>
        <a:bodyPr/>
        <a:lstStyle/>
        <a:p>
          <a:endParaRPr lang="ru-RU"/>
        </a:p>
      </dgm:t>
    </dgm:pt>
    <dgm:pt modelId="{8DA67804-6773-4048-B300-34BB13E9E437}" type="pres">
      <dgm:prSet presAssocID="{30F7BAF0-EBA2-4897-A868-FCF40180D1E3}" presName="parentText" presStyleLbl="node1" presStyleIdx="0" presStyleCnt="2">
        <dgm:presLayoutVars>
          <dgm:chMax val="0"/>
          <dgm:bulletEnabled val="1"/>
        </dgm:presLayoutVars>
      </dgm:prSet>
      <dgm:spPr/>
      <dgm:t>
        <a:bodyPr/>
        <a:lstStyle/>
        <a:p>
          <a:endParaRPr lang="ru-RU"/>
        </a:p>
      </dgm:t>
    </dgm:pt>
    <dgm:pt modelId="{57B6F03B-CAAD-41C9-AC0C-8BA0D7B0B4A1}" type="pres">
      <dgm:prSet presAssocID="{8ACF8F78-E174-4C4E-83C5-7FD46A26FF5B}" presName="spacer" presStyleCnt="0"/>
      <dgm:spPr/>
    </dgm:pt>
    <dgm:pt modelId="{D665A19F-BEF3-4AF9-8104-16D41377798F}" type="pres">
      <dgm:prSet presAssocID="{87544AF8-D449-4286-9AF3-040B7D16A747}" presName="parentText" presStyleLbl="node1" presStyleIdx="1" presStyleCnt="2">
        <dgm:presLayoutVars>
          <dgm:chMax val="0"/>
          <dgm:bulletEnabled val="1"/>
        </dgm:presLayoutVars>
      </dgm:prSet>
      <dgm:spPr/>
      <dgm:t>
        <a:bodyPr/>
        <a:lstStyle/>
        <a:p>
          <a:endParaRPr lang="ru-RU"/>
        </a:p>
      </dgm:t>
    </dgm:pt>
  </dgm:ptLst>
  <dgm:cxnLst>
    <dgm:cxn modelId="{35EB9FA7-5C41-4F78-A1B7-92B90C33F412}" type="presOf" srcId="{87544AF8-D449-4286-9AF3-040B7D16A747}" destId="{D665A19F-BEF3-4AF9-8104-16D41377798F}" srcOrd="0" destOrd="0" presId="urn:microsoft.com/office/officeart/2005/8/layout/vList2"/>
    <dgm:cxn modelId="{0833A8A8-C6A2-4C02-BE8D-2CAF02F23BA1}" srcId="{7D2387BC-5B6C-4360-A2A4-1CC54C90B704}" destId="{30F7BAF0-EBA2-4897-A868-FCF40180D1E3}" srcOrd="0" destOrd="0" parTransId="{494AA847-1B98-4874-94F8-F7ECE2FB2C90}" sibTransId="{8ACF8F78-E174-4C4E-83C5-7FD46A26FF5B}"/>
    <dgm:cxn modelId="{40E9D786-2996-4135-8ABC-E1ED41236947}" type="presOf" srcId="{7D2387BC-5B6C-4360-A2A4-1CC54C90B704}" destId="{5C528CD8-302B-4DC6-9858-D1174B3788C7}" srcOrd="0" destOrd="0" presId="urn:microsoft.com/office/officeart/2005/8/layout/vList2"/>
    <dgm:cxn modelId="{0DD72F89-03CD-44E8-A9CC-9653C830BEE1}" srcId="{7D2387BC-5B6C-4360-A2A4-1CC54C90B704}" destId="{87544AF8-D449-4286-9AF3-040B7D16A747}" srcOrd="1" destOrd="0" parTransId="{50E6A49F-4A47-449D-BF69-991CFFDC66FD}" sibTransId="{66C56081-4749-4326-BA24-8D1C8B6B7F22}"/>
    <dgm:cxn modelId="{F4E6EA82-79EC-4CA0-AF62-6707FB5DF1E5}" type="presOf" srcId="{30F7BAF0-EBA2-4897-A868-FCF40180D1E3}" destId="{8DA67804-6773-4048-B300-34BB13E9E437}" srcOrd="0" destOrd="0" presId="urn:microsoft.com/office/officeart/2005/8/layout/vList2"/>
    <dgm:cxn modelId="{C2937591-7A0F-4B0A-9589-E11CBBC05B00}" type="presParOf" srcId="{5C528CD8-302B-4DC6-9858-D1174B3788C7}" destId="{8DA67804-6773-4048-B300-34BB13E9E437}" srcOrd="0" destOrd="0" presId="urn:microsoft.com/office/officeart/2005/8/layout/vList2"/>
    <dgm:cxn modelId="{647FB495-1EB0-4920-B848-B4DA48F2A6FB}" type="presParOf" srcId="{5C528CD8-302B-4DC6-9858-D1174B3788C7}" destId="{57B6F03B-CAAD-41C9-AC0C-8BA0D7B0B4A1}" srcOrd="1" destOrd="0" presId="urn:microsoft.com/office/officeart/2005/8/layout/vList2"/>
    <dgm:cxn modelId="{F967491C-0C0E-4AEA-B75A-DDFEAE51F90C}" type="presParOf" srcId="{5C528CD8-302B-4DC6-9858-D1174B3788C7}" destId="{D665A19F-BEF3-4AF9-8104-16D41377798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17B2D08D-145D-474F-A50D-7336D4F7DAE3}" type="doc">
      <dgm:prSet loTypeId="urn:microsoft.com/office/officeart/2005/8/layout/architecture+Icon" loCatId="relationship" qsTypeId="urn:microsoft.com/office/officeart/2005/8/quickstyle/simple1" qsCatId="simple" csTypeId="urn:microsoft.com/office/officeart/2005/8/colors/colorful3" csCatId="colorful" phldr="1"/>
      <dgm:spPr/>
      <dgm:t>
        <a:bodyPr/>
        <a:lstStyle/>
        <a:p>
          <a:endParaRPr lang="ru-RU"/>
        </a:p>
      </dgm:t>
    </dgm:pt>
    <dgm:pt modelId="{D9F84F42-EEB7-4557-9C6F-DE4237786F9A}">
      <dgm:prSet/>
      <dgm:spPr/>
      <dgm:t>
        <a:bodyPr/>
        <a:lstStyle/>
        <a:p>
          <a:pPr rtl="0"/>
          <a:r>
            <a:rPr lang="ru-RU" b="1" smtClean="0"/>
            <a:t>Является договором, в соответствии с которым Российская Федерация предоставляет субъекту предпринимательской деятельности (далее - инвестор) на возмездной основе и на определенный срок исключительные права на поиски, разведку, добычу минерального сырья на участке недр, указанном в соглашении, и на ведение связанных с этим работ, а инвестор обязуется осуществить проведение указанных работ за свой счет и на свой риск. </a:t>
          </a:r>
          <a:endParaRPr lang="ru-RU" b="1" dirty="0"/>
        </a:p>
      </dgm:t>
    </dgm:pt>
    <dgm:pt modelId="{581BA01A-49D8-483E-9274-A97AE8846ACF}" type="parTrans" cxnId="{53C5787A-5C46-403E-95D1-4A81EC2984A3}">
      <dgm:prSet/>
      <dgm:spPr/>
      <dgm:t>
        <a:bodyPr/>
        <a:lstStyle/>
        <a:p>
          <a:endParaRPr lang="ru-RU" b="1">
            <a:solidFill>
              <a:schemeClr val="tx1"/>
            </a:solidFill>
          </a:endParaRPr>
        </a:p>
      </dgm:t>
    </dgm:pt>
    <dgm:pt modelId="{A1B8C97E-003A-461F-AAAD-0BEC09A7CC69}" type="sibTrans" cxnId="{53C5787A-5C46-403E-95D1-4A81EC2984A3}">
      <dgm:prSet/>
      <dgm:spPr/>
      <dgm:t>
        <a:bodyPr/>
        <a:lstStyle/>
        <a:p>
          <a:endParaRPr lang="ru-RU" b="1">
            <a:solidFill>
              <a:schemeClr val="tx1"/>
            </a:solidFill>
          </a:endParaRPr>
        </a:p>
      </dgm:t>
    </dgm:pt>
    <dgm:pt modelId="{7612864D-74CE-4077-BE58-10EA65D539FE}">
      <dgm:prSet/>
      <dgm:spPr/>
      <dgm:t>
        <a:bodyPr/>
        <a:lstStyle/>
        <a:p>
          <a:pPr rtl="0"/>
          <a:r>
            <a:rPr lang="ru-RU" b="1" smtClean="0"/>
            <a:t>Соглашение определяет все необходимые условия, связанные с пользованием недрами, в том числе условия и порядок раздела произведенной продукции между сторонами соглашения в соответствии с положениями данного Федерального закона.</a:t>
          </a:r>
          <a:endParaRPr lang="ru-RU" b="1"/>
        </a:p>
      </dgm:t>
    </dgm:pt>
    <dgm:pt modelId="{2F1571AD-2C25-4D8C-88AB-6AE34D5AD961}" type="parTrans" cxnId="{CBBE3756-64D1-4C42-82C7-44F28C585A2A}">
      <dgm:prSet/>
      <dgm:spPr/>
      <dgm:t>
        <a:bodyPr/>
        <a:lstStyle/>
        <a:p>
          <a:endParaRPr lang="ru-RU" b="1">
            <a:solidFill>
              <a:schemeClr val="tx1"/>
            </a:solidFill>
          </a:endParaRPr>
        </a:p>
      </dgm:t>
    </dgm:pt>
    <dgm:pt modelId="{C78C678E-1AE7-4CD2-82F6-E53956D7C6CB}" type="sibTrans" cxnId="{CBBE3756-64D1-4C42-82C7-44F28C585A2A}">
      <dgm:prSet/>
      <dgm:spPr/>
      <dgm:t>
        <a:bodyPr/>
        <a:lstStyle/>
        <a:p>
          <a:endParaRPr lang="ru-RU" b="1">
            <a:solidFill>
              <a:schemeClr val="tx1"/>
            </a:solidFill>
          </a:endParaRPr>
        </a:p>
      </dgm:t>
    </dgm:pt>
    <dgm:pt modelId="{E6EFF0C7-2640-49DC-9D59-D3F8EDA5CD77}" type="pres">
      <dgm:prSet presAssocID="{17B2D08D-145D-474F-A50D-7336D4F7DAE3}" presName="Name0" presStyleCnt="0">
        <dgm:presLayoutVars>
          <dgm:chPref val="1"/>
          <dgm:dir/>
          <dgm:animOne val="branch"/>
          <dgm:animLvl val="lvl"/>
          <dgm:resizeHandles/>
        </dgm:presLayoutVars>
      </dgm:prSet>
      <dgm:spPr/>
      <dgm:t>
        <a:bodyPr/>
        <a:lstStyle/>
        <a:p>
          <a:endParaRPr lang="ru-RU"/>
        </a:p>
      </dgm:t>
    </dgm:pt>
    <dgm:pt modelId="{473A76DA-B3F2-465F-B021-96A4A153E135}" type="pres">
      <dgm:prSet presAssocID="{D9F84F42-EEB7-4557-9C6F-DE4237786F9A}" presName="vertOne" presStyleCnt="0"/>
      <dgm:spPr/>
    </dgm:pt>
    <dgm:pt modelId="{C6419F99-2874-492C-A335-B7843BE573A1}" type="pres">
      <dgm:prSet presAssocID="{D9F84F42-EEB7-4557-9C6F-DE4237786F9A}" presName="txOne" presStyleLbl="node0" presStyleIdx="0" presStyleCnt="2">
        <dgm:presLayoutVars>
          <dgm:chPref val="3"/>
        </dgm:presLayoutVars>
      </dgm:prSet>
      <dgm:spPr/>
      <dgm:t>
        <a:bodyPr/>
        <a:lstStyle/>
        <a:p>
          <a:endParaRPr lang="ru-RU"/>
        </a:p>
      </dgm:t>
    </dgm:pt>
    <dgm:pt modelId="{4C8F72CC-1BD5-4404-9454-0FBE2E1BAE4D}" type="pres">
      <dgm:prSet presAssocID="{D9F84F42-EEB7-4557-9C6F-DE4237786F9A}" presName="horzOne" presStyleCnt="0"/>
      <dgm:spPr/>
    </dgm:pt>
    <dgm:pt modelId="{6EAD122B-16D7-4B82-A5F3-EEA8BDB5DCC8}" type="pres">
      <dgm:prSet presAssocID="{A1B8C97E-003A-461F-AAAD-0BEC09A7CC69}" presName="sibSpaceOne" presStyleCnt="0"/>
      <dgm:spPr/>
    </dgm:pt>
    <dgm:pt modelId="{B913DE98-7540-445A-BDAC-46CBA11A9AB6}" type="pres">
      <dgm:prSet presAssocID="{7612864D-74CE-4077-BE58-10EA65D539FE}" presName="vertOne" presStyleCnt="0"/>
      <dgm:spPr/>
    </dgm:pt>
    <dgm:pt modelId="{841F0A41-79C2-4307-ADC3-ADECFC3C56A1}" type="pres">
      <dgm:prSet presAssocID="{7612864D-74CE-4077-BE58-10EA65D539FE}" presName="txOne" presStyleLbl="node0" presStyleIdx="1" presStyleCnt="2">
        <dgm:presLayoutVars>
          <dgm:chPref val="3"/>
        </dgm:presLayoutVars>
      </dgm:prSet>
      <dgm:spPr/>
      <dgm:t>
        <a:bodyPr/>
        <a:lstStyle/>
        <a:p>
          <a:endParaRPr lang="ru-RU"/>
        </a:p>
      </dgm:t>
    </dgm:pt>
    <dgm:pt modelId="{782730B6-026B-4EF4-8322-61A70F18A71E}" type="pres">
      <dgm:prSet presAssocID="{7612864D-74CE-4077-BE58-10EA65D539FE}" presName="horzOne" presStyleCnt="0"/>
      <dgm:spPr/>
    </dgm:pt>
  </dgm:ptLst>
  <dgm:cxnLst>
    <dgm:cxn modelId="{CBBE3756-64D1-4C42-82C7-44F28C585A2A}" srcId="{17B2D08D-145D-474F-A50D-7336D4F7DAE3}" destId="{7612864D-74CE-4077-BE58-10EA65D539FE}" srcOrd="1" destOrd="0" parTransId="{2F1571AD-2C25-4D8C-88AB-6AE34D5AD961}" sibTransId="{C78C678E-1AE7-4CD2-82F6-E53956D7C6CB}"/>
    <dgm:cxn modelId="{F2284BEB-FE7F-472D-A9D5-7F37AEDE7408}" type="presOf" srcId="{D9F84F42-EEB7-4557-9C6F-DE4237786F9A}" destId="{C6419F99-2874-492C-A335-B7843BE573A1}" srcOrd="0" destOrd="0" presId="urn:microsoft.com/office/officeart/2005/8/layout/architecture+Icon"/>
    <dgm:cxn modelId="{53C5787A-5C46-403E-95D1-4A81EC2984A3}" srcId="{17B2D08D-145D-474F-A50D-7336D4F7DAE3}" destId="{D9F84F42-EEB7-4557-9C6F-DE4237786F9A}" srcOrd="0" destOrd="0" parTransId="{581BA01A-49D8-483E-9274-A97AE8846ACF}" sibTransId="{A1B8C97E-003A-461F-AAAD-0BEC09A7CC69}"/>
    <dgm:cxn modelId="{5335FC94-77EB-4F99-8D5E-3B5DD4715B45}" type="presOf" srcId="{17B2D08D-145D-474F-A50D-7336D4F7DAE3}" destId="{E6EFF0C7-2640-49DC-9D59-D3F8EDA5CD77}" srcOrd="0" destOrd="0" presId="urn:microsoft.com/office/officeart/2005/8/layout/architecture+Icon"/>
    <dgm:cxn modelId="{0CEE530E-C99E-4252-84EE-6F58994BD037}" type="presOf" srcId="{7612864D-74CE-4077-BE58-10EA65D539FE}" destId="{841F0A41-79C2-4307-ADC3-ADECFC3C56A1}" srcOrd="0" destOrd="0" presId="urn:microsoft.com/office/officeart/2005/8/layout/architecture+Icon"/>
    <dgm:cxn modelId="{36F62CDD-CEA7-4BFE-A867-CAD52D66E46B}" type="presParOf" srcId="{E6EFF0C7-2640-49DC-9D59-D3F8EDA5CD77}" destId="{473A76DA-B3F2-465F-B021-96A4A153E135}" srcOrd="0" destOrd="0" presId="urn:microsoft.com/office/officeart/2005/8/layout/architecture+Icon"/>
    <dgm:cxn modelId="{6CEAAA10-B724-4CA7-A3AC-1F190A535A8C}" type="presParOf" srcId="{473A76DA-B3F2-465F-B021-96A4A153E135}" destId="{C6419F99-2874-492C-A335-B7843BE573A1}" srcOrd="0" destOrd="0" presId="urn:microsoft.com/office/officeart/2005/8/layout/architecture+Icon"/>
    <dgm:cxn modelId="{1891B7DF-8F7A-4702-9980-0B73DA0358B3}" type="presParOf" srcId="{473A76DA-B3F2-465F-B021-96A4A153E135}" destId="{4C8F72CC-1BD5-4404-9454-0FBE2E1BAE4D}" srcOrd="1" destOrd="0" presId="urn:microsoft.com/office/officeart/2005/8/layout/architecture+Icon"/>
    <dgm:cxn modelId="{97B4FAA9-B1BB-421A-BABF-C9969BD017E6}" type="presParOf" srcId="{E6EFF0C7-2640-49DC-9D59-D3F8EDA5CD77}" destId="{6EAD122B-16D7-4B82-A5F3-EEA8BDB5DCC8}" srcOrd="1" destOrd="0" presId="urn:microsoft.com/office/officeart/2005/8/layout/architecture+Icon"/>
    <dgm:cxn modelId="{A5F18648-E3CD-474F-A52B-841DEF34102A}" type="presParOf" srcId="{E6EFF0C7-2640-49DC-9D59-D3F8EDA5CD77}" destId="{B913DE98-7540-445A-BDAC-46CBA11A9AB6}" srcOrd="2" destOrd="0" presId="urn:microsoft.com/office/officeart/2005/8/layout/architecture+Icon"/>
    <dgm:cxn modelId="{4FDD73CC-367C-4149-8EEE-1A6BDED12427}" type="presParOf" srcId="{B913DE98-7540-445A-BDAC-46CBA11A9AB6}" destId="{841F0A41-79C2-4307-ADC3-ADECFC3C56A1}" srcOrd="0" destOrd="0" presId="urn:microsoft.com/office/officeart/2005/8/layout/architecture+Icon"/>
    <dgm:cxn modelId="{BD61D104-DAFF-4EE0-ABDD-D45B5EDCFB32}" type="presParOf" srcId="{B913DE98-7540-445A-BDAC-46CBA11A9AB6}" destId="{782730B6-026B-4EF4-8322-61A70F18A71E}" srcOrd="1" destOrd="0" presId="urn:microsoft.com/office/officeart/2005/8/layout/architecture+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660DA9B3-2D0E-4A0B-B5E3-887B3C3BEE44}"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ru-RU"/>
        </a:p>
      </dgm:t>
    </dgm:pt>
    <dgm:pt modelId="{E04DF967-7454-4C0D-AA45-5D05FA79AFCF}">
      <dgm:prSet/>
      <dgm:spPr/>
      <dgm:t>
        <a:bodyPr/>
        <a:lstStyle/>
        <a:p>
          <a:pPr rtl="0"/>
          <a:r>
            <a:rPr lang="ru-RU" b="1" smtClean="0">
              <a:solidFill>
                <a:schemeClr val="tx1"/>
              </a:solidFill>
            </a:rPr>
            <a:t>инвестор - юридическое лицо или создаваемое на основе договора о совместной деятельности и не имеющее статуса юридического лица объединение юридических лиц, осуществляющее вложение собственных заемных или привлеченных средств (имущества и (или) имущественных прав) в поиск, разведку и добычу минерального сырья и являющееся пользователем недр на условиях СРП;</a:t>
          </a:r>
          <a:endParaRPr lang="ru-RU" b="1">
            <a:solidFill>
              <a:schemeClr val="tx1"/>
            </a:solidFill>
          </a:endParaRPr>
        </a:p>
      </dgm:t>
    </dgm:pt>
    <dgm:pt modelId="{6A7B1474-77B3-449F-9FB6-3718883F67EE}" type="parTrans" cxnId="{B5E7EEBB-CA0E-44BD-82C6-FA2AF0D4AFE0}">
      <dgm:prSet/>
      <dgm:spPr/>
      <dgm:t>
        <a:bodyPr/>
        <a:lstStyle/>
        <a:p>
          <a:endParaRPr lang="ru-RU" b="1">
            <a:solidFill>
              <a:schemeClr val="tx1"/>
            </a:solidFill>
          </a:endParaRPr>
        </a:p>
      </dgm:t>
    </dgm:pt>
    <dgm:pt modelId="{98BBCE3A-A5F7-44CC-821C-AA34C2C5A505}" type="sibTrans" cxnId="{B5E7EEBB-CA0E-44BD-82C6-FA2AF0D4AFE0}">
      <dgm:prSet/>
      <dgm:spPr/>
      <dgm:t>
        <a:bodyPr/>
        <a:lstStyle/>
        <a:p>
          <a:endParaRPr lang="ru-RU" b="1">
            <a:solidFill>
              <a:schemeClr val="tx1"/>
            </a:solidFill>
          </a:endParaRPr>
        </a:p>
      </dgm:t>
    </dgm:pt>
    <dgm:pt modelId="{8EBFB5D8-F586-4864-B404-40276FD00A44}">
      <dgm:prSet/>
      <dgm:spPr/>
      <dgm:t>
        <a:bodyPr/>
        <a:lstStyle/>
        <a:p>
          <a:pPr rtl="0"/>
          <a:r>
            <a:rPr lang="ru-RU" b="1" smtClean="0">
              <a:solidFill>
                <a:schemeClr val="tx1"/>
              </a:solidFill>
            </a:rPr>
            <a:t>раздел продукции - раздел между государством и инвестором произведенной продукции в натуральном и (или) стоимостном выражении в соответствии с Федеральным законом "О соглашениях о разделе продукции";</a:t>
          </a:r>
          <a:endParaRPr lang="ru-RU" b="1">
            <a:solidFill>
              <a:schemeClr val="tx1"/>
            </a:solidFill>
          </a:endParaRPr>
        </a:p>
      </dgm:t>
    </dgm:pt>
    <dgm:pt modelId="{7878739C-75CD-4082-B34A-5D1C4A00D5AB}" type="parTrans" cxnId="{F24110D7-5546-408C-ADDE-783343D0837C}">
      <dgm:prSet/>
      <dgm:spPr/>
      <dgm:t>
        <a:bodyPr/>
        <a:lstStyle/>
        <a:p>
          <a:endParaRPr lang="ru-RU" b="1">
            <a:solidFill>
              <a:schemeClr val="tx1"/>
            </a:solidFill>
          </a:endParaRPr>
        </a:p>
      </dgm:t>
    </dgm:pt>
    <dgm:pt modelId="{2DFC4714-C00D-4E8A-BEBB-09ED48337F3F}" type="sibTrans" cxnId="{F24110D7-5546-408C-ADDE-783343D0837C}">
      <dgm:prSet/>
      <dgm:spPr/>
      <dgm:t>
        <a:bodyPr/>
        <a:lstStyle/>
        <a:p>
          <a:endParaRPr lang="ru-RU" b="1">
            <a:solidFill>
              <a:schemeClr val="tx1"/>
            </a:solidFill>
          </a:endParaRPr>
        </a:p>
      </dgm:t>
    </dgm:pt>
    <dgm:pt modelId="{85B66F91-6200-4F36-949F-74A16FDAD3B2}">
      <dgm:prSet/>
      <dgm:spPr/>
      <dgm:t>
        <a:bodyPr/>
        <a:lstStyle/>
        <a:p>
          <a:pPr rtl="0"/>
          <a:r>
            <a:rPr lang="ru-RU" b="1" smtClean="0">
              <a:solidFill>
                <a:schemeClr val="tx1"/>
              </a:solidFill>
            </a:rPr>
            <a:t>прибыльная продукция - произведенная за отчетный (налоговый) период при выполнении соглашения продукция за вычетом части продукции, стоимостный эквивалент которой используется для уплаты НДПИ, и компенсационной продукции;</a:t>
          </a:r>
          <a:endParaRPr lang="ru-RU" b="1">
            <a:solidFill>
              <a:schemeClr val="tx1"/>
            </a:solidFill>
          </a:endParaRPr>
        </a:p>
      </dgm:t>
    </dgm:pt>
    <dgm:pt modelId="{E5571579-21EB-44A1-BE6B-8914E0DD44A4}" type="parTrans" cxnId="{C513A854-8665-4F28-982E-244EF98A1A63}">
      <dgm:prSet/>
      <dgm:spPr/>
      <dgm:t>
        <a:bodyPr/>
        <a:lstStyle/>
        <a:p>
          <a:endParaRPr lang="ru-RU" b="1">
            <a:solidFill>
              <a:schemeClr val="tx1"/>
            </a:solidFill>
          </a:endParaRPr>
        </a:p>
      </dgm:t>
    </dgm:pt>
    <dgm:pt modelId="{8A4917B0-FA52-4A16-9CD5-6F0FA73D186E}" type="sibTrans" cxnId="{C513A854-8665-4F28-982E-244EF98A1A63}">
      <dgm:prSet/>
      <dgm:spPr/>
      <dgm:t>
        <a:bodyPr/>
        <a:lstStyle/>
        <a:p>
          <a:endParaRPr lang="ru-RU" b="1">
            <a:solidFill>
              <a:schemeClr val="tx1"/>
            </a:solidFill>
          </a:endParaRPr>
        </a:p>
      </dgm:t>
    </dgm:pt>
    <dgm:pt modelId="{99DE7D7E-B17D-442B-9F86-9E2BA2B2C561}">
      <dgm:prSet/>
      <dgm:spPr/>
      <dgm:t>
        <a:bodyPr/>
        <a:lstStyle/>
        <a:p>
          <a:pPr rtl="0"/>
          <a:r>
            <a:rPr lang="ru-RU" b="1" smtClean="0">
              <a:solidFill>
                <a:schemeClr val="tx1"/>
              </a:solidFill>
            </a:rPr>
            <a:t>компенсационная продукция - часть произведенной при выполнении соглашения продукции, которая не должна превышать 75% общего количества произведенной продукции, а при добыче на континентальном шельфе Российской Федерации - 90% общего количества произведенной продукции, передаваемой в собственность инвестора для возмещения понесенных им расходов (возмещаемые расходы), состав которых устанавливается соглашением в соответствии с гл. 26.4 НК РФ.</a:t>
          </a:r>
          <a:endParaRPr lang="ru-RU" b="1">
            <a:solidFill>
              <a:schemeClr val="tx1"/>
            </a:solidFill>
          </a:endParaRPr>
        </a:p>
      </dgm:t>
    </dgm:pt>
    <dgm:pt modelId="{7726DC7D-E900-4C99-BC38-B8189F65E6D9}" type="parTrans" cxnId="{6A93D5DE-1AB0-44B1-B026-B60A14DCF202}">
      <dgm:prSet/>
      <dgm:spPr/>
      <dgm:t>
        <a:bodyPr/>
        <a:lstStyle/>
        <a:p>
          <a:endParaRPr lang="ru-RU" b="1">
            <a:solidFill>
              <a:schemeClr val="tx1"/>
            </a:solidFill>
          </a:endParaRPr>
        </a:p>
      </dgm:t>
    </dgm:pt>
    <dgm:pt modelId="{6FB21970-E0AB-48FD-B205-90A5F22006E6}" type="sibTrans" cxnId="{6A93D5DE-1AB0-44B1-B026-B60A14DCF202}">
      <dgm:prSet/>
      <dgm:spPr/>
      <dgm:t>
        <a:bodyPr/>
        <a:lstStyle/>
        <a:p>
          <a:endParaRPr lang="ru-RU" b="1">
            <a:solidFill>
              <a:schemeClr val="tx1"/>
            </a:solidFill>
          </a:endParaRPr>
        </a:p>
      </dgm:t>
    </dgm:pt>
    <dgm:pt modelId="{EBB7F4C2-2262-4498-9BDF-E730B4DF0670}" type="pres">
      <dgm:prSet presAssocID="{660DA9B3-2D0E-4A0B-B5E3-887B3C3BEE44}" presName="linear" presStyleCnt="0">
        <dgm:presLayoutVars>
          <dgm:animLvl val="lvl"/>
          <dgm:resizeHandles val="exact"/>
        </dgm:presLayoutVars>
      </dgm:prSet>
      <dgm:spPr/>
      <dgm:t>
        <a:bodyPr/>
        <a:lstStyle/>
        <a:p>
          <a:endParaRPr lang="ru-RU"/>
        </a:p>
      </dgm:t>
    </dgm:pt>
    <dgm:pt modelId="{9DEACF8E-4AB1-473B-A9BE-F7D1A08FDEC4}" type="pres">
      <dgm:prSet presAssocID="{E04DF967-7454-4C0D-AA45-5D05FA79AFCF}" presName="parentText" presStyleLbl="node1" presStyleIdx="0" presStyleCnt="4">
        <dgm:presLayoutVars>
          <dgm:chMax val="0"/>
          <dgm:bulletEnabled val="1"/>
        </dgm:presLayoutVars>
      </dgm:prSet>
      <dgm:spPr/>
      <dgm:t>
        <a:bodyPr/>
        <a:lstStyle/>
        <a:p>
          <a:endParaRPr lang="ru-RU"/>
        </a:p>
      </dgm:t>
    </dgm:pt>
    <dgm:pt modelId="{6D4A98DE-40BE-42AE-9F90-D6C3907C9F6D}" type="pres">
      <dgm:prSet presAssocID="{98BBCE3A-A5F7-44CC-821C-AA34C2C5A505}" presName="spacer" presStyleCnt="0"/>
      <dgm:spPr/>
    </dgm:pt>
    <dgm:pt modelId="{1A254538-E5A1-4745-A87C-48D763CE7D6E}" type="pres">
      <dgm:prSet presAssocID="{8EBFB5D8-F586-4864-B404-40276FD00A44}" presName="parentText" presStyleLbl="node1" presStyleIdx="1" presStyleCnt="4">
        <dgm:presLayoutVars>
          <dgm:chMax val="0"/>
          <dgm:bulletEnabled val="1"/>
        </dgm:presLayoutVars>
      </dgm:prSet>
      <dgm:spPr/>
      <dgm:t>
        <a:bodyPr/>
        <a:lstStyle/>
        <a:p>
          <a:endParaRPr lang="ru-RU"/>
        </a:p>
      </dgm:t>
    </dgm:pt>
    <dgm:pt modelId="{9EDB669F-70E7-4914-9EA2-FC1985D0F48C}" type="pres">
      <dgm:prSet presAssocID="{2DFC4714-C00D-4E8A-BEBB-09ED48337F3F}" presName="spacer" presStyleCnt="0"/>
      <dgm:spPr/>
    </dgm:pt>
    <dgm:pt modelId="{F6B40601-E3C2-4662-9510-82925BE32391}" type="pres">
      <dgm:prSet presAssocID="{85B66F91-6200-4F36-949F-74A16FDAD3B2}" presName="parentText" presStyleLbl="node1" presStyleIdx="2" presStyleCnt="4">
        <dgm:presLayoutVars>
          <dgm:chMax val="0"/>
          <dgm:bulletEnabled val="1"/>
        </dgm:presLayoutVars>
      </dgm:prSet>
      <dgm:spPr/>
      <dgm:t>
        <a:bodyPr/>
        <a:lstStyle/>
        <a:p>
          <a:endParaRPr lang="ru-RU"/>
        </a:p>
      </dgm:t>
    </dgm:pt>
    <dgm:pt modelId="{120B2352-EB8F-4DE5-8B14-E0CBEBC246FA}" type="pres">
      <dgm:prSet presAssocID="{8A4917B0-FA52-4A16-9CD5-6F0FA73D186E}" presName="spacer" presStyleCnt="0"/>
      <dgm:spPr/>
    </dgm:pt>
    <dgm:pt modelId="{D90C947E-DCBD-455B-8E11-F624A686B5C3}" type="pres">
      <dgm:prSet presAssocID="{99DE7D7E-B17D-442B-9F86-9E2BA2B2C561}" presName="parentText" presStyleLbl="node1" presStyleIdx="3" presStyleCnt="4">
        <dgm:presLayoutVars>
          <dgm:chMax val="0"/>
          <dgm:bulletEnabled val="1"/>
        </dgm:presLayoutVars>
      </dgm:prSet>
      <dgm:spPr/>
      <dgm:t>
        <a:bodyPr/>
        <a:lstStyle/>
        <a:p>
          <a:endParaRPr lang="ru-RU"/>
        </a:p>
      </dgm:t>
    </dgm:pt>
  </dgm:ptLst>
  <dgm:cxnLst>
    <dgm:cxn modelId="{B5E7EEBB-CA0E-44BD-82C6-FA2AF0D4AFE0}" srcId="{660DA9B3-2D0E-4A0B-B5E3-887B3C3BEE44}" destId="{E04DF967-7454-4C0D-AA45-5D05FA79AFCF}" srcOrd="0" destOrd="0" parTransId="{6A7B1474-77B3-449F-9FB6-3718883F67EE}" sibTransId="{98BBCE3A-A5F7-44CC-821C-AA34C2C5A505}"/>
    <dgm:cxn modelId="{81BCED1D-149C-499A-B972-DFBA8853A34E}" type="presOf" srcId="{99DE7D7E-B17D-442B-9F86-9E2BA2B2C561}" destId="{D90C947E-DCBD-455B-8E11-F624A686B5C3}" srcOrd="0" destOrd="0" presId="urn:microsoft.com/office/officeart/2005/8/layout/vList2"/>
    <dgm:cxn modelId="{6A93D5DE-1AB0-44B1-B026-B60A14DCF202}" srcId="{660DA9B3-2D0E-4A0B-B5E3-887B3C3BEE44}" destId="{99DE7D7E-B17D-442B-9F86-9E2BA2B2C561}" srcOrd="3" destOrd="0" parTransId="{7726DC7D-E900-4C99-BC38-B8189F65E6D9}" sibTransId="{6FB21970-E0AB-48FD-B205-90A5F22006E6}"/>
    <dgm:cxn modelId="{C513A854-8665-4F28-982E-244EF98A1A63}" srcId="{660DA9B3-2D0E-4A0B-B5E3-887B3C3BEE44}" destId="{85B66F91-6200-4F36-949F-74A16FDAD3B2}" srcOrd="2" destOrd="0" parTransId="{E5571579-21EB-44A1-BE6B-8914E0DD44A4}" sibTransId="{8A4917B0-FA52-4A16-9CD5-6F0FA73D186E}"/>
    <dgm:cxn modelId="{F24110D7-5546-408C-ADDE-783343D0837C}" srcId="{660DA9B3-2D0E-4A0B-B5E3-887B3C3BEE44}" destId="{8EBFB5D8-F586-4864-B404-40276FD00A44}" srcOrd="1" destOrd="0" parTransId="{7878739C-75CD-4082-B34A-5D1C4A00D5AB}" sibTransId="{2DFC4714-C00D-4E8A-BEBB-09ED48337F3F}"/>
    <dgm:cxn modelId="{60C50C42-2AD8-41D8-9F53-454300C6F959}" type="presOf" srcId="{660DA9B3-2D0E-4A0B-B5E3-887B3C3BEE44}" destId="{EBB7F4C2-2262-4498-9BDF-E730B4DF0670}" srcOrd="0" destOrd="0" presId="urn:microsoft.com/office/officeart/2005/8/layout/vList2"/>
    <dgm:cxn modelId="{6359E2BE-B81D-4475-ABFC-2BEB93EA9B30}" type="presOf" srcId="{8EBFB5D8-F586-4864-B404-40276FD00A44}" destId="{1A254538-E5A1-4745-A87C-48D763CE7D6E}" srcOrd="0" destOrd="0" presId="urn:microsoft.com/office/officeart/2005/8/layout/vList2"/>
    <dgm:cxn modelId="{4EB24F98-C0C7-46E3-92DC-12A63BC1BFFB}" type="presOf" srcId="{E04DF967-7454-4C0D-AA45-5D05FA79AFCF}" destId="{9DEACF8E-4AB1-473B-A9BE-F7D1A08FDEC4}" srcOrd="0" destOrd="0" presId="urn:microsoft.com/office/officeart/2005/8/layout/vList2"/>
    <dgm:cxn modelId="{DA55F124-AA58-460B-945A-899ECD0DC254}" type="presOf" srcId="{85B66F91-6200-4F36-949F-74A16FDAD3B2}" destId="{F6B40601-E3C2-4662-9510-82925BE32391}" srcOrd="0" destOrd="0" presId="urn:microsoft.com/office/officeart/2005/8/layout/vList2"/>
    <dgm:cxn modelId="{BB6665F4-1A05-408B-AF59-D35D3F7B3787}" type="presParOf" srcId="{EBB7F4C2-2262-4498-9BDF-E730B4DF0670}" destId="{9DEACF8E-4AB1-473B-A9BE-F7D1A08FDEC4}" srcOrd="0" destOrd="0" presId="urn:microsoft.com/office/officeart/2005/8/layout/vList2"/>
    <dgm:cxn modelId="{792FF567-1B47-4780-B138-E52EC74ED976}" type="presParOf" srcId="{EBB7F4C2-2262-4498-9BDF-E730B4DF0670}" destId="{6D4A98DE-40BE-42AE-9F90-D6C3907C9F6D}" srcOrd="1" destOrd="0" presId="urn:microsoft.com/office/officeart/2005/8/layout/vList2"/>
    <dgm:cxn modelId="{2705A050-C982-44EE-904A-6B9FF5F7FEBC}" type="presParOf" srcId="{EBB7F4C2-2262-4498-9BDF-E730B4DF0670}" destId="{1A254538-E5A1-4745-A87C-48D763CE7D6E}" srcOrd="2" destOrd="0" presId="urn:microsoft.com/office/officeart/2005/8/layout/vList2"/>
    <dgm:cxn modelId="{6ED6DCFD-FBE3-4951-9A02-EF01DB050EC9}" type="presParOf" srcId="{EBB7F4C2-2262-4498-9BDF-E730B4DF0670}" destId="{9EDB669F-70E7-4914-9EA2-FC1985D0F48C}" srcOrd="3" destOrd="0" presId="urn:microsoft.com/office/officeart/2005/8/layout/vList2"/>
    <dgm:cxn modelId="{FEC9B1BE-3ADC-4B4A-B82F-4890B5ED5368}" type="presParOf" srcId="{EBB7F4C2-2262-4498-9BDF-E730B4DF0670}" destId="{F6B40601-E3C2-4662-9510-82925BE32391}" srcOrd="4" destOrd="0" presId="urn:microsoft.com/office/officeart/2005/8/layout/vList2"/>
    <dgm:cxn modelId="{8FD1D57B-AFA0-4EC9-83F5-E3A717A5C79E}" type="presParOf" srcId="{EBB7F4C2-2262-4498-9BDF-E730B4DF0670}" destId="{120B2352-EB8F-4DE5-8B14-E0CBEBC246FA}" srcOrd="5" destOrd="0" presId="urn:microsoft.com/office/officeart/2005/8/layout/vList2"/>
    <dgm:cxn modelId="{4BAD09A7-718D-476D-A374-5282F7166642}" type="presParOf" srcId="{EBB7F4C2-2262-4498-9BDF-E730B4DF0670}" destId="{D90C947E-DCBD-455B-8E11-F624A686B5C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97125043-DB32-45E8-8D13-7AAE4EB2B67C}" type="doc">
      <dgm:prSet loTypeId="urn:microsoft.com/office/officeart/2005/8/layout/pyramid2" loCatId="pyramid" qsTypeId="urn:microsoft.com/office/officeart/2005/8/quickstyle/simple1" qsCatId="simple" csTypeId="urn:microsoft.com/office/officeart/2005/8/colors/colorful5" csCatId="colorful"/>
      <dgm:spPr/>
      <dgm:t>
        <a:bodyPr/>
        <a:lstStyle/>
        <a:p>
          <a:endParaRPr lang="ru-RU"/>
        </a:p>
      </dgm:t>
    </dgm:pt>
    <dgm:pt modelId="{639CB1F5-B9B1-4273-BDAF-828D62A0CAAD}">
      <dgm:prSet/>
      <dgm:spPr/>
      <dgm:t>
        <a:bodyPr/>
        <a:lstStyle/>
        <a:p>
          <a:pPr rtl="0"/>
          <a:r>
            <a:rPr lang="ru-RU" smtClean="0"/>
            <a:t>традиционный раздел </a:t>
          </a:r>
          <a:endParaRPr lang="ru-RU"/>
        </a:p>
      </dgm:t>
    </dgm:pt>
    <dgm:pt modelId="{27424D09-B799-42E0-86D1-FEB97253C403}" type="parTrans" cxnId="{81A4BCAB-E87B-4FE9-A231-63676F17E6DF}">
      <dgm:prSet/>
      <dgm:spPr/>
      <dgm:t>
        <a:bodyPr/>
        <a:lstStyle/>
        <a:p>
          <a:endParaRPr lang="ru-RU"/>
        </a:p>
      </dgm:t>
    </dgm:pt>
    <dgm:pt modelId="{D71F20F4-DC71-426D-97A0-11F153E813A9}" type="sibTrans" cxnId="{81A4BCAB-E87B-4FE9-A231-63676F17E6DF}">
      <dgm:prSet/>
      <dgm:spPr/>
      <dgm:t>
        <a:bodyPr/>
        <a:lstStyle/>
        <a:p>
          <a:endParaRPr lang="ru-RU"/>
        </a:p>
      </dgm:t>
    </dgm:pt>
    <dgm:pt modelId="{7CEF3E9F-48C1-49B0-9DA8-0008A2182881}">
      <dgm:prSet/>
      <dgm:spPr/>
      <dgm:t>
        <a:bodyPr/>
        <a:lstStyle/>
        <a:p>
          <a:pPr rtl="0"/>
          <a:r>
            <a:rPr lang="ru-RU" smtClean="0"/>
            <a:t>прямой раздел</a:t>
          </a:r>
          <a:endParaRPr lang="ru-RU"/>
        </a:p>
      </dgm:t>
    </dgm:pt>
    <dgm:pt modelId="{721E4564-0429-4B1E-A41D-4D00851F8FE1}" type="parTrans" cxnId="{377E48C8-AA5D-4A7F-B3B4-CC0742BDA93F}">
      <dgm:prSet/>
      <dgm:spPr/>
      <dgm:t>
        <a:bodyPr/>
        <a:lstStyle/>
        <a:p>
          <a:endParaRPr lang="ru-RU"/>
        </a:p>
      </dgm:t>
    </dgm:pt>
    <dgm:pt modelId="{0F2744A9-C131-4800-B7ED-57DF1FF850A2}" type="sibTrans" cxnId="{377E48C8-AA5D-4A7F-B3B4-CC0742BDA93F}">
      <dgm:prSet/>
      <dgm:spPr/>
      <dgm:t>
        <a:bodyPr/>
        <a:lstStyle/>
        <a:p>
          <a:endParaRPr lang="ru-RU"/>
        </a:p>
      </dgm:t>
    </dgm:pt>
    <dgm:pt modelId="{0FAE8033-2584-4C7B-B11B-98511F5B06D8}" type="pres">
      <dgm:prSet presAssocID="{97125043-DB32-45E8-8D13-7AAE4EB2B67C}" presName="compositeShape" presStyleCnt="0">
        <dgm:presLayoutVars>
          <dgm:dir/>
          <dgm:resizeHandles/>
        </dgm:presLayoutVars>
      </dgm:prSet>
      <dgm:spPr/>
      <dgm:t>
        <a:bodyPr/>
        <a:lstStyle/>
        <a:p>
          <a:endParaRPr lang="ru-RU"/>
        </a:p>
      </dgm:t>
    </dgm:pt>
    <dgm:pt modelId="{E68148D3-8A54-4998-9E9A-22DA76DBDF5E}" type="pres">
      <dgm:prSet presAssocID="{97125043-DB32-45E8-8D13-7AAE4EB2B67C}" presName="pyramid" presStyleLbl="node1" presStyleIdx="0" presStyleCnt="1"/>
      <dgm:spPr/>
    </dgm:pt>
    <dgm:pt modelId="{7D6F493E-87DB-4E69-ADB3-6D90A4886757}" type="pres">
      <dgm:prSet presAssocID="{97125043-DB32-45E8-8D13-7AAE4EB2B67C}" presName="theList" presStyleCnt="0"/>
      <dgm:spPr/>
    </dgm:pt>
    <dgm:pt modelId="{6D256733-354E-4A5E-9DB2-7DF80D1A907B}" type="pres">
      <dgm:prSet presAssocID="{639CB1F5-B9B1-4273-BDAF-828D62A0CAAD}" presName="aNode" presStyleLbl="fgAcc1" presStyleIdx="0" presStyleCnt="2">
        <dgm:presLayoutVars>
          <dgm:bulletEnabled val="1"/>
        </dgm:presLayoutVars>
      </dgm:prSet>
      <dgm:spPr/>
      <dgm:t>
        <a:bodyPr/>
        <a:lstStyle/>
        <a:p>
          <a:endParaRPr lang="ru-RU"/>
        </a:p>
      </dgm:t>
    </dgm:pt>
    <dgm:pt modelId="{BF5201C8-0569-4CBA-BE47-F203234B2631}" type="pres">
      <dgm:prSet presAssocID="{639CB1F5-B9B1-4273-BDAF-828D62A0CAAD}" presName="aSpace" presStyleCnt="0"/>
      <dgm:spPr/>
    </dgm:pt>
    <dgm:pt modelId="{CC243C30-EBED-4C9B-A799-82F284B46D67}" type="pres">
      <dgm:prSet presAssocID="{7CEF3E9F-48C1-49B0-9DA8-0008A2182881}" presName="aNode" presStyleLbl="fgAcc1" presStyleIdx="1" presStyleCnt="2">
        <dgm:presLayoutVars>
          <dgm:bulletEnabled val="1"/>
        </dgm:presLayoutVars>
      </dgm:prSet>
      <dgm:spPr/>
      <dgm:t>
        <a:bodyPr/>
        <a:lstStyle/>
        <a:p>
          <a:endParaRPr lang="ru-RU"/>
        </a:p>
      </dgm:t>
    </dgm:pt>
    <dgm:pt modelId="{22EB2CEC-3797-443F-8710-B781461C2412}" type="pres">
      <dgm:prSet presAssocID="{7CEF3E9F-48C1-49B0-9DA8-0008A2182881}" presName="aSpace" presStyleCnt="0"/>
      <dgm:spPr/>
    </dgm:pt>
  </dgm:ptLst>
  <dgm:cxnLst>
    <dgm:cxn modelId="{DAF9F8B6-7996-4E8B-987F-D6682F00312B}" type="presOf" srcId="{97125043-DB32-45E8-8D13-7AAE4EB2B67C}" destId="{0FAE8033-2584-4C7B-B11B-98511F5B06D8}" srcOrd="0" destOrd="0" presId="urn:microsoft.com/office/officeart/2005/8/layout/pyramid2"/>
    <dgm:cxn modelId="{81A4BCAB-E87B-4FE9-A231-63676F17E6DF}" srcId="{97125043-DB32-45E8-8D13-7AAE4EB2B67C}" destId="{639CB1F5-B9B1-4273-BDAF-828D62A0CAAD}" srcOrd="0" destOrd="0" parTransId="{27424D09-B799-42E0-86D1-FEB97253C403}" sibTransId="{D71F20F4-DC71-426D-97A0-11F153E813A9}"/>
    <dgm:cxn modelId="{341C516C-B84B-4380-9BF0-D3F32F329E16}" type="presOf" srcId="{7CEF3E9F-48C1-49B0-9DA8-0008A2182881}" destId="{CC243C30-EBED-4C9B-A799-82F284B46D67}" srcOrd="0" destOrd="0" presId="urn:microsoft.com/office/officeart/2005/8/layout/pyramid2"/>
    <dgm:cxn modelId="{377E48C8-AA5D-4A7F-B3B4-CC0742BDA93F}" srcId="{97125043-DB32-45E8-8D13-7AAE4EB2B67C}" destId="{7CEF3E9F-48C1-49B0-9DA8-0008A2182881}" srcOrd="1" destOrd="0" parTransId="{721E4564-0429-4B1E-A41D-4D00851F8FE1}" sibTransId="{0F2744A9-C131-4800-B7ED-57DF1FF850A2}"/>
    <dgm:cxn modelId="{227DD757-AAB1-4309-895A-53F04A80E91A}" type="presOf" srcId="{639CB1F5-B9B1-4273-BDAF-828D62A0CAAD}" destId="{6D256733-354E-4A5E-9DB2-7DF80D1A907B}" srcOrd="0" destOrd="0" presId="urn:microsoft.com/office/officeart/2005/8/layout/pyramid2"/>
    <dgm:cxn modelId="{380D5394-FDAF-4935-BBF0-1F91D8441AA9}" type="presParOf" srcId="{0FAE8033-2584-4C7B-B11B-98511F5B06D8}" destId="{E68148D3-8A54-4998-9E9A-22DA76DBDF5E}" srcOrd="0" destOrd="0" presId="urn:microsoft.com/office/officeart/2005/8/layout/pyramid2"/>
    <dgm:cxn modelId="{BD49846F-F7C4-4F83-B685-BAE14199E2F9}" type="presParOf" srcId="{0FAE8033-2584-4C7B-B11B-98511F5B06D8}" destId="{7D6F493E-87DB-4E69-ADB3-6D90A4886757}" srcOrd="1" destOrd="0" presId="urn:microsoft.com/office/officeart/2005/8/layout/pyramid2"/>
    <dgm:cxn modelId="{059E6733-8E5C-4FC5-84F7-31B8E12A62EC}" type="presParOf" srcId="{7D6F493E-87DB-4E69-ADB3-6D90A4886757}" destId="{6D256733-354E-4A5E-9DB2-7DF80D1A907B}" srcOrd="0" destOrd="0" presId="urn:microsoft.com/office/officeart/2005/8/layout/pyramid2"/>
    <dgm:cxn modelId="{E438BD7A-F5C9-47CA-B22A-C87F1D4BA6B1}" type="presParOf" srcId="{7D6F493E-87DB-4E69-ADB3-6D90A4886757}" destId="{BF5201C8-0569-4CBA-BE47-F203234B2631}" srcOrd="1" destOrd="0" presId="urn:microsoft.com/office/officeart/2005/8/layout/pyramid2"/>
    <dgm:cxn modelId="{5A3040B9-18A7-429F-8795-DC09BA5FB04C}" type="presParOf" srcId="{7D6F493E-87DB-4E69-ADB3-6D90A4886757}" destId="{CC243C30-EBED-4C9B-A799-82F284B46D67}" srcOrd="2" destOrd="0" presId="urn:microsoft.com/office/officeart/2005/8/layout/pyramid2"/>
    <dgm:cxn modelId="{635FE277-8CB1-4ECA-B804-A5B6B92AF7CF}" type="presParOf" srcId="{7D6F493E-87DB-4E69-ADB3-6D90A4886757}" destId="{22EB2CEC-3797-443F-8710-B781461C2412}"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4A575839-8034-4896-8485-92E6D4A1C45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ru-RU"/>
        </a:p>
      </dgm:t>
    </dgm:pt>
    <dgm:pt modelId="{2ECC23DC-299B-4BFA-9CCA-3AE382C817F3}">
      <dgm:prSet/>
      <dgm:spPr/>
      <dgm:t>
        <a:bodyPr/>
        <a:lstStyle/>
        <a:p>
          <a:pPr rtl="0"/>
          <a:r>
            <a:rPr lang="ru-RU" b="1" smtClean="0">
              <a:solidFill>
                <a:schemeClr val="tx1"/>
              </a:solidFill>
            </a:rPr>
            <a:t>перевод части работников в организацию с одним из спецрежимов</a:t>
          </a:r>
          <a:endParaRPr lang="ru-RU" b="1">
            <a:solidFill>
              <a:schemeClr val="tx1"/>
            </a:solidFill>
          </a:endParaRPr>
        </a:p>
      </dgm:t>
    </dgm:pt>
    <dgm:pt modelId="{547E7B8E-3EC4-4289-8CBA-577CA592A834}" type="parTrans" cxnId="{F6D3274C-DB5C-479D-BC7D-FBC123B0FDE7}">
      <dgm:prSet/>
      <dgm:spPr/>
      <dgm:t>
        <a:bodyPr/>
        <a:lstStyle/>
        <a:p>
          <a:endParaRPr lang="ru-RU" b="1">
            <a:solidFill>
              <a:schemeClr val="tx1"/>
            </a:solidFill>
          </a:endParaRPr>
        </a:p>
      </dgm:t>
    </dgm:pt>
    <dgm:pt modelId="{BFD84636-D073-411D-BF0C-03D687F3EA49}" type="sibTrans" cxnId="{F6D3274C-DB5C-479D-BC7D-FBC123B0FDE7}">
      <dgm:prSet/>
      <dgm:spPr/>
      <dgm:t>
        <a:bodyPr/>
        <a:lstStyle/>
        <a:p>
          <a:endParaRPr lang="ru-RU" b="1">
            <a:solidFill>
              <a:schemeClr val="tx1"/>
            </a:solidFill>
          </a:endParaRPr>
        </a:p>
      </dgm:t>
    </dgm:pt>
    <dgm:pt modelId="{7CBA9811-9756-4BDE-B9DA-77A2EFA21A09}">
      <dgm:prSet/>
      <dgm:spPr/>
      <dgm:t>
        <a:bodyPr/>
        <a:lstStyle/>
        <a:p>
          <a:pPr rtl="0"/>
          <a:r>
            <a:rPr lang="ru-RU" b="1" smtClean="0">
              <a:solidFill>
                <a:schemeClr val="tx1"/>
              </a:solidFill>
            </a:rPr>
            <a:t>фиктивная передача имущества в аренду, </a:t>
          </a:r>
          <a:endParaRPr lang="ru-RU" b="1">
            <a:solidFill>
              <a:schemeClr val="tx1"/>
            </a:solidFill>
          </a:endParaRPr>
        </a:p>
      </dgm:t>
    </dgm:pt>
    <dgm:pt modelId="{7BC3E92F-6DCF-4AEB-8995-95B0ACE32506}" type="parTrans" cxnId="{7CB54B31-1211-4E30-8288-CA3009F9E5EA}">
      <dgm:prSet/>
      <dgm:spPr/>
      <dgm:t>
        <a:bodyPr/>
        <a:lstStyle/>
        <a:p>
          <a:endParaRPr lang="ru-RU" b="1">
            <a:solidFill>
              <a:schemeClr val="tx1"/>
            </a:solidFill>
          </a:endParaRPr>
        </a:p>
      </dgm:t>
    </dgm:pt>
    <dgm:pt modelId="{6089FBC1-507A-4B7F-86B6-FC0DD7F2B203}" type="sibTrans" cxnId="{7CB54B31-1211-4E30-8288-CA3009F9E5EA}">
      <dgm:prSet/>
      <dgm:spPr/>
      <dgm:t>
        <a:bodyPr/>
        <a:lstStyle/>
        <a:p>
          <a:endParaRPr lang="ru-RU" b="1">
            <a:solidFill>
              <a:schemeClr val="tx1"/>
            </a:solidFill>
          </a:endParaRPr>
        </a:p>
      </dgm:t>
    </dgm:pt>
    <dgm:pt modelId="{CB45B8FB-5982-45C9-82E2-64F27B5C5A09}">
      <dgm:prSet/>
      <dgm:spPr/>
      <dgm:t>
        <a:bodyPr/>
        <a:lstStyle/>
        <a:p>
          <a:pPr rtl="0"/>
          <a:r>
            <a:rPr lang="ru-RU" b="1" smtClean="0">
              <a:solidFill>
                <a:schemeClr val="tx1"/>
              </a:solidFill>
            </a:rPr>
            <a:t>использование организации на спецрежиме в качестве посредника при проведении различных сделок</a:t>
          </a:r>
          <a:endParaRPr lang="ru-RU" b="1">
            <a:solidFill>
              <a:schemeClr val="tx1"/>
            </a:solidFill>
          </a:endParaRPr>
        </a:p>
      </dgm:t>
    </dgm:pt>
    <dgm:pt modelId="{1CF4D898-CD7D-4CE7-948F-C87F7646FA66}" type="parTrans" cxnId="{A4FB0EA1-949C-4C10-833E-956165B52CFC}">
      <dgm:prSet/>
      <dgm:spPr/>
      <dgm:t>
        <a:bodyPr/>
        <a:lstStyle/>
        <a:p>
          <a:endParaRPr lang="ru-RU" b="1">
            <a:solidFill>
              <a:schemeClr val="tx1"/>
            </a:solidFill>
          </a:endParaRPr>
        </a:p>
      </dgm:t>
    </dgm:pt>
    <dgm:pt modelId="{518C97D0-D8E1-4B6C-A906-C23257508AFA}" type="sibTrans" cxnId="{A4FB0EA1-949C-4C10-833E-956165B52CFC}">
      <dgm:prSet/>
      <dgm:spPr/>
      <dgm:t>
        <a:bodyPr/>
        <a:lstStyle/>
        <a:p>
          <a:endParaRPr lang="ru-RU" b="1">
            <a:solidFill>
              <a:schemeClr val="tx1"/>
            </a:solidFill>
          </a:endParaRPr>
        </a:p>
      </dgm:t>
    </dgm:pt>
    <dgm:pt modelId="{4E0DBDF7-2A9E-416B-911F-4816DD03ADE1}" type="pres">
      <dgm:prSet presAssocID="{4A575839-8034-4896-8485-92E6D4A1C45A}" presName="linear" presStyleCnt="0">
        <dgm:presLayoutVars>
          <dgm:animLvl val="lvl"/>
          <dgm:resizeHandles val="exact"/>
        </dgm:presLayoutVars>
      </dgm:prSet>
      <dgm:spPr/>
      <dgm:t>
        <a:bodyPr/>
        <a:lstStyle/>
        <a:p>
          <a:endParaRPr lang="ru-RU"/>
        </a:p>
      </dgm:t>
    </dgm:pt>
    <dgm:pt modelId="{AEA9684D-CC83-456B-8E27-6EC69733CA54}" type="pres">
      <dgm:prSet presAssocID="{2ECC23DC-299B-4BFA-9CCA-3AE382C817F3}" presName="parentText" presStyleLbl="node1" presStyleIdx="0" presStyleCnt="3">
        <dgm:presLayoutVars>
          <dgm:chMax val="0"/>
          <dgm:bulletEnabled val="1"/>
        </dgm:presLayoutVars>
      </dgm:prSet>
      <dgm:spPr/>
      <dgm:t>
        <a:bodyPr/>
        <a:lstStyle/>
        <a:p>
          <a:endParaRPr lang="ru-RU"/>
        </a:p>
      </dgm:t>
    </dgm:pt>
    <dgm:pt modelId="{4D03BD42-B8D3-4A95-89CA-1C5EF306A42B}" type="pres">
      <dgm:prSet presAssocID="{BFD84636-D073-411D-BF0C-03D687F3EA49}" presName="spacer" presStyleCnt="0"/>
      <dgm:spPr/>
    </dgm:pt>
    <dgm:pt modelId="{C1A61B14-E741-473D-9C46-17164857B332}" type="pres">
      <dgm:prSet presAssocID="{7CBA9811-9756-4BDE-B9DA-77A2EFA21A09}" presName="parentText" presStyleLbl="node1" presStyleIdx="1" presStyleCnt="3">
        <dgm:presLayoutVars>
          <dgm:chMax val="0"/>
          <dgm:bulletEnabled val="1"/>
        </dgm:presLayoutVars>
      </dgm:prSet>
      <dgm:spPr/>
      <dgm:t>
        <a:bodyPr/>
        <a:lstStyle/>
        <a:p>
          <a:endParaRPr lang="ru-RU"/>
        </a:p>
      </dgm:t>
    </dgm:pt>
    <dgm:pt modelId="{45C322A5-EC41-49A0-AC74-4FFEDA163C5A}" type="pres">
      <dgm:prSet presAssocID="{6089FBC1-507A-4B7F-86B6-FC0DD7F2B203}" presName="spacer" presStyleCnt="0"/>
      <dgm:spPr/>
    </dgm:pt>
    <dgm:pt modelId="{9510F0B3-4838-4AB9-9A03-877F45E81EA5}" type="pres">
      <dgm:prSet presAssocID="{CB45B8FB-5982-45C9-82E2-64F27B5C5A09}" presName="parentText" presStyleLbl="node1" presStyleIdx="2" presStyleCnt="3">
        <dgm:presLayoutVars>
          <dgm:chMax val="0"/>
          <dgm:bulletEnabled val="1"/>
        </dgm:presLayoutVars>
      </dgm:prSet>
      <dgm:spPr/>
      <dgm:t>
        <a:bodyPr/>
        <a:lstStyle/>
        <a:p>
          <a:endParaRPr lang="ru-RU"/>
        </a:p>
      </dgm:t>
    </dgm:pt>
  </dgm:ptLst>
  <dgm:cxnLst>
    <dgm:cxn modelId="{7CB54B31-1211-4E30-8288-CA3009F9E5EA}" srcId="{4A575839-8034-4896-8485-92E6D4A1C45A}" destId="{7CBA9811-9756-4BDE-B9DA-77A2EFA21A09}" srcOrd="1" destOrd="0" parTransId="{7BC3E92F-6DCF-4AEB-8995-95B0ACE32506}" sibTransId="{6089FBC1-507A-4B7F-86B6-FC0DD7F2B203}"/>
    <dgm:cxn modelId="{455FEB7F-1801-45A2-ADF6-DA7FB1F7136A}" type="presOf" srcId="{4A575839-8034-4896-8485-92E6D4A1C45A}" destId="{4E0DBDF7-2A9E-416B-911F-4816DD03ADE1}" srcOrd="0" destOrd="0" presId="urn:microsoft.com/office/officeart/2005/8/layout/vList2"/>
    <dgm:cxn modelId="{A493FA31-96DB-4C65-85CC-AACD7752DC5A}" type="presOf" srcId="{CB45B8FB-5982-45C9-82E2-64F27B5C5A09}" destId="{9510F0B3-4838-4AB9-9A03-877F45E81EA5}" srcOrd="0" destOrd="0" presId="urn:microsoft.com/office/officeart/2005/8/layout/vList2"/>
    <dgm:cxn modelId="{F6D3274C-DB5C-479D-BC7D-FBC123B0FDE7}" srcId="{4A575839-8034-4896-8485-92E6D4A1C45A}" destId="{2ECC23DC-299B-4BFA-9CCA-3AE382C817F3}" srcOrd="0" destOrd="0" parTransId="{547E7B8E-3EC4-4289-8CBA-577CA592A834}" sibTransId="{BFD84636-D073-411D-BF0C-03D687F3EA49}"/>
    <dgm:cxn modelId="{A4FB0EA1-949C-4C10-833E-956165B52CFC}" srcId="{4A575839-8034-4896-8485-92E6D4A1C45A}" destId="{CB45B8FB-5982-45C9-82E2-64F27B5C5A09}" srcOrd="2" destOrd="0" parTransId="{1CF4D898-CD7D-4CE7-948F-C87F7646FA66}" sibTransId="{518C97D0-D8E1-4B6C-A906-C23257508AFA}"/>
    <dgm:cxn modelId="{2FE3F2D3-6FAF-46A5-9A3F-4425F8FEDB5D}" type="presOf" srcId="{2ECC23DC-299B-4BFA-9CCA-3AE382C817F3}" destId="{AEA9684D-CC83-456B-8E27-6EC69733CA54}" srcOrd="0" destOrd="0" presId="urn:microsoft.com/office/officeart/2005/8/layout/vList2"/>
    <dgm:cxn modelId="{0036CC0F-BC13-4979-9E73-D535BA05999E}" type="presOf" srcId="{7CBA9811-9756-4BDE-B9DA-77A2EFA21A09}" destId="{C1A61B14-E741-473D-9C46-17164857B332}" srcOrd="0" destOrd="0" presId="urn:microsoft.com/office/officeart/2005/8/layout/vList2"/>
    <dgm:cxn modelId="{04728B5D-916C-43D6-BCD7-C3D48D6D5261}" type="presParOf" srcId="{4E0DBDF7-2A9E-416B-911F-4816DD03ADE1}" destId="{AEA9684D-CC83-456B-8E27-6EC69733CA54}" srcOrd="0" destOrd="0" presId="urn:microsoft.com/office/officeart/2005/8/layout/vList2"/>
    <dgm:cxn modelId="{62596355-0489-4F86-B4F7-289BF8EC2F07}" type="presParOf" srcId="{4E0DBDF7-2A9E-416B-911F-4816DD03ADE1}" destId="{4D03BD42-B8D3-4A95-89CA-1C5EF306A42B}" srcOrd="1" destOrd="0" presId="urn:microsoft.com/office/officeart/2005/8/layout/vList2"/>
    <dgm:cxn modelId="{0C35EF49-0A06-4021-889F-4017F5347F3A}" type="presParOf" srcId="{4E0DBDF7-2A9E-416B-911F-4816DD03ADE1}" destId="{C1A61B14-E741-473D-9C46-17164857B332}" srcOrd="2" destOrd="0" presId="urn:microsoft.com/office/officeart/2005/8/layout/vList2"/>
    <dgm:cxn modelId="{4439B02A-1B4C-4A20-8AFA-DE3F4409BE91}" type="presParOf" srcId="{4E0DBDF7-2A9E-416B-911F-4816DD03ADE1}" destId="{45C322A5-EC41-49A0-AC74-4FFEDA163C5A}" srcOrd="3" destOrd="0" presId="urn:microsoft.com/office/officeart/2005/8/layout/vList2"/>
    <dgm:cxn modelId="{949BD004-3010-4544-8F9F-C0BD6A5B257C}" type="presParOf" srcId="{4E0DBDF7-2A9E-416B-911F-4816DD03ADE1}" destId="{9510F0B3-4838-4AB9-9A03-877F45E81EA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AB889303-75E0-4086-95F7-70A8BD71255A}" type="doc">
      <dgm:prSet loTypeId="urn:microsoft.com/office/officeart/2005/8/layout/lProcess3" loCatId="process" qsTypeId="urn:microsoft.com/office/officeart/2005/8/quickstyle/simple1" qsCatId="simple" csTypeId="urn:microsoft.com/office/officeart/2005/8/colors/accent3_3" csCatId="accent3" phldr="1"/>
      <dgm:spPr/>
      <dgm:t>
        <a:bodyPr/>
        <a:lstStyle/>
        <a:p>
          <a:endParaRPr lang="ru-RU"/>
        </a:p>
      </dgm:t>
    </dgm:pt>
    <dgm:pt modelId="{580A69A6-B3EC-4A74-B96B-3D40335D72B3}">
      <dgm:prSet/>
      <dgm:spPr/>
      <dgm:t>
        <a:bodyPr/>
        <a:lstStyle/>
        <a:p>
          <a:pPr rtl="0"/>
          <a:r>
            <a:rPr lang="ru-RU" b="1" smtClean="0">
              <a:solidFill>
                <a:schemeClr val="tx1"/>
              </a:solidFill>
            </a:rPr>
            <a:t>показания свидетелей; </a:t>
          </a:r>
          <a:endParaRPr lang="ru-RU" b="1">
            <a:solidFill>
              <a:schemeClr val="tx1"/>
            </a:solidFill>
          </a:endParaRPr>
        </a:p>
      </dgm:t>
    </dgm:pt>
    <dgm:pt modelId="{D43654F3-A6E8-4AC1-81FB-0F2FF228AB7D}" type="parTrans" cxnId="{F6224EF8-0E98-4497-8DC2-1C302E60DD67}">
      <dgm:prSet/>
      <dgm:spPr/>
      <dgm:t>
        <a:bodyPr/>
        <a:lstStyle/>
        <a:p>
          <a:endParaRPr lang="ru-RU" b="1">
            <a:solidFill>
              <a:schemeClr val="tx1"/>
            </a:solidFill>
          </a:endParaRPr>
        </a:p>
      </dgm:t>
    </dgm:pt>
    <dgm:pt modelId="{183D5C1A-0FB7-4E70-AF98-393229D615DC}" type="sibTrans" cxnId="{F6224EF8-0E98-4497-8DC2-1C302E60DD67}">
      <dgm:prSet/>
      <dgm:spPr/>
      <dgm:t>
        <a:bodyPr/>
        <a:lstStyle/>
        <a:p>
          <a:endParaRPr lang="ru-RU" b="1">
            <a:solidFill>
              <a:schemeClr val="tx1"/>
            </a:solidFill>
          </a:endParaRPr>
        </a:p>
      </dgm:t>
    </dgm:pt>
    <dgm:pt modelId="{E8E3EAB6-9180-4941-8A94-5A4608092969}">
      <dgm:prSet/>
      <dgm:spPr/>
      <dgm:t>
        <a:bodyPr/>
        <a:lstStyle/>
        <a:p>
          <a:pPr rtl="0"/>
          <a:r>
            <a:rPr lang="ru-RU" b="1" smtClean="0">
              <a:solidFill>
                <a:schemeClr val="tx1"/>
              </a:solidFill>
            </a:rPr>
            <a:t>наличие изъятых документов, раскрывающих фактические намерения лица и их реализацию (записи, документы или файлы «черной бухгалтерии»); </a:t>
          </a:r>
          <a:endParaRPr lang="ru-RU" b="1">
            <a:solidFill>
              <a:schemeClr val="tx1"/>
            </a:solidFill>
          </a:endParaRPr>
        </a:p>
      </dgm:t>
    </dgm:pt>
    <dgm:pt modelId="{E31A3672-23F2-404F-A48D-BDCD88DD7027}" type="parTrans" cxnId="{58BC5F5D-A7A1-4C9D-A711-D0BCE3ED4791}">
      <dgm:prSet/>
      <dgm:spPr/>
      <dgm:t>
        <a:bodyPr/>
        <a:lstStyle/>
        <a:p>
          <a:endParaRPr lang="ru-RU" b="1">
            <a:solidFill>
              <a:schemeClr val="tx1"/>
            </a:solidFill>
          </a:endParaRPr>
        </a:p>
      </dgm:t>
    </dgm:pt>
    <dgm:pt modelId="{6BF91C64-7A5F-4D94-AAB9-6BC9DBDBC7BB}" type="sibTrans" cxnId="{58BC5F5D-A7A1-4C9D-A711-D0BCE3ED4791}">
      <dgm:prSet/>
      <dgm:spPr/>
      <dgm:t>
        <a:bodyPr/>
        <a:lstStyle/>
        <a:p>
          <a:endParaRPr lang="ru-RU" b="1">
            <a:solidFill>
              <a:schemeClr val="tx1"/>
            </a:solidFill>
          </a:endParaRPr>
        </a:p>
      </dgm:t>
    </dgm:pt>
    <dgm:pt modelId="{DB0B75E8-67A1-4E10-A1E2-84001CABB4B6}">
      <dgm:prSet/>
      <dgm:spPr/>
      <dgm:t>
        <a:bodyPr/>
        <a:lstStyle/>
        <a:p>
          <a:pPr rtl="0"/>
          <a:r>
            <a:rPr lang="ru-RU" b="1" dirty="0" smtClean="0">
              <a:solidFill>
                <a:schemeClr val="tx1"/>
              </a:solidFill>
            </a:rPr>
            <a:t>видео- и аудиозаписи; </a:t>
          </a:r>
          <a:endParaRPr lang="ru-RU" b="1" dirty="0">
            <a:solidFill>
              <a:schemeClr val="tx1"/>
            </a:solidFill>
          </a:endParaRPr>
        </a:p>
      </dgm:t>
    </dgm:pt>
    <dgm:pt modelId="{78BAA081-9C44-4465-8EB0-40C31C0DF1F6}" type="parTrans" cxnId="{78F2FFDD-E8E1-4A9C-B130-8CDDC00D15AA}">
      <dgm:prSet/>
      <dgm:spPr/>
      <dgm:t>
        <a:bodyPr/>
        <a:lstStyle/>
        <a:p>
          <a:endParaRPr lang="ru-RU" b="1">
            <a:solidFill>
              <a:schemeClr val="tx1"/>
            </a:solidFill>
          </a:endParaRPr>
        </a:p>
      </dgm:t>
    </dgm:pt>
    <dgm:pt modelId="{C285C76F-DE46-4067-A6F2-81D7B339797A}" type="sibTrans" cxnId="{78F2FFDD-E8E1-4A9C-B130-8CDDC00D15AA}">
      <dgm:prSet/>
      <dgm:spPr/>
      <dgm:t>
        <a:bodyPr/>
        <a:lstStyle/>
        <a:p>
          <a:endParaRPr lang="ru-RU" b="1">
            <a:solidFill>
              <a:schemeClr val="tx1"/>
            </a:solidFill>
          </a:endParaRPr>
        </a:p>
      </dgm:t>
    </dgm:pt>
    <dgm:pt modelId="{E0581750-086C-4DBD-8C63-14BF3C357AB4}">
      <dgm:prSet/>
      <dgm:spPr/>
      <dgm:t>
        <a:bodyPr/>
        <a:lstStyle/>
        <a:p>
          <a:pPr rtl="0"/>
          <a:r>
            <a:rPr lang="ru-RU" b="1" smtClean="0">
              <a:solidFill>
                <a:schemeClr val="tx1"/>
              </a:solidFill>
            </a:rPr>
            <a:t>результаты прослушивания телефонных и иных переговоров. </a:t>
          </a:r>
          <a:endParaRPr lang="ru-RU" b="1">
            <a:solidFill>
              <a:schemeClr val="tx1"/>
            </a:solidFill>
          </a:endParaRPr>
        </a:p>
      </dgm:t>
    </dgm:pt>
    <dgm:pt modelId="{DE5BA888-D462-4695-AE31-4721B43A0C3E}" type="parTrans" cxnId="{4C52CA9E-DAEA-42D5-9CC0-598767129682}">
      <dgm:prSet/>
      <dgm:spPr/>
      <dgm:t>
        <a:bodyPr/>
        <a:lstStyle/>
        <a:p>
          <a:endParaRPr lang="ru-RU" b="1">
            <a:solidFill>
              <a:schemeClr val="tx1"/>
            </a:solidFill>
          </a:endParaRPr>
        </a:p>
      </dgm:t>
    </dgm:pt>
    <dgm:pt modelId="{199C6E44-C464-4632-9453-1A090C4B74F7}" type="sibTrans" cxnId="{4C52CA9E-DAEA-42D5-9CC0-598767129682}">
      <dgm:prSet/>
      <dgm:spPr/>
      <dgm:t>
        <a:bodyPr/>
        <a:lstStyle/>
        <a:p>
          <a:endParaRPr lang="ru-RU" b="1">
            <a:solidFill>
              <a:schemeClr val="tx1"/>
            </a:solidFill>
          </a:endParaRPr>
        </a:p>
      </dgm:t>
    </dgm:pt>
    <dgm:pt modelId="{302D93F2-954B-42D0-A2DB-1F6D606D3457}" type="pres">
      <dgm:prSet presAssocID="{AB889303-75E0-4086-95F7-70A8BD71255A}" presName="Name0" presStyleCnt="0">
        <dgm:presLayoutVars>
          <dgm:chPref val="3"/>
          <dgm:dir/>
          <dgm:animLvl val="lvl"/>
          <dgm:resizeHandles/>
        </dgm:presLayoutVars>
      </dgm:prSet>
      <dgm:spPr/>
      <dgm:t>
        <a:bodyPr/>
        <a:lstStyle/>
        <a:p>
          <a:endParaRPr lang="ru-RU"/>
        </a:p>
      </dgm:t>
    </dgm:pt>
    <dgm:pt modelId="{CA5A9636-5B2E-43E8-8AC6-304211AB7D81}" type="pres">
      <dgm:prSet presAssocID="{580A69A6-B3EC-4A74-B96B-3D40335D72B3}" presName="horFlow" presStyleCnt="0"/>
      <dgm:spPr/>
    </dgm:pt>
    <dgm:pt modelId="{25D6FD90-5AA2-4D64-B111-960E3E559C36}" type="pres">
      <dgm:prSet presAssocID="{580A69A6-B3EC-4A74-B96B-3D40335D72B3}" presName="bigChev" presStyleLbl="node1" presStyleIdx="0" presStyleCnt="4" custScaleX="246369"/>
      <dgm:spPr/>
      <dgm:t>
        <a:bodyPr/>
        <a:lstStyle/>
        <a:p>
          <a:endParaRPr lang="ru-RU"/>
        </a:p>
      </dgm:t>
    </dgm:pt>
    <dgm:pt modelId="{688F539A-1FBF-48C1-8FBE-B421273E09D7}" type="pres">
      <dgm:prSet presAssocID="{580A69A6-B3EC-4A74-B96B-3D40335D72B3}" presName="vSp" presStyleCnt="0"/>
      <dgm:spPr/>
    </dgm:pt>
    <dgm:pt modelId="{3DC31C72-A9A3-45BC-B514-D57E27026AC2}" type="pres">
      <dgm:prSet presAssocID="{E8E3EAB6-9180-4941-8A94-5A4608092969}" presName="horFlow" presStyleCnt="0"/>
      <dgm:spPr/>
    </dgm:pt>
    <dgm:pt modelId="{DD9A99D9-3162-4323-B6E9-3F0E6FEF4F75}" type="pres">
      <dgm:prSet presAssocID="{E8E3EAB6-9180-4941-8A94-5A4608092969}" presName="bigChev" presStyleLbl="node1" presStyleIdx="1" presStyleCnt="4" custScaleX="246369"/>
      <dgm:spPr/>
      <dgm:t>
        <a:bodyPr/>
        <a:lstStyle/>
        <a:p>
          <a:endParaRPr lang="ru-RU"/>
        </a:p>
      </dgm:t>
    </dgm:pt>
    <dgm:pt modelId="{F28EE34A-9DAA-4B25-9F5B-9CCD8B1ADDF2}" type="pres">
      <dgm:prSet presAssocID="{E8E3EAB6-9180-4941-8A94-5A4608092969}" presName="vSp" presStyleCnt="0"/>
      <dgm:spPr/>
    </dgm:pt>
    <dgm:pt modelId="{E45F496F-1E49-4652-BB1B-ADBB99915C65}" type="pres">
      <dgm:prSet presAssocID="{DB0B75E8-67A1-4E10-A1E2-84001CABB4B6}" presName="horFlow" presStyleCnt="0"/>
      <dgm:spPr/>
    </dgm:pt>
    <dgm:pt modelId="{2B6A7E75-AC78-4268-B05A-4EDE20355087}" type="pres">
      <dgm:prSet presAssocID="{DB0B75E8-67A1-4E10-A1E2-84001CABB4B6}" presName="bigChev" presStyleLbl="node1" presStyleIdx="2" presStyleCnt="4" custScaleX="246369"/>
      <dgm:spPr/>
      <dgm:t>
        <a:bodyPr/>
        <a:lstStyle/>
        <a:p>
          <a:endParaRPr lang="ru-RU"/>
        </a:p>
      </dgm:t>
    </dgm:pt>
    <dgm:pt modelId="{23DDA848-4EEF-4096-BA40-49135906D40E}" type="pres">
      <dgm:prSet presAssocID="{DB0B75E8-67A1-4E10-A1E2-84001CABB4B6}" presName="vSp" presStyleCnt="0"/>
      <dgm:spPr/>
    </dgm:pt>
    <dgm:pt modelId="{90B8788F-BCFA-4227-B8D1-EB956B7D3C44}" type="pres">
      <dgm:prSet presAssocID="{E0581750-086C-4DBD-8C63-14BF3C357AB4}" presName="horFlow" presStyleCnt="0"/>
      <dgm:spPr/>
    </dgm:pt>
    <dgm:pt modelId="{5E2391E6-A113-4085-984B-BA15D2F0EE02}" type="pres">
      <dgm:prSet presAssocID="{E0581750-086C-4DBD-8C63-14BF3C357AB4}" presName="bigChev" presStyleLbl="node1" presStyleIdx="3" presStyleCnt="4" custScaleX="251366"/>
      <dgm:spPr/>
      <dgm:t>
        <a:bodyPr/>
        <a:lstStyle/>
        <a:p>
          <a:endParaRPr lang="ru-RU"/>
        </a:p>
      </dgm:t>
    </dgm:pt>
  </dgm:ptLst>
  <dgm:cxnLst>
    <dgm:cxn modelId="{2C9C4A88-1F35-4A23-A97A-8E0DD1875726}" type="presOf" srcId="{E0581750-086C-4DBD-8C63-14BF3C357AB4}" destId="{5E2391E6-A113-4085-984B-BA15D2F0EE02}" srcOrd="0" destOrd="0" presId="urn:microsoft.com/office/officeart/2005/8/layout/lProcess3"/>
    <dgm:cxn modelId="{81D99EC2-4E8A-413D-AE05-D4E49DFDD449}" type="presOf" srcId="{DB0B75E8-67A1-4E10-A1E2-84001CABB4B6}" destId="{2B6A7E75-AC78-4268-B05A-4EDE20355087}" srcOrd="0" destOrd="0" presId="urn:microsoft.com/office/officeart/2005/8/layout/lProcess3"/>
    <dgm:cxn modelId="{1CFDFA1D-6875-4431-9C28-A19606F6A7F9}" type="presOf" srcId="{580A69A6-B3EC-4A74-B96B-3D40335D72B3}" destId="{25D6FD90-5AA2-4D64-B111-960E3E559C36}" srcOrd="0" destOrd="0" presId="urn:microsoft.com/office/officeart/2005/8/layout/lProcess3"/>
    <dgm:cxn modelId="{78F2FFDD-E8E1-4A9C-B130-8CDDC00D15AA}" srcId="{AB889303-75E0-4086-95F7-70A8BD71255A}" destId="{DB0B75E8-67A1-4E10-A1E2-84001CABB4B6}" srcOrd="2" destOrd="0" parTransId="{78BAA081-9C44-4465-8EB0-40C31C0DF1F6}" sibTransId="{C285C76F-DE46-4067-A6F2-81D7B339797A}"/>
    <dgm:cxn modelId="{F6224EF8-0E98-4497-8DC2-1C302E60DD67}" srcId="{AB889303-75E0-4086-95F7-70A8BD71255A}" destId="{580A69A6-B3EC-4A74-B96B-3D40335D72B3}" srcOrd="0" destOrd="0" parTransId="{D43654F3-A6E8-4AC1-81FB-0F2FF228AB7D}" sibTransId="{183D5C1A-0FB7-4E70-AF98-393229D615DC}"/>
    <dgm:cxn modelId="{4C52CA9E-DAEA-42D5-9CC0-598767129682}" srcId="{AB889303-75E0-4086-95F7-70A8BD71255A}" destId="{E0581750-086C-4DBD-8C63-14BF3C357AB4}" srcOrd="3" destOrd="0" parTransId="{DE5BA888-D462-4695-AE31-4721B43A0C3E}" sibTransId="{199C6E44-C464-4632-9453-1A090C4B74F7}"/>
    <dgm:cxn modelId="{55F21D14-0146-4115-98A1-FB473755C693}" type="presOf" srcId="{E8E3EAB6-9180-4941-8A94-5A4608092969}" destId="{DD9A99D9-3162-4323-B6E9-3F0E6FEF4F75}" srcOrd="0" destOrd="0" presId="urn:microsoft.com/office/officeart/2005/8/layout/lProcess3"/>
    <dgm:cxn modelId="{58BC5F5D-A7A1-4C9D-A711-D0BCE3ED4791}" srcId="{AB889303-75E0-4086-95F7-70A8BD71255A}" destId="{E8E3EAB6-9180-4941-8A94-5A4608092969}" srcOrd="1" destOrd="0" parTransId="{E31A3672-23F2-404F-A48D-BDCD88DD7027}" sibTransId="{6BF91C64-7A5F-4D94-AAB9-6BC9DBDBC7BB}"/>
    <dgm:cxn modelId="{4046B8A5-EF2C-4FC5-B414-5C3489D70658}" type="presOf" srcId="{AB889303-75E0-4086-95F7-70A8BD71255A}" destId="{302D93F2-954B-42D0-A2DB-1F6D606D3457}" srcOrd="0" destOrd="0" presId="urn:microsoft.com/office/officeart/2005/8/layout/lProcess3"/>
    <dgm:cxn modelId="{D835BD84-1A8A-482A-BE99-E99B156D9016}" type="presParOf" srcId="{302D93F2-954B-42D0-A2DB-1F6D606D3457}" destId="{CA5A9636-5B2E-43E8-8AC6-304211AB7D81}" srcOrd="0" destOrd="0" presId="urn:microsoft.com/office/officeart/2005/8/layout/lProcess3"/>
    <dgm:cxn modelId="{2BE97C42-1D6F-49A7-AC41-92050602F4F9}" type="presParOf" srcId="{CA5A9636-5B2E-43E8-8AC6-304211AB7D81}" destId="{25D6FD90-5AA2-4D64-B111-960E3E559C36}" srcOrd="0" destOrd="0" presId="urn:microsoft.com/office/officeart/2005/8/layout/lProcess3"/>
    <dgm:cxn modelId="{8F030653-2288-4379-BE90-BBD554B3C4A3}" type="presParOf" srcId="{302D93F2-954B-42D0-A2DB-1F6D606D3457}" destId="{688F539A-1FBF-48C1-8FBE-B421273E09D7}" srcOrd="1" destOrd="0" presId="urn:microsoft.com/office/officeart/2005/8/layout/lProcess3"/>
    <dgm:cxn modelId="{863822E2-D58F-49AC-83E0-EEBDB80B1463}" type="presParOf" srcId="{302D93F2-954B-42D0-A2DB-1F6D606D3457}" destId="{3DC31C72-A9A3-45BC-B514-D57E27026AC2}" srcOrd="2" destOrd="0" presId="urn:microsoft.com/office/officeart/2005/8/layout/lProcess3"/>
    <dgm:cxn modelId="{1E1E0DA9-1EAA-494E-9ADA-F40C16F46142}" type="presParOf" srcId="{3DC31C72-A9A3-45BC-B514-D57E27026AC2}" destId="{DD9A99D9-3162-4323-B6E9-3F0E6FEF4F75}" srcOrd="0" destOrd="0" presId="urn:microsoft.com/office/officeart/2005/8/layout/lProcess3"/>
    <dgm:cxn modelId="{E4BA61FA-F4F9-42C1-A2A1-053B2F48A30B}" type="presParOf" srcId="{302D93F2-954B-42D0-A2DB-1F6D606D3457}" destId="{F28EE34A-9DAA-4B25-9F5B-9CCD8B1ADDF2}" srcOrd="3" destOrd="0" presId="urn:microsoft.com/office/officeart/2005/8/layout/lProcess3"/>
    <dgm:cxn modelId="{355D4B11-1CC8-40EE-BBA9-6E4996A87A52}" type="presParOf" srcId="{302D93F2-954B-42D0-A2DB-1F6D606D3457}" destId="{E45F496F-1E49-4652-BB1B-ADBB99915C65}" srcOrd="4" destOrd="0" presId="urn:microsoft.com/office/officeart/2005/8/layout/lProcess3"/>
    <dgm:cxn modelId="{29A2E44F-F101-4984-9BB1-D77BA062EBE4}" type="presParOf" srcId="{E45F496F-1E49-4652-BB1B-ADBB99915C65}" destId="{2B6A7E75-AC78-4268-B05A-4EDE20355087}" srcOrd="0" destOrd="0" presId="urn:microsoft.com/office/officeart/2005/8/layout/lProcess3"/>
    <dgm:cxn modelId="{B9EF14C9-B272-48E7-8DE2-4616DA3F739E}" type="presParOf" srcId="{302D93F2-954B-42D0-A2DB-1F6D606D3457}" destId="{23DDA848-4EEF-4096-BA40-49135906D40E}" srcOrd="5" destOrd="0" presId="urn:microsoft.com/office/officeart/2005/8/layout/lProcess3"/>
    <dgm:cxn modelId="{75557806-F6BA-4F5C-9DD3-22140D672BE6}" type="presParOf" srcId="{302D93F2-954B-42D0-A2DB-1F6D606D3457}" destId="{90B8788F-BCFA-4227-B8D1-EB956B7D3C44}" srcOrd="6" destOrd="0" presId="urn:microsoft.com/office/officeart/2005/8/layout/lProcess3"/>
    <dgm:cxn modelId="{21632807-34E2-4173-B545-5E2D53B02392}" type="presParOf" srcId="{90B8788F-BCFA-4227-B8D1-EB956B7D3C44}" destId="{5E2391E6-A113-4085-984B-BA15D2F0EE02}"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1652A273-8351-4F70-B154-A10DEB396D9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ru-RU"/>
        </a:p>
      </dgm:t>
    </dgm:pt>
    <dgm:pt modelId="{63226561-535D-4FB9-8076-78AF60773E7D}">
      <dgm:prSet/>
      <dgm:spPr/>
      <dgm:t>
        <a:bodyPr/>
        <a:lstStyle/>
        <a:p>
          <a:pPr rtl="0"/>
          <a:r>
            <a:rPr lang="ru-RU" b="1" dirty="0" smtClean="0">
              <a:solidFill>
                <a:schemeClr val="tx1"/>
              </a:solidFill>
            </a:rPr>
            <a:t>1) проведение </a:t>
          </a:r>
          <a:r>
            <a:rPr lang="ru-RU" b="1" dirty="0" smtClean="0">
              <a:solidFill>
                <a:schemeClr val="tx1"/>
              </a:solidFill>
            </a:rPr>
            <a:t>взаимосвязанных операций с противоположными целями в один и тот же день (действие расценивается как подозрительное, если оно сопровождается общими учредителями, адресом, счетами в одном банке и иными схожими признаками); </a:t>
          </a:r>
          <a:endParaRPr lang="ru-RU" b="1" dirty="0">
            <a:solidFill>
              <a:schemeClr val="tx1"/>
            </a:solidFill>
          </a:endParaRPr>
        </a:p>
      </dgm:t>
    </dgm:pt>
    <dgm:pt modelId="{3B9565FB-00FB-4897-98D6-10638479DECA}" type="parTrans" cxnId="{C142CF8F-77FF-4320-8618-036E4DA8F31E}">
      <dgm:prSet/>
      <dgm:spPr/>
      <dgm:t>
        <a:bodyPr/>
        <a:lstStyle/>
        <a:p>
          <a:endParaRPr lang="ru-RU" b="1">
            <a:solidFill>
              <a:schemeClr val="tx1"/>
            </a:solidFill>
          </a:endParaRPr>
        </a:p>
      </dgm:t>
    </dgm:pt>
    <dgm:pt modelId="{2C4B7F03-3822-4F54-9236-B0C3AA594DD6}" type="sibTrans" cxnId="{C142CF8F-77FF-4320-8618-036E4DA8F31E}">
      <dgm:prSet/>
      <dgm:spPr/>
      <dgm:t>
        <a:bodyPr/>
        <a:lstStyle/>
        <a:p>
          <a:endParaRPr lang="ru-RU" b="1">
            <a:solidFill>
              <a:schemeClr val="tx1"/>
            </a:solidFill>
          </a:endParaRPr>
        </a:p>
      </dgm:t>
    </dgm:pt>
    <dgm:pt modelId="{42D1DD32-730E-414A-B72A-E22CA8851FD5}">
      <dgm:prSet/>
      <dgm:spPr/>
      <dgm:t>
        <a:bodyPr/>
        <a:lstStyle/>
        <a:p>
          <a:pPr rtl="0"/>
          <a:r>
            <a:rPr lang="ru-RU" b="1" dirty="0" smtClean="0">
              <a:solidFill>
                <a:schemeClr val="tx1"/>
              </a:solidFill>
            </a:rPr>
            <a:t>2) регистрация </a:t>
          </a:r>
          <a:r>
            <a:rPr lang="ru-RU" b="1" dirty="0" smtClean="0">
              <a:solidFill>
                <a:schemeClr val="tx1"/>
              </a:solidFill>
            </a:rPr>
            <a:t>юридических лиц по потерянным паспортам, </a:t>
          </a:r>
          <a:endParaRPr lang="ru-RU" b="1" dirty="0">
            <a:solidFill>
              <a:schemeClr val="tx1"/>
            </a:solidFill>
          </a:endParaRPr>
        </a:p>
      </dgm:t>
    </dgm:pt>
    <dgm:pt modelId="{E9476ABF-FEDD-46E4-9C76-03BB34C9E5FE}" type="parTrans" cxnId="{6DD31597-72C5-4BEA-AAD9-E7E807400F55}">
      <dgm:prSet/>
      <dgm:spPr/>
      <dgm:t>
        <a:bodyPr/>
        <a:lstStyle/>
        <a:p>
          <a:endParaRPr lang="ru-RU" b="1">
            <a:solidFill>
              <a:schemeClr val="tx1"/>
            </a:solidFill>
          </a:endParaRPr>
        </a:p>
      </dgm:t>
    </dgm:pt>
    <dgm:pt modelId="{796C6495-6C5E-4F7F-8816-91CCAC394671}" type="sibTrans" cxnId="{6DD31597-72C5-4BEA-AAD9-E7E807400F55}">
      <dgm:prSet/>
      <dgm:spPr/>
      <dgm:t>
        <a:bodyPr/>
        <a:lstStyle/>
        <a:p>
          <a:endParaRPr lang="ru-RU" b="1">
            <a:solidFill>
              <a:schemeClr val="tx1"/>
            </a:solidFill>
          </a:endParaRPr>
        </a:p>
      </dgm:t>
    </dgm:pt>
    <dgm:pt modelId="{21D302DF-A5BF-4CD0-BB20-97B98662801D}">
      <dgm:prSet/>
      <dgm:spPr/>
      <dgm:t>
        <a:bodyPr/>
        <a:lstStyle/>
        <a:p>
          <a:pPr rtl="0"/>
          <a:r>
            <a:rPr lang="ru-RU" b="1" dirty="0" smtClean="0">
              <a:solidFill>
                <a:schemeClr val="tx1"/>
              </a:solidFill>
            </a:rPr>
            <a:t>3) небольшое </a:t>
          </a:r>
          <a:r>
            <a:rPr lang="ru-RU" b="1" dirty="0" smtClean="0">
              <a:solidFill>
                <a:schemeClr val="tx1"/>
              </a:solidFill>
            </a:rPr>
            <a:t>время существования компаний-поставщиков, отсутствие контрагентов по обозначенным адресам; </a:t>
          </a:r>
          <a:endParaRPr lang="ru-RU" b="1" dirty="0">
            <a:solidFill>
              <a:schemeClr val="tx1"/>
            </a:solidFill>
          </a:endParaRPr>
        </a:p>
      </dgm:t>
    </dgm:pt>
    <dgm:pt modelId="{44B720DF-C645-4B85-8AF1-D9ABCCAFBEF7}" type="parTrans" cxnId="{F7DE0046-6D95-4534-A42B-06CFF8E0CE5A}">
      <dgm:prSet/>
      <dgm:spPr/>
      <dgm:t>
        <a:bodyPr/>
        <a:lstStyle/>
        <a:p>
          <a:endParaRPr lang="ru-RU" b="1">
            <a:solidFill>
              <a:schemeClr val="tx1"/>
            </a:solidFill>
          </a:endParaRPr>
        </a:p>
      </dgm:t>
    </dgm:pt>
    <dgm:pt modelId="{81230E63-171E-42E8-8043-B34655A1466F}" type="sibTrans" cxnId="{F7DE0046-6D95-4534-A42B-06CFF8E0CE5A}">
      <dgm:prSet/>
      <dgm:spPr/>
      <dgm:t>
        <a:bodyPr/>
        <a:lstStyle/>
        <a:p>
          <a:endParaRPr lang="ru-RU" b="1">
            <a:solidFill>
              <a:schemeClr val="tx1"/>
            </a:solidFill>
          </a:endParaRPr>
        </a:p>
      </dgm:t>
    </dgm:pt>
    <dgm:pt modelId="{467B2AC6-1552-4BC1-AA63-147273D4DE2D}">
      <dgm:prSet/>
      <dgm:spPr/>
      <dgm:t>
        <a:bodyPr/>
        <a:lstStyle/>
        <a:p>
          <a:pPr rtl="0"/>
          <a:r>
            <a:rPr lang="ru-RU" b="1" dirty="0" smtClean="0">
              <a:solidFill>
                <a:schemeClr val="tx1"/>
              </a:solidFill>
            </a:rPr>
            <a:t>4) использование </a:t>
          </a:r>
          <a:r>
            <a:rPr lang="ru-RU" b="1" dirty="0" smtClean="0">
              <a:solidFill>
                <a:schemeClr val="tx1"/>
              </a:solidFill>
            </a:rPr>
            <a:t>в ходе расчетов векселей, зачетов, счетов третьих лиц; бартер и иные нефинансовые формы расчета; </a:t>
          </a:r>
          <a:endParaRPr lang="ru-RU" b="1" dirty="0">
            <a:solidFill>
              <a:schemeClr val="tx1"/>
            </a:solidFill>
          </a:endParaRPr>
        </a:p>
      </dgm:t>
    </dgm:pt>
    <dgm:pt modelId="{23A21B2D-E817-40CD-BC5B-298CEAE4A788}" type="parTrans" cxnId="{F942999E-C2A3-4D76-89C6-17FA684A3375}">
      <dgm:prSet/>
      <dgm:spPr/>
      <dgm:t>
        <a:bodyPr/>
        <a:lstStyle/>
        <a:p>
          <a:endParaRPr lang="ru-RU" b="1">
            <a:solidFill>
              <a:schemeClr val="tx1"/>
            </a:solidFill>
          </a:endParaRPr>
        </a:p>
      </dgm:t>
    </dgm:pt>
    <dgm:pt modelId="{695ECCF0-D2F8-45B1-B532-EC580B386902}" type="sibTrans" cxnId="{F942999E-C2A3-4D76-89C6-17FA684A3375}">
      <dgm:prSet/>
      <dgm:spPr/>
      <dgm:t>
        <a:bodyPr/>
        <a:lstStyle/>
        <a:p>
          <a:endParaRPr lang="ru-RU" b="1">
            <a:solidFill>
              <a:schemeClr val="tx1"/>
            </a:solidFill>
          </a:endParaRPr>
        </a:p>
      </dgm:t>
    </dgm:pt>
    <dgm:pt modelId="{64417EF9-C332-4139-9CE4-9CBC41B572FE}">
      <dgm:prSet/>
      <dgm:spPr/>
      <dgm:t>
        <a:bodyPr/>
        <a:lstStyle/>
        <a:p>
          <a:pPr rtl="0"/>
          <a:r>
            <a:rPr lang="ru-RU" b="1" dirty="0" smtClean="0">
              <a:solidFill>
                <a:schemeClr val="tx1"/>
              </a:solidFill>
            </a:rPr>
            <a:t>5) отсутствие </a:t>
          </a:r>
          <a:r>
            <a:rPr lang="ru-RU" b="1" dirty="0" smtClean="0">
              <a:solidFill>
                <a:schemeClr val="tx1"/>
              </a:solidFill>
            </a:rPr>
            <a:t>финансовой выгоды в сделке; наличие «нулевых» деклараций; </a:t>
          </a:r>
          <a:endParaRPr lang="ru-RU" b="1" dirty="0">
            <a:solidFill>
              <a:schemeClr val="tx1"/>
            </a:solidFill>
          </a:endParaRPr>
        </a:p>
      </dgm:t>
    </dgm:pt>
    <dgm:pt modelId="{3F32D4D6-3CDE-4800-831F-C3E034B01229}" type="parTrans" cxnId="{8F9C8182-FAC2-4E78-B217-0654D3F5C51C}">
      <dgm:prSet/>
      <dgm:spPr/>
      <dgm:t>
        <a:bodyPr/>
        <a:lstStyle/>
        <a:p>
          <a:endParaRPr lang="ru-RU" b="1">
            <a:solidFill>
              <a:schemeClr val="tx1"/>
            </a:solidFill>
          </a:endParaRPr>
        </a:p>
      </dgm:t>
    </dgm:pt>
    <dgm:pt modelId="{B7067C4D-71FF-4CE4-8DEA-BC70308868EF}" type="sibTrans" cxnId="{8F9C8182-FAC2-4E78-B217-0654D3F5C51C}">
      <dgm:prSet/>
      <dgm:spPr/>
      <dgm:t>
        <a:bodyPr/>
        <a:lstStyle/>
        <a:p>
          <a:endParaRPr lang="ru-RU" b="1">
            <a:solidFill>
              <a:schemeClr val="tx1"/>
            </a:solidFill>
          </a:endParaRPr>
        </a:p>
      </dgm:t>
    </dgm:pt>
    <dgm:pt modelId="{B30FC166-6303-4E10-8D97-6AF953178011}">
      <dgm:prSet/>
      <dgm:spPr/>
      <dgm:t>
        <a:bodyPr/>
        <a:lstStyle/>
        <a:p>
          <a:pPr rtl="0"/>
          <a:r>
            <a:rPr lang="ru-RU" b="1" dirty="0" smtClean="0">
              <a:solidFill>
                <a:schemeClr val="tx1"/>
              </a:solidFill>
            </a:rPr>
            <a:t>6) займы </a:t>
          </a:r>
          <a:r>
            <a:rPr lang="ru-RU" b="1" dirty="0" smtClean="0">
              <a:solidFill>
                <a:schemeClr val="tx1"/>
              </a:solidFill>
            </a:rPr>
            <a:t>без процентов, </a:t>
          </a:r>
          <a:endParaRPr lang="ru-RU" b="1" dirty="0">
            <a:solidFill>
              <a:schemeClr val="tx1"/>
            </a:solidFill>
          </a:endParaRPr>
        </a:p>
      </dgm:t>
    </dgm:pt>
    <dgm:pt modelId="{8557837C-CBBA-4B94-AB83-0EFD20EF6217}" type="parTrans" cxnId="{F58B0FCB-539E-4B5F-BFF7-8F88EB43EB97}">
      <dgm:prSet/>
      <dgm:spPr/>
      <dgm:t>
        <a:bodyPr/>
        <a:lstStyle/>
        <a:p>
          <a:endParaRPr lang="ru-RU" b="1">
            <a:solidFill>
              <a:schemeClr val="tx1"/>
            </a:solidFill>
          </a:endParaRPr>
        </a:p>
      </dgm:t>
    </dgm:pt>
    <dgm:pt modelId="{F8377658-8370-4A1F-B6A0-15EEF5585CFB}" type="sibTrans" cxnId="{F58B0FCB-539E-4B5F-BFF7-8F88EB43EB97}">
      <dgm:prSet/>
      <dgm:spPr/>
      <dgm:t>
        <a:bodyPr/>
        <a:lstStyle/>
        <a:p>
          <a:endParaRPr lang="ru-RU" b="1">
            <a:solidFill>
              <a:schemeClr val="tx1"/>
            </a:solidFill>
          </a:endParaRPr>
        </a:p>
      </dgm:t>
    </dgm:pt>
    <dgm:pt modelId="{15E4E60A-3B11-4024-B4A5-AC5936A189EC}">
      <dgm:prSet/>
      <dgm:spPr/>
      <dgm:t>
        <a:bodyPr/>
        <a:lstStyle/>
        <a:p>
          <a:pPr rtl="0"/>
          <a:r>
            <a:rPr lang="ru-RU" b="1" dirty="0" smtClean="0">
              <a:solidFill>
                <a:schemeClr val="tx1"/>
              </a:solidFill>
            </a:rPr>
            <a:t>7) внезапная </a:t>
          </a:r>
          <a:r>
            <a:rPr lang="ru-RU" b="1" dirty="0" smtClean="0">
              <a:solidFill>
                <a:schemeClr val="tx1"/>
              </a:solidFill>
            </a:rPr>
            <a:t>смена экономических показателей в отчетах и иные нетипичные условия; </a:t>
          </a:r>
          <a:endParaRPr lang="ru-RU" b="1" dirty="0">
            <a:solidFill>
              <a:schemeClr val="tx1"/>
            </a:solidFill>
          </a:endParaRPr>
        </a:p>
      </dgm:t>
    </dgm:pt>
    <dgm:pt modelId="{E1E72A83-67A3-4187-86E6-2C8D7DFF25F1}" type="parTrans" cxnId="{0B296884-A350-4735-94E3-73EC47059DD6}">
      <dgm:prSet/>
      <dgm:spPr/>
      <dgm:t>
        <a:bodyPr/>
        <a:lstStyle/>
        <a:p>
          <a:endParaRPr lang="ru-RU" b="1">
            <a:solidFill>
              <a:schemeClr val="tx1"/>
            </a:solidFill>
          </a:endParaRPr>
        </a:p>
      </dgm:t>
    </dgm:pt>
    <dgm:pt modelId="{607E66DD-BECD-4580-93AF-197DB69B5044}" type="sibTrans" cxnId="{0B296884-A350-4735-94E3-73EC47059DD6}">
      <dgm:prSet/>
      <dgm:spPr/>
      <dgm:t>
        <a:bodyPr/>
        <a:lstStyle/>
        <a:p>
          <a:endParaRPr lang="ru-RU" b="1">
            <a:solidFill>
              <a:schemeClr val="tx1"/>
            </a:solidFill>
          </a:endParaRPr>
        </a:p>
      </dgm:t>
    </dgm:pt>
    <dgm:pt modelId="{41C9C155-41F1-48D4-BE06-DA162CFE2CFD}">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ru-RU" b="1" dirty="0" smtClean="0">
              <a:solidFill>
                <a:schemeClr val="tx1"/>
              </a:solidFill>
            </a:rPr>
            <a:t>8) дисбаланс </a:t>
          </a:r>
          <a:r>
            <a:rPr lang="ru-RU" b="1" dirty="0" smtClean="0">
              <a:solidFill>
                <a:schemeClr val="tx1"/>
              </a:solidFill>
            </a:rPr>
            <a:t>между объемами </a:t>
          </a:r>
          <a:r>
            <a:rPr lang="ru-RU" b="1" dirty="0" smtClean="0">
              <a:solidFill>
                <a:schemeClr val="tx1"/>
              </a:solidFill>
            </a:rPr>
            <a:t> производства и закупки или продажи , расходами и иными финансовыми данными; </a:t>
          </a:r>
        </a:p>
        <a:p>
          <a:pPr defTabSz="488950" rtl="0">
            <a:lnSpc>
              <a:spcPct val="90000"/>
            </a:lnSpc>
            <a:spcBef>
              <a:spcPct val="0"/>
            </a:spcBef>
            <a:spcAft>
              <a:spcPct val="35000"/>
            </a:spcAft>
          </a:pPr>
          <a:endParaRPr lang="ru-RU" b="1" dirty="0">
            <a:solidFill>
              <a:schemeClr val="tx1"/>
            </a:solidFill>
          </a:endParaRPr>
        </a:p>
      </dgm:t>
    </dgm:pt>
    <dgm:pt modelId="{EE58A211-4DA5-4D0E-98C0-924526B0524E}" type="parTrans" cxnId="{E517D784-9E56-4BE3-86C2-CAABC00D8787}">
      <dgm:prSet/>
      <dgm:spPr/>
      <dgm:t>
        <a:bodyPr/>
        <a:lstStyle/>
        <a:p>
          <a:endParaRPr lang="ru-RU" b="1">
            <a:solidFill>
              <a:schemeClr val="tx1"/>
            </a:solidFill>
          </a:endParaRPr>
        </a:p>
      </dgm:t>
    </dgm:pt>
    <dgm:pt modelId="{FCBD1820-563A-47C8-8DA1-1B5725134FD7}" type="sibTrans" cxnId="{E517D784-9E56-4BE3-86C2-CAABC00D8787}">
      <dgm:prSet/>
      <dgm:spPr/>
      <dgm:t>
        <a:bodyPr/>
        <a:lstStyle/>
        <a:p>
          <a:endParaRPr lang="ru-RU" b="1">
            <a:solidFill>
              <a:schemeClr val="tx1"/>
            </a:solidFill>
          </a:endParaRPr>
        </a:p>
      </dgm:t>
    </dgm:pt>
    <dgm:pt modelId="{AD8C69B8-971B-40C1-9663-54E6AC3AF453}">
      <dgm:prSet/>
      <dgm:spPr/>
      <dgm:t>
        <a:bodyPr/>
        <a:lstStyle/>
        <a:p>
          <a:pPr rtl="0"/>
          <a:r>
            <a:rPr lang="ru-RU" b="1" dirty="0" smtClean="0">
              <a:solidFill>
                <a:schemeClr val="tx1"/>
              </a:solidFill>
            </a:rPr>
            <a:t>10) наличие </a:t>
          </a:r>
          <a:r>
            <a:rPr lang="ru-RU" b="1" dirty="0" smtClean="0">
              <a:solidFill>
                <a:schemeClr val="tx1"/>
              </a:solidFill>
            </a:rPr>
            <a:t>других фактических неточностей и несоответствий</a:t>
          </a:r>
          <a:endParaRPr lang="ru-RU" b="1" dirty="0">
            <a:solidFill>
              <a:schemeClr val="tx1"/>
            </a:solidFill>
          </a:endParaRPr>
        </a:p>
      </dgm:t>
    </dgm:pt>
    <dgm:pt modelId="{4606A76C-766B-4814-B631-215EF1E6E18D}" type="parTrans" cxnId="{4FCE0ACB-666A-4749-A07C-6BA2ECFFB198}">
      <dgm:prSet/>
      <dgm:spPr/>
      <dgm:t>
        <a:bodyPr/>
        <a:lstStyle/>
        <a:p>
          <a:endParaRPr lang="ru-RU" b="1">
            <a:solidFill>
              <a:schemeClr val="tx1"/>
            </a:solidFill>
          </a:endParaRPr>
        </a:p>
      </dgm:t>
    </dgm:pt>
    <dgm:pt modelId="{C5D4ED4A-1A24-48A5-B070-7715462B4422}" type="sibTrans" cxnId="{4FCE0ACB-666A-4749-A07C-6BA2ECFFB198}">
      <dgm:prSet/>
      <dgm:spPr/>
      <dgm:t>
        <a:bodyPr/>
        <a:lstStyle/>
        <a:p>
          <a:endParaRPr lang="ru-RU" b="1">
            <a:solidFill>
              <a:schemeClr val="tx1"/>
            </a:solidFill>
          </a:endParaRPr>
        </a:p>
      </dgm:t>
    </dgm:pt>
    <dgm:pt modelId="{645E584C-17FE-42A5-8AF3-F7685E860E72}" type="pres">
      <dgm:prSet presAssocID="{1652A273-8351-4F70-B154-A10DEB396D9C}" presName="linear" presStyleCnt="0">
        <dgm:presLayoutVars>
          <dgm:animLvl val="lvl"/>
          <dgm:resizeHandles val="exact"/>
        </dgm:presLayoutVars>
      </dgm:prSet>
      <dgm:spPr/>
      <dgm:t>
        <a:bodyPr/>
        <a:lstStyle/>
        <a:p>
          <a:endParaRPr lang="ru-RU"/>
        </a:p>
      </dgm:t>
    </dgm:pt>
    <dgm:pt modelId="{F8BA81F6-94CC-4990-96CF-11E590575484}" type="pres">
      <dgm:prSet presAssocID="{63226561-535D-4FB9-8076-78AF60773E7D}" presName="parentText" presStyleLbl="node1" presStyleIdx="0" presStyleCnt="9">
        <dgm:presLayoutVars>
          <dgm:chMax val="0"/>
          <dgm:bulletEnabled val="1"/>
        </dgm:presLayoutVars>
      </dgm:prSet>
      <dgm:spPr/>
      <dgm:t>
        <a:bodyPr/>
        <a:lstStyle/>
        <a:p>
          <a:endParaRPr lang="ru-RU"/>
        </a:p>
      </dgm:t>
    </dgm:pt>
    <dgm:pt modelId="{7770DEAA-E273-48FC-88DF-3372416D3883}" type="pres">
      <dgm:prSet presAssocID="{2C4B7F03-3822-4F54-9236-B0C3AA594DD6}" presName="spacer" presStyleCnt="0"/>
      <dgm:spPr/>
    </dgm:pt>
    <dgm:pt modelId="{78B51F2D-46C5-487B-9AF6-0CA237D3234B}" type="pres">
      <dgm:prSet presAssocID="{42D1DD32-730E-414A-B72A-E22CA8851FD5}" presName="parentText" presStyleLbl="node1" presStyleIdx="1" presStyleCnt="9">
        <dgm:presLayoutVars>
          <dgm:chMax val="0"/>
          <dgm:bulletEnabled val="1"/>
        </dgm:presLayoutVars>
      </dgm:prSet>
      <dgm:spPr/>
      <dgm:t>
        <a:bodyPr/>
        <a:lstStyle/>
        <a:p>
          <a:endParaRPr lang="ru-RU"/>
        </a:p>
      </dgm:t>
    </dgm:pt>
    <dgm:pt modelId="{FAE2C5AD-7921-4962-8F76-23AE35F39C01}" type="pres">
      <dgm:prSet presAssocID="{796C6495-6C5E-4F7F-8816-91CCAC394671}" presName="spacer" presStyleCnt="0"/>
      <dgm:spPr/>
    </dgm:pt>
    <dgm:pt modelId="{F3855160-DD56-484C-99EF-ADBCC9369E06}" type="pres">
      <dgm:prSet presAssocID="{21D302DF-A5BF-4CD0-BB20-97B98662801D}" presName="parentText" presStyleLbl="node1" presStyleIdx="2" presStyleCnt="9">
        <dgm:presLayoutVars>
          <dgm:chMax val="0"/>
          <dgm:bulletEnabled val="1"/>
        </dgm:presLayoutVars>
      </dgm:prSet>
      <dgm:spPr/>
      <dgm:t>
        <a:bodyPr/>
        <a:lstStyle/>
        <a:p>
          <a:endParaRPr lang="ru-RU"/>
        </a:p>
      </dgm:t>
    </dgm:pt>
    <dgm:pt modelId="{A8D8D23B-9407-4DA2-A310-FEC8DA8E4DB3}" type="pres">
      <dgm:prSet presAssocID="{81230E63-171E-42E8-8043-B34655A1466F}" presName="spacer" presStyleCnt="0"/>
      <dgm:spPr/>
    </dgm:pt>
    <dgm:pt modelId="{CD926DD4-16E9-4032-9268-3E0FA6A412D9}" type="pres">
      <dgm:prSet presAssocID="{467B2AC6-1552-4BC1-AA63-147273D4DE2D}" presName="parentText" presStyleLbl="node1" presStyleIdx="3" presStyleCnt="9">
        <dgm:presLayoutVars>
          <dgm:chMax val="0"/>
          <dgm:bulletEnabled val="1"/>
        </dgm:presLayoutVars>
      </dgm:prSet>
      <dgm:spPr/>
      <dgm:t>
        <a:bodyPr/>
        <a:lstStyle/>
        <a:p>
          <a:endParaRPr lang="ru-RU"/>
        </a:p>
      </dgm:t>
    </dgm:pt>
    <dgm:pt modelId="{20927B3B-C606-4A55-8232-E2CC82545C8E}" type="pres">
      <dgm:prSet presAssocID="{695ECCF0-D2F8-45B1-B532-EC580B386902}" presName="spacer" presStyleCnt="0"/>
      <dgm:spPr/>
    </dgm:pt>
    <dgm:pt modelId="{0EF7B1B0-9D94-41D3-877C-7FEC24BA8B2C}" type="pres">
      <dgm:prSet presAssocID="{64417EF9-C332-4139-9CE4-9CBC41B572FE}" presName="parentText" presStyleLbl="node1" presStyleIdx="4" presStyleCnt="9">
        <dgm:presLayoutVars>
          <dgm:chMax val="0"/>
          <dgm:bulletEnabled val="1"/>
        </dgm:presLayoutVars>
      </dgm:prSet>
      <dgm:spPr/>
      <dgm:t>
        <a:bodyPr/>
        <a:lstStyle/>
        <a:p>
          <a:endParaRPr lang="ru-RU"/>
        </a:p>
      </dgm:t>
    </dgm:pt>
    <dgm:pt modelId="{590CF826-74EB-4D26-B819-0EBB5D19DA06}" type="pres">
      <dgm:prSet presAssocID="{B7067C4D-71FF-4CE4-8DEA-BC70308868EF}" presName="spacer" presStyleCnt="0"/>
      <dgm:spPr/>
    </dgm:pt>
    <dgm:pt modelId="{D8BD4650-C5E8-40C0-972E-41E5679DD870}" type="pres">
      <dgm:prSet presAssocID="{B30FC166-6303-4E10-8D97-6AF953178011}" presName="parentText" presStyleLbl="node1" presStyleIdx="5" presStyleCnt="9">
        <dgm:presLayoutVars>
          <dgm:chMax val="0"/>
          <dgm:bulletEnabled val="1"/>
        </dgm:presLayoutVars>
      </dgm:prSet>
      <dgm:spPr/>
      <dgm:t>
        <a:bodyPr/>
        <a:lstStyle/>
        <a:p>
          <a:endParaRPr lang="ru-RU"/>
        </a:p>
      </dgm:t>
    </dgm:pt>
    <dgm:pt modelId="{43DEC905-5072-4958-9190-094A5F7CB527}" type="pres">
      <dgm:prSet presAssocID="{F8377658-8370-4A1F-B6A0-15EEF5585CFB}" presName="spacer" presStyleCnt="0"/>
      <dgm:spPr/>
    </dgm:pt>
    <dgm:pt modelId="{A722AE19-ACAD-49F4-8EB1-8FEE2142654D}" type="pres">
      <dgm:prSet presAssocID="{15E4E60A-3B11-4024-B4A5-AC5936A189EC}" presName="parentText" presStyleLbl="node1" presStyleIdx="6" presStyleCnt="9">
        <dgm:presLayoutVars>
          <dgm:chMax val="0"/>
          <dgm:bulletEnabled val="1"/>
        </dgm:presLayoutVars>
      </dgm:prSet>
      <dgm:spPr/>
      <dgm:t>
        <a:bodyPr/>
        <a:lstStyle/>
        <a:p>
          <a:endParaRPr lang="ru-RU"/>
        </a:p>
      </dgm:t>
    </dgm:pt>
    <dgm:pt modelId="{7E8BA873-AEF2-472B-AFBF-54C456E59130}" type="pres">
      <dgm:prSet presAssocID="{607E66DD-BECD-4580-93AF-197DB69B5044}" presName="spacer" presStyleCnt="0"/>
      <dgm:spPr/>
    </dgm:pt>
    <dgm:pt modelId="{449092A9-085B-4E95-8F7D-C5AEBB054656}" type="pres">
      <dgm:prSet presAssocID="{41C9C155-41F1-48D4-BE06-DA162CFE2CFD}" presName="parentText" presStyleLbl="node1" presStyleIdx="7" presStyleCnt="9" custLinFactNeighborY="-57626">
        <dgm:presLayoutVars>
          <dgm:chMax val="0"/>
          <dgm:bulletEnabled val="1"/>
        </dgm:presLayoutVars>
      </dgm:prSet>
      <dgm:spPr/>
      <dgm:t>
        <a:bodyPr/>
        <a:lstStyle/>
        <a:p>
          <a:endParaRPr lang="ru-RU"/>
        </a:p>
      </dgm:t>
    </dgm:pt>
    <dgm:pt modelId="{F271FF96-2254-4027-B2C5-2FE9070DCE94}" type="pres">
      <dgm:prSet presAssocID="{FCBD1820-563A-47C8-8DA1-1B5725134FD7}" presName="spacer" presStyleCnt="0"/>
      <dgm:spPr/>
    </dgm:pt>
    <dgm:pt modelId="{9F2AA6EC-BC30-41C7-B297-5E409D979870}" type="pres">
      <dgm:prSet presAssocID="{AD8C69B8-971B-40C1-9663-54E6AC3AF453}" presName="parentText" presStyleLbl="node1" presStyleIdx="8" presStyleCnt="9">
        <dgm:presLayoutVars>
          <dgm:chMax val="0"/>
          <dgm:bulletEnabled val="1"/>
        </dgm:presLayoutVars>
      </dgm:prSet>
      <dgm:spPr/>
      <dgm:t>
        <a:bodyPr/>
        <a:lstStyle/>
        <a:p>
          <a:endParaRPr lang="ru-RU"/>
        </a:p>
      </dgm:t>
    </dgm:pt>
  </dgm:ptLst>
  <dgm:cxnLst>
    <dgm:cxn modelId="{0B296884-A350-4735-94E3-73EC47059DD6}" srcId="{1652A273-8351-4F70-B154-A10DEB396D9C}" destId="{15E4E60A-3B11-4024-B4A5-AC5936A189EC}" srcOrd="6" destOrd="0" parTransId="{E1E72A83-67A3-4187-86E6-2C8D7DFF25F1}" sibTransId="{607E66DD-BECD-4580-93AF-197DB69B5044}"/>
    <dgm:cxn modelId="{07A9D23B-CECF-44A6-A44D-66258D28C852}" type="presOf" srcId="{15E4E60A-3B11-4024-B4A5-AC5936A189EC}" destId="{A722AE19-ACAD-49F4-8EB1-8FEE2142654D}" srcOrd="0" destOrd="0" presId="urn:microsoft.com/office/officeart/2005/8/layout/vList2"/>
    <dgm:cxn modelId="{B70658F1-EB7A-4D14-841C-2AE01AD6AE23}" type="presOf" srcId="{63226561-535D-4FB9-8076-78AF60773E7D}" destId="{F8BA81F6-94CC-4990-96CF-11E590575484}" srcOrd="0" destOrd="0" presId="urn:microsoft.com/office/officeart/2005/8/layout/vList2"/>
    <dgm:cxn modelId="{DF05EE0A-A03B-40DC-9260-F5F5DB0D6A65}" type="presOf" srcId="{42D1DD32-730E-414A-B72A-E22CA8851FD5}" destId="{78B51F2D-46C5-487B-9AF6-0CA237D3234B}" srcOrd="0" destOrd="0" presId="urn:microsoft.com/office/officeart/2005/8/layout/vList2"/>
    <dgm:cxn modelId="{59C1F2D8-9DF6-45CE-B9BC-978C7A0D9201}" type="presOf" srcId="{B30FC166-6303-4E10-8D97-6AF953178011}" destId="{D8BD4650-C5E8-40C0-972E-41E5679DD870}" srcOrd="0" destOrd="0" presId="urn:microsoft.com/office/officeart/2005/8/layout/vList2"/>
    <dgm:cxn modelId="{8BAF4C11-9A48-4521-87B8-A3B6EF12B499}" type="presOf" srcId="{41C9C155-41F1-48D4-BE06-DA162CFE2CFD}" destId="{449092A9-085B-4E95-8F7D-C5AEBB054656}" srcOrd="0" destOrd="0" presId="urn:microsoft.com/office/officeart/2005/8/layout/vList2"/>
    <dgm:cxn modelId="{F7DE0046-6D95-4534-A42B-06CFF8E0CE5A}" srcId="{1652A273-8351-4F70-B154-A10DEB396D9C}" destId="{21D302DF-A5BF-4CD0-BB20-97B98662801D}" srcOrd="2" destOrd="0" parTransId="{44B720DF-C645-4B85-8AF1-D9ABCCAFBEF7}" sibTransId="{81230E63-171E-42E8-8043-B34655A1466F}"/>
    <dgm:cxn modelId="{F58B0FCB-539E-4B5F-BFF7-8F88EB43EB97}" srcId="{1652A273-8351-4F70-B154-A10DEB396D9C}" destId="{B30FC166-6303-4E10-8D97-6AF953178011}" srcOrd="5" destOrd="0" parTransId="{8557837C-CBBA-4B94-AB83-0EFD20EF6217}" sibTransId="{F8377658-8370-4A1F-B6A0-15EEF5585CFB}"/>
    <dgm:cxn modelId="{F942999E-C2A3-4D76-89C6-17FA684A3375}" srcId="{1652A273-8351-4F70-B154-A10DEB396D9C}" destId="{467B2AC6-1552-4BC1-AA63-147273D4DE2D}" srcOrd="3" destOrd="0" parTransId="{23A21B2D-E817-40CD-BC5B-298CEAE4A788}" sibTransId="{695ECCF0-D2F8-45B1-B532-EC580B386902}"/>
    <dgm:cxn modelId="{63B5E64A-22DF-444F-991D-14A8F8FE5703}" type="presOf" srcId="{1652A273-8351-4F70-B154-A10DEB396D9C}" destId="{645E584C-17FE-42A5-8AF3-F7685E860E72}" srcOrd="0" destOrd="0" presId="urn:microsoft.com/office/officeart/2005/8/layout/vList2"/>
    <dgm:cxn modelId="{EE26150D-05C8-4227-8FAE-93F74BEACB00}" type="presOf" srcId="{21D302DF-A5BF-4CD0-BB20-97B98662801D}" destId="{F3855160-DD56-484C-99EF-ADBCC9369E06}" srcOrd="0" destOrd="0" presId="urn:microsoft.com/office/officeart/2005/8/layout/vList2"/>
    <dgm:cxn modelId="{E517D784-9E56-4BE3-86C2-CAABC00D8787}" srcId="{1652A273-8351-4F70-B154-A10DEB396D9C}" destId="{41C9C155-41F1-48D4-BE06-DA162CFE2CFD}" srcOrd="7" destOrd="0" parTransId="{EE58A211-4DA5-4D0E-98C0-924526B0524E}" sibTransId="{FCBD1820-563A-47C8-8DA1-1B5725134FD7}"/>
    <dgm:cxn modelId="{0E1E8299-1B7C-4C2B-94A0-D786EE835DDD}" type="presOf" srcId="{64417EF9-C332-4139-9CE4-9CBC41B572FE}" destId="{0EF7B1B0-9D94-41D3-877C-7FEC24BA8B2C}" srcOrd="0" destOrd="0" presId="urn:microsoft.com/office/officeart/2005/8/layout/vList2"/>
    <dgm:cxn modelId="{3E8720B3-F44F-4D4C-BDE8-DD373C85BDA2}" type="presOf" srcId="{AD8C69B8-971B-40C1-9663-54E6AC3AF453}" destId="{9F2AA6EC-BC30-41C7-B297-5E409D979870}" srcOrd="0" destOrd="0" presId="urn:microsoft.com/office/officeart/2005/8/layout/vList2"/>
    <dgm:cxn modelId="{4FCE0ACB-666A-4749-A07C-6BA2ECFFB198}" srcId="{1652A273-8351-4F70-B154-A10DEB396D9C}" destId="{AD8C69B8-971B-40C1-9663-54E6AC3AF453}" srcOrd="8" destOrd="0" parTransId="{4606A76C-766B-4814-B631-215EF1E6E18D}" sibTransId="{C5D4ED4A-1A24-48A5-B070-7715462B4422}"/>
    <dgm:cxn modelId="{7A646049-17E6-40F7-AF65-73108780E055}" type="presOf" srcId="{467B2AC6-1552-4BC1-AA63-147273D4DE2D}" destId="{CD926DD4-16E9-4032-9268-3E0FA6A412D9}" srcOrd="0" destOrd="0" presId="urn:microsoft.com/office/officeart/2005/8/layout/vList2"/>
    <dgm:cxn modelId="{6DD31597-72C5-4BEA-AAD9-E7E807400F55}" srcId="{1652A273-8351-4F70-B154-A10DEB396D9C}" destId="{42D1DD32-730E-414A-B72A-E22CA8851FD5}" srcOrd="1" destOrd="0" parTransId="{E9476ABF-FEDD-46E4-9C76-03BB34C9E5FE}" sibTransId="{796C6495-6C5E-4F7F-8816-91CCAC394671}"/>
    <dgm:cxn modelId="{8F9C8182-FAC2-4E78-B217-0654D3F5C51C}" srcId="{1652A273-8351-4F70-B154-A10DEB396D9C}" destId="{64417EF9-C332-4139-9CE4-9CBC41B572FE}" srcOrd="4" destOrd="0" parTransId="{3F32D4D6-3CDE-4800-831F-C3E034B01229}" sibTransId="{B7067C4D-71FF-4CE4-8DEA-BC70308868EF}"/>
    <dgm:cxn modelId="{C142CF8F-77FF-4320-8618-036E4DA8F31E}" srcId="{1652A273-8351-4F70-B154-A10DEB396D9C}" destId="{63226561-535D-4FB9-8076-78AF60773E7D}" srcOrd="0" destOrd="0" parTransId="{3B9565FB-00FB-4897-98D6-10638479DECA}" sibTransId="{2C4B7F03-3822-4F54-9236-B0C3AA594DD6}"/>
    <dgm:cxn modelId="{1E24E6D9-09B4-417F-83E0-11B58AE61CF2}" type="presParOf" srcId="{645E584C-17FE-42A5-8AF3-F7685E860E72}" destId="{F8BA81F6-94CC-4990-96CF-11E590575484}" srcOrd="0" destOrd="0" presId="urn:microsoft.com/office/officeart/2005/8/layout/vList2"/>
    <dgm:cxn modelId="{3081C24F-2E10-4CA3-AEBE-F58E0672BC72}" type="presParOf" srcId="{645E584C-17FE-42A5-8AF3-F7685E860E72}" destId="{7770DEAA-E273-48FC-88DF-3372416D3883}" srcOrd="1" destOrd="0" presId="urn:microsoft.com/office/officeart/2005/8/layout/vList2"/>
    <dgm:cxn modelId="{FF8CBC77-2527-45F0-BF0A-24AA046B15CC}" type="presParOf" srcId="{645E584C-17FE-42A5-8AF3-F7685E860E72}" destId="{78B51F2D-46C5-487B-9AF6-0CA237D3234B}" srcOrd="2" destOrd="0" presId="urn:microsoft.com/office/officeart/2005/8/layout/vList2"/>
    <dgm:cxn modelId="{C31E9031-B25E-4F0F-B26C-F0114DFF54BE}" type="presParOf" srcId="{645E584C-17FE-42A5-8AF3-F7685E860E72}" destId="{FAE2C5AD-7921-4962-8F76-23AE35F39C01}" srcOrd="3" destOrd="0" presId="urn:microsoft.com/office/officeart/2005/8/layout/vList2"/>
    <dgm:cxn modelId="{6268C5C7-1A86-40FC-A39F-8844A528900D}" type="presParOf" srcId="{645E584C-17FE-42A5-8AF3-F7685E860E72}" destId="{F3855160-DD56-484C-99EF-ADBCC9369E06}" srcOrd="4" destOrd="0" presId="urn:microsoft.com/office/officeart/2005/8/layout/vList2"/>
    <dgm:cxn modelId="{94C80FA9-1C40-4FF9-8A75-1BE9120AEA5C}" type="presParOf" srcId="{645E584C-17FE-42A5-8AF3-F7685E860E72}" destId="{A8D8D23B-9407-4DA2-A310-FEC8DA8E4DB3}" srcOrd="5" destOrd="0" presId="urn:microsoft.com/office/officeart/2005/8/layout/vList2"/>
    <dgm:cxn modelId="{49BF616A-48D8-4616-90E4-04C74A90F027}" type="presParOf" srcId="{645E584C-17FE-42A5-8AF3-F7685E860E72}" destId="{CD926DD4-16E9-4032-9268-3E0FA6A412D9}" srcOrd="6" destOrd="0" presId="urn:microsoft.com/office/officeart/2005/8/layout/vList2"/>
    <dgm:cxn modelId="{B3646036-4135-40E6-AA69-4970E39BEA7F}" type="presParOf" srcId="{645E584C-17FE-42A5-8AF3-F7685E860E72}" destId="{20927B3B-C606-4A55-8232-E2CC82545C8E}" srcOrd="7" destOrd="0" presId="urn:microsoft.com/office/officeart/2005/8/layout/vList2"/>
    <dgm:cxn modelId="{FDC08598-DFEE-4EAE-824F-3499C9733D31}" type="presParOf" srcId="{645E584C-17FE-42A5-8AF3-F7685E860E72}" destId="{0EF7B1B0-9D94-41D3-877C-7FEC24BA8B2C}" srcOrd="8" destOrd="0" presId="urn:microsoft.com/office/officeart/2005/8/layout/vList2"/>
    <dgm:cxn modelId="{B2A11CE2-033D-48C9-98AE-7788D1DA56A6}" type="presParOf" srcId="{645E584C-17FE-42A5-8AF3-F7685E860E72}" destId="{590CF826-74EB-4D26-B819-0EBB5D19DA06}" srcOrd="9" destOrd="0" presId="urn:microsoft.com/office/officeart/2005/8/layout/vList2"/>
    <dgm:cxn modelId="{BC7403CD-B6DA-48FA-8DC2-C4D6D4AFAFC7}" type="presParOf" srcId="{645E584C-17FE-42A5-8AF3-F7685E860E72}" destId="{D8BD4650-C5E8-40C0-972E-41E5679DD870}" srcOrd="10" destOrd="0" presId="urn:microsoft.com/office/officeart/2005/8/layout/vList2"/>
    <dgm:cxn modelId="{840A215A-698C-458E-B3DD-A6E5FC08EFFE}" type="presParOf" srcId="{645E584C-17FE-42A5-8AF3-F7685E860E72}" destId="{43DEC905-5072-4958-9190-094A5F7CB527}" srcOrd="11" destOrd="0" presId="urn:microsoft.com/office/officeart/2005/8/layout/vList2"/>
    <dgm:cxn modelId="{CBAD7270-C6C5-493E-84D0-5E9941EEA903}" type="presParOf" srcId="{645E584C-17FE-42A5-8AF3-F7685E860E72}" destId="{A722AE19-ACAD-49F4-8EB1-8FEE2142654D}" srcOrd="12" destOrd="0" presId="urn:microsoft.com/office/officeart/2005/8/layout/vList2"/>
    <dgm:cxn modelId="{2CE4273F-18C3-4E9E-9A28-27428DC28447}" type="presParOf" srcId="{645E584C-17FE-42A5-8AF3-F7685E860E72}" destId="{7E8BA873-AEF2-472B-AFBF-54C456E59130}" srcOrd="13" destOrd="0" presId="urn:microsoft.com/office/officeart/2005/8/layout/vList2"/>
    <dgm:cxn modelId="{EB7361D6-D8BC-46E3-8142-FB76951598A8}" type="presParOf" srcId="{645E584C-17FE-42A5-8AF3-F7685E860E72}" destId="{449092A9-085B-4E95-8F7D-C5AEBB054656}" srcOrd="14" destOrd="0" presId="urn:microsoft.com/office/officeart/2005/8/layout/vList2"/>
    <dgm:cxn modelId="{5BA1990F-E614-4626-B3CA-ADFF545AF7AA}" type="presParOf" srcId="{645E584C-17FE-42A5-8AF3-F7685E860E72}" destId="{F271FF96-2254-4027-B2C5-2FE9070DCE94}" srcOrd="15" destOrd="0" presId="urn:microsoft.com/office/officeart/2005/8/layout/vList2"/>
    <dgm:cxn modelId="{FB447845-E578-411C-9017-413A346A34C3}" type="presParOf" srcId="{645E584C-17FE-42A5-8AF3-F7685E860E72}" destId="{9F2AA6EC-BC30-41C7-B297-5E409D979870}"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32B15B0E-E897-4DA2-9681-B75FDEDF836A}"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ru-RU"/>
        </a:p>
      </dgm:t>
    </dgm:pt>
    <dgm:pt modelId="{E0321F95-BCA3-4B83-9B59-6E8D636316EA}">
      <dgm:prSet custT="1"/>
      <dgm:spPr/>
      <dgm:t>
        <a:bodyPr/>
        <a:lstStyle/>
        <a:p>
          <a:pPr rtl="0"/>
          <a:r>
            <a:rPr lang="ru-RU" sz="1200" b="1" dirty="0" smtClean="0">
              <a:solidFill>
                <a:schemeClr val="tx1"/>
              </a:solidFill>
            </a:rPr>
            <a:t>1)	опрос руководителей, лиц, ответственных за исполнение и принимающих товары (работы, услуги), а также бухгалтеров организации-налогоплательщика и его контрагентов об обстоятельствах заключения и исполнения сомнительного договора; </a:t>
          </a:r>
          <a:endParaRPr lang="ru-RU" sz="1200" b="1" dirty="0">
            <a:solidFill>
              <a:schemeClr val="tx1"/>
            </a:solidFill>
          </a:endParaRPr>
        </a:p>
      </dgm:t>
    </dgm:pt>
    <dgm:pt modelId="{2556C7D3-9E3F-4A89-9E66-82D4D29DCD0C}" type="parTrans" cxnId="{F0663AA5-7871-41F4-BC94-2BCFFEC3DECE}">
      <dgm:prSet/>
      <dgm:spPr/>
      <dgm:t>
        <a:bodyPr/>
        <a:lstStyle/>
        <a:p>
          <a:endParaRPr lang="ru-RU" sz="1200" b="1">
            <a:solidFill>
              <a:schemeClr val="tx1"/>
            </a:solidFill>
          </a:endParaRPr>
        </a:p>
      </dgm:t>
    </dgm:pt>
    <dgm:pt modelId="{6EA4A4DC-2A00-4E82-B647-1111508EBBBC}" type="sibTrans" cxnId="{F0663AA5-7871-41F4-BC94-2BCFFEC3DECE}">
      <dgm:prSet/>
      <dgm:spPr/>
      <dgm:t>
        <a:bodyPr/>
        <a:lstStyle/>
        <a:p>
          <a:endParaRPr lang="ru-RU" sz="1200" b="1">
            <a:solidFill>
              <a:schemeClr val="tx1"/>
            </a:solidFill>
          </a:endParaRPr>
        </a:p>
      </dgm:t>
    </dgm:pt>
    <dgm:pt modelId="{39FBA0F7-4D56-495F-B987-79DB4B4BEE07}">
      <dgm:prSet custT="1"/>
      <dgm:spPr/>
      <dgm:t>
        <a:bodyPr/>
        <a:lstStyle/>
        <a:p>
          <a:pPr rtl="0"/>
          <a:r>
            <a:rPr lang="ru-RU" sz="1200" b="1" smtClean="0">
              <a:solidFill>
                <a:schemeClr val="tx1"/>
              </a:solidFill>
            </a:rPr>
            <a:t>2)	истребование первичные документы, подтверждающие сомнительные финансово-хозяйственные операции, в том числе и необязательные (переписка, заявки, протоколы совещаний, складские книги, журналы въезда и выезда, журналы выдачи пропусков и др.); </a:t>
          </a:r>
          <a:endParaRPr lang="ru-RU" sz="1200" b="1">
            <a:solidFill>
              <a:schemeClr val="tx1"/>
            </a:solidFill>
          </a:endParaRPr>
        </a:p>
      </dgm:t>
    </dgm:pt>
    <dgm:pt modelId="{B40D8419-457F-478B-B0DE-C5616F1A9ABC}" type="parTrans" cxnId="{52D00263-6285-4CC6-AA5E-577F2208632B}">
      <dgm:prSet/>
      <dgm:spPr/>
      <dgm:t>
        <a:bodyPr/>
        <a:lstStyle/>
        <a:p>
          <a:endParaRPr lang="ru-RU" sz="1200" b="1">
            <a:solidFill>
              <a:schemeClr val="tx1"/>
            </a:solidFill>
          </a:endParaRPr>
        </a:p>
      </dgm:t>
    </dgm:pt>
    <dgm:pt modelId="{B9A0D12B-0117-4463-A56E-98FA3384D278}" type="sibTrans" cxnId="{52D00263-6285-4CC6-AA5E-577F2208632B}">
      <dgm:prSet/>
      <dgm:spPr/>
      <dgm:t>
        <a:bodyPr/>
        <a:lstStyle/>
        <a:p>
          <a:endParaRPr lang="ru-RU" sz="1200" b="1">
            <a:solidFill>
              <a:schemeClr val="tx1"/>
            </a:solidFill>
          </a:endParaRPr>
        </a:p>
      </dgm:t>
    </dgm:pt>
    <dgm:pt modelId="{43E3151D-293C-402E-82DB-D7EE6FFC19F4}">
      <dgm:prSet custT="1"/>
      <dgm:spPr/>
      <dgm:t>
        <a:bodyPr/>
        <a:lstStyle/>
        <a:p>
          <a:pPr rtl="0"/>
          <a:r>
            <a:rPr lang="ru-RU" sz="1200" b="1" smtClean="0">
              <a:solidFill>
                <a:schemeClr val="tx1"/>
              </a:solidFill>
            </a:rPr>
            <a:t>3)	анализ документы и сопоставляют данные с целью поиска несоответствий, например: в договоре (либо приложениях к нему) количество товара может быть указано в штуках, тогда как в счетах-фактурах и товарных накладных – в тоннах. </a:t>
          </a:r>
          <a:r>
            <a:rPr lang="ru-RU" sz="1200" b="1" dirty="0" smtClean="0">
              <a:solidFill>
                <a:schemeClr val="tx1"/>
              </a:solidFill>
            </a:rPr>
            <a:t>Также сверяются идентичность первичных бухгалтерских документов, при необходимости могут назначить и провести почерковедческую экспертизу; </a:t>
          </a:r>
          <a:endParaRPr lang="ru-RU" sz="1200" b="1" dirty="0">
            <a:solidFill>
              <a:schemeClr val="tx1"/>
            </a:solidFill>
          </a:endParaRPr>
        </a:p>
      </dgm:t>
    </dgm:pt>
    <dgm:pt modelId="{CA1F14B2-1EBD-4CA1-959A-A6D73C3EFE7D}" type="parTrans" cxnId="{4864B066-BC9F-444F-96FD-2A16CBE7A8E3}">
      <dgm:prSet/>
      <dgm:spPr/>
      <dgm:t>
        <a:bodyPr/>
        <a:lstStyle/>
        <a:p>
          <a:endParaRPr lang="ru-RU" sz="1200" b="1">
            <a:solidFill>
              <a:schemeClr val="tx1"/>
            </a:solidFill>
          </a:endParaRPr>
        </a:p>
      </dgm:t>
    </dgm:pt>
    <dgm:pt modelId="{1921BCE8-E62F-4D39-AD55-3E1CEB675C14}" type="sibTrans" cxnId="{4864B066-BC9F-444F-96FD-2A16CBE7A8E3}">
      <dgm:prSet/>
      <dgm:spPr/>
      <dgm:t>
        <a:bodyPr/>
        <a:lstStyle/>
        <a:p>
          <a:endParaRPr lang="ru-RU" sz="1200" b="1">
            <a:solidFill>
              <a:schemeClr val="tx1"/>
            </a:solidFill>
          </a:endParaRPr>
        </a:p>
      </dgm:t>
    </dgm:pt>
    <dgm:pt modelId="{9110530E-5B6B-45A1-8ACA-4C76F1166ADC}">
      <dgm:prSet custT="1"/>
      <dgm:spPr/>
      <dgm:t>
        <a:bodyPr/>
        <a:lstStyle/>
        <a:p>
          <a:pPr rtl="0"/>
          <a:r>
            <a:rPr lang="ru-RU" sz="1200" b="1" smtClean="0">
              <a:solidFill>
                <a:schemeClr val="tx1"/>
              </a:solidFill>
            </a:rPr>
            <a:t>4)	в случае установления в числе контрагентов налогоплательщика организаций, относящихся к группе риска (фирмы-однодневки, аффилированные организации), проводят комплекс мероприятий, направленных на связь указанных организаций (лиц, причастных к их деятельности) с должностными лицами организации-налогоплательщика; </a:t>
          </a:r>
          <a:endParaRPr lang="ru-RU" sz="1200" b="1">
            <a:solidFill>
              <a:schemeClr val="tx1"/>
            </a:solidFill>
          </a:endParaRPr>
        </a:p>
      </dgm:t>
    </dgm:pt>
    <dgm:pt modelId="{F3B0585F-D448-4BC8-AD30-326AA62806A7}" type="parTrans" cxnId="{0EE7C378-3DD8-4FA7-8781-89D9F696AEF8}">
      <dgm:prSet/>
      <dgm:spPr/>
      <dgm:t>
        <a:bodyPr/>
        <a:lstStyle/>
        <a:p>
          <a:endParaRPr lang="ru-RU" sz="1200" b="1">
            <a:solidFill>
              <a:schemeClr val="tx1"/>
            </a:solidFill>
          </a:endParaRPr>
        </a:p>
      </dgm:t>
    </dgm:pt>
    <dgm:pt modelId="{B08059ED-9515-4CE4-8F66-864CD708D0F4}" type="sibTrans" cxnId="{0EE7C378-3DD8-4FA7-8781-89D9F696AEF8}">
      <dgm:prSet/>
      <dgm:spPr/>
      <dgm:t>
        <a:bodyPr/>
        <a:lstStyle/>
        <a:p>
          <a:endParaRPr lang="ru-RU" sz="1200" b="1">
            <a:solidFill>
              <a:schemeClr val="tx1"/>
            </a:solidFill>
          </a:endParaRPr>
        </a:p>
      </dgm:t>
    </dgm:pt>
    <dgm:pt modelId="{4E51B73D-EF43-4978-8594-8873BE8C6C4A}">
      <dgm:prSet custT="1"/>
      <dgm:spPr/>
      <dgm:t>
        <a:bodyPr/>
        <a:lstStyle/>
        <a:p>
          <a:pPr rtl="0"/>
          <a:r>
            <a:rPr lang="ru-RU" sz="1200" b="1" smtClean="0">
              <a:solidFill>
                <a:schemeClr val="tx1"/>
              </a:solidFill>
            </a:rPr>
            <a:t>5)	в случае с доказательствами аффилированности иностранных партнеров проверяются сведения о физических лицах, представляющих интересы иностранных компаний на территории России, зачастую это номинальные директора, которые даже не пересекали границу РФ. Налоговики запрашивают сведения об операциях иностранных партнеров в Центробанке РФ и Росфинмониторинге. Вся эта схема направлена на выявление конечного бенефициара и реальной цели сделок; </a:t>
          </a:r>
          <a:endParaRPr lang="ru-RU" sz="1200" b="1">
            <a:solidFill>
              <a:schemeClr val="tx1"/>
            </a:solidFill>
          </a:endParaRPr>
        </a:p>
      </dgm:t>
    </dgm:pt>
    <dgm:pt modelId="{436A5AA6-A9E6-4136-AF41-AF09FE6CB0F7}" type="parTrans" cxnId="{8B8FF0A7-140E-46D2-9564-5EBC4F690F07}">
      <dgm:prSet/>
      <dgm:spPr/>
      <dgm:t>
        <a:bodyPr/>
        <a:lstStyle/>
        <a:p>
          <a:endParaRPr lang="ru-RU" sz="1200" b="1">
            <a:solidFill>
              <a:schemeClr val="tx1"/>
            </a:solidFill>
          </a:endParaRPr>
        </a:p>
      </dgm:t>
    </dgm:pt>
    <dgm:pt modelId="{4697F726-1FC2-4836-ABD4-B180D427F76A}" type="sibTrans" cxnId="{8B8FF0A7-140E-46D2-9564-5EBC4F690F07}">
      <dgm:prSet/>
      <dgm:spPr/>
      <dgm:t>
        <a:bodyPr/>
        <a:lstStyle/>
        <a:p>
          <a:endParaRPr lang="ru-RU" sz="1200" b="1">
            <a:solidFill>
              <a:schemeClr val="tx1"/>
            </a:solidFill>
          </a:endParaRPr>
        </a:p>
      </dgm:t>
    </dgm:pt>
    <dgm:pt modelId="{D1AB83DC-E67B-4EEF-BE8C-065DD4794DB6}">
      <dgm:prSet custT="1"/>
      <dgm:spPr/>
      <dgm:t>
        <a:bodyPr/>
        <a:lstStyle/>
        <a:p>
          <a:pPr rtl="0"/>
          <a:r>
            <a:rPr lang="ru-RU" sz="1200" b="1" smtClean="0">
              <a:solidFill>
                <a:schemeClr val="tx1"/>
              </a:solidFill>
            </a:rPr>
            <a:t>6)	проводение обыски помещений с целью поиска печатей фирмы-однодневки, бланков аффилированных организаций, флешнакопителей, серверов, токенов, рутокенов и т.д.); </a:t>
          </a:r>
          <a:endParaRPr lang="ru-RU" sz="1200" b="1">
            <a:solidFill>
              <a:schemeClr val="tx1"/>
            </a:solidFill>
          </a:endParaRPr>
        </a:p>
      </dgm:t>
    </dgm:pt>
    <dgm:pt modelId="{AD5AC29A-94F4-4DA1-AE84-C212B79A8B10}" type="parTrans" cxnId="{DFD8E656-2DF9-4AE4-8847-A8AFAEA4E34C}">
      <dgm:prSet/>
      <dgm:spPr/>
      <dgm:t>
        <a:bodyPr/>
        <a:lstStyle/>
        <a:p>
          <a:endParaRPr lang="ru-RU" sz="1200" b="1">
            <a:solidFill>
              <a:schemeClr val="tx1"/>
            </a:solidFill>
          </a:endParaRPr>
        </a:p>
      </dgm:t>
    </dgm:pt>
    <dgm:pt modelId="{A2437C51-85AF-4399-9D43-11A10AD097A3}" type="sibTrans" cxnId="{DFD8E656-2DF9-4AE4-8847-A8AFAEA4E34C}">
      <dgm:prSet/>
      <dgm:spPr/>
      <dgm:t>
        <a:bodyPr/>
        <a:lstStyle/>
        <a:p>
          <a:endParaRPr lang="ru-RU" sz="1200" b="1">
            <a:solidFill>
              <a:schemeClr val="tx1"/>
            </a:solidFill>
          </a:endParaRPr>
        </a:p>
      </dgm:t>
    </dgm:pt>
    <dgm:pt modelId="{4CD36E93-3F66-4525-8790-A9C2F2C51221}">
      <dgm:prSet custT="1"/>
      <dgm:spPr/>
      <dgm:t>
        <a:bodyPr/>
        <a:lstStyle/>
        <a:p>
          <a:pPr rtl="0"/>
          <a:r>
            <a:rPr lang="ru-RU" sz="1200" b="1" smtClean="0">
              <a:solidFill>
                <a:schemeClr val="tx1"/>
              </a:solidFill>
            </a:rPr>
            <a:t>7)	выявление фактов того, что контрагент не мог самостоятельно выполнить сделку (поставить товар) и выявляют производителя товара, реального поставщика или подрядчика услуг, имелось ли складское помещение, и анализируется движение товара, как фактическое, так и в бухгалтерском учете; </a:t>
          </a:r>
          <a:endParaRPr lang="ru-RU" sz="1200" b="1">
            <a:solidFill>
              <a:schemeClr val="tx1"/>
            </a:solidFill>
          </a:endParaRPr>
        </a:p>
      </dgm:t>
    </dgm:pt>
    <dgm:pt modelId="{AB5FD150-EBD8-4857-9601-F5A4BE87D95A}" type="parTrans" cxnId="{198EA292-C187-40F5-8B4C-35A0754A8CD1}">
      <dgm:prSet/>
      <dgm:spPr/>
      <dgm:t>
        <a:bodyPr/>
        <a:lstStyle/>
        <a:p>
          <a:endParaRPr lang="ru-RU" sz="1200" b="1">
            <a:solidFill>
              <a:schemeClr val="tx1"/>
            </a:solidFill>
          </a:endParaRPr>
        </a:p>
      </dgm:t>
    </dgm:pt>
    <dgm:pt modelId="{E686A8EB-0596-452F-AE15-86B63D00AB1E}" type="sibTrans" cxnId="{198EA292-C187-40F5-8B4C-35A0754A8CD1}">
      <dgm:prSet/>
      <dgm:spPr/>
      <dgm:t>
        <a:bodyPr/>
        <a:lstStyle/>
        <a:p>
          <a:endParaRPr lang="ru-RU" sz="1200" b="1">
            <a:solidFill>
              <a:schemeClr val="tx1"/>
            </a:solidFill>
          </a:endParaRPr>
        </a:p>
      </dgm:t>
    </dgm:pt>
    <dgm:pt modelId="{1FEEEE90-421B-4749-8D0F-6165971E771D}">
      <dgm:prSet custT="1"/>
      <dgm:spPr/>
      <dgm:t>
        <a:bodyPr/>
        <a:lstStyle/>
        <a:p>
          <a:pPr rtl="0"/>
          <a:r>
            <a:rPr lang="ru-RU" sz="1200" b="1" smtClean="0">
              <a:solidFill>
                <a:schemeClr val="tx1"/>
              </a:solidFill>
            </a:rPr>
            <a:t>8)	для производителей товара анализ объемы поставок и реальные мощности производства. </a:t>
          </a:r>
          <a:endParaRPr lang="ru-RU" sz="1200" b="1">
            <a:solidFill>
              <a:schemeClr val="tx1"/>
            </a:solidFill>
          </a:endParaRPr>
        </a:p>
      </dgm:t>
    </dgm:pt>
    <dgm:pt modelId="{1C6EC407-6DEE-454A-B650-FD5E0C4B5904}" type="parTrans" cxnId="{AA17BDBD-FC4F-4646-9A10-445E99F6FD26}">
      <dgm:prSet/>
      <dgm:spPr/>
      <dgm:t>
        <a:bodyPr/>
        <a:lstStyle/>
        <a:p>
          <a:endParaRPr lang="ru-RU" sz="1200" b="1">
            <a:solidFill>
              <a:schemeClr val="tx1"/>
            </a:solidFill>
          </a:endParaRPr>
        </a:p>
      </dgm:t>
    </dgm:pt>
    <dgm:pt modelId="{90D5A970-1D0F-4C0A-8644-7CDF5A658EA9}" type="sibTrans" cxnId="{AA17BDBD-FC4F-4646-9A10-445E99F6FD26}">
      <dgm:prSet/>
      <dgm:spPr/>
      <dgm:t>
        <a:bodyPr/>
        <a:lstStyle/>
        <a:p>
          <a:endParaRPr lang="ru-RU" sz="1200" b="1">
            <a:solidFill>
              <a:schemeClr val="tx1"/>
            </a:solidFill>
          </a:endParaRPr>
        </a:p>
      </dgm:t>
    </dgm:pt>
    <dgm:pt modelId="{1C79EC19-1219-4373-922F-3F0F6A4E57ED}" type="pres">
      <dgm:prSet presAssocID="{32B15B0E-E897-4DA2-9681-B75FDEDF836A}" presName="linear" presStyleCnt="0">
        <dgm:presLayoutVars>
          <dgm:animLvl val="lvl"/>
          <dgm:resizeHandles val="exact"/>
        </dgm:presLayoutVars>
      </dgm:prSet>
      <dgm:spPr/>
      <dgm:t>
        <a:bodyPr/>
        <a:lstStyle/>
        <a:p>
          <a:endParaRPr lang="ru-RU"/>
        </a:p>
      </dgm:t>
    </dgm:pt>
    <dgm:pt modelId="{65B1D021-A687-420B-A8B2-4E501E2DA6CE}" type="pres">
      <dgm:prSet presAssocID="{E0321F95-BCA3-4B83-9B59-6E8D636316EA}" presName="parentText" presStyleLbl="node1" presStyleIdx="0" presStyleCnt="8">
        <dgm:presLayoutVars>
          <dgm:chMax val="0"/>
          <dgm:bulletEnabled val="1"/>
        </dgm:presLayoutVars>
      </dgm:prSet>
      <dgm:spPr/>
      <dgm:t>
        <a:bodyPr/>
        <a:lstStyle/>
        <a:p>
          <a:endParaRPr lang="ru-RU"/>
        </a:p>
      </dgm:t>
    </dgm:pt>
    <dgm:pt modelId="{FFBA6954-4B9A-4080-8986-6828ABD89962}" type="pres">
      <dgm:prSet presAssocID="{6EA4A4DC-2A00-4E82-B647-1111508EBBBC}" presName="spacer" presStyleCnt="0"/>
      <dgm:spPr/>
    </dgm:pt>
    <dgm:pt modelId="{0BFABDB5-AB54-4C0D-8603-6B61AAA1F794}" type="pres">
      <dgm:prSet presAssocID="{39FBA0F7-4D56-495F-B987-79DB4B4BEE07}" presName="parentText" presStyleLbl="node1" presStyleIdx="1" presStyleCnt="8">
        <dgm:presLayoutVars>
          <dgm:chMax val="0"/>
          <dgm:bulletEnabled val="1"/>
        </dgm:presLayoutVars>
      </dgm:prSet>
      <dgm:spPr/>
      <dgm:t>
        <a:bodyPr/>
        <a:lstStyle/>
        <a:p>
          <a:endParaRPr lang="ru-RU"/>
        </a:p>
      </dgm:t>
    </dgm:pt>
    <dgm:pt modelId="{B4E16DF4-1A20-4572-8B7E-FA215C17F433}" type="pres">
      <dgm:prSet presAssocID="{B9A0D12B-0117-4463-A56E-98FA3384D278}" presName="spacer" presStyleCnt="0"/>
      <dgm:spPr/>
    </dgm:pt>
    <dgm:pt modelId="{EDCE5072-1B75-4507-86C3-E9FECBB399E3}" type="pres">
      <dgm:prSet presAssocID="{43E3151D-293C-402E-82DB-D7EE6FFC19F4}" presName="parentText" presStyleLbl="node1" presStyleIdx="2" presStyleCnt="8">
        <dgm:presLayoutVars>
          <dgm:chMax val="0"/>
          <dgm:bulletEnabled val="1"/>
        </dgm:presLayoutVars>
      </dgm:prSet>
      <dgm:spPr/>
      <dgm:t>
        <a:bodyPr/>
        <a:lstStyle/>
        <a:p>
          <a:endParaRPr lang="ru-RU"/>
        </a:p>
      </dgm:t>
    </dgm:pt>
    <dgm:pt modelId="{87973B1F-6132-4549-B751-2C38863C6D57}" type="pres">
      <dgm:prSet presAssocID="{1921BCE8-E62F-4D39-AD55-3E1CEB675C14}" presName="spacer" presStyleCnt="0"/>
      <dgm:spPr/>
    </dgm:pt>
    <dgm:pt modelId="{BD91CCBE-C113-4A77-8E79-A2B6C993F531}" type="pres">
      <dgm:prSet presAssocID="{9110530E-5B6B-45A1-8ACA-4C76F1166ADC}" presName="parentText" presStyleLbl="node1" presStyleIdx="3" presStyleCnt="8" custLinFactY="4034" custLinFactNeighborX="190" custLinFactNeighborY="100000">
        <dgm:presLayoutVars>
          <dgm:chMax val="0"/>
          <dgm:bulletEnabled val="1"/>
        </dgm:presLayoutVars>
      </dgm:prSet>
      <dgm:spPr/>
      <dgm:t>
        <a:bodyPr/>
        <a:lstStyle/>
        <a:p>
          <a:endParaRPr lang="ru-RU"/>
        </a:p>
      </dgm:t>
    </dgm:pt>
    <dgm:pt modelId="{19674B96-213E-4806-9C1B-7F94558EC2D1}" type="pres">
      <dgm:prSet presAssocID="{B08059ED-9515-4CE4-8F66-864CD708D0F4}" presName="spacer" presStyleCnt="0"/>
      <dgm:spPr/>
    </dgm:pt>
    <dgm:pt modelId="{0D59E1B2-B0C7-4F37-9FBE-F8DEF00518C8}" type="pres">
      <dgm:prSet presAssocID="{4E51B73D-EF43-4978-8594-8873BE8C6C4A}" presName="parentText" presStyleLbl="node1" presStyleIdx="4" presStyleCnt="8">
        <dgm:presLayoutVars>
          <dgm:chMax val="0"/>
          <dgm:bulletEnabled val="1"/>
        </dgm:presLayoutVars>
      </dgm:prSet>
      <dgm:spPr/>
      <dgm:t>
        <a:bodyPr/>
        <a:lstStyle/>
        <a:p>
          <a:endParaRPr lang="ru-RU"/>
        </a:p>
      </dgm:t>
    </dgm:pt>
    <dgm:pt modelId="{763C5694-CD87-4B5F-AC99-7C690B839070}" type="pres">
      <dgm:prSet presAssocID="{4697F726-1FC2-4836-ABD4-B180D427F76A}" presName="spacer" presStyleCnt="0"/>
      <dgm:spPr/>
    </dgm:pt>
    <dgm:pt modelId="{FE94F03D-65C8-4577-9E92-752F5AB8CDC9}" type="pres">
      <dgm:prSet presAssocID="{D1AB83DC-E67B-4EEF-BE8C-065DD4794DB6}" presName="parentText" presStyleLbl="node1" presStyleIdx="5" presStyleCnt="8">
        <dgm:presLayoutVars>
          <dgm:chMax val="0"/>
          <dgm:bulletEnabled val="1"/>
        </dgm:presLayoutVars>
      </dgm:prSet>
      <dgm:spPr/>
      <dgm:t>
        <a:bodyPr/>
        <a:lstStyle/>
        <a:p>
          <a:endParaRPr lang="ru-RU"/>
        </a:p>
      </dgm:t>
    </dgm:pt>
    <dgm:pt modelId="{AE6932C1-D52D-40B4-82DB-4DBF9968E309}" type="pres">
      <dgm:prSet presAssocID="{A2437C51-85AF-4399-9D43-11A10AD097A3}" presName="spacer" presStyleCnt="0"/>
      <dgm:spPr/>
    </dgm:pt>
    <dgm:pt modelId="{9B180D71-2BC3-4F71-A65A-395BAFC51C81}" type="pres">
      <dgm:prSet presAssocID="{4CD36E93-3F66-4525-8790-A9C2F2C51221}" presName="parentText" presStyleLbl="node1" presStyleIdx="6" presStyleCnt="8">
        <dgm:presLayoutVars>
          <dgm:chMax val="0"/>
          <dgm:bulletEnabled val="1"/>
        </dgm:presLayoutVars>
      </dgm:prSet>
      <dgm:spPr/>
      <dgm:t>
        <a:bodyPr/>
        <a:lstStyle/>
        <a:p>
          <a:endParaRPr lang="ru-RU"/>
        </a:p>
      </dgm:t>
    </dgm:pt>
    <dgm:pt modelId="{1F36A466-03F0-4E64-8A57-8956BD2BE098}" type="pres">
      <dgm:prSet presAssocID="{E686A8EB-0596-452F-AE15-86B63D00AB1E}" presName="spacer" presStyleCnt="0"/>
      <dgm:spPr/>
    </dgm:pt>
    <dgm:pt modelId="{EDCDC5A8-D4A2-4C99-8613-2A3786073567}" type="pres">
      <dgm:prSet presAssocID="{1FEEEE90-421B-4749-8D0F-6165971E771D}" presName="parentText" presStyleLbl="node1" presStyleIdx="7" presStyleCnt="8">
        <dgm:presLayoutVars>
          <dgm:chMax val="0"/>
          <dgm:bulletEnabled val="1"/>
        </dgm:presLayoutVars>
      </dgm:prSet>
      <dgm:spPr/>
      <dgm:t>
        <a:bodyPr/>
        <a:lstStyle/>
        <a:p>
          <a:endParaRPr lang="ru-RU"/>
        </a:p>
      </dgm:t>
    </dgm:pt>
  </dgm:ptLst>
  <dgm:cxnLst>
    <dgm:cxn modelId="{4864B066-BC9F-444F-96FD-2A16CBE7A8E3}" srcId="{32B15B0E-E897-4DA2-9681-B75FDEDF836A}" destId="{43E3151D-293C-402E-82DB-D7EE6FFC19F4}" srcOrd="2" destOrd="0" parTransId="{CA1F14B2-1EBD-4CA1-959A-A6D73C3EFE7D}" sibTransId="{1921BCE8-E62F-4D39-AD55-3E1CEB675C14}"/>
    <dgm:cxn modelId="{AA17BDBD-FC4F-4646-9A10-445E99F6FD26}" srcId="{32B15B0E-E897-4DA2-9681-B75FDEDF836A}" destId="{1FEEEE90-421B-4749-8D0F-6165971E771D}" srcOrd="7" destOrd="0" parTransId="{1C6EC407-6DEE-454A-B650-FD5E0C4B5904}" sibTransId="{90D5A970-1D0F-4C0A-8644-7CDF5A658EA9}"/>
    <dgm:cxn modelId="{8B8FF0A7-140E-46D2-9564-5EBC4F690F07}" srcId="{32B15B0E-E897-4DA2-9681-B75FDEDF836A}" destId="{4E51B73D-EF43-4978-8594-8873BE8C6C4A}" srcOrd="4" destOrd="0" parTransId="{436A5AA6-A9E6-4136-AF41-AF09FE6CB0F7}" sibTransId="{4697F726-1FC2-4836-ABD4-B180D427F76A}"/>
    <dgm:cxn modelId="{8C714C10-6FDF-4B33-B780-7E1A1380BD08}" type="presOf" srcId="{43E3151D-293C-402E-82DB-D7EE6FFC19F4}" destId="{EDCE5072-1B75-4507-86C3-E9FECBB399E3}" srcOrd="0" destOrd="0" presId="urn:microsoft.com/office/officeart/2005/8/layout/vList2"/>
    <dgm:cxn modelId="{52D00263-6285-4CC6-AA5E-577F2208632B}" srcId="{32B15B0E-E897-4DA2-9681-B75FDEDF836A}" destId="{39FBA0F7-4D56-495F-B987-79DB4B4BEE07}" srcOrd="1" destOrd="0" parTransId="{B40D8419-457F-478B-B0DE-C5616F1A9ABC}" sibTransId="{B9A0D12B-0117-4463-A56E-98FA3384D278}"/>
    <dgm:cxn modelId="{9B3F2BE3-73A7-40D0-A3AD-B44FBAED4482}" type="presOf" srcId="{9110530E-5B6B-45A1-8ACA-4C76F1166ADC}" destId="{BD91CCBE-C113-4A77-8E79-A2B6C993F531}" srcOrd="0" destOrd="0" presId="urn:microsoft.com/office/officeart/2005/8/layout/vList2"/>
    <dgm:cxn modelId="{8125AC28-DEE1-4D94-834A-32DED8E16366}" type="presOf" srcId="{32B15B0E-E897-4DA2-9681-B75FDEDF836A}" destId="{1C79EC19-1219-4373-922F-3F0F6A4E57ED}" srcOrd="0" destOrd="0" presId="urn:microsoft.com/office/officeart/2005/8/layout/vList2"/>
    <dgm:cxn modelId="{FAD36A09-A6AF-46A4-82B5-87028E1AE161}" type="presOf" srcId="{4E51B73D-EF43-4978-8594-8873BE8C6C4A}" destId="{0D59E1B2-B0C7-4F37-9FBE-F8DEF00518C8}" srcOrd="0" destOrd="0" presId="urn:microsoft.com/office/officeart/2005/8/layout/vList2"/>
    <dgm:cxn modelId="{198EA292-C187-40F5-8B4C-35A0754A8CD1}" srcId="{32B15B0E-E897-4DA2-9681-B75FDEDF836A}" destId="{4CD36E93-3F66-4525-8790-A9C2F2C51221}" srcOrd="6" destOrd="0" parTransId="{AB5FD150-EBD8-4857-9601-F5A4BE87D95A}" sibTransId="{E686A8EB-0596-452F-AE15-86B63D00AB1E}"/>
    <dgm:cxn modelId="{50C7A872-69AD-4145-A0F5-65BF65937B7F}" type="presOf" srcId="{D1AB83DC-E67B-4EEF-BE8C-065DD4794DB6}" destId="{FE94F03D-65C8-4577-9E92-752F5AB8CDC9}" srcOrd="0" destOrd="0" presId="urn:microsoft.com/office/officeart/2005/8/layout/vList2"/>
    <dgm:cxn modelId="{1FE45DBE-3DB5-41CD-8ABC-808E34471075}" type="presOf" srcId="{4CD36E93-3F66-4525-8790-A9C2F2C51221}" destId="{9B180D71-2BC3-4F71-A65A-395BAFC51C81}" srcOrd="0" destOrd="0" presId="urn:microsoft.com/office/officeart/2005/8/layout/vList2"/>
    <dgm:cxn modelId="{0EE7C378-3DD8-4FA7-8781-89D9F696AEF8}" srcId="{32B15B0E-E897-4DA2-9681-B75FDEDF836A}" destId="{9110530E-5B6B-45A1-8ACA-4C76F1166ADC}" srcOrd="3" destOrd="0" parTransId="{F3B0585F-D448-4BC8-AD30-326AA62806A7}" sibTransId="{B08059ED-9515-4CE4-8F66-864CD708D0F4}"/>
    <dgm:cxn modelId="{F47DDDF4-5137-4055-BE35-D159B0BD0245}" type="presOf" srcId="{39FBA0F7-4D56-495F-B987-79DB4B4BEE07}" destId="{0BFABDB5-AB54-4C0D-8603-6B61AAA1F794}" srcOrd="0" destOrd="0" presId="urn:microsoft.com/office/officeart/2005/8/layout/vList2"/>
    <dgm:cxn modelId="{B4C3B135-6F1E-4276-A184-5C65A5517E4B}" type="presOf" srcId="{1FEEEE90-421B-4749-8D0F-6165971E771D}" destId="{EDCDC5A8-D4A2-4C99-8613-2A3786073567}" srcOrd="0" destOrd="0" presId="urn:microsoft.com/office/officeart/2005/8/layout/vList2"/>
    <dgm:cxn modelId="{04B0ED35-B916-401A-BDA2-01F2611B1BC6}" type="presOf" srcId="{E0321F95-BCA3-4B83-9B59-6E8D636316EA}" destId="{65B1D021-A687-420B-A8B2-4E501E2DA6CE}" srcOrd="0" destOrd="0" presId="urn:microsoft.com/office/officeart/2005/8/layout/vList2"/>
    <dgm:cxn modelId="{DFD8E656-2DF9-4AE4-8847-A8AFAEA4E34C}" srcId="{32B15B0E-E897-4DA2-9681-B75FDEDF836A}" destId="{D1AB83DC-E67B-4EEF-BE8C-065DD4794DB6}" srcOrd="5" destOrd="0" parTransId="{AD5AC29A-94F4-4DA1-AE84-C212B79A8B10}" sibTransId="{A2437C51-85AF-4399-9D43-11A10AD097A3}"/>
    <dgm:cxn modelId="{F0663AA5-7871-41F4-BC94-2BCFFEC3DECE}" srcId="{32B15B0E-E897-4DA2-9681-B75FDEDF836A}" destId="{E0321F95-BCA3-4B83-9B59-6E8D636316EA}" srcOrd="0" destOrd="0" parTransId="{2556C7D3-9E3F-4A89-9E66-82D4D29DCD0C}" sibTransId="{6EA4A4DC-2A00-4E82-B647-1111508EBBBC}"/>
    <dgm:cxn modelId="{3E3A9B8D-9299-41BD-9EB5-675F1D9CD29F}" type="presParOf" srcId="{1C79EC19-1219-4373-922F-3F0F6A4E57ED}" destId="{65B1D021-A687-420B-A8B2-4E501E2DA6CE}" srcOrd="0" destOrd="0" presId="urn:microsoft.com/office/officeart/2005/8/layout/vList2"/>
    <dgm:cxn modelId="{DBF64540-695A-471F-9DAD-00351F3B5508}" type="presParOf" srcId="{1C79EC19-1219-4373-922F-3F0F6A4E57ED}" destId="{FFBA6954-4B9A-4080-8986-6828ABD89962}" srcOrd="1" destOrd="0" presId="urn:microsoft.com/office/officeart/2005/8/layout/vList2"/>
    <dgm:cxn modelId="{1F189FD7-7395-4318-9596-80B08B004952}" type="presParOf" srcId="{1C79EC19-1219-4373-922F-3F0F6A4E57ED}" destId="{0BFABDB5-AB54-4C0D-8603-6B61AAA1F794}" srcOrd="2" destOrd="0" presId="urn:microsoft.com/office/officeart/2005/8/layout/vList2"/>
    <dgm:cxn modelId="{B455F238-249E-4842-8242-19B2F6D17F90}" type="presParOf" srcId="{1C79EC19-1219-4373-922F-3F0F6A4E57ED}" destId="{B4E16DF4-1A20-4572-8B7E-FA215C17F433}" srcOrd="3" destOrd="0" presId="urn:microsoft.com/office/officeart/2005/8/layout/vList2"/>
    <dgm:cxn modelId="{DD6DF49E-91FB-4BAE-BCB8-652BD521DC54}" type="presParOf" srcId="{1C79EC19-1219-4373-922F-3F0F6A4E57ED}" destId="{EDCE5072-1B75-4507-86C3-E9FECBB399E3}" srcOrd="4" destOrd="0" presId="urn:microsoft.com/office/officeart/2005/8/layout/vList2"/>
    <dgm:cxn modelId="{A1173F90-8D9E-4506-91DF-2EC07B194F67}" type="presParOf" srcId="{1C79EC19-1219-4373-922F-3F0F6A4E57ED}" destId="{87973B1F-6132-4549-B751-2C38863C6D57}" srcOrd="5" destOrd="0" presId="urn:microsoft.com/office/officeart/2005/8/layout/vList2"/>
    <dgm:cxn modelId="{27EAD58E-8FF7-40AE-9E78-3C0A4942BBCE}" type="presParOf" srcId="{1C79EC19-1219-4373-922F-3F0F6A4E57ED}" destId="{BD91CCBE-C113-4A77-8E79-A2B6C993F531}" srcOrd="6" destOrd="0" presId="urn:microsoft.com/office/officeart/2005/8/layout/vList2"/>
    <dgm:cxn modelId="{D8F6DA4B-779A-4B5D-8538-39C9B6A3C3C6}" type="presParOf" srcId="{1C79EC19-1219-4373-922F-3F0F6A4E57ED}" destId="{19674B96-213E-4806-9C1B-7F94558EC2D1}" srcOrd="7" destOrd="0" presId="urn:microsoft.com/office/officeart/2005/8/layout/vList2"/>
    <dgm:cxn modelId="{7C50C754-B44F-4B9A-89FC-09337A2E1EB0}" type="presParOf" srcId="{1C79EC19-1219-4373-922F-3F0F6A4E57ED}" destId="{0D59E1B2-B0C7-4F37-9FBE-F8DEF00518C8}" srcOrd="8" destOrd="0" presId="urn:microsoft.com/office/officeart/2005/8/layout/vList2"/>
    <dgm:cxn modelId="{E1068828-6A93-4E13-B80D-F45B1A9FDC9B}" type="presParOf" srcId="{1C79EC19-1219-4373-922F-3F0F6A4E57ED}" destId="{763C5694-CD87-4B5F-AC99-7C690B839070}" srcOrd="9" destOrd="0" presId="urn:microsoft.com/office/officeart/2005/8/layout/vList2"/>
    <dgm:cxn modelId="{1427EBC8-3AF5-4881-BB45-EFC109A7B526}" type="presParOf" srcId="{1C79EC19-1219-4373-922F-3F0F6A4E57ED}" destId="{FE94F03D-65C8-4577-9E92-752F5AB8CDC9}" srcOrd="10" destOrd="0" presId="urn:microsoft.com/office/officeart/2005/8/layout/vList2"/>
    <dgm:cxn modelId="{30DC333C-1694-417E-B206-BA91C7035658}" type="presParOf" srcId="{1C79EC19-1219-4373-922F-3F0F6A4E57ED}" destId="{AE6932C1-D52D-40B4-82DB-4DBF9968E309}" srcOrd="11" destOrd="0" presId="urn:microsoft.com/office/officeart/2005/8/layout/vList2"/>
    <dgm:cxn modelId="{6314F5B2-2663-4C55-AB32-C18F8595CE62}" type="presParOf" srcId="{1C79EC19-1219-4373-922F-3F0F6A4E57ED}" destId="{9B180D71-2BC3-4F71-A65A-395BAFC51C81}" srcOrd="12" destOrd="0" presId="urn:microsoft.com/office/officeart/2005/8/layout/vList2"/>
    <dgm:cxn modelId="{AE372023-8B21-484E-A14B-BB8F7B33490B}" type="presParOf" srcId="{1C79EC19-1219-4373-922F-3F0F6A4E57ED}" destId="{1F36A466-03F0-4E64-8A57-8956BD2BE098}" srcOrd="13" destOrd="0" presId="urn:microsoft.com/office/officeart/2005/8/layout/vList2"/>
    <dgm:cxn modelId="{9635CF06-A7AE-4C3A-9AED-92294BD593B1}" type="presParOf" srcId="{1C79EC19-1219-4373-922F-3F0F6A4E57ED}" destId="{EDCDC5A8-D4A2-4C99-8613-2A3786073567}"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7B2AFB-E0DE-4EAB-8649-8EED09540C9A}" type="doc">
      <dgm:prSet loTypeId="urn:microsoft.com/office/officeart/2005/8/layout/arrow6" loCatId="process" qsTypeId="urn:microsoft.com/office/officeart/2005/8/quickstyle/simple1" qsCatId="simple" csTypeId="urn:microsoft.com/office/officeart/2005/8/colors/accent3_4" csCatId="accent3"/>
      <dgm:spPr/>
      <dgm:t>
        <a:bodyPr/>
        <a:lstStyle/>
        <a:p>
          <a:endParaRPr lang="ru-RU"/>
        </a:p>
      </dgm:t>
    </dgm:pt>
    <dgm:pt modelId="{7C0CDD9B-0B16-4F6A-AEB9-551C1495BAE0}">
      <dgm:prSet/>
      <dgm:spPr/>
      <dgm:t>
        <a:bodyPr/>
        <a:lstStyle/>
        <a:p>
          <a:pPr rtl="0"/>
          <a:r>
            <a:rPr lang="ru-RU" b="1" i="0" smtClean="0">
              <a:solidFill>
                <a:schemeClr val="bg1"/>
              </a:solidFill>
            </a:rPr>
            <a:t>Является прямым (подоходным) налогом (п. 7 ст. 12, ст. 18 НК РФ). </a:t>
          </a:r>
          <a:endParaRPr lang="ru-RU" b="1" i="0">
            <a:solidFill>
              <a:schemeClr val="bg1"/>
            </a:solidFill>
          </a:endParaRPr>
        </a:p>
      </dgm:t>
    </dgm:pt>
    <dgm:pt modelId="{92A7B1C6-507A-435C-BA3F-04AA7BDCB0BB}" type="parTrans" cxnId="{26B1D6B5-1F11-426C-9985-29FE096A53CF}">
      <dgm:prSet/>
      <dgm:spPr/>
      <dgm:t>
        <a:bodyPr/>
        <a:lstStyle/>
        <a:p>
          <a:endParaRPr lang="ru-RU" b="1" i="0">
            <a:solidFill>
              <a:schemeClr val="bg1"/>
            </a:solidFill>
          </a:endParaRPr>
        </a:p>
      </dgm:t>
    </dgm:pt>
    <dgm:pt modelId="{85C6AB2B-EF1E-42E2-9C96-C255FBFA84B0}" type="sibTrans" cxnId="{26B1D6B5-1F11-426C-9985-29FE096A53CF}">
      <dgm:prSet/>
      <dgm:spPr/>
      <dgm:t>
        <a:bodyPr/>
        <a:lstStyle/>
        <a:p>
          <a:endParaRPr lang="ru-RU" b="1" i="0">
            <a:solidFill>
              <a:schemeClr val="bg1"/>
            </a:solidFill>
          </a:endParaRPr>
        </a:p>
      </dgm:t>
    </dgm:pt>
    <dgm:pt modelId="{065DC365-0D58-4272-89D5-306F8EA3AC42}">
      <dgm:prSet/>
      <dgm:spPr/>
      <dgm:t>
        <a:bodyPr/>
        <a:lstStyle/>
        <a:p>
          <a:pPr rtl="0"/>
          <a:r>
            <a:rPr lang="ru-RU" b="1" i="0" smtClean="0">
              <a:solidFill>
                <a:schemeClr val="bg1"/>
              </a:solidFill>
            </a:rPr>
            <a:t>Урегулирован гл. 26.2 НК РФ, которая действует с 1 января 2003 г. </a:t>
          </a:r>
          <a:endParaRPr lang="ru-RU" b="1" i="0">
            <a:solidFill>
              <a:schemeClr val="bg1"/>
            </a:solidFill>
          </a:endParaRPr>
        </a:p>
      </dgm:t>
    </dgm:pt>
    <dgm:pt modelId="{56D1CCFE-CBA8-4E84-A552-3769D5EA63F6}" type="parTrans" cxnId="{271EBDED-4475-4C42-BE07-DEEEB59A0B48}">
      <dgm:prSet/>
      <dgm:spPr/>
      <dgm:t>
        <a:bodyPr/>
        <a:lstStyle/>
        <a:p>
          <a:endParaRPr lang="ru-RU" b="1" i="0">
            <a:solidFill>
              <a:schemeClr val="bg1"/>
            </a:solidFill>
          </a:endParaRPr>
        </a:p>
      </dgm:t>
    </dgm:pt>
    <dgm:pt modelId="{A6E08180-65F6-43C6-ACDA-DFD1BF42E122}" type="sibTrans" cxnId="{271EBDED-4475-4C42-BE07-DEEEB59A0B48}">
      <dgm:prSet/>
      <dgm:spPr/>
      <dgm:t>
        <a:bodyPr/>
        <a:lstStyle/>
        <a:p>
          <a:endParaRPr lang="ru-RU" b="1" i="0">
            <a:solidFill>
              <a:schemeClr val="bg1"/>
            </a:solidFill>
          </a:endParaRPr>
        </a:p>
      </dgm:t>
    </dgm:pt>
    <dgm:pt modelId="{6CFC5A94-2AC3-4AC2-A269-16A79A6EBCDB}" type="pres">
      <dgm:prSet presAssocID="{F37B2AFB-E0DE-4EAB-8649-8EED09540C9A}" presName="compositeShape" presStyleCnt="0">
        <dgm:presLayoutVars>
          <dgm:chMax val="2"/>
          <dgm:dir/>
          <dgm:resizeHandles val="exact"/>
        </dgm:presLayoutVars>
      </dgm:prSet>
      <dgm:spPr/>
      <dgm:t>
        <a:bodyPr/>
        <a:lstStyle/>
        <a:p>
          <a:endParaRPr lang="ru-RU"/>
        </a:p>
      </dgm:t>
    </dgm:pt>
    <dgm:pt modelId="{FA573B1F-CADA-4EDD-BFB9-14D39F374E91}" type="pres">
      <dgm:prSet presAssocID="{F37B2AFB-E0DE-4EAB-8649-8EED09540C9A}" presName="ribbon" presStyleLbl="node1" presStyleIdx="0" presStyleCnt="1"/>
      <dgm:spPr/>
    </dgm:pt>
    <dgm:pt modelId="{5C262C0E-0D74-4A27-B536-E7B7D4BBBF13}" type="pres">
      <dgm:prSet presAssocID="{F37B2AFB-E0DE-4EAB-8649-8EED09540C9A}" presName="leftArrowText" presStyleLbl="node1" presStyleIdx="0" presStyleCnt="1">
        <dgm:presLayoutVars>
          <dgm:chMax val="0"/>
          <dgm:bulletEnabled val="1"/>
        </dgm:presLayoutVars>
      </dgm:prSet>
      <dgm:spPr/>
      <dgm:t>
        <a:bodyPr/>
        <a:lstStyle/>
        <a:p>
          <a:endParaRPr lang="ru-RU"/>
        </a:p>
      </dgm:t>
    </dgm:pt>
    <dgm:pt modelId="{F0C9E947-C26F-4EDC-9B52-B34B026F7C2F}" type="pres">
      <dgm:prSet presAssocID="{F37B2AFB-E0DE-4EAB-8649-8EED09540C9A}" presName="rightArrowText" presStyleLbl="node1" presStyleIdx="0" presStyleCnt="1">
        <dgm:presLayoutVars>
          <dgm:chMax val="0"/>
          <dgm:bulletEnabled val="1"/>
        </dgm:presLayoutVars>
      </dgm:prSet>
      <dgm:spPr/>
      <dgm:t>
        <a:bodyPr/>
        <a:lstStyle/>
        <a:p>
          <a:endParaRPr lang="ru-RU"/>
        </a:p>
      </dgm:t>
    </dgm:pt>
  </dgm:ptLst>
  <dgm:cxnLst>
    <dgm:cxn modelId="{271EBDED-4475-4C42-BE07-DEEEB59A0B48}" srcId="{F37B2AFB-E0DE-4EAB-8649-8EED09540C9A}" destId="{065DC365-0D58-4272-89D5-306F8EA3AC42}" srcOrd="1" destOrd="0" parTransId="{56D1CCFE-CBA8-4E84-A552-3769D5EA63F6}" sibTransId="{A6E08180-65F6-43C6-ACDA-DFD1BF42E122}"/>
    <dgm:cxn modelId="{26B1D6B5-1F11-426C-9985-29FE096A53CF}" srcId="{F37B2AFB-E0DE-4EAB-8649-8EED09540C9A}" destId="{7C0CDD9B-0B16-4F6A-AEB9-551C1495BAE0}" srcOrd="0" destOrd="0" parTransId="{92A7B1C6-507A-435C-BA3F-04AA7BDCB0BB}" sibTransId="{85C6AB2B-EF1E-42E2-9C96-C255FBFA84B0}"/>
    <dgm:cxn modelId="{D1856B49-38F5-4802-AA84-416904C546FF}" type="presOf" srcId="{7C0CDD9B-0B16-4F6A-AEB9-551C1495BAE0}" destId="{5C262C0E-0D74-4A27-B536-E7B7D4BBBF13}" srcOrd="0" destOrd="0" presId="urn:microsoft.com/office/officeart/2005/8/layout/arrow6"/>
    <dgm:cxn modelId="{6A3B18A8-2AC5-4331-B9B4-CAD2E7B75795}" type="presOf" srcId="{065DC365-0D58-4272-89D5-306F8EA3AC42}" destId="{F0C9E947-C26F-4EDC-9B52-B34B026F7C2F}" srcOrd="0" destOrd="0" presId="urn:microsoft.com/office/officeart/2005/8/layout/arrow6"/>
    <dgm:cxn modelId="{1E069BD3-7A7A-40E6-9068-13B4FF803232}" type="presOf" srcId="{F37B2AFB-E0DE-4EAB-8649-8EED09540C9A}" destId="{6CFC5A94-2AC3-4AC2-A269-16A79A6EBCDB}" srcOrd="0" destOrd="0" presId="urn:microsoft.com/office/officeart/2005/8/layout/arrow6"/>
    <dgm:cxn modelId="{A0B073C4-A1F2-4996-82B7-AE9144FDEAF3}" type="presParOf" srcId="{6CFC5A94-2AC3-4AC2-A269-16A79A6EBCDB}" destId="{FA573B1F-CADA-4EDD-BFB9-14D39F374E91}" srcOrd="0" destOrd="0" presId="urn:microsoft.com/office/officeart/2005/8/layout/arrow6"/>
    <dgm:cxn modelId="{D4168B2A-868C-4503-8C63-F355C8CC4045}" type="presParOf" srcId="{6CFC5A94-2AC3-4AC2-A269-16A79A6EBCDB}" destId="{5C262C0E-0D74-4A27-B536-E7B7D4BBBF13}" srcOrd="1" destOrd="0" presId="urn:microsoft.com/office/officeart/2005/8/layout/arrow6"/>
    <dgm:cxn modelId="{0A55E863-A507-455A-A240-CFA7FB7A6300}" type="presParOf" srcId="{6CFC5A94-2AC3-4AC2-A269-16A79A6EBCDB}" destId="{F0C9E947-C26F-4EDC-9B52-B34B026F7C2F}"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3B2007-6B2C-41E7-A78A-B766E7C0C03B}" type="doc">
      <dgm:prSet loTypeId="urn:microsoft.com/office/officeart/2005/8/layout/process4" loCatId="list" qsTypeId="urn:microsoft.com/office/officeart/2005/8/quickstyle/simple1" qsCatId="simple" csTypeId="urn:microsoft.com/office/officeart/2005/8/colors/colorful4" csCatId="colorful"/>
      <dgm:spPr/>
      <dgm:t>
        <a:bodyPr/>
        <a:lstStyle/>
        <a:p>
          <a:endParaRPr lang="ru-RU"/>
        </a:p>
      </dgm:t>
    </dgm:pt>
    <dgm:pt modelId="{C3516DE1-0AF4-4061-A4AE-0CF644E9691E}">
      <dgm:prSet custT="1"/>
      <dgm:spPr/>
      <dgm:t>
        <a:bodyPr/>
        <a:lstStyle/>
        <a:p>
          <a:pPr rtl="0"/>
          <a:r>
            <a:rPr lang="ru-RU" sz="2000" b="1" dirty="0" smtClean="0">
              <a:solidFill>
                <a:schemeClr val="tx1"/>
              </a:solidFill>
            </a:rPr>
            <a:t>1. Добровольный.</a:t>
          </a:r>
          <a:endParaRPr lang="ru-RU" sz="2000" b="1" dirty="0">
            <a:solidFill>
              <a:schemeClr val="tx1"/>
            </a:solidFill>
          </a:endParaRPr>
        </a:p>
      </dgm:t>
    </dgm:pt>
    <dgm:pt modelId="{E074BAB5-ED48-486B-9A21-F8D983CAA319}" type="parTrans" cxnId="{DDF9D89B-3BCF-4CD9-8906-37C8F36CE79A}">
      <dgm:prSet/>
      <dgm:spPr/>
      <dgm:t>
        <a:bodyPr/>
        <a:lstStyle/>
        <a:p>
          <a:endParaRPr lang="ru-RU" sz="2000" b="1">
            <a:solidFill>
              <a:schemeClr val="tx1"/>
            </a:solidFill>
          </a:endParaRPr>
        </a:p>
      </dgm:t>
    </dgm:pt>
    <dgm:pt modelId="{EF5BC02B-E067-4BF9-9122-BEC8696F7363}" type="sibTrans" cxnId="{DDF9D89B-3BCF-4CD9-8906-37C8F36CE79A}">
      <dgm:prSet/>
      <dgm:spPr/>
      <dgm:t>
        <a:bodyPr/>
        <a:lstStyle/>
        <a:p>
          <a:endParaRPr lang="ru-RU" sz="2000" b="1">
            <a:solidFill>
              <a:schemeClr val="tx1"/>
            </a:solidFill>
          </a:endParaRPr>
        </a:p>
      </dgm:t>
    </dgm:pt>
    <dgm:pt modelId="{72E8ABB0-DE25-414C-8561-8ECC6A732847}">
      <dgm:prSet custT="1"/>
      <dgm:spPr/>
      <dgm:t>
        <a:bodyPr/>
        <a:lstStyle/>
        <a:p>
          <a:pPr rtl="0"/>
          <a:r>
            <a:rPr lang="ru-RU" sz="2000" b="1" smtClean="0">
              <a:solidFill>
                <a:schemeClr val="tx1"/>
              </a:solidFill>
            </a:rPr>
            <a:t>2. Уведомительный</a:t>
          </a:r>
          <a:endParaRPr lang="ru-RU" sz="2000" b="1">
            <a:solidFill>
              <a:schemeClr val="tx1"/>
            </a:solidFill>
          </a:endParaRPr>
        </a:p>
      </dgm:t>
    </dgm:pt>
    <dgm:pt modelId="{1B799A71-6FAE-4083-A420-AD10D787244C}" type="parTrans" cxnId="{E37442FD-034F-4096-8C97-DA74EA168C00}">
      <dgm:prSet/>
      <dgm:spPr/>
      <dgm:t>
        <a:bodyPr/>
        <a:lstStyle/>
        <a:p>
          <a:endParaRPr lang="ru-RU" sz="2000" b="1">
            <a:solidFill>
              <a:schemeClr val="tx1"/>
            </a:solidFill>
          </a:endParaRPr>
        </a:p>
      </dgm:t>
    </dgm:pt>
    <dgm:pt modelId="{181F2996-DA74-48E0-B99D-071FAD01AA98}" type="sibTrans" cxnId="{E37442FD-034F-4096-8C97-DA74EA168C00}">
      <dgm:prSet/>
      <dgm:spPr/>
      <dgm:t>
        <a:bodyPr/>
        <a:lstStyle/>
        <a:p>
          <a:endParaRPr lang="ru-RU" sz="2000" b="1">
            <a:solidFill>
              <a:schemeClr val="tx1"/>
            </a:solidFill>
          </a:endParaRPr>
        </a:p>
      </dgm:t>
    </dgm:pt>
    <dgm:pt modelId="{CAABAEA3-6653-414D-80DA-7B8F4CBC53A7}" type="pres">
      <dgm:prSet presAssocID="{BB3B2007-6B2C-41E7-A78A-B766E7C0C03B}" presName="Name0" presStyleCnt="0">
        <dgm:presLayoutVars>
          <dgm:dir/>
          <dgm:animLvl val="lvl"/>
          <dgm:resizeHandles val="exact"/>
        </dgm:presLayoutVars>
      </dgm:prSet>
      <dgm:spPr/>
      <dgm:t>
        <a:bodyPr/>
        <a:lstStyle/>
        <a:p>
          <a:endParaRPr lang="ru-RU"/>
        </a:p>
      </dgm:t>
    </dgm:pt>
    <dgm:pt modelId="{B535285F-A038-48C8-8723-2F62DEEF58C3}" type="pres">
      <dgm:prSet presAssocID="{72E8ABB0-DE25-414C-8561-8ECC6A732847}" presName="boxAndChildren" presStyleCnt="0"/>
      <dgm:spPr/>
    </dgm:pt>
    <dgm:pt modelId="{98E512DE-8E6B-43F2-9F9A-595746BE2A41}" type="pres">
      <dgm:prSet presAssocID="{72E8ABB0-DE25-414C-8561-8ECC6A732847}" presName="parentTextBox" presStyleLbl="node1" presStyleIdx="0" presStyleCnt="2"/>
      <dgm:spPr/>
      <dgm:t>
        <a:bodyPr/>
        <a:lstStyle/>
        <a:p>
          <a:endParaRPr lang="ru-RU"/>
        </a:p>
      </dgm:t>
    </dgm:pt>
    <dgm:pt modelId="{52A3E648-1BBF-4B5C-9114-65F7FAAF5261}" type="pres">
      <dgm:prSet presAssocID="{EF5BC02B-E067-4BF9-9122-BEC8696F7363}" presName="sp" presStyleCnt="0"/>
      <dgm:spPr/>
    </dgm:pt>
    <dgm:pt modelId="{5340866E-9BD6-4795-8872-50C01B6C6A3A}" type="pres">
      <dgm:prSet presAssocID="{C3516DE1-0AF4-4061-A4AE-0CF644E9691E}" presName="arrowAndChildren" presStyleCnt="0"/>
      <dgm:spPr/>
    </dgm:pt>
    <dgm:pt modelId="{EBA0A16E-C20A-4D0C-BC0F-2D1F8A776ACF}" type="pres">
      <dgm:prSet presAssocID="{C3516DE1-0AF4-4061-A4AE-0CF644E9691E}" presName="parentTextArrow" presStyleLbl="node1" presStyleIdx="1" presStyleCnt="2"/>
      <dgm:spPr/>
      <dgm:t>
        <a:bodyPr/>
        <a:lstStyle/>
        <a:p>
          <a:endParaRPr lang="ru-RU"/>
        </a:p>
      </dgm:t>
    </dgm:pt>
  </dgm:ptLst>
  <dgm:cxnLst>
    <dgm:cxn modelId="{57012372-C668-4113-9DAF-1876BBA10959}" type="presOf" srcId="{BB3B2007-6B2C-41E7-A78A-B766E7C0C03B}" destId="{CAABAEA3-6653-414D-80DA-7B8F4CBC53A7}" srcOrd="0" destOrd="0" presId="urn:microsoft.com/office/officeart/2005/8/layout/process4"/>
    <dgm:cxn modelId="{DDF9D89B-3BCF-4CD9-8906-37C8F36CE79A}" srcId="{BB3B2007-6B2C-41E7-A78A-B766E7C0C03B}" destId="{C3516DE1-0AF4-4061-A4AE-0CF644E9691E}" srcOrd="0" destOrd="0" parTransId="{E074BAB5-ED48-486B-9A21-F8D983CAA319}" sibTransId="{EF5BC02B-E067-4BF9-9122-BEC8696F7363}"/>
    <dgm:cxn modelId="{E37442FD-034F-4096-8C97-DA74EA168C00}" srcId="{BB3B2007-6B2C-41E7-A78A-B766E7C0C03B}" destId="{72E8ABB0-DE25-414C-8561-8ECC6A732847}" srcOrd="1" destOrd="0" parTransId="{1B799A71-6FAE-4083-A420-AD10D787244C}" sibTransId="{181F2996-DA74-48E0-B99D-071FAD01AA98}"/>
    <dgm:cxn modelId="{CF722FFF-CA6A-4854-B44A-8A6684947C7B}" type="presOf" srcId="{C3516DE1-0AF4-4061-A4AE-0CF644E9691E}" destId="{EBA0A16E-C20A-4D0C-BC0F-2D1F8A776ACF}" srcOrd="0" destOrd="0" presId="urn:microsoft.com/office/officeart/2005/8/layout/process4"/>
    <dgm:cxn modelId="{03114A93-EDA6-4CE1-9DBB-E571416A146E}" type="presOf" srcId="{72E8ABB0-DE25-414C-8561-8ECC6A732847}" destId="{98E512DE-8E6B-43F2-9F9A-595746BE2A41}" srcOrd="0" destOrd="0" presId="urn:microsoft.com/office/officeart/2005/8/layout/process4"/>
    <dgm:cxn modelId="{9E30644D-A7B1-48F3-B181-2D504DDDB471}" type="presParOf" srcId="{CAABAEA3-6653-414D-80DA-7B8F4CBC53A7}" destId="{B535285F-A038-48C8-8723-2F62DEEF58C3}" srcOrd="0" destOrd="0" presId="urn:microsoft.com/office/officeart/2005/8/layout/process4"/>
    <dgm:cxn modelId="{EE5FB7C1-EFE7-42BE-8386-60C0C1FA58BE}" type="presParOf" srcId="{B535285F-A038-48C8-8723-2F62DEEF58C3}" destId="{98E512DE-8E6B-43F2-9F9A-595746BE2A41}" srcOrd="0" destOrd="0" presId="urn:microsoft.com/office/officeart/2005/8/layout/process4"/>
    <dgm:cxn modelId="{E36CDFED-29C1-4F23-8452-F7572F95B876}" type="presParOf" srcId="{CAABAEA3-6653-414D-80DA-7B8F4CBC53A7}" destId="{52A3E648-1BBF-4B5C-9114-65F7FAAF5261}" srcOrd="1" destOrd="0" presId="urn:microsoft.com/office/officeart/2005/8/layout/process4"/>
    <dgm:cxn modelId="{2724FCF0-15B2-466B-99AE-07CC3026CB9A}" type="presParOf" srcId="{CAABAEA3-6653-414D-80DA-7B8F4CBC53A7}" destId="{5340866E-9BD6-4795-8872-50C01B6C6A3A}" srcOrd="2" destOrd="0" presId="urn:microsoft.com/office/officeart/2005/8/layout/process4"/>
    <dgm:cxn modelId="{D8969792-DCF9-429E-9A02-0D44433B4BAA}" type="presParOf" srcId="{5340866E-9BD6-4795-8872-50C01B6C6A3A}" destId="{EBA0A16E-C20A-4D0C-BC0F-2D1F8A776AC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4F4237-F68D-4123-BE3E-D2F48C986BEF}" type="doc">
      <dgm:prSet loTypeId="urn:microsoft.com/office/officeart/2005/8/layout/pyramid2" loCatId="pyramid" qsTypeId="urn:microsoft.com/office/officeart/2005/8/quickstyle/simple1" qsCatId="simple" csTypeId="urn:microsoft.com/office/officeart/2005/8/colors/colorful5" csCatId="colorful" phldr="1"/>
      <dgm:spPr/>
      <dgm:t>
        <a:bodyPr/>
        <a:lstStyle/>
        <a:p>
          <a:endParaRPr lang="ru-RU"/>
        </a:p>
      </dgm:t>
    </dgm:pt>
    <dgm:pt modelId="{86A4DC89-701B-4343-9134-5C08E04F6084}">
      <dgm:prSet custT="1"/>
      <dgm:spPr/>
      <dgm:t>
        <a:bodyPr/>
        <a:lstStyle/>
        <a:p>
          <a:pPr rtl="0"/>
          <a:r>
            <a:rPr lang="ru-RU" sz="1200" b="1" smtClean="0"/>
            <a:t>налог на прибыль организаций (НДФЛ),</a:t>
          </a:r>
          <a:endParaRPr lang="ru-RU" sz="1200" b="1"/>
        </a:p>
      </dgm:t>
    </dgm:pt>
    <dgm:pt modelId="{21D2544A-DB8A-4D90-A737-36182C63B2D4}" type="parTrans" cxnId="{CA52CDAB-2DFB-4062-95CB-21E728CAF314}">
      <dgm:prSet/>
      <dgm:spPr/>
      <dgm:t>
        <a:bodyPr/>
        <a:lstStyle/>
        <a:p>
          <a:endParaRPr lang="ru-RU" sz="1200" b="1"/>
        </a:p>
      </dgm:t>
    </dgm:pt>
    <dgm:pt modelId="{0DB15371-13CE-417F-9073-F900C2F951EE}" type="sibTrans" cxnId="{CA52CDAB-2DFB-4062-95CB-21E728CAF314}">
      <dgm:prSet/>
      <dgm:spPr/>
      <dgm:t>
        <a:bodyPr/>
        <a:lstStyle/>
        <a:p>
          <a:endParaRPr lang="ru-RU" sz="1200" b="1"/>
        </a:p>
      </dgm:t>
    </dgm:pt>
    <dgm:pt modelId="{DF71DA1C-6102-4543-9742-11EA93F07F83}">
      <dgm:prSet custT="1"/>
      <dgm:spPr/>
      <dgm:t>
        <a:bodyPr/>
        <a:lstStyle/>
        <a:p>
          <a:pPr rtl="0"/>
          <a:r>
            <a:rPr lang="ru-RU" sz="1200" b="1" dirty="0" smtClean="0"/>
            <a:t>налог на имущество (за исключением налога на "коммерческую" недвижимость)</a:t>
          </a:r>
          <a:endParaRPr lang="ru-RU" sz="1200" b="1" dirty="0"/>
        </a:p>
      </dgm:t>
    </dgm:pt>
    <dgm:pt modelId="{73D92B2F-02B7-4D23-B2F2-CC53EE3160D2}" type="parTrans" cxnId="{E4D42C24-3177-4B41-AAFE-50085B873D8E}">
      <dgm:prSet/>
      <dgm:spPr/>
      <dgm:t>
        <a:bodyPr/>
        <a:lstStyle/>
        <a:p>
          <a:endParaRPr lang="ru-RU" sz="1200" b="1"/>
        </a:p>
      </dgm:t>
    </dgm:pt>
    <dgm:pt modelId="{E8C08180-5FA2-45D3-A649-7182734C8293}" type="sibTrans" cxnId="{E4D42C24-3177-4B41-AAFE-50085B873D8E}">
      <dgm:prSet/>
      <dgm:spPr/>
      <dgm:t>
        <a:bodyPr/>
        <a:lstStyle/>
        <a:p>
          <a:endParaRPr lang="ru-RU" sz="1200" b="1"/>
        </a:p>
      </dgm:t>
    </dgm:pt>
    <dgm:pt modelId="{9FB4DBAD-3A32-4EC8-BF14-75E17C7B82FB}">
      <dgm:prSet custT="1"/>
      <dgm:spPr/>
      <dgm:t>
        <a:bodyPr/>
        <a:lstStyle/>
        <a:p>
          <a:pPr rtl="0"/>
          <a:r>
            <a:rPr lang="ru-RU" sz="1200" b="1" dirty="0" smtClean="0"/>
            <a:t>налог на добавленную </a:t>
          </a:r>
          <a:r>
            <a:rPr lang="ru-RU" sz="1200" b="1" dirty="0" smtClean="0"/>
            <a:t>стоимость (за исключением НДС, уплачиваемого при ввозе товаров на таможне, а также при выполнении договора простого товарищества или договора доверительного управления имуществом</a:t>
          </a:r>
          <a:endParaRPr lang="ru-RU" sz="1200" b="1" dirty="0"/>
        </a:p>
      </dgm:t>
    </dgm:pt>
    <dgm:pt modelId="{375312B1-02A0-450E-8F5E-AD053C329627}" type="parTrans" cxnId="{8C1AF656-71F4-4F6F-9B2A-FD640AFD1D18}">
      <dgm:prSet/>
      <dgm:spPr/>
      <dgm:t>
        <a:bodyPr/>
        <a:lstStyle/>
        <a:p>
          <a:endParaRPr lang="ru-RU" sz="1200" b="1"/>
        </a:p>
      </dgm:t>
    </dgm:pt>
    <dgm:pt modelId="{743CA59A-BAE0-426E-BB64-65D8B22E93D2}" type="sibTrans" cxnId="{8C1AF656-71F4-4F6F-9B2A-FD640AFD1D18}">
      <dgm:prSet/>
      <dgm:spPr/>
      <dgm:t>
        <a:bodyPr/>
        <a:lstStyle/>
        <a:p>
          <a:endParaRPr lang="ru-RU" sz="1200" b="1"/>
        </a:p>
      </dgm:t>
    </dgm:pt>
    <dgm:pt modelId="{5AFB8C71-1C3B-42A4-8D76-AD8051F96523}" type="pres">
      <dgm:prSet presAssocID="{8B4F4237-F68D-4123-BE3E-D2F48C986BEF}" presName="compositeShape" presStyleCnt="0">
        <dgm:presLayoutVars>
          <dgm:dir/>
          <dgm:resizeHandles/>
        </dgm:presLayoutVars>
      </dgm:prSet>
      <dgm:spPr/>
      <dgm:t>
        <a:bodyPr/>
        <a:lstStyle/>
        <a:p>
          <a:endParaRPr lang="ru-RU"/>
        </a:p>
      </dgm:t>
    </dgm:pt>
    <dgm:pt modelId="{E1810421-CB7A-4A9A-9402-5521BED5D574}" type="pres">
      <dgm:prSet presAssocID="{8B4F4237-F68D-4123-BE3E-D2F48C986BEF}" presName="pyramid" presStyleLbl="node1" presStyleIdx="0" presStyleCnt="1"/>
      <dgm:spPr/>
    </dgm:pt>
    <dgm:pt modelId="{7424F004-3939-4DD6-914A-7E250B230739}" type="pres">
      <dgm:prSet presAssocID="{8B4F4237-F68D-4123-BE3E-D2F48C986BEF}" presName="theList" presStyleCnt="0"/>
      <dgm:spPr/>
    </dgm:pt>
    <dgm:pt modelId="{A1DBDFAE-D85B-4E11-A371-56FC0A254409}" type="pres">
      <dgm:prSet presAssocID="{86A4DC89-701B-4343-9134-5C08E04F6084}" presName="aNode" presStyleLbl="fgAcc1" presStyleIdx="0" presStyleCnt="3">
        <dgm:presLayoutVars>
          <dgm:bulletEnabled val="1"/>
        </dgm:presLayoutVars>
      </dgm:prSet>
      <dgm:spPr/>
      <dgm:t>
        <a:bodyPr/>
        <a:lstStyle/>
        <a:p>
          <a:endParaRPr lang="ru-RU"/>
        </a:p>
      </dgm:t>
    </dgm:pt>
    <dgm:pt modelId="{AA61CEEE-32BF-4F77-8181-A296409E67AC}" type="pres">
      <dgm:prSet presAssocID="{86A4DC89-701B-4343-9134-5C08E04F6084}" presName="aSpace" presStyleCnt="0"/>
      <dgm:spPr/>
    </dgm:pt>
    <dgm:pt modelId="{9F993897-1EC6-4A2E-ADB3-54D8142C09D0}" type="pres">
      <dgm:prSet presAssocID="{DF71DA1C-6102-4543-9742-11EA93F07F83}" presName="aNode" presStyleLbl="fgAcc1" presStyleIdx="1" presStyleCnt="3">
        <dgm:presLayoutVars>
          <dgm:bulletEnabled val="1"/>
        </dgm:presLayoutVars>
      </dgm:prSet>
      <dgm:spPr/>
      <dgm:t>
        <a:bodyPr/>
        <a:lstStyle/>
        <a:p>
          <a:endParaRPr lang="ru-RU"/>
        </a:p>
      </dgm:t>
    </dgm:pt>
    <dgm:pt modelId="{C49EF0AF-B12D-4ACA-A717-E1DD0AE3DCFF}" type="pres">
      <dgm:prSet presAssocID="{DF71DA1C-6102-4543-9742-11EA93F07F83}" presName="aSpace" presStyleCnt="0"/>
      <dgm:spPr/>
    </dgm:pt>
    <dgm:pt modelId="{CF06063F-8283-4D77-9555-A90B41397266}" type="pres">
      <dgm:prSet presAssocID="{9FB4DBAD-3A32-4EC8-BF14-75E17C7B82FB}" presName="aNode" presStyleLbl="fgAcc1" presStyleIdx="2" presStyleCnt="3">
        <dgm:presLayoutVars>
          <dgm:bulletEnabled val="1"/>
        </dgm:presLayoutVars>
      </dgm:prSet>
      <dgm:spPr/>
      <dgm:t>
        <a:bodyPr/>
        <a:lstStyle/>
        <a:p>
          <a:endParaRPr lang="ru-RU"/>
        </a:p>
      </dgm:t>
    </dgm:pt>
    <dgm:pt modelId="{A2CE1716-3F5B-4208-B681-4D4BB6D416F0}" type="pres">
      <dgm:prSet presAssocID="{9FB4DBAD-3A32-4EC8-BF14-75E17C7B82FB}" presName="aSpace" presStyleCnt="0"/>
      <dgm:spPr/>
    </dgm:pt>
  </dgm:ptLst>
  <dgm:cxnLst>
    <dgm:cxn modelId="{E4D42C24-3177-4B41-AAFE-50085B873D8E}" srcId="{8B4F4237-F68D-4123-BE3E-D2F48C986BEF}" destId="{DF71DA1C-6102-4543-9742-11EA93F07F83}" srcOrd="1" destOrd="0" parTransId="{73D92B2F-02B7-4D23-B2F2-CC53EE3160D2}" sibTransId="{E8C08180-5FA2-45D3-A649-7182734C8293}"/>
    <dgm:cxn modelId="{C67876C3-BBAD-433D-9D9A-CC3C7AB85AD7}" type="presOf" srcId="{86A4DC89-701B-4343-9134-5C08E04F6084}" destId="{A1DBDFAE-D85B-4E11-A371-56FC0A254409}" srcOrd="0" destOrd="0" presId="urn:microsoft.com/office/officeart/2005/8/layout/pyramid2"/>
    <dgm:cxn modelId="{CA52CDAB-2DFB-4062-95CB-21E728CAF314}" srcId="{8B4F4237-F68D-4123-BE3E-D2F48C986BEF}" destId="{86A4DC89-701B-4343-9134-5C08E04F6084}" srcOrd="0" destOrd="0" parTransId="{21D2544A-DB8A-4D90-A737-36182C63B2D4}" sibTransId="{0DB15371-13CE-417F-9073-F900C2F951EE}"/>
    <dgm:cxn modelId="{242E39F1-6A8F-41D8-BC0D-879E96347B22}" type="presOf" srcId="{9FB4DBAD-3A32-4EC8-BF14-75E17C7B82FB}" destId="{CF06063F-8283-4D77-9555-A90B41397266}" srcOrd="0" destOrd="0" presId="urn:microsoft.com/office/officeart/2005/8/layout/pyramid2"/>
    <dgm:cxn modelId="{33816AB7-A83E-4591-BDE8-91D6BCDCEADA}" type="presOf" srcId="{DF71DA1C-6102-4543-9742-11EA93F07F83}" destId="{9F993897-1EC6-4A2E-ADB3-54D8142C09D0}" srcOrd="0" destOrd="0" presId="urn:microsoft.com/office/officeart/2005/8/layout/pyramid2"/>
    <dgm:cxn modelId="{066205B0-632E-4F41-A083-37229B78E4B1}" type="presOf" srcId="{8B4F4237-F68D-4123-BE3E-D2F48C986BEF}" destId="{5AFB8C71-1C3B-42A4-8D76-AD8051F96523}" srcOrd="0" destOrd="0" presId="urn:microsoft.com/office/officeart/2005/8/layout/pyramid2"/>
    <dgm:cxn modelId="{8C1AF656-71F4-4F6F-9B2A-FD640AFD1D18}" srcId="{8B4F4237-F68D-4123-BE3E-D2F48C986BEF}" destId="{9FB4DBAD-3A32-4EC8-BF14-75E17C7B82FB}" srcOrd="2" destOrd="0" parTransId="{375312B1-02A0-450E-8F5E-AD053C329627}" sibTransId="{743CA59A-BAE0-426E-BB64-65D8B22E93D2}"/>
    <dgm:cxn modelId="{B4545E72-CF0E-4491-A868-DCE227B7AE47}" type="presParOf" srcId="{5AFB8C71-1C3B-42A4-8D76-AD8051F96523}" destId="{E1810421-CB7A-4A9A-9402-5521BED5D574}" srcOrd="0" destOrd="0" presId="urn:microsoft.com/office/officeart/2005/8/layout/pyramid2"/>
    <dgm:cxn modelId="{0B0429FC-2345-4736-9FA5-50C6D2A6E537}" type="presParOf" srcId="{5AFB8C71-1C3B-42A4-8D76-AD8051F96523}" destId="{7424F004-3939-4DD6-914A-7E250B230739}" srcOrd="1" destOrd="0" presId="urn:microsoft.com/office/officeart/2005/8/layout/pyramid2"/>
    <dgm:cxn modelId="{9E5F7199-D5D8-47E3-B003-FEAC20B0F4DB}" type="presParOf" srcId="{7424F004-3939-4DD6-914A-7E250B230739}" destId="{A1DBDFAE-D85B-4E11-A371-56FC0A254409}" srcOrd="0" destOrd="0" presId="urn:microsoft.com/office/officeart/2005/8/layout/pyramid2"/>
    <dgm:cxn modelId="{FDFBCC79-5C74-4870-A377-5BBE1384F238}" type="presParOf" srcId="{7424F004-3939-4DD6-914A-7E250B230739}" destId="{AA61CEEE-32BF-4F77-8181-A296409E67AC}" srcOrd="1" destOrd="0" presId="urn:microsoft.com/office/officeart/2005/8/layout/pyramid2"/>
    <dgm:cxn modelId="{B3D1B64B-BAD0-43F7-9170-CCD018D10DC2}" type="presParOf" srcId="{7424F004-3939-4DD6-914A-7E250B230739}" destId="{9F993897-1EC6-4A2E-ADB3-54D8142C09D0}" srcOrd="2" destOrd="0" presId="urn:microsoft.com/office/officeart/2005/8/layout/pyramid2"/>
    <dgm:cxn modelId="{04CB0226-E1BB-4E26-B53D-892A2B519E33}" type="presParOf" srcId="{7424F004-3939-4DD6-914A-7E250B230739}" destId="{C49EF0AF-B12D-4ACA-A717-E1DD0AE3DCFF}" srcOrd="3" destOrd="0" presId="urn:microsoft.com/office/officeart/2005/8/layout/pyramid2"/>
    <dgm:cxn modelId="{9A9BFD5E-E24F-46A3-A1F6-3D8EAC08B019}" type="presParOf" srcId="{7424F004-3939-4DD6-914A-7E250B230739}" destId="{CF06063F-8283-4D77-9555-A90B41397266}" srcOrd="4" destOrd="0" presId="urn:microsoft.com/office/officeart/2005/8/layout/pyramid2"/>
    <dgm:cxn modelId="{00AC2A2F-38AE-414A-9F57-53AC4B1BD643}" type="presParOf" srcId="{7424F004-3939-4DD6-914A-7E250B230739}" destId="{A2CE1716-3F5B-4208-B681-4D4BB6D416F0}"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6DFA2C-3505-4CBD-AEB1-D24A5DC321A4}" type="doc">
      <dgm:prSet loTypeId="urn:microsoft.com/office/officeart/2005/8/layout/arrow4" loCatId="process" qsTypeId="urn:microsoft.com/office/officeart/2005/8/quickstyle/simple1" qsCatId="simple" csTypeId="urn:microsoft.com/office/officeart/2005/8/colors/colorful5" csCatId="colorful"/>
      <dgm:spPr/>
      <dgm:t>
        <a:bodyPr/>
        <a:lstStyle/>
        <a:p>
          <a:endParaRPr lang="ru-RU"/>
        </a:p>
      </dgm:t>
    </dgm:pt>
    <dgm:pt modelId="{5CBFF476-FDA6-41D8-8786-A7038C4A7BDE}">
      <dgm:prSet/>
      <dgm:spPr/>
      <dgm:t>
        <a:bodyPr/>
        <a:lstStyle/>
        <a:p>
          <a:pPr rtl="0"/>
          <a:r>
            <a:rPr lang="ru-RU" b="1" smtClean="0"/>
            <a:t>доходы;</a:t>
          </a:r>
          <a:endParaRPr lang="ru-RU" b="1"/>
        </a:p>
      </dgm:t>
    </dgm:pt>
    <dgm:pt modelId="{A9F818B0-BFB4-429D-A6C9-0333D700B8BD}" type="parTrans" cxnId="{7BEF358A-B9B1-48F4-91C2-212E08564B18}">
      <dgm:prSet/>
      <dgm:spPr/>
      <dgm:t>
        <a:bodyPr/>
        <a:lstStyle/>
        <a:p>
          <a:endParaRPr lang="ru-RU" b="1"/>
        </a:p>
      </dgm:t>
    </dgm:pt>
    <dgm:pt modelId="{670E4644-5009-490F-BF77-73B7AB6F0EC1}" type="sibTrans" cxnId="{7BEF358A-B9B1-48F4-91C2-212E08564B18}">
      <dgm:prSet/>
      <dgm:spPr/>
      <dgm:t>
        <a:bodyPr/>
        <a:lstStyle/>
        <a:p>
          <a:endParaRPr lang="ru-RU" b="1"/>
        </a:p>
      </dgm:t>
    </dgm:pt>
    <dgm:pt modelId="{E5D3E4B7-7D42-4947-BA67-964E296B4269}">
      <dgm:prSet/>
      <dgm:spPr/>
      <dgm:t>
        <a:bodyPr/>
        <a:lstStyle/>
        <a:p>
          <a:pPr rtl="0"/>
          <a:r>
            <a:rPr lang="ru-RU" b="1" smtClean="0"/>
            <a:t>доходы, уменьшенные на величину расходов.</a:t>
          </a:r>
          <a:endParaRPr lang="ru-RU" b="1"/>
        </a:p>
      </dgm:t>
    </dgm:pt>
    <dgm:pt modelId="{EE63E15E-0C08-48D8-A307-B54E3F8835D2}" type="parTrans" cxnId="{8E0B91F6-63D0-4D28-BC14-83565FE20D67}">
      <dgm:prSet/>
      <dgm:spPr/>
      <dgm:t>
        <a:bodyPr/>
        <a:lstStyle/>
        <a:p>
          <a:endParaRPr lang="ru-RU" b="1"/>
        </a:p>
      </dgm:t>
    </dgm:pt>
    <dgm:pt modelId="{402AD4B8-068C-4FB2-BF06-CDFF3B0E9DFA}" type="sibTrans" cxnId="{8E0B91F6-63D0-4D28-BC14-83565FE20D67}">
      <dgm:prSet/>
      <dgm:spPr/>
      <dgm:t>
        <a:bodyPr/>
        <a:lstStyle/>
        <a:p>
          <a:endParaRPr lang="ru-RU" b="1"/>
        </a:p>
      </dgm:t>
    </dgm:pt>
    <dgm:pt modelId="{D9B5A43C-D23C-4276-952C-2545F4E6FA31}" type="pres">
      <dgm:prSet presAssocID="{076DFA2C-3505-4CBD-AEB1-D24A5DC321A4}" presName="compositeShape" presStyleCnt="0">
        <dgm:presLayoutVars>
          <dgm:chMax val="2"/>
          <dgm:dir/>
          <dgm:resizeHandles val="exact"/>
        </dgm:presLayoutVars>
      </dgm:prSet>
      <dgm:spPr/>
      <dgm:t>
        <a:bodyPr/>
        <a:lstStyle/>
        <a:p>
          <a:endParaRPr lang="ru-RU"/>
        </a:p>
      </dgm:t>
    </dgm:pt>
    <dgm:pt modelId="{F374BA54-18F6-48F0-A8AC-C13EFFB2318F}" type="pres">
      <dgm:prSet presAssocID="{5CBFF476-FDA6-41D8-8786-A7038C4A7BDE}" presName="upArrow" presStyleLbl="node1" presStyleIdx="0" presStyleCnt="2"/>
      <dgm:spPr/>
    </dgm:pt>
    <dgm:pt modelId="{798E71D2-BAEF-47CE-AB06-539C9EBA1BBA}" type="pres">
      <dgm:prSet presAssocID="{5CBFF476-FDA6-41D8-8786-A7038C4A7BDE}" presName="upArrowText" presStyleLbl="revTx" presStyleIdx="0" presStyleCnt="2">
        <dgm:presLayoutVars>
          <dgm:chMax val="0"/>
          <dgm:bulletEnabled val="1"/>
        </dgm:presLayoutVars>
      </dgm:prSet>
      <dgm:spPr/>
      <dgm:t>
        <a:bodyPr/>
        <a:lstStyle/>
        <a:p>
          <a:endParaRPr lang="ru-RU"/>
        </a:p>
      </dgm:t>
    </dgm:pt>
    <dgm:pt modelId="{5C081E2A-E0E9-4190-9577-D418107B4132}" type="pres">
      <dgm:prSet presAssocID="{E5D3E4B7-7D42-4947-BA67-964E296B4269}" presName="downArrow" presStyleLbl="node1" presStyleIdx="1" presStyleCnt="2"/>
      <dgm:spPr/>
    </dgm:pt>
    <dgm:pt modelId="{3C72E5A0-BC6F-4934-8AC0-04D89E3C2915}" type="pres">
      <dgm:prSet presAssocID="{E5D3E4B7-7D42-4947-BA67-964E296B4269}" presName="downArrowText" presStyleLbl="revTx" presStyleIdx="1" presStyleCnt="2">
        <dgm:presLayoutVars>
          <dgm:chMax val="0"/>
          <dgm:bulletEnabled val="1"/>
        </dgm:presLayoutVars>
      </dgm:prSet>
      <dgm:spPr/>
      <dgm:t>
        <a:bodyPr/>
        <a:lstStyle/>
        <a:p>
          <a:endParaRPr lang="ru-RU"/>
        </a:p>
      </dgm:t>
    </dgm:pt>
  </dgm:ptLst>
  <dgm:cxnLst>
    <dgm:cxn modelId="{A749F63D-0F11-4923-AC60-8AF2841DCCE2}" type="presOf" srcId="{E5D3E4B7-7D42-4947-BA67-964E296B4269}" destId="{3C72E5A0-BC6F-4934-8AC0-04D89E3C2915}" srcOrd="0" destOrd="0" presId="urn:microsoft.com/office/officeart/2005/8/layout/arrow4"/>
    <dgm:cxn modelId="{5934DCA6-4C78-4740-90C5-E69FF2E9831F}" type="presOf" srcId="{076DFA2C-3505-4CBD-AEB1-D24A5DC321A4}" destId="{D9B5A43C-D23C-4276-952C-2545F4E6FA31}" srcOrd="0" destOrd="0" presId="urn:microsoft.com/office/officeart/2005/8/layout/arrow4"/>
    <dgm:cxn modelId="{8E0B91F6-63D0-4D28-BC14-83565FE20D67}" srcId="{076DFA2C-3505-4CBD-AEB1-D24A5DC321A4}" destId="{E5D3E4B7-7D42-4947-BA67-964E296B4269}" srcOrd="1" destOrd="0" parTransId="{EE63E15E-0C08-48D8-A307-B54E3F8835D2}" sibTransId="{402AD4B8-068C-4FB2-BF06-CDFF3B0E9DFA}"/>
    <dgm:cxn modelId="{527F291C-3D3D-46DD-8B86-AFC500B210E1}" type="presOf" srcId="{5CBFF476-FDA6-41D8-8786-A7038C4A7BDE}" destId="{798E71D2-BAEF-47CE-AB06-539C9EBA1BBA}" srcOrd="0" destOrd="0" presId="urn:microsoft.com/office/officeart/2005/8/layout/arrow4"/>
    <dgm:cxn modelId="{7BEF358A-B9B1-48F4-91C2-212E08564B18}" srcId="{076DFA2C-3505-4CBD-AEB1-D24A5DC321A4}" destId="{5CBFF476-FDA6-41D8-8786-A7038C4A7BDE}" srcOrd="0" destOrd="0" parTransId="{A9F818B0-BFB4-429D-A6C9-0333D700B8BD}" sibTransId="{670E4644-5009-490F-BF77-73B7AB6F0EC1}"/>
    <dgm:cxn modelId="{E57A0D56-4B34-4AF3-8076-5D181942DF8B}" type="presParOf" srcId="{D9B5A43C-D23C-4276-952C-2545F4E6FA31}" destId="{F374BA54-18F6-48F0-A8AC-C13EFFB2318F}" srcOrd="0" destOrd="0" presId="urn:microsoft.com/office/officeart/2005/8/layout/arrow4"/>
    <dgm:cxn modelId="{D102E44D-B917-4C9E-A0CD-2A521E89084E}" type="presParOf" srcId="{D9B5A43C-D23C-4276-952C-2545F4E6FA31}" destId="{798E71D2-BAEF-47CE-AB06-539C9EBA1BBA}" srcOrd="1" destOrd="0" presId="urn:microsoft.com/office/officeart/2005/8/layout/arrow4"/>
    <dgm:cxn modelId="{45D137DD-52F5-4318-945F-3C87AE2362C5}" type="presParOf" srcId="{D9B5A43C-D23C-4276-952C-2545F4E6FA31}" destId="{5C081E2A-E0E9-4190-9577-D418107B4132}" srcOrd="2" destOrd="0" presId="urn:microsoft.com/office/officeart/2005/8/layout/arrow4"/>
    <dgm:cxn modelId="{E85B2643-5D8A-4185-B474-E51F6B4EDD04}" type="presParOf" srcId="{D9B5A43C-D23C-4276-952C-2545F4E6FA31}" destId="{3C72E5A0-BC6F-4934-8AC0-04D89E3C2915}"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6AE04A-90A2-4140-AE9D-1CB22B67CD5E}" type="doc">
      <dgm:prSet loTypeId="urn:microsoft.com/office/officeart/2005/8/layout/arrow5" loCatId="process" qsTypeId="urn:microsoft.com/office/officeart/2005/8/quickstyle/simple1" qsCatId="simple" csTypeId="urn:microsoft.com/office/officeart/2005/8/colors/colorful4" csCatId="colorful"/>
      <dgm:spPr/>
      <dgm:t>
        <a:bodyPr/>
        <a:lstStyle/>
        <a:p>
          <a:endParaRPr lang="ru-RU"/>
        </a:p>
      </dgm:t>
    </dgm:pt>
    <dgm:pt modelId="{3CF0DBD3-917C-473D-8FF6-FA3A01C6F3EB}">
      <dgm:prSet/>
      <dgm:spPr/>
      <dgm:t>
        <a:bodyPr/>
        <a:lstStyle/>
        <a:p>
          <a:pPr rtl="0"/>
          <a:r>
            <a:rPr lang="ru-RU" b="1" smtClean="0">
              <a:solidFill>
                <a:schemeClr val="tx1"/>
              </a:solidFill>
            </a:rPr>
            <a:t>доходов;</a:t>
          </a:r>
          <a:endParaRPr lang="ru-RU" b="1">
            <a:solidFill>
              <a:schemeClr val="tx1"/>
            </a:solidFill>
          </a:endParaRPr>
        </a:p>
      </dgm:t>
    </dgm:pt>
    <dgm:pt modelId="{D61FFAD6-95B3-457F-82AF-64D19ED7A0A3}" type="parTrans" cxnId="{1C983079-9F14-4324-8608-D858F255118E}">
      <dgm:prSet/>
      <dgm:spPr/>
      <dgm:t>
        <a:bodyPr/>
        <a:lstStyle/>
        <a:p>
          <a:endParaRPr lang="ru-RU" b="1"/>
        </a:p>
      </dgm:t>
    </dgm:pt>
    <dgm:pt modelId="{6B7DAE76-A40F-43E4-9013-4CBC16BE5656}" type="sibTrans" cxnId="{1C983079-9F14-4324-8608-D858F255118E}">
      <dgm:prSet/>
      <dgm:spPr/>
      <dgm:t>
        <a:bodyPr/>
        <a:lstStyle/>
        <a:p>
          <a:endParaRPr lang="ru-RU" b="1"/>
        </a:p>
      </dgm:t>
    </dgm:pt>
    <dgm:pt modelId="{DF8BBFCC-9096-43C6-8463-D8997627FBBE}">
      <dgm:prSet/>
      <dgm:spPr/>
      <dgm:t>
        <a:bodyPr/>
        <a:lstStyle/>
        <a:p>
          <a:pPr rtl="0"/>
          <a:r>
            <a:rPr lang="ru-RU" b="1" dirty="0" smtClean="0">
              <a:solidFill>
                <a:schemeClr val="tx1"/>
              </a:solidFill>
            </a:rPr>
            <a:t>доходов, уменьшенных на величину расходов.</a:t>
          </a:r>
          <a:endParaRPr lang="ru-RU" b="1" dirty="0">
            <a:solidFill>
              <a:schemeClr val="tx1"/>
            </a:solidFill>
          </a:endParaRPr>
        </a:p>
      </dgm:t>
    </dgm:pt>
    <dgm:pt modelId="{291707DD-BA7D-46D4-B352-9377103EFAC9}" type="parTrans" cxnId="{800107CC-CBF7-47CE-A901-C73AF801A8F7}">
      <dgm:prSet/>
      <dgm:spPr/>
      <dgm:t>
        <a:bodyPr/>
        <a:lstStyle/>
        <a:p>
          <a:endParaRPr lang="ru-RU" b="1"/>
        </a:p>
      </dgm:t>
    </dgm:pt>
    <dgm:pt modelId="{0769F110-A99A-4F67-80B6-AECC866CA145}" type="sibTrans" cxnId="{800107CC-CBF7-47CE-A901-C73AF801A8F7}">
      <dgm:prSet/>
      <dgm:spPr/>
      <dgm:t>
        <a:bodyPr/>
        <a:lstStyle/>
        <a:p>
          <a:endParaRPr lang="ru-RU" b="1"/>
        </a:p>
      </dgm:t>
    </dgm:pt>
    <dgm:pt modelId="{F6B94822-75F8-4751-A78E-5F68D5984621}" type="pres">
      <dgm:prSet presAssocID="{2C6AE04A-90A2-4140-AE9D-1CB22B67CD5E}" presName="diagram" presStyleCnt="0">
        <dgm:presLayoutVars>
          <dgm:dir/>
          <dgm:resizeHandles val="exact"/>
        </dgm:presLayoutVars>
      </dgm:prSet>
      <dgm:spPr/>
      <dgm:t>
        <a:bodyPr/>
        <a:lstStyle/>
        <a:p>
          <a:endParaRPr lang="ru-RU"/>
        </a:p>
      </dgm:t>
    </dgm:pt>
    <dgm:pt modelId="{1F9CF360-A5B5-4CEE-B8D0-08E2BED956BF}" type="pres">
      <dgm:prSet presAssocID="{3CF0DBD3-917C-473D-8FF6-FA3A01C6F3EB}" presName="arrow" presStyleLbl="node1" presStyleIdx="0" presStyleCnt="2" custRadScaleRad="87121" custRadScaleInc="-12">
        <dgm:presLayoutVars>
          <dgm:bulletEnabled val="1"/>
        </dgm:presLayoutVars>
      </dgm:prSet>
      <dgm:spPr/>
      <dgm:t>
        <a:bodyPr/>
        <a:lstStyle/>
        <a:p>
          <a:endParaRPr lang="ru-RU"/>
        </a:p>
      </dgm:t>
    </dgm:pt>
    <dgm:pt modelId="{2CD4EC5E-C7E9-4E10-9F1D-A48D35B86179}" type="pres">
      <dgm:prSet presAssocID="{DF8BBFCC-9096-43C6-8463-D8997627FBBE}" presName="arrow" presStyleLbl="node1" presStyleIdx="1" presStyleCnt="2" custRadScaleRad="81332" custRadScaleInc="10232">
        <dgm:presLayoutVars>
          <dgm:bulletEnabled val="1"/>
        </dgm:presLayoutVars>
      </dgm:prSet>
      <dgm:spPr/>
      <dgm:t>
        <a:bodyPr/>
        <a:lstStyle/>
        <a:p>
          <a:endParaRPr lang="ru-RU"/>
        </a:p>
      </dgm:t>
    </dgm:pt>
  </dgm:ptLst>
  <dgm:cxnLst>
    <dgm:cxn modelId="{1C983079-9F14-4324-8608-D858F255118E}" srcId="{2C6AE04A-90A2-4140-AE9D-1CB22B67CD5E}" destId="{3CF0DBD3-917C-473D-8FF6-FA3A01C6F3EB}" srcOrd="0" destOrd="0" parTransId="{D61FFAD6-95B3-457F-82AF-64D19ED7A0A3}" sibTransId="{6B7DAE76-A40F-43E4-9013-4CBC16BE5656}"/>
    <dgm:cxn modelId="{923D34A4-9D99-4466-AFFA-9B1175BF593D}" type="presOf" srcId="{DF8BBFCC-9096-43C6-8463-D8997627FBBE}" destId="{2CD4EC5E-C7E9-4E10-9F1D-A48D35B86179}" srcOrd="0" destOrd="0" presId="urn:microsoft.com/office/officeart/2005/8/layout/arrow5"/>
    <dgm:cxn modelId="{BC770E98-F2C6-4C7D-9242-0EC1D9D3E999}" type="presOf" srcId="{2C6AE04A-90A2-4140-AE9D-1CB22B67CD5E}" destId="{F6B94822-75F8-4751-A78E-5F68D5984621}" srcOrd="0" destOrd="0" presId="urn:microsoft.com/office/officeart/2005/8/layout/arrow5"/>
    <dgm:cxn modelId="{800107CC-CBF7-47CE-A901-C73AF801A8F7}" srcId="{2C6AE04A-90A2-4140-AE9D-1CB22B67CD5E}" destId="{DF8BBFCC-9096-43C6-8463-D8997627FBBE}" srcOrd="1" destOrd="0" parTransId="{291707DD-BA7D-46D4-B352-9377103EFAC9}" sibTransId="{0769F110-A99A-4F67-80B6-AECC866CA145}"/>
    <dgm:cxn modelId="{F31177E8-07F7-49A4-9B45-C82623F1EDF6}" type="presOf" srcId="{3CF0DBD3-917C-473D-8FF6-FA3A01C6F3EB}" destId="{1F9CF360-A5B5-4CEE-B8D0-08E2BED956BF}" srcOrd="0" destOrd="0" presId="urn:microsoft.com/office/officeart/2005/8/layout/arrow5"/>
    <dgm:cxn modelId="{594D2440-37DA-4CEF-87D7-23521CF02CFF}" type="presParOf" srcId="{F6B94822-75F8-4751-A78E-5F68D5984621}" destId="{1F9CF360-A5B5-4CEE-B8D0-08E2BED956BF}" srcOrd="0" destOrd="0" presId="urn:microsoft.com/office/officeart/2005/8/layout/arrow5"/>
    <dgm:cxn modelId="{E04920B6-AD96-4855-B3B2-245F7D7B941A}" type="presParOf" srcId="{F6B94822-75F8-4751-A78E-5F68D5984621}" destId="{2CD4EC5E-C7E9-4E10-9F1D-A48D35B86179}"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1603E-2E39-4078-90A1-D3FDAAD17A46}">
      <dsp:nvSpPr>
        <dsp:cNvPr id="0" name=""/>
        <dsp:cNvSpPr/>
      </dsp:nvSpPr>
      <dsp:spPr>
        <a:xfrm>
          <a:off x="1353334" y="0"/>
          <a:ext cx="6473843" cy="5040560"/>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11ACB1-C973-4D38-B351-F0907ABF3611}">
      <dsp:nvSpPr>
        <dsp:cNvPr id="0" name=""/>
        <dsp:cNvSpPr/>
      </dsp:nvSpPr>
      <dsp:spPr>
        <a:xfrm>
          <a:off x="2548829" y="478853"/>
          <a:ext cx="1965818" cy="1965818"/>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1" kern="1200" smtClean="0">
              <a:solidFill>
                <a:schemeClr val="tx2"/>
              </a:solidFill>
            </a:rPr>
            <a:t>хозяйственные общества и партнерства</a:t>
          </a:r>
          <a:endParaRPr lang="ru-RU" sz="1600" b="1" kern="1200">
            <a:solidFill>
              <a:schemeClr val="tx2"/>
            </a:solidFill>
          </a:endParaRPr>
        </a:p>
      </dsp:txBody>
      <dsp:txXfrm>
        <a:off x="2644792" y="574816"/>
        <a:ext cx="1773892" cy="1773892"/>
      </dsp:txXfrm>
    </dsp:sp>
    <dsp:sp modelId="{5E49D601-8002-49DD-BA3C-6B5E9813504E}">
      <dsp:nvSpPr>
        <dsp:cNvPr id="0" name=""/>
        <dsp:cNvSpPr/>
      </dsp:nvSpPr>
      <dsp:spPr>
        <a:xfrm>
          <a:off x="4665864" y="478853"/>
          <a:ext cx="1965818" cy="1965818"/>
        </a:xfrm>
        <a:prstGeom prst="roundRect">
          <a:avLst/>
        </a:prstGeom>
        <a:solidFill>
          <a:schemeClr val="accent3">
            <a:hueOff val="-1190271"/>
            <a:satOff val="4097"/>
            <a:lumOff val="-3333"/>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1" kern="1200" dirty="0" err="1" smtClean="0">
              <a:solidFill>
                <a:schemeClr val="tx2"/>
              </a:solidFill>
            </a:rPr>
            <a:t>производствен-ные</a:t>
          </a:r>
          <a:r>
            <a:rPr lang="ru-RU" sz="1600" b="1" kern="1200" dirty="0" smtClean="0">
              <a:solidFill>
                <a:schemeClr val="tx2"/>
              </a:solidFill>
            </a:rPr>
            <a:t> и потребительские кооперативы</a:t>
          </a:r>
          <a:endParaRPr lang="ru-RU" sz="1600" b="1" kern="1200" dirty="0">
            <a:solidFill>
              <a:schemeClr val="tx2"/>
            </a:solidFill>
          </a:endParaRPr>
        </a:p>
      </dsp:txBody>
      <dsp:txXfrm>
        <a:off x="4761827" y="574816"/>
        <a:ext cx="1773892" cy="1773892"/>
      </dsp:txXfrm>
    </dsp:sp>
    <dsp:sp modelId="{988F7547-4DB1-4A24-8FDA-51B387D27746}">
      <dsp:nvSpPr>
        <dsp:cNvPr id="0" name=""/>
        <dsp:cNvSpPr/>
      </dsp:nvSpPr>
      <dsp:spPr>
        <a:xfrm>
          <a:off x="2548829" y="2595888"/>
          <a:ext cx="1965818" cy="1965818"/>
        </a:xfrm>
        <a:prstGeom prst="roundRect">
          <a:avLst/>
        </a:prstGeom>
        <a:solidFill>
          <a:schemeClr val="accent3">
            <a:hueOff val="-2380543"/>
            <a:satOff val="8194"/>
            <a:lumOff val="-6667"/>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1" kern="1200" smtClean="0">
              <a:solidFill>
                <a:schemeClr val="tx2"/>
              </a:solidFill>
            </a:rPr>
            <a:t>крестьянские (фермерские) хозяйства</a:t>
          </a:r>
          <a:endParaRPr lang="ru-RU" sz="1600" b="1" kern="1200">
            <a:solidFill>
              <a:schemeClr val="tx2"/>
            </a:solidFill>
          </a:endParaRPr>
        </a:p>
      </dsp:txBody>
      <dsp:txXfrm>
        <a:off x="2644792" y="2691851"/>
        <a:ext cx="1773892" cy="1773892"/>
      </dsp:txXfrm>
    </dsp:sp>
    <dsp:sp modelId="{0AF100F0-6B30-4AFC-8E37-ABAFB3F495BB}">
      <dsp:nvSpPr>
        <dsp:cNvPr id="0" name=""/>
        <dsp:cNvSpPr/>
      </dsp:nvSpPr>
      <dsp:spPr>
        <a:xfrm>
          <a:off x="4665864" y="2595888"/>
          <a:ext cx="1965818" cy="1965818"/>
        </a:xfrm>
        <a:prstGeom prst="roundRect">
          <a:avLst/>
        </a:prstGeom>
        <a:solidFill>
          <a:schemeClr val="accent3">
            <a:hueOff val="-3570814"/>
            <a:satOff val="12291"/>
            <a:lumOff val="-1000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1" kern="1200" smtClean="0">
              <a:solidFill>
                <a:schemeClr val="tx2"/>
              </a:solidFill>
            </a:rPr>
            <a:t>индивидуальные предприниматели</a:t>
          </a:r>
          <a:endParaRPr lang="ru-RU" sz="1600" b="1" kern="1200">
            <a:solidFill>
              <a:schemeClr val="tx2"/>
            </a:solidFill>
          </a:endParaRPr>
        </a:p>
      </dsp:txBody>
      <dsp:txXfrm>
        <a:off x="4761827" y="2691851"/>
        <a:ext cx="1773892" cy="17738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ACE3F-37FB-4D60-B8E3-CA820936E01D}">
      <dsp:nvSpPr>
        <dsp:cNvPr id="0" name=""/>
        <dsp:cNvSpPr/>
      </dsp:nvSpPr>
      <dsp:spPr>
        <a:xfrm>
          <a:off x="0" y="1035208"/>
          <a:ext cx="7408333" cy="1380278"/>
        </a:xfrm>
        <a:prstGeom prst="notchedRightArrow">
          <a:avLst/>
        </a:prstGeom>
        <a:solidFill>
          <a:schemeClr val="accent5">
            <a:tint val="40000"/>
            <a:hueOff val="0"/>
            <a:satOff val="0"/>
            <a:lumOff val="0"/>
            <a:alphaOff val="0"/>
          </a:schemeClr>
        </a:solidFill>
        <a:ln w="127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0E342CC-4956-4C58-AAFA-C72AE1FB04F8}">
      <dsp:nvSpPr>
        <dsp:cNvPr id="0" name=""/>
        <dsp:cNvSpPr/>
      </dsp:nvSpPr>
      <dsp:spPr>
        <a:xfrm>
          <a:off x="81" y="0"/>
          <a:ext cx="3252359" cy="1380278"/>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rtl="0">
            <a:lnSpc>
              <a:spcPct val="90000"/>
            </a:lnSpc>
            <a:spcBef>
              <a:spcPct val="0"/>
            </a:spcBef>
            <a:spcAft>
              <a:spcPct val="35000"/>
            </a:spcAft>
          </a:pPr>
          <a:r>
            <a:rPr lang="ru-RU" sz="2000" b="1" kern="1200" smtClean="0"/>
            <a:t>6%  если объектом налогообложения являются доходы;</a:t>
          </a:r>
          <a:endParaRPr lang="ru-RU" sz="2000" b="1" kern="1200"/>
        </a:p>
      </dsp:txBody>
      <dsp:txXfrm>
        <a:off x="81" y="0"/>
        <a:ext cx="3252359" cy="1380278"/>
      </dsp:txXfrm>
    </dsp:sp>
    <dsp:sp modelId="{D2E06A46-7C96-4C53-8A8A-B35D0C7E81D2}">
      <dsp:nvSpPr>
        <dsp:cNvPr id="0" name=""/>
        <dsp:cNvSpPr/>
      </dsp:nvSpPr>
      <dsp:spPr>
        <a:xfrm>
          <a:off x="1453726" y="1552813"/>
          <a:ext cx="345069" cy="345069"/>
        </a:xfrm>
        <a:prstGeom prst="ellipse">
          <a:avLst/>
        </a:prstGeom>
        <a:solidFill>
          <a:schemeClr val="accent5">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12C8E41-C0C0-44A2-8020-F2294D36A67D}">
      <dsp:nvSpPr>
        <dsp:cNvPr id="0" name=""/>
        <dsp:cNvSpPr/>
      </dsp:nvSpPr>
      <dsp:spPr>
        <a:xfrm>
          <a:off x="3415058" y="2070417"/>
          <a:ext cx="3252359" cy="1380278"/>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ru-RU" sz="2000" b="1" kern="1200" smtClean="0"/>
            <a:t>15%  если объектом налогообложения являются доходы, уменьшенные на величину расходов.</a:t>
          </a:r>
          <a:endParaRPr lang="ru-RU" sz="2000" b="1" kern="1200"/>
        </a:p>
      </dsp:txBody>
      <dsp:txXfrm>
        <a:off x="3415058" y="2070417"/>
        <a:ext cx="3252359" cy="1380278"/>
      </dsp:txXfrm>
    </dsp:sp>
    <dsp:sp modelId="{CE5898D9-908F-4E7A-A418-D1CFAD4FE0D5}">
      <dsp:nvSpPr>
        <dsp:cNvPr id="0" name=""/>
        <dsp:cNvSpPr/>
      </dsp:nvSpPr>
      <dsp:spPr>
        <a:xfrm>
          <a:off x="4868703" y="1552813"/>
          <a:ext cx="345069" cy="345069"/>
        </a:xfrm>
        <a:prstGeom prst="ellipse">
          <a:avLst/>
        </a:prstGeom>
        <a:solidFill>
          <a:schemeClr val="accent5">
            <a:hueOff val="8171956"/>
            <a:satOff val="5577"/>
            <a:lumOff val="-15685"/>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0769F-9C63-41B6-A1FF-4EABFB69B14C}">
      <dsp:nvSpPr>
        <dsp:cNvPr id="0" name=""/>
        <dsp:cNvSpPr/>
      </dsp:nvSpPr>
      <dsp:spPr>
        <a:xfrm>
          <a:off x="555624" y="0"/>
          <a:ext cx="6297083" cy="345069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AD505F-2E78-4ABD-908C-8740B4C7217E}">
      <dsp:nvSpPr>
        <dsp:cNvPr id="0" name=""/>
        <dsp:cNvSpPr/>
      </dsp:nvSpPr>
      <dsp:spPr>
        <a:xfrm>
          <a:off x="81028" y="1035208"/>
          <a:ext cx="7246275" cy="138027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ru-RU" sz="2900" kern="1200" dirty="0" smtClean="0"/>
            <a:t>уменьшить исчисленную сумму налога на страховые взносы в ГВБФ и иные расходы.</a:t>
          </a:r>
          <a:endParaRPr lang="ru-RU" sz="2900" kern="1200" dirty="0"/>
        </a:p>
      </dsp:txBody>
      <dsp:txXfrm>
        <a:off x="148408" y="1102588"/>
        <a:ext cx="7111515" cy="12455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8199E-44FF-48CF-BD3E-26710987C79A}">
      <dsp:nvSpPr>
        <dsp:cNvPr id="0" name=""/>
        <dsp:cNvSpPr/>
      </dsp:nvSpPr>
      <dsp:spPr>
        <a:xfrm>
          <a:off x="0" y="45712"/>
          <a:ext cx="7452816" cy="1901981"/>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ru-RU" sz="3400" i="1" kern="1200" dirty="0" smtClean="0">
              <a:solidFill>
                <a:schemeClr val="tx1"/>
              </a:solidFill>
            </a:rPr>
            <a:t>Налоговым периодом</a:t>
          </a:r>
          <a:r>
            <a:rPr lang="ru-RU" sz="3400" kern="1200" dirty="0" smtClean="0">
              <a:solidFill>
                <a:schemeClr val="tx1"/>
              </a:solidFill>
            </a:rPr>
            <a:t> является календарный год</a:t>
          </a:r>
          <a:endParaRPr lang="ru-RU" sz="3400" kern="1200" dirty="0">
            <a:solidFill>
              <a:schemeClr val="tx1"/>
            </a:solidFill>
          </a:endParaRPr>
        </a:p>
      </dsp:txBody>
      <dsp:txXfrm>
        <a:off x="92847" y="138559"/>
        <a:ext cx="7267122" cy="1716287"/>
      </dsp:txXfrm>
    </dsp:sp>
    <dsp:sp modelId="{E872CDCA-AA22-4119-9E1F-8B66E765367F}">
      <dsp:nvSpPr>
        <dsp:cNvPr id="0" name=""/>
        <dsp:cNvSpPr/>
      </dsp:nvSpPr>
      <dsp:spPr>
        <a:xfrm>
          <a:off x="0" y="2045613"/>
          <a:ext cx="7452816" cy="1901981"/>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ru-RU" sz="3400" kern="1200" dirty="0" smtClean="0">
              <a:solidFill>
                <a:schemeClr val="tx1"/>
              </a:solidFill>
            </a:rPr>
            <a:t>Отчетными периодами - первый квартал, полугодие и девять месяцев календарного года.</a:t>
          </a:r>
          <a:endParaRPr lang="ru-RU" sz="3400" kern="1200" dirty="0">
            <a:solidFill>
              <a:schemeClr val="tx1"/>
            </a:solidFill>
          </a:endParaRPr>
        </a:p>
      </dsp:txBody>
      <dsp:txXfrm>
        <a:off x="92847" y="2138460"/>
        <a:ext cx="7267122" cy="17162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9F76E-E6F1-46E8-9259-B6CBD9D4201C}">
      <dsp:nvSpPr>
        <dsp:cNvPr id="0" name=""/>
        <dsp:cNvSpPr/>
      </dsp:nvSpPr>
      <dsp:spPr>
        <a:xfrm rot="10800000">
          <a:off x="1775561" y="3671"/>
          <a:ext cx="5094148" cy="1987320"/>
        </a:xfrm>
        <a:prstGeom prst="homePlat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53" tIns="72390" rIns="135128" bIns="72390" numCol="1" spcCol="1270" anchor="ctr" anchorCtr="0">
          <a:noAutofit/>
        </a:bodyPr>
        <a:lstStyle/>
        <a:p>
          <a:pPr lvl="0" algn="ctr" defTabSz="844550" rtl="0">
            <a:lnSpc>
              <a:spcPct val="90000"/>
            </a:lnSpc>
            <a:spcBef>
              <a:spcPct val="0"/>
            </a:spcBef>
            <a:spcAft>
              <a:spcPct val="35000"/>
            </a:spcAft>
          </a:pPr>
          <a:r>
            <a:rPr lang="ru-RU" sz="1900" b="1" kern="1200" dirty="0" smtClean="0">
              <a:solidFill>
                <a:schemeClr val="tx1"/>
              </a:solidFill>
            </a:rPr>
            <a:t>для организаций - не позднее </a:t>
          </a:r>
          <a:r>
            <a:rPr lang="ru-RU" sz="1900" b="1" kern="1200" dirty="0" smtClean="0">
              <a:solidFill>
                <a:schemeClr val="tx1"/>
              </a:solidFill>
            </a:rPr>
            <a:t>28 </a:t>
          </a:r>
          <a:r>
            <a:rPr lang="ru-RU" sz="1900" b="1" kern="1200" dirty="0" smtClean="0">
              <a:solidFill>
                <a:schemeClr val="tx1"/>
              </a:solidFill>
            </a:rPr>
            <a:t>марта года, следующего за истекшим налоговым периодом (п. 7 ст. 346.21, подп. 1 п. 1 ст. 346.23 НК РФ);</a:t>
          </a:r>
          <a:endParaRPr lang="ru-RU" sz="1900" b="1" kern="1200" dirty="0">
            <a:solidFill>
              <a:schemeClr val="tx1"/>
            </a:solidFill>
          </a:endParaRPr>
        </a:p>
      </dsp:txBody>
      <dsp:txXfrm rot="10800000">
        <a:off x="2272391" y="3671"/>
        <a:ext cx="4597318" cy="1987320"/>
      </dsp:txXfrm>
    </dsp:sp>
    <dsp:sp modelId="{FD4E8FAD-CBB5-4294-BE94-B914A7C8F12B}">
      <dsp:nvSpPr>
        <dsp:cNvPr id="0" name=""/>
        <dsp:cNvSpPr/>
      </dsp:nvSpPr>
      <dsp:spPr>
        <a:xfrm>
          <a:off x="786282" y="749"/>
          <a:ext cx="1987320" cy="1987320"/>
        </a:xfrm>
        <a:prstGeom prst="ellipse">
          <a:avLst/>
        </a:prstGeom>
        <a:solidFill>
          <a:schemeClr val="accent4">
            <a:tint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8A8222-2D40-4DFA-83B0-444370025E28}">
      <dsp:nvSpPr>
        <dsp:cNvPr id="0" name=""/>
        <dsp:cNvSpPr/>
      </dsp:nvSpPr>
      <dsp:spPr>
        <a:xfrm rot="10800000">
          <a:off x="1779942" y="2581300"/>
          <a:ext cx="5094148" cy="1987320"/>
        </a:xfrm>
        <a:prstGeom prst="homePlate">
          <a:avLst/>
        </a:prstGeom>
        <a:solidFill>
          <a:schemeClr val="accent4">
            <a:hueOff val="-1975582"/>
            <a:satOff val="22309"/>
            <a:lumOff val="1196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53" tIns="72390" rIns="135128" bIns="72390" numCol="1" spcCol="1270" anchor="ctr" anchorCtr="0">
          <a:noAutofit/>
        </a:bodyPr>
        <a:lstStyle/>
        <a:p>
          <a:pPr lvl="0" algn="ctr" defTabSz="844550" rtl="0">
            <a:lnSpc>
              <a:spcPct val="90000"/>
            </a:lnSpc>
            <a:spcBef>
              <a:spcPct val="0"/>
            </a:spcBef>
            <a:spcAft>
              <a:spcPct val="35000"/>
            </a:spcAft>
          </a:pPr>
          <a:r>
            <a:rPr lang="ru-RU" sz="1900" b="1" kern="1200" dirty="0" smtClean="0">
              <a:solidFill>
                <a:schemeClr val="tx1"/>
              </a:solidFill>
            </a:rPr>
            <a:t>для индивидуальных предпринимателей - не позднее </a:t>
          </a:r>
          <a:r>
            <a:rPr lang="ru-RU" sz="1900" b="1" kern="1200" dirty="0" smtClean="0">
              <a:solidFill>
                <a:schemeClr val="tx1"/>
              </a:solidFill>
            </a:rPr>
            <a:t>28 </a:t>
          </a:r>
          <a:r>
            <a:rPr lang="ru-RU" sz="1900" b="1" kern="1200" dirty="0" smtClean="0">
              <a:solidFill>
                <a:schemeClr val="tx1"/>
              </a:solidFill>
            </a:rPr>
            <a:t>апреля года, следующего за истекшим налоговым периодом (п. 7 ст. 346.21, подп. 2 п. 1 ст. 346.23 НК РФ).</a:t>
          </a:r>
          <a:endParaRPr lang="ru-RU" sz="1900" b="1" kern="1200" dirty="0">
            <a:solidFill>
              <a:schemeClr val="tx1"/>
            </a:solidFill>
          </a:endParaRPr>
        </a:p>
      </dsp:txBody>
      <dsp:txXfrm rot="10800000">
        <a:off x="2276772" y="2581300"/>
        <a:ext cx="4597318" cy="1987320"/>
      </dsp:txXfrm>
    </dsp:sp>
    <dsp:sp modelId="{E62602CB-9CFF-420B-AD2B-4349248C4B28}">
      <dsp:nvSpPr>
        <dsp:cNvPr id="0" name=""/>
        <dsp:cNvSpPr/>
      </dsp:nvSpPr>
      <dsp:spPr>
        <a:xfrm>
          <a:off x="786282" y="2581300"/>
          <a:ext cx="1987320" cy="1987320"/>
        </a:xfrm>
        <a:prstGeom prst="ellipse">
          <a:avLst/>
        </a:prstGeom>
        <a:solidFill>
          <a:schemeClr val="accent4">
            <a:tint val="50000"/>
            <a:hueOff val="-2848154"/>
            <a:satOff val="35575"/>
            <a:lumOff val="3818"/>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29454-A481-41E7-85C9-BDE715791B69}">
      <dsp:nvSpPr>
        <dsp:cNvPr id="0" name=""/>
        <dsp:cNvSpPr/>
      </dsp:nvSpPr>
      <dsp:spPr>
        <a:xfrm rot="10800000">
          <a:off x="1714977" y="4082"/>
          <a:ext cx="5411040" cy="1408184"/>
        </a:xfrm>
        <a:prstGeom prst="homePlat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0970" tIns="83820" rIns="156464" bIns="83820" numCol="1" spcCol="1270" anchor="ctr" anchorCtr="0">
          <a:noAutofit/>
        </a:bodyPr>
        <a:lstStyle/>
        <a:p>
          <a:pPr lvl="0" algn="ctr" defTabSz="977900" rtl="0">
            <a:lnSpc>
              <a:spcPct val="90000"/>
            </a:lnSpc>
            <a:spcBef>
              <a:spcPct val="0"/>
            </a:spcBef>
            <a:spcAft>
              <a:spcPct val="35000"/>
            </a:spcAft>
          </a:pPr>
          <a:r>
            <a:rPr lang="ru-RU" sz="2200" b="1" i="0" kern="1200" dirty="0" smtClean="0">
              <a:solidFill>
                <a:schemeClr val="tx1"/>
              </a:solidFill>
            </a:rPr>
            <a:t>Налоговая декларация по УСН должна быть представлена в общем случае по итогам налогового периода:</a:t>
          </a:r>
          <a:endParaRPr lang="ru-RU" sz="2200" b="1" i="0" kern="1200" dirty="0">
            <a:solidFill>
              <a:schemeClr val="tx1"/>
            </a:solidFill>
          </a:endParaRPr>
        </a:p>
      </dsp:txBody>
      <dsp:txXfrm rot="10800000">
        <a:off x="2067023" y="4082"/>
        <a:ext cx="5058994" cy="1408184"/>
      </dsp:txXfrm>
    </dsp:sp>
    <dsp:sp modelId="{14FBE294-0121-4598-B58A-D72B8895D476}">
      <dsp:nvSpPr>
        <dsp:cNvPr id="0" name=""/>
        <dsp:cNvSpPr/>
      </dsp:nvSpPr>
      <dsp:spPr>
        <a:xfrm>
          <a:off x="1010885" y="4082"/>
          <a:ext cx="1408184" cy="1408184"/>
        </a:xfrm>
        <a:prstGeom prst="ellipse">
          <a:avLst/>
        </a:prstGeom>
        <a:solidFill>
          <a:schemeClr val="accent4">
            <a:tint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594B43-9B98-4087-8CFB-67AA03B9DF48}">
      <dsp:nvSpPr>
        <dsp:cNvPr id="0" name=""/>
        <dsp:cNvSpPr/>
      </dsp:nvSpPr>
      <dsp:spPr>
        <a:xfrm rot="10800000">
          <a:off x="1714977" y="1832621"/>
          <a:ext cx="5411040" cy="1408184"/>
        </a:xfrm>
        <a:prstGeom prst="homePlate">
          <a:avLst/>
        </a:prstGeom>
        <a:solidFill>
          <a:schemeClr val="accent4">
            <a:hueOff val="-987791"/>
            <a:satOff val="11154"/>
            <a:lumOff val="598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0970" tIns="83820" rIns="156464" bIns="83820" numCol="1" spcCol="1270" anchor="ctr" anchorCtr="0">
          <a:noAutofit/>
        </a:bodyPr>
        <a:lstStyle/>
        <a:p>
          <a:pPr lvl="0" algn="ctr" defTabSz="977900" rtl="0">
            <a:lnSpc>
              <a:spcPct val="90000"/>
            </a:lnSpc>
            <a:spcBef>
              <a:spcPct val="0"/>
            </a:spcBef>
            <a:spcAft>
              <a:spcPct val="35000"/>
            </a:spcAft>
          </a:pPr>
          <a:r>
            <a:rPr lang="ru-RU" sz="2200" b="1" i="0" kern="1200" dirty="0" smtClean="0">
              <a:solidFill>
                <a:schemeClr val="tx1"/>
              </a:solidFill>
            </a:rPr>
            <a:t> организациями - не позднее </a:t>
          </a:r>
          <a:r>
            <a:rPr lang="ru-RU" sz="2200" b="1" i="0" kern="1200" dirty="0" smtClean="0">
              <a:solidFill>
                <a:schemeClr val="tx1"/>
              </a:solidFill>
            </a:rPr>
            <a:t>25 </a:t>
          </a:r>
          <a:r>
            <a:rPr lang="ru-RU" sz="2200" b="1" i="0" kern="1200" dirty="0" smtClean="0">
              <a:solidFill>
                <a:schemeClr val="tx1"/>
              </a:solidFill>
            </a:rPr>
            <a:t>марта года, следующего за истекшим налоговым </a:t>
          </a:r>
          <a:r>
            <a:rPr lang="ru-RU" sz="2200" b="1" i="0" kern="1200" dirty="0" smtClean="0">
              <a:solidFill>
                <a:schemeClr val="tx1"/>
              </a:solidFill>
            </a:rPr>
            <a:t>периодом;</a:t>
          </a:r>
          <a:endParaRPr lang="ru-RU" sz="2200" b="1" i="0" kern="1200" dirty="0">
            <a:solidFill>
              <a:schemeClr val="tx1"/>
            </a:solidFill>
          </a:endParaRPr>
        </a:p>
      </dsp:txBody>
      <dsp:txXfrm rot="10800000">
        <a:off x="2067023" y="1832621"/>
        <a:ext cx="5058994" cy="1408184"/>
      </dsp:txXfrm>
    </dsp:sp>
    <dsp:sp modelId="{9148D407-0EEF-45EF-ACE8-709F4D537E78}">
      <dsp:nvSpPr>
        <dsp:cNvPr id="0" name=""/>
        <dsp:cNvSpPr/>
      </dsp:nvSpPr>
      <dsp:spPr>
        <a:xfrm>
          <a:off x="1010885" y="1832621"/>
          <a:ext cx="1408184" cy="1408184"/>
        </a:xfrm>
        <a:prstGeom prst="ellipse">
          <a:avLst/>
        </a:prstGeom>
        <a:solidFill>
          <a:schemeClr val="accent4">
            <a:tint val="50000"/>
            <a:hueOff val="-1424077"/>
            <a:satOff val="17788"/>
            <a:lumOff val="1909"/>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196026-CF04-421F-8C7C-63CC6199B940}">
      <dsp:nvSpPr>
        <dsp:cNvPr id="0" name=""/>
        <dsp:cNvSpPr/>
      </dsp:nvSpPr>
      <dsp:spPr>
        <a:xfrm rot="10800000">
          <a:off x="1714977" y="3661159"/>
          <a:ext cx="5411040" cy="1408184"/>
        </a:xfrm>
        <a:prstGeom prst="homePlate">
          <a:avLst/>
        </a:prstGeom>
        <a:solidFill>
          <a:schemeClr val="accent4">
            <a:hueOff val="-1975582"/>
            <a:satOff val="22309"/>
            <a:lumOff val="1196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0970" tIns="83820" rIns="156464" bIns="83820" numCol="1" spcCol="1270" anchor="ctr" anchorCtr="0">
          <a:noAutofit/>
        </a:bodyPr>
        <a:lstStyle/>
        <a:p>
          <a:pPr lvl="0" algn="ctr" defTabSz="977900" rtl="0">
            <a:lnSpc>
              <a:spcPct val="90000"/>
            </a:lnSpc>
            <a:spcBef>
              <a:spcPct val="0"/>
            </a:spcBef>
            <a:spcAft>
              <a:spcPct val="35000"/>
            </a:spcAft>
          </a:pPr>
          <a:r>
            <a:rPr lang="ru-RU" sz="2200" b="1" i="0" kern="1200" dirty="0" smtClean="0">
              <a:solidFill>
                <a:schemeClr val="tx1"/>
              </a:solidFill>
            </a:rPr>
            <a:t> индивидуальными предпринимателями - не позднее </a:t>
          </a:r>
          <a:r>
            <a:rPr lang="ru-RU" sz="2200" b="1" i="0" kern="1200" dirty="0" smtClean="0">
              <a:solidFill>
                <a:schemeClr val="tx1"/>
              </a:solidFill>
            </a:rPr>
            <a:t>25 </a:t>
          </a:r>
          <a:r>
            <a:rPr lang="ru-RU" sz="2200" b="1" i="0" kern="1200" dirty="0" smtClean="0">
              <a:solidFill>
                <a:schemeClr val="tx1"/>
              </a:solidFill>
            </a:rPr>
            <a:t>апреля года, следующего за истекшим налоговым </a:t>
          </a:r>
          <a:r>
            <a:rPr lang="ru-RU" sz="2200" b="1" i="0" kern="1200" dirty="0" smtClean="0">
              <a:solidFill>
                <a:schemeClr val="tx1"/>
              </a:solidFill>
            </a:rPr>
            <a:t>периодом.</a:t>
          </a:r>
          <a:endParaRPr lang="ru-RU" sz="2200" b="1" i="0" kern="1200" dirty="0">
            <a:solidFill>
              <a:schemeClr val="tx1"/>
            </a:solidFill>
          </a:endParaRPr>
        </a:p>
      </dsp:txBody>
      <dsp:txXfrm rot="10800000">
        <a:off x="2067023" y="3661159"/>
        <a:ext cx="5058994" cy="1408184"/>
      </dsp:txXfrm>
    </dsp:sp>
    <dsp:sp modelId="{61BE933D-4886-4E1A-AC8E-7B043E50371B}">
      <dsp:nvSpPr>
        <dsp:cNvPr id="0" name=""/>
        <dsp:cNvSpPr/>
      </dsp:nvSpPr>
      <dsp:spPr>
        <a:xfrm>
          <a:off x="1010885" y="3661159"/>
          <a:ext cx="1408184" cy="1408184"/>
        </a:xfrm>
        <a:prstGeom prst="ellipse">
          <a:avLst/>
        </a:prstGeom>
        <a:solidFill>
          <a:schemeClr val="accent4">
            <a:tint val="50000"/>
            <a:hueOff val="-2848154"/>
            <a:satOff val="35575"/>
            <a:lumOff val="3818"/>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F778D-1F28-461E-8B06-CD50C38D721B}">
      <dsp:nvSpPr>
        <dsp:cNvPr id="0" name=""/>
        <dsp:cNvSpPr/>
      </dsp:nvSpPr>
      <dsp:spPr>
        <a:xfrm>
          <a:off x="0" y="77257"/>
          <a:ext cx="8568951" cy="1342574"/>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b="1" i="0" u="sng" kern="1200" dirty="0" smtClean="0">
              <a:solidFill>
                <a:schemeClr val="tx1"/>
              </a:solidFill>
            </a:rPr>
            <a:t>Является прямым налогом (подоходным) (п. 7 ст. 12, ст. 18 НК РФ). </a:t>
          </a:r>
          <a:endParaRPr lang="ru-RU" sz="2400" b="1" i="0" u="sng" kern="1200" dirty="0">
            <a:solidFill>
              <a:schemeClr val="tx1"/>
            </a:solidFill>
          </a:endParaRPr>
        </a:p>
      </dsp:txBody>
      <dsp:txXfrm>
        <a:off x="65539" y="142796"/>
        <a:ext cx="8437873" cy="1211496"/>
      </dsp:txXfrm>
    </dsp:sp>
    <dsp:sp modelId="{58F9739F-119B-4AB9-8DFA-3052915DD5E5}">
      <dsp:nvSpPr>
        <dsp:cNvPr id="0" name=""/>
        <dsp:cNvSpPr/>
      </dsp:nvSpPr>
      <dsp:spPr>
        <a:xfrm>
          <a:off x="0" y="1488952"/>
          <a:ext cx="8568951" cy="1342574"/>
        </a:xfrm>
        <a:prstGeom prst="roundRect">
          <a:avLst/>
        </a:prstGeom>
        <a:solidFill>
          <a:schemeClr val="accent4">
            <a:hueOff val="-987791"/>
            <a:satOff val="11154"/>
            <a:lumOff val="598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b="1" kern="1200" smtClean="0">
              <a:solidFill>
                <a:schemeClr val="tx1"/>
              </a:solidFill>
            </a:rPr>
            <a:t>Урегулирован гл. 26.1 НК РФ, которая действует с 1 января 2002 г. и в целом единообразно применяется на всей территории России </a:t>
          </a:r>
          <a:endParaRPr lang="ru-RU" sz="2400" b="1" kern="1200">
            <a:solidFill>
              <a:schemeClr val="tx1"/>
            </a:solidFill>
          </a:endParaRPr>
        </a:p>
      </dsp:txBody>
      <dsp:txXfrm>
        <a:off x="65539" y="1554491"/>
        <a:ext cx="8437873" cy="1211496"/>
      </dsp:txXfrm>
    </dsp:sp>
    <dsp:sp modelId="{C228C85D-7A6A-460A-9386-52AA476C376B}">
      <dsp:nvSpPr>
        <dsp:cNvPr id="0" name=""/>
        <dsp:cNvSpPr/>
      </dsp:nvSpPr>
      <dsp:spPr>
        <a:xfrm>
          <a:off x="0" y="2900647"/>
          <a:ext cx="8568951" cy="1342574"/>
        </a:xfrm>
        <a:prstGeom prst="roundRect">
          <a:avLst/>
        </a:prstGeom>
        <a:solidFill>
          <a:schemeClr val="accent4">
            <a:hueOff val="-1975582"/>
            <a:satOff val="22309"/>
            <a:lumOff val="1196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b="1" kern="1200" smtClean="0">
              <a:solidFill>
                <a:schemeClr val="tx1"/>
              </a:solidFill>
            </a:rPr>
            <a:t>(в п. 2 ст. 346.8 НК РФ предусмотрены особые права органов власти Республики Крым и города федерального значения Севастополя по регулированию налоговой ставки).</a:t>
          </a:r>
          <a:endParaRPr lang="ru-RU" sz="2400" b="1" kern="1200">
            <a:solidFill>
              <a:schemeClr val="tx1"/>
            </a:solidFill>
          </a:endParaRPr>
        </a:p>
      </dsp:txBody>
      <dsp:txXfrm>
        <a:off x="65539" y="2966186"/>
        <a:ext cx="8437873" cy="12114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58C3A-A0D9-4C4E-94A1-784F074C7DB4}">
      <dsp:nvSpPr>
        <dsp:cNvPr id="0" name=""/>
        <dsp:cNvSpPr/>
      </dsp:nvSpPr>
      <dsp:spPr>
        <a:xfrm>
          <a:off x="0" y="4"/>
          <a:ext cx="7452816" cy="3921289"/>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kern="1200" smtClean="0">
              <a:solidFill>
                <a:schemeClr val="tx1"/>
              </a:solidFill>
            </a:rPr>
            <a:t>организации и индивидуальные предприниматели, производящие сельскохозяйственную продукцию, осуществляющие ее первичную и последующую (промышленную) переработку (в том числе на арендованных основных средствах) и реализующие эту продукцию, при условии, что в общем доходе от реализации товаров (работ, услуг) таких организаций и индивидуальных предпринимателей доля дохода от реализации произведенной ими сельскохозяйственной продукции, включая продукцию ее первичной переработки, произведенную ими из сельскохозяйственного сырья собственного производства, а также от оказания сельскохозяйственным товаропроизводителям услуг, указанных в подп. 1 п. 2 ст. 346.2 НК РФ, составляет не менее 70%.</a:t>
          </a:r>
          <a:endParaRPr lang="ru-RU" sz="1800" b="1" kern="1200">
            <a:solidFill>
              <a:schemeClr val="tx1"/>
            </a:solidFill>
          </a:endParaRPr>
        </a:p>
      </dsp:txBody>
      <dsp:txXfrm>
        <a:off x="191422" y="191426"/>
        <a:ext cx="7069972" cy="353844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70B5C-11A2-4A0D-BD10-02CEDFD44A52}">
      <dsp:nvSpPr>
        <dsp:cNvPr id="0" name=""/>
        <dsp:cNvSpPr/>
      </dsp:nvSpPr>
      <dsp:spPr>
        <a:xfrm>
          <a:off x="5097" y="4936"/>
          <a:ext cx="7316181" cy="1049031"/>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ru-RU" sz="2100" b="1" kern="1200" dirty="0" smtClean="0">
              <a:solidFill>
                <a:schemeClr val="tx1"/>
              </a:solidFill>
            </a:rPr>
            <a:t>продукция растениеводства сельского и лесного хозяйства</a:t>
          </a:r>
          <a:endParaRPr lang="ru-RU" sz="2100" b="1" kern="1200" dirty="0">
            <a:solidFill>
              <a:schemeClr val="tx1"/>
            </a:solidFill>
          </a:endParaRPr>
        </a:p>
      </dsp:txBody>
      <dsp:txXfrm>
        <a:off x="529613" y="4936"/>
        <a:ext cx="6267150" cy="1049031"/>
      </dsp:txXfrm>
    </dsp:sp>
    <dsp:sp modelId="{300A8983-181A-4653-950E-799F10A4DB1D}">
      <dsp:nvSpPr>
        <dsp:cNvPr id="0" name=""/>
        <dsp:cNvSpPr/>
      </dsp:nvSpPr>
      <dsp:spPr>
        <a:xfrm>
          <a:off x="5097" y="1200832"/>
          <a:ext cx="7387961" cy="1049031"/>
        </a:xfrm>
        <a:prstGeom prst="chevr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ru-RU" sz="2100" b="1" kern="1200" dirty="0" smtClean="0">
              <a:solidFill>
                <a:schemeClr val="tx1"/>
              </a:solidFill>
            </a:rPr>
            <a:t>продукция животноводства (в том числе полученная в результате выращивания и </a:t>
          </a:r>
          <a:r>
            <a:rPr lang="ru-RU" sz="2100" b="1" kern="1200" dirty="0" err="1" smtClean="0">
              <a:solidFill>
                <a:schemeClr val="tx1"/>
              </a:solidFill>
            </a:rPr>
            <a:t>доращивания</a:t>
          </a:r>
          <a:r>
            <a:rPr lang="ru-RU" sz="2100" b="1" kern="1200" dirty="0" smtClean="0">
              <a:solidFill>
                <a:schemeClr val="tx1"/>
              </a:solidFill>
            </a:rPr>
            <a:t> рыб и других водных биологических ресурсов)</a:t>
          </a:r>
          <a:endParaRPr lang="ru-RU" sz="2100" b="1" kern="1200" dirty="0">
            <a:solidFill>
              <a:schemeClr val="tx1"/>
            </a:solidFill>
          </a:endParaRPr>
        </a:p>
      </dsp:txBody>
      <dsp:txXfrm>
        <a:off x="529613" y="1200832"/>
        <a:ext cx="6338930" cy="1049031"/>
      </dsp:txXfrm>
    </dsp:sp>
    <dsp:sp modelId="{DC8F3873-5A77-4556-9EE8-B146C92DDC65}">
      <dsp:nvSpPr>
        <dsp:cNvPr id="0" name=""/>
        <dsp:cNvSpPr/>
      </dsp:nvSpPr>
      <dsp:spPr>
        <a:xfrm>
          <a:off x="5097" y="2396728"/>
          <a:ext cx="7398137" cy="1049031"/>
        </a:xfrm>
        <a:prstGeom prst="chevron">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ru-RU" sz="2100" b="1" kern="1200" dirty="0" smtClean="0">
              <a:solidFill>
                <a:schemeClr val="tx1"/>
              </a:solidFill>
            </a:rPr>
            <a:t>Конкретные виды определяются Правительством РФ в соответствии с Общероссийским классификатором продукции по видам экономической деятельности</a:t>
          </a:r>
          <a:endParaRPr lang="ru-RU" sz="2100" b="1" kern="1200" dirty="0">
            <a:solidFill>
              <a:schemeClr val="tx1"/>
            </a:solidFill>
          </a:endParaRPr>
        </a:p>
      </dsp:txBody>
      <dsp:txXfrm>
        <a:off x="529613" y="2396728"/>
        <a:ext cx="6349106" cy="104903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50FFA-458E-43AF-963F-71AFA0C2D652}">
      <dsp:nvSpPr>
        <dsp:cNvPr id="0" name=""/>
        <dsp:cNvSpPr/>
      </dsp:nvSpPr>
      <dsp:spPr>
        <a:xfrm>
          <a:off x="0" y="303104"/>
          <a:ext cx="7409684" cy="380952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ru-RU" sz="3700" b="1" i="0" kern="1200" smtClean="0">
              <a:solidFill>
                <a:schemeClr val="tx1"/>
              </a:solidFill>
            </a:rPr>
            <a:t>Существенное значение для целей ЕСХН имеет </a:t>
          </a:r>
          <a:r>
            <a:rPr lang="ru-RU" sz="3700" b="1" i="0" u="sng" kern="1200" smtClean="0">
              <a:solidFill>
                <a:schemeClr val="tx1"/>
              </a:solidFill>
            </a:rPr>
            <a:t>самостоятельное производство </a:t>
          </a:r>
          <a:r>
            <a:rPr lang="ru-RU" sz="3700" b="1" i="0" kern="1200" smtClean="0">
              <a:solidFill>
                <a:schemeClr val="tx1"/>
              </a:solidFill>
            </a:rPr>
            <a:t>сельскохозяйственной продукции (либо в разумной кооперации с иными лицами) </a:t>
          </a:r>
          <a:endParaRPr lang="ru-RU" sz="3700" b="1" i="0" kern="1200">
            <a:solidFill>
              <a:schemeClr val="tx1"/>
            </a:solidFill>
          </a:endParaRPr>
        </a:p>
      </dsp:txBody>
      <dsp:txXfrm>
        <a:off x="185965" y="489069"/>
        <a:ext cx="7037754" cy="343759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5D8FC-9FE8-40B8-B177-F298DBCD5060}">
      <dsp:nvSpPr>
        <dsp:cNvPr id="0" name=""/>
        <dsp:cNvSpPr/>
      </dsp:nvSpPr>
      <dsp:spPr>
        <a:xfrm>
          <a:off x="0" y="41951"/>
          <a:ext cx="7524824" cy="1338662"/>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b="1" kern="1200" dirty="0" smtClean="0">
              <a:solidFill>
                <a:schemeClr val="tx1"/>
              </a:solidFill>
            </a:rPr>
            <a:t>При производстве подакцизных товаров.</a:t>
          </a:r>
          <a:endParaRPr lang="ru-RU" sz="1900" b="1" kern="1200" dirty="0">
            <a:solidFill>
              <a:schemeClr val="tx1"/>
            </a:solidFill>
          </a:endParaRPr>
        </a:p>
      </dsp:txBody>
      <dsp:txXfrm>
        <a:off x="65348" y="107299"/>
        <a:ext cx="7394128" cy="1207966"/>
      </dsp:txXfrm>
    </dsp:sp>
    <dsp:sp modelId="{380DF147-3E61-4E4A-AEE9-DD9D6BF1F9B9}">
      <dsp:nvSpPr>
        <dsp:cNvPr id="0" name=""/>
        <dsp:cNvSpPr/>
      </dsp:nvSpPr>
      <dsp:spPr>
        <a:xfrm>
          <a:off x="0" y="1435334"/>
          <a:ext cx="7524824" cy="1338662"/>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b="1" kern="1200" dirty="0" smtClean="0">
              <a:solidFill>
                <a:schemeClr val="tx1"/>
              </a:solidFill>
            </a:rPr>
            <a:t>Доля выручки от реализации сельскохозяйственной продукции должна сохраняться и в периоде применения ЕСХН, а в случае ее снижения налогоплательщик обязан вернуться на общую систему налогообложения (п. 4 ст. 346.3 НК РФ). </a:t>
          </a:r>
          <a:endParaRPr lang="ru-RU" sz="1900" b="1" kern="1200" dirty="0">
            <a:solidFill>
              <a:schemeClr val="tx1"/>
            </a:solidFill>
          </a:endParaRPr>
        </a:p>
      </dsp:txBody>
      <dsp:txXfrm>
        <a:off x="65348" y="1500682"/>
        <a:ext cx="7394128" cy="1207966"/>
      </dsp:txXfrm>
    </dsp:sp>
    <dsp:sp modelId="{0F5EFAD8-7FA5-4CF6-BD47-86F8FB2A61B1}">
      <dsp:nvSpPr>
        <dsp:cNvPr id="0" name=""/>
        <dsp:cNvSpPr/>
      </dsp:nvSpPr>
      <dsp:spPr>
        <a:xfrm>
          <a:off x="0" y="2828716"/>
          <a:ext cx="7524824" cy="1338662"/>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b="1" kern="1200" smtClean="0">
              <a:solidFill>
                <a:schemeClr val="tx1"/>
              </a:solidFill>
            </a:rPr>
            <a:t>Выручка от обусловленной условиями производства разовой продажи основных средств и других материалов не должна учитываться при расчете указанной доли.</a:t>
          </a:r>
          <a:endParaRPr lang="ru-RU" sz="1900" b="1" kern="1200">
            <a:solidFill>
              <a:schemeClr val="tx1"/>
            </a:solidFill>
          </a:endParaRPr>
        </a:p>
      </dsp:txBody>
      <dsp:txXfrm>
        <a:off x="65348" y="2894064"/>
        <a:ext cx="7394128" cy="1207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C7D93-9D0E-4FBF-9C72-C7DE9FE3407F}">
      <dsp:nvSpPr>
        <dsp:cNvPr id="0" name=""/>
        <dsp:cNvSpPr/>
      </dsp:nvSpPr>
      <dsp:spPr>
        <a:xfrm>
          <a:off x="0" y="26276"/>
          <a:ext cx="8640960" cy="718526"/>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b="1" kern="1200" smtClean="0">
              <a:solidFill>
                <a:schemeClr val="tx1"/>
              </a:solidFill>
            </a:rPr>
            <a:t>система налогообложения для сельскохозяйственных товаропроизводителей (единый сельскохозяйственный налог)</a:t>
          </a:r>
          <a:endParaRPr lang="ru-RU" sz="1700" b="1" kern="1200">
            <a:solidFill>
              <a:schemeClr val="tx1"/>
            </a:solidFill>
          </a:endParaRPr>
        </a:p>
      </dsp:txBody>
      <dsp:txXfrm>
        <a:off x="35076" y="61352"/>
        <a:ext cx="8570808" cy="648374"/>
      </dsp:txXfrm>
    </dsp:sp>
    <dsp:sp modelId="{705342F4-746A-457E-864D-FB0C3290599C}">
      <dsp:nvSpPr>
        <dsp:cNvPr id="0" name=""/>
        <dsp:cNvSpPr/>
      </dsp:nvSpPr>
      <dsp:spPr>
        <a:xfrm>
          <a:off x="0" y="793763"/>
          <a:ext cx="8640960" cy="718526"/>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b="1" kern="1200" smtClean="0">
              <a:solidFill>
                <a:schemeClr val="tx1"/>
              </a:solidFill>
            </a:rPr>
            <a:t>упрощенная система налогообложения</a:t>
          </a:r>
          <a:endParaRPr lang="ru-RU" sz="1700" b="1" kern="1200">
            <a:solidFill>
              <a:schemeClr val="tx1"/>
            </a:solidFill>
          </a:endParaRPr>
        </a:p>
      </dsp:txBody>
      <dsp:txXfrm>
        <a:off x="35076" y="828839"/>
        <a:ext cx="8570808" cy="648374"/>
      </dsp:txXfrm>
    </dsp:sp>
    <dsp:sp modelId="{3129B5FC-1221-405C-A33B-2F88974993E7}">
      <dsp:nvSpPr>
        <dsp:cNvPr id="0" name=""/>
        <dsp:cNvSpPr/>
      </dsp:nvSpPr>
      <dsp:spPr>
        <a:xfrm>
          <a:off x="0" y="1584176"/>
          <a:ext cx="8640960" cy="718526"/>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rtl="0">
            <a:spcBef>
              <a:spcPct val="0"/>
            </a:spcBef>
          </a:pPr>
          <a:r>
            <a:rPr lang="ru-RU" sz="1700" b="1" kern="1200" dirty="0" smtClean="0">
              <a:solidFill>
                <a:schemeClr val="tx1"/>
              </a:solidFill>
            </a:rPr>
            <a:t>система налогообложения при выполнении соглашений о разделе продукции</a:t>
          </a:r>
        </a:p>
        <a:p>
          <a:pPr lvl="0" algn="l" defTabSz="933450" rtl="0">
            <a:lnSpc>
              <a:spcPct val="90000"/>
            </a:lnSpc>
            <a:spcBef>
              <a:spcPct val="0"/>
            </a:spcBef>
            <a:spcAft>
              <a:spcPct val="35000"/>
            </a:spcAft>
          </a:pPr>
          <a:endParaRPr lang="ru-RU" sz="1700" b="1" kern="1200" dirty="0">
            <a:solidFill>
              <a:schemeClr val="tx1"/>
            </a:solidFill>
          </a:endParaRPr>
        </a:p>
      </dsp:txBody>
      <dsp:txXfrm>
        <a:off x="35076" y="1619252"/>
        <a:ext cx="8570808" cy="648374"/>
      </dsp:txXfrm>
    </dsp:sp>
    <dsp:sp modelId="{D4857FCE-461C-46DE-82FE-FCDD649F83C9}">
      <dsp:nvSpPr>
        <dsp:cNvPr id="0" name=""/>
        <dsp:cNvSpPr/>
      </dsp:nvSpPr>
      <dsp:spPr>
        <a:xfrm>
          <a:off x="0" y="2328735"/>
          <a:ext cx="8640960" cy="718526"/>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b="1" kern="1200" dirty="0" smtClean="0">
              <a:solidFill>
                <a:schemeClr val="tx1"/>
              </a:solidFill>
            </a:rPr>
            <a:t>патентная система налогообложения</a:t>
          </a:r>
          <a:endParaRPr lang="ru-RU" sz="1700" b="1" kern="1200" dirty="0">
            <a:solidFill>
              <a:schemeClr val="tx1"/>
            </a:solidFill>
          </a:endParaRPr>
        </a:p>
      </dsp:txBody>
      <dsp:txXfrm>
        <a:off x="35076" y="2363811"/>
        <a:ext cx="8570808" cy="648374"/>
      </dsp:txXfrm>
    </dsp:sp>
    <dsp:sp modelId="{4A9C0556-D0F0-4E91-BECC-9EA966B8496B}">
      <dsp:nvSpPr>
        <dsp:cNvPr id="0" name=""/>
        <dsp:cNvSpPr/>
      </dsp:nvSpPr>
      <dsp:spPr>
        <a:xfrm>
          <a:off x="0" y="3096221"/>
          <a:ext cx="8640960" cy="718526"/>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b="1" kern="1200" dirty="0" smtClean="0">
              <a:solidFill>
                <a:schemeClr val="tx1"/>
              </a:solidFill>
            </a:rPr>
            <a:t>налог на профессиональный доход (в порядке эксперимента)</a:t>
          </a:r>
          <a:endParaRPr lang="ru-RU" sz="1700" b="1" kern="1200" dirty="0">
            <a:solidFill>
              <a:schemeClr val="tx1"/>
            </a:solidFill>
          </a:endParaRPr>
        </a:p>
      </dsp:txBody>
      <dsp:txXfrm>
        <a:off x="35076" y="3131297"/>
        <a:ext cx="8570808" cy="648374"/>
      </dsp:txXfrm>
    </dsp:sp>
    <dsp:sp modelId="{0851C175-CE56-4A67-B412-94BF03BE8DBF}">
      <dsp:nvSpPr>
        <dsp:cNvPr id="0" name=""/>
        <dsp:cNvSpPr/>
      </dsp:nvSpPr>
      <dsp:spPr>
        <a:xfrm>
          <a:off x="0" y="3888431"/>
          <a:ext cx="8640960" cy="718526"/>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kern="1200" dirty="0" smtClean="0">
              <a:solidFill>
                <a:schemeClr val="tx1"/>
              </a:solidFill>
            </a:rPr>
            <a:t>«а</a:t>
          </a:r>
          <a:r>
            <a:rPr lang="ru-RU" sz="1700" b="1" kern="1200" dirty="0" smtClean="0">
              <a:solidFill>
                <a:schemeClr val="tx1"/>
              </a:solidFill>
            </a:rPr>
            <a:t>втоматизированная упрощенная система налогообложения" (в порядке эксперимента).</a:t>
          </a:r>
          <a:endParaRPr lang="ru-RU" sz="1700" b="1" kern="1200" dirty="0">
            <a:solidFill>
              <a:schemeClr val="tx1"/>
            </a:solidFill>
          </a:endParaRPr>
        </a:p>
      </dsp:txBody>
      <dsp:txXfrm>
        <a:off x="35076" y="3923507"/>
        <a:ext cx="8570808" cy="64837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63247-913A-4BD5-A203-4F969EB8EC19}">
      <dsp:nvSpPr>
        <dsp:cNvPr id="0" name=""/>
        <dsp:cNvSpPr/>
      </dsp:nvSpPr>
      <dsp:spPr>
        <a:xfrm>
          <a:off x="0" y="39498"/>
          <a:ext cx="8640960" cy="1529043"/>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kern="1200" dirty="0" smtClean="0">
              <a:solidFill>
                <a:schemeClr val="tx1"/>
              </a:solidFill>
            </a:rPr>
            <a:t>Особенность ЕСХН как специального налогового режима предусмотрена в п. 3 ст. 346.1 НК РФ. </a:t>
          </a:r>
          <a:endParaRPr lang="ru-RU" sz="1500" b="1" kern="1200" dirty="0">
            <a:solidFill>
              <a:schemeClr val="tx1"/>
            </a:solidFill>
          </a:endParaRPr>
        </a:p>
      </dsp:txBody>
      <dsp:txXfrm>
        <a:off x="74642" y="114140"/>
        <a:ext cx="8491676" cy="1379759"/>
      </dsp:txXfrm>
    </dsp:sp>
    <dsp:sp modelId="{1636B997-2B90-405B-BF1E-3ABC10AC2119}">
      <dsp:nvSpPr>
        <dsp:cNvPr id="0" name=""/>
        <dsp:cNvSpPr/>
      </dsp:nvSpPr>
      <dsp:spPr>
        <a:xfrm>
          <a:off x="0" y="1611742"/>
          <a:ext cx="8640960" cy="1529043"/>
        </a:xfrm>
        <a:prstGeom prst="roundRect">
          <a:avLst/>
        </a:prstGeom>
        <a:solidFill>
          <a:schemeClr val="accent5">
            <a:hueOff val="4085978"/>
            <a:satOff val="2788"/>
            <a:lumOff val="-7843"/>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u="sng" kern="1200" dirty="0" smtClean="0">
              <a:solidFill>
                <a:schemeClr val="tx1"/>
              </a:solidFill>
            </a:rPr>
            <a:t>Лица, перешедшие на уплату данного налога, в общем случае </a:t>
          </a:r>
          <a:r>
            <a:rPr lang="ru-RU" sz="1500" b="1" i="1" u="sng" kern="1200" dirty="0" smtClean="0">
              <a:solidFill>
                <a:schemeClr val="tx1"/>
              </a:solidFill>
            </a:rPr>
            <a:t>освобождаются </a:t>
          </a:r>
          <a:r>
            <a:rPr lang="ru-RU" sz="1500" b="1" u="sng" kern="1200" dirty="0" smtClean="0">
              <a:solidFill>
                <a:schemeClr val="tx1"/>
              </a:solidFill>
            </a:rPr>
            <a:t>от обязанности по уплате налога на прибыль организаций (НДФЛ), налога на имущество организаций (налога на имущество физических лиц</a:t>
          </a:r>
          <a:r>
            <a:rPr lang="ru-RU" sz="1500" b="1" u="sng" kern="1200" dirty="0" smtClean="0">
              <a:solidFill>
                <a:schemeClr val="tx1"/>
              </a:solidFill>
            </a:rPr>
            <a:t>) в части имущества, используемого при производстве сельскохозяйственной продукции, первичной и последующей (промышленной) переработке и реализации этой продукции, а также при оказании услуг сельскохозяйственными товаропроизводителями.</a:t>
          </a:r>
        </a:p>
      </dsp:txBody>
      <dsp:txXfrm>
        <a:off x="74642" y="1686384"/>
        <a:ext cx="8491676" cy="1379759"/>
      </dsp:txXfrm>
    </dsp:sp>
    <dsp:sp modelId="{A98DFCC9-2B16-434F-95C8-FDEFBC915F21}">
      <dsp:nvSpPr>
        <dsp:cNvPr id="0" name=""/>
        <dsp:cNvSpPr/>
      </dsp:nvSpPr>
      <dsp:spPr>
        <a:xfrm>
          <a:off x="0" y="3183985"/>
          <a:ext cx="8640960" cy="1529043"/>
        </a:xfrm>
        <a:prstGeom prst="roundRect">
          <a:avLst/>
        </a:prstGeom>
        <a:solidFill>
          <a:schemeClr val="accent5">
            <a:hueOff val="8171956"/>
            <a:satOff val="5577"/>
            <a:lumOff val="-15685"/>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z="1500" b="1" u="sng" kern="1200" dirty="0" smtClean="0">
              <a:solidFill>
                <a:schemeClr val="tx1"/>
              </a:solidFill>
            </a:rPr>
            <a:t>Налогоплательщики, применяющие ЕСХН, имеют право на освобождение от исполнения обязанностей налогоплательщика НДС </a:t>
          </a:r>
          <a:r>
            <a:rPr lang="ru-RU" sz="1500" b="1" kern="1200" dirty="0" smtClean="0">
              <a:solidFill>
                <a:schemeClr val="tx1"/>
              </a:solidFill>
            </a:rPr>
            <a:t>в соответствии с </a:t>
          </a:r>
          <a:r>
            <a:rPr lang="ru-RU" sz="1500" b="1" kern="1200" dirty="0" err="1" smtClean="0">
              <a:solidFill>
                <a:schemeClr val="tx1"/>
              </a:solidFill>
            </a:rPr>
            <a:t>абз</a:t>
          </a:r>
          <a:r>
            <a:rPr lang="ru-RU" sz="1500" b="1" kern="1200" dirty="0" smtClean="0">
              <a:solidFill>
                <a:schemeClr val="tx1"/>
              </a:solidFill>
            </a:rPr>
            <a:t>. 2 п. 1 ст. 145 НК РФ (сумма доходов не превысила определенной величины, например, в 2024 г. – 60 млн. руб.)</a:t>
          </a:r>
          <a:endParaRPr lang="ru-RU" sz="1500" kern="1200" dirty="0"/>
        </a:p>
      </dsp:txBody>
      <dsp:txXfrm>
        <a:off x="74642" y="3258627"/>
        <a:ext cx="8491676" cy="137975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FFAD0-64A4-49C3-9092-20E3B617CBC8}">
      <dsp:nvSpPr>
        <dsp:cNvPr id="0" name=""/>
        <dsp:cNvSpPr/>
      </dsp:nvSpPr>
      <dsp:spPr>
        <a:xfrm>
          <a:off x="0" y="403253"/>
          <a:ext cx="7668841" cy="1419429"/>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b="1" kern="1200" smtClean="0">
              <a:solidFill>
                <a:schemeClr val="tx1"/>
              </a:solidFill>
            </a:rPr>
            <a:t>Для налогоплательщика </a:t>
          </a:r>
          <a:r>
            <a:rPr lang="ru-RU" sz="1400" b="1" i="1" kern="1200" smtClean="0">
              <a:solidFill>
                <a:schemeClr val="tx1"/>
              </a:solidFill>
            </a:rPr>
            <a:t>переход на уплату ЕСХН</a:t>
          </a:r>
          <a:r>
            <a:rPr lang="ru-RU" sz="1400" b="1" kern="1200" smtClean="0">
              <a:solidFill>
                <a:schemeClr val="tx1"/>
              </a:solidFill>
            </a:rPr>
            <a:t>, при условии соответствия сельскохозяйственного производителя всем критериям, </a:t>
          </a:r>
          <a:r>
            <a:rPr lang="ru-RU" sz="1400" b="1" i="1" kern="1200" smtClean="0">
              <a:solidFill>
                <a:schemeClr val="tx1"/>
              </a:solidFill>
            </a:rPr>
            <a:t>является добровольным</a:t>
          </a:r>
          <a:r>
            <a:rPr lang="ru-RU" sz="1400" b="1" kern="1200" smtClean="0">
              <a:solidFill>
                <a:schemeClr val="tx1"/>
              </a:solidFill>
            </a:rPr>
            <a:t> (п. 2 ст. 346.1 НК РФ). </a:t>
          </a:r>
          <a:endParaRPr lang="ru-RU" sz="1400" b="1" kern="1200">
            <a:solidFill>
              <a:schemeClr val="tx1"/>
            </a:solidFill>
          </a:endParaRPr>
        </a:p>
      </dsp:txBody>
      <dsp:txXfrm>
        <a:off x="69291" y="472544"/>
        <a:ext cx="7530259" cy="1280847"/>
      </dsp:txXfrm>
    </dsp:sp>
    <dsp:sp modelId="{FEE14426-99E7-47A1-845E-3A6B622AAE49}">
      <dsp:nvSpPr>
        <dsp:cNvPr id="0" name=""/>
        <dsp:cNvSpPr/>
      </dsp:nvSpPr>
      <dsp:spPr>
        <a:xfrm>
          <a:off x="0" y="1863002"/>
          <a:ext cx="7668841" cy="1419429"/>
        </a:xfrm>
        <a:prstGeom prst="roundRect">
          <a:avLst/>
        </a:prstGeom>
        <a:solidFill>
          <a:schemeClr val="accent4">
            <a:hueOff val="-987791"/>
            <a:satOff val="11154"/>
            <a:lumOff val="598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b="1" kern="1200" smtClean="0">
              <a:solidFill>
                <a:schemeClr val="tx1"/>
              </a:solidFill>
            </a:rPr>
            <a:t>Порядок и условия начала и прекращения применения ЕСХН регламентируются в ст. 346.3 НК РФ. В частности, организации и индивидуальные предприниматели, изъявившие желание перейти на уплату ЕСХН со следующего календарного года, уведомляют об этом налоговый орган по месту нахождения организации или месту жительства индивидуального предпринимателя не позднее 31 декабря календарного года, предшествующего календарному году, начиная с которого они переходят на уплату ЕСХН (п. 1 ст. 346.3 НК РФ). </a:t>
          </a:r>
          <a:endParaRPr lang="ru-RU" sz="1400" b="1" kern="1200">
            <a:solidFill>
              <a:schemeClr val="tx1"/>
            </a:solidFill>
          </a:endParaRPr>
        </a:p>
      </dsp:txBody>
      <dsp:txXfrm>
        <a:off x="69291" y="1932293"/>
        <a:ext cx="7530259" cy="1280847"/>
      </dsp:txXfrm>
    </dsp:sp>
    <dsp:sp modelId="{FE776E0A-A13F-4490-8D2C-22B7FE3E6785}">
      <dsp:nvSpPr>
        <dsp:cNvPr id="0" name=""/>
        <dsp:cNvSpPr/>
      </dsp:nvSpPr>
      <dsp:spPr>
        <a:xfrm>
          <a:off x="0" y="3322752"/>
          <a:ext cx="7668841" cy="1419429"/>
        </a:xfrm>
        <a:prstGeom prst="roundRect">
          <a:avLst/>
        </a:prstGeom>
        <a:solidFill>
          <a:schemeClr val="accent4">
            <a:hueOff val="-1975582"/>
            <a:satOff val="22309"/>
            <a:lumOff val="1196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b="1" kern="1200" smtClean="0">
              <a:solidFill>
                <a:schemeClr val="tx1"/>
              </a:solidFill>
            </a:rPr>
            <a:t>Поскольку никакого особого разрешения налоговый орган при этом не выдает, переход на уплату ЕСХН является уведомительным.</a:t>
          </a:r>
          <a:endParaRPr lang="ru-RU" sz="1400" b="1" kern="1200">
            <a:solidFill>
              <a:schemeClr val="tx1"/>
            </a:solidFill>
          </a:endParaRPr>
        </a:p>
      </dsp:txBody>
      <dsp:txXfrm>
        <a:off x="69291" y="3392043"/>
        <a:ext cx="7530259" cy="128084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A2BBE-49B9-4FFB-A921-9E57BC8F8D33}">
      <dsp:nvSpPr>
        <dsp:cNvPr id="0" name=""/>
        <dsp:cNvSpPr/>
      </dsp:nvSpPr>
      <dsp:spPr>
        <a:xfrm>
          <a:off x="751474" y="9385"/>
          <a:ext cx="3431924" cy="3431924"/>
        </a:xfrm>
        <a:prstGeom prst="ellipse">
          <a:avLst/>
        </a:prstGeom>
        <a:solidFill>
          <a:schemeClr val="accent3">
            <a:shade val="80000"/>
            <a:alpha val="50000"/>
            <a:hueOff val="0"/>
            <a:satOff val="0"/>
            <a:lumOff val="0"/>
            <a:alphaOff val="0"/>
          </a:schemeClr>
        </a:solidFill>
        <a:ln w="635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u="sng" kern="1200" dirty="0" smtClean="0"/>
            <a:t>признаются доходы, уменьшенные на величину расходов </a:t>
          </a:r>
          <a:r>
            <a:rPr lang="ru-RU" sz="1400" b="1" kern="1200" dirty="0" smtClean="0"/>
            <a:t>(ст. 346.4 НК РФ). </a:t>
          </a:r>
          <a:endParaRPr lang="ru-RU" sz="1400" b="1" kern="1200" dirty="0"/>
        </a:p>
      </dsp:txBody>
      <dsp:txXfrm>
        <a:off x="1230707" y="414083"/>
        <a:ext cx="1978767" cy="2622528"/>
      </dsp:txXfrm>
    </dsp:sp>
    <dsp:sp modelId="{7AEA02FA-F204-4DA4-BD1E-9B2BFAFD28D8}">
      <dsp:nvSpPr>
        <dsp:cNvPr id="0" name=""/>
        <dsp:cNvSpPr/>
      </dsp:nvSpPr>
      <dsp:spPr>
        <a:xfrm>
          <a:off x="3224933" y="9385"/>
          <a:ext cx="3431924" cy="3431924"/>
        </a:xfrm>
        <a:prstGeom prst="ellipse">
          <a:avLst/>
        </a:prstGeom>
        <a:solidFill>
          <a:schemeClr val="accent3">
            <a:shade val="80000"/>
            <a:alpha val="50000"/>
            <a:hueOff val="5"/>
            <a:satOff val="11035"/>
            <a:lumOff val="5693"/>
            <a:alphaOff val="30000"/>
          </a:schemeClr>
        </a:solidFill>
        <a:ln w="635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kern="1200" smtClean="0"/>
            <a:t>При этом ст. 346.5 НК РФ предусматривает порядок определения и признания доходов и расходов, устанавливая субсидиарное применение норм гл. 25 НК РФ "Налог на прибыль организаций" и гл. 23 НК РФ "Налог на доходы физических лиц".</a:t>
          </a:r>
          <a:endParaRPr lang="ru-RU" sz="1400" b="1" kern="1200"/>
        </a:p>
      </dsp:txBody>
      <dsp:txXfrm>
        <a:off x="4198858" y="414083"/>
        <a:ext cx="1978767" cy="262252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EFF50-5BE9-4D09-9C15-DFB805ADDA0C}">
      <dsp:nvSpPr>
        <dsp:cNvPr id="0" name=""/>
        <dsp:cNvSpPr/>
      </dsp:nvSpPr>
      <dsp:spPr>
        <a:xfrm>
          <a:off x="0" y="333632"/>
          <a:ext cx="7408333" cy="278343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ru-RU" sz="3900" kern="1200" smtClean="0">
              <a:solidFill>
                <a:schemeClr val="tx1"/>
              </a:solidFill>
            </a:rPr>
            <a:t>признается денежное выражение доходов, уменьшенных на величину расходов (п. 1 ст. 346.6 НК РФ).</a:t>
          </a:r>
          <a:endParaRPr lang="ru-RU" sz="3900" kern="1200">
            <a:solidFill>
              <a:schemeClr val="tx1"/>
            </a:solidFill>
          </a:endParaRPr>
        </a:p>
      </dsp:txBody>
      <dsp:txXfrm>
        <a:off x="135876" y="469508"/>
        <a:ext cx="7136581" cy="251167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44EA9-6E99-49C7-88CC-14681F46340A}">
      <dsp:nvSpPr>
        <dsp:cNvPr id="0" name=""/>
        <dsp:cNvSpPr/>
      </dsp:nvSpPr>
      <dsp:spPr>
        <a:xfrm>
          <a:off x="0" y="71741"/>
          <a:ext cx="7408333" cy="1620486"/>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b="1" u="sng" kern="1200" dirty="0" smtClean="0">
              <a:solidFill>
                <a:schemeClr val="tx1"/>
              </a:solidFill>
            </a:rPr>
            <a:t>предусмотрена в размере 6%</a:t>
          </a:r>
          <a:r>
            <a:rPr lang="ru-RU" sz="2300" b="1" kern="1200" dirty="0" smtClean="0">
              <a:solidFill>
                <a:schemeClr val="tx1"/>
              </a:solidFill>
            </a:rPr>
            <a:t> (п. 1 ст. 346.8 НК РФ). </a:t>
          </a:r>
          <a:endParaRPr lang="ru-RU" sz="2300" b="1" kern="1200" dirty="0">
            <a:solidFill>
              <a:schemeClr val="tx1"/>
            </a:solidFill>
          </a:endParaRPr>
        </a:p>
      </dsp:txBody>
      <dsp:txXfrm>
        <a:off x="79106" y="150847"/>
        <a:ext cx="7250121" cy="1462274"/>
      </dsp:txXfrm>
    </dsp:sp>
    <dsp:sp modelId="{6F174E02-9DB5-4CE2-8F4A-1D0416B4F64A}">
      <dsp:nvSpPr>
        <dsp:cNvPr id="0" name=""/>
        <dsp:cNvSpPr/>
      </dsp:nvSpPr>
      <dsp:spPr>
        <a:xfrm>
          <a:off x="0" y="1758468"/>
          <a:ext cx="7408333" cy="1620486"/>
        </a:xfrm>
        <a:prstGeom prst="roundRect">
          <a:avLst/>
        </a:prstGeom>
        <a:solidFill>
          <a:schemeClr val="accent5">
            <a:hueOff val="8171956"/>
            <a:satOff val="5577"/>
            <a:lumOff val="-15685"/>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b="1" kern="1200" dirty="0" smtClean="0">
              <a:solidFill>
                <a:schemeClr val="tx1"/>
              </a:solidFill>
            </a:rPr>
            <a:t>Соответственно, ЕСХН имеет определенное сходство с налогом на прибыль организаций (НДФЛ с доходов индивидуальных предпринимателей), но отличается пониженной налоговой ставкой.</a:t>
          </a:r>
          <a:endParaRPr lang="ru-RU" sz="2300" b="1" kern="1200" dirty="0">
            <a:solidFill>
              <a:schemeClr val="tx1"/>
            </a:solidFill>
          </a:endParaRPr>
        </a:p>
      </dsp:txBody>
      <dsp:txXfrm>
        <a:off x="79106" y="1837574"/>
        <a:ext cx="7250121" cy="146227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84FC7-FE68-4D75-A47E-F6E0FB423E8D}">
      <dsp:nvSpPr>
        <dsp:cNvPr id="0" name=""/>
        <dsp:cNvSpPr/>
      </dsp:nvSpPr>
      <dsp:spPr>
        <a:xfrm>
          <a:off x="0" y="337421"/>
          <a:ext cx="7668840" cy="1670759"/>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ru-RU" sz="4200" b="1" i="1" u="sng" kern="1200" dirty="0" smtClean="0">
              <a:solidFill>
                <a:schemeClr val="tx1"/>
              </a:solidFill>
            </a:rPr>
            <a:t>Налоговым периодом</a:t>
          </a:r>
          <a:r>
            <a:rPr lang="ru-RU" sz="4200" b="1" u="sng" kern="1200" dirty="0" smtClean="0">
              <a:solidFill>
                <a:schemeClr val="tx1"/>
              </a:solidFill>
            </a:rPr>
            <a:t> по ЕСХН является календарный год.</a:t>
          </a:r>
          <a:endParaRPr lang="ru-RU" sz="4200" b="1" u="sng" kern="1200" dirty="0">
            <a:solidFill>
              <a:schemeClr val="tx1"/>
            </a:solidFill>
          </a:endParaRPr>
        </a:p>
      </dsp:txBody>
      <dsp:txXfrm>
        <a:off x="81560" y="418981"/>
        <a:ext cx="7505720" cy="1507639"/>
      </dsp:txXfrm>
    </dsp:sp>
    <dsp:sp modelId="{242390A8-E15E-4C1B-909D-958AF3B31B1C}">
      <dsp:nvSpPr>
        <dsp:cNvPr id="0" name=""/>
        <dsp:cNvSpPr/>
      </dsp:nvSpPr>
      <dsp:spPr>
        <a:xfrm>
          <a:off x="0" y="2129141"/>
          <a:ext cx="7668840" cy="1670759"/>
        </a:xfrm>
        <a:prstGeom prst="roundRect">
          <a:avLst/>
        </a:prstGeom>
        <a:solidFill>
          <a:schemeClr val="accent3">
            <a:hueOff val="-3570814"/>
            <a:satOff val="12291"/>
            <a:lumOff val="-1000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ru-RU" sz="4200" b="1" i="1" u="sng" kern="1200" dirty="0" smtClean="0">
              <a:solidFill>
                <a:schemeClr val="tx1"/>
              </a:solidFill>
            </a:rPr>
            <a:t>Отчетным периодом </a:t>
          </a:r>
          <a:r>
            <a:rPr lang="ru-RU" sz="4200" b="1" u="sng" kern="1200" dirty="0" smtClean="0">
              <a:solidFill>
                <a:schemeClr val="tx1"/>
              </a:solidFill>
            </a:rPr>
            <a:t>- полугодие (ст. 346.7 НК РФ).</a:t>
          </a:r>
          <a:endParaRPr lang="ru-RU" sz="4200" b="1" u="sng" kern="1200" dirty="0">
            <a:solidFill>
              <a:schemeClr val="tx1"/>
            </a:solidFill>
          </a:endParaRPr>
        </a:p>
      </dsp:txBody>
      <dsp:txXfrm>
        <a:off x="81560" y="2210701"/>
        <a:ext cx="7505720" cy="150763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90BAF-35DB-4575-B9FE-D63CD91B3152}">
      <dsp:nvSpPr>
        <dsp:cNvPr id="0" name=""/>
        <dsp:cNvSpPr/>
      </dsp:nvSpPr>
      <dsp:spPr>
        <a:xfrm>
          <a:off x="1446" y="712885"/>
          <a:ext cx="3085599" cy="202492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b="1" kern="1200" dirty="0" smtClean="0">
              <a:solidFill>
                <a:schemeClr val="tx1"/>
              </a:solidFill>
            </a:rPr>
            <a:t>Срок уплаты ЕСХН по итогам налогового периода - в общем случае не позднее </a:t>
          </a:r>
          <a:r>
            <a:rPr lang="ru-RU" sz="1800" b="1" kern="1200" dirty="0" smtClean="0">
              <a:solidFill>
                <a:schemeClr val="tx1"/>
              </a:solidFill>
            </a:rPr>
            <a:t>28 </a:t>
          </a:r>
          <a:r>
            <a:rPr lang="ru-RU" sz="1800" b="1" kern="1200" dirty="0" smtClean="0">
              <a:solidFill>
                <a:schemeClr val="tx1"/>
              </a:solidFill>
            </a:rPr>
            <a:t>марта года, следующего за истекшим налоговым </a:t>
          </a:r>
          <a:r>
            <a:rPr lang="ru-RU" sz="1800" b="1" kern="1200" dirty="0" smtClean="0">
              <a:solidFill>
                <a:schemeClr val="tx1"/>
              </a:solidFill>
            </a:rPr>
            <a:t>периодом. </a:t>
          </a:r>
          <a:endParaRPr lang="ru-RU" sz="1800" b="1" kern="1200" dirty="0">
            <a:solidFill>
              <a:schemeClr val="tx1"/>
            </a:solidFill>
          </a:endParaRPr>
        </a:p>
      </dsp:txBody>
      <dsp:txXfrm>
        <a:off x="60754" y="772193"/>
        <a:ext cx="2966983" cy="1906308"/>
      </dsp:txXfrm>
    </dsp:sp>
    <dsp:sp modelId="{1B84C259-27E0-4331-8829-35B09E9B7FD0}">
      <dsp:nvSpPr>
        <dsp:cNvPr id="0" name=""/>
        <dsp:cNvSpPr/>
      </dsp:nvSpPr>
      <dsp:spPr>
        <a:xfrm>
          <a:off x="3395606" y="1342733"/>
          <a:ext cx="654147" cy="7652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b="1" kern="1200">
            <a:solidFill>
              <a:schemeClr val="tx1"/>
            </a:solidFill>
          </a:endParaRPr>
        </a:p>
      </dsp:txBody>
      <dsp:txXfrm>
        <a:off x="3395606" y="1495779"/>
        <a:ext cx="457903" cy="459136"/>
      </dsp:txXfrm>
    </dsp:sp>
    <dsp:sp modelId="{683C73C4-5D30-4F3E-A4DC-144531AE4251}">
      <dsp:nvSpPr>
        <dsp:cNvPr id="0" name=""/>
        <dsp:cNvSpPr/>
      </dsp:nvSpPr>
      <dsp:spPr>
        <a:xfrm>
          <a:off x="4321286" y="712885"/>
          <a:ext cx="3085599" cy="202492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b="1" kern="1200" dirty="0" smtClean="0">
              <a:solidFill>
                <a:schemeClr val="tx1"/>
              </a:solidFill>
            </a:rPr>
            <a:t>По итогам отчетного периода авансовый платеж по ЕСХН должен быть уплачен не позднее </a:t>
          </a:r>
          <a:r>
            <a:rPr lang="ru-RU" sz="1800" b="1" kern="1200" dirty="0" smtClean="0">
              <a:solidFill>
                <a:schemeClr val="tx1"/>
              </a:solidFill>
            </a:rPr>
            <a:t>28 </a:t>
          </a:r>
          <a:r>
            <a:rPr lang="ru-RU" sz="1800" b="1" kern="1200" dirty="0" smtClean="0">
              <a:solidFill>
                <a:schemeClr val="tx1"/>
              </a:solidFill>
            </a:rPr>
            <a:t>календарных дней со дня окончания отчетного </a:t>
          </a:r>
          <a:r>
            <a:rPr lang="ru-RU" sz="1800" b="1" kern="1200" dirty="0" smtClean="0">
              <a:solidFill>
                <a:schemeClr val="tx1"/>
              </a:solidFill>
            </a:rPr>
            <a:t>периода.</a:t>
          </a:r>
          <a:endParaRPr lang="ru-RU" sz="1800" b="1" kern="1200" dirty="0">
            <a:solidFill>
              <a:schemeClr val="tx1"/>
            </a:solidFill>
          </a:endParaRPr>
        </a:p>
      </dsp:txBody>
      <dsp:txXfrm>
        <a:off x="4380594" y="772193"/>
        <a:ext cx="2966983" cy="190630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E3251-B266-45DB-A5B0-41F45D9C522F}">
      <dsp:nvSpPr>
        <dsp:cNvPr id="0" name=""/>
        <dsp:cNvSpPr/>
      </dsp:nvSpPr>
      <dsp:spPr>
        <a:xfrm>
          <a:off x="0" y="243681"/>
          <a:ext cx="7408333" cy="2963333"/>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18415" rIns="0" bIns="18415" numCol="1" spcCol="1270" anchor="ctr" anchorCtr="0">
          <a:noAutofit/>
        </a:bodyPr>
        <a:lstStyle/>
        <a:p>
          <a:pPr lvl="0" algn="ctr" defTabSz="1289050" rtl="0">
            <a:lnSpc>
              <a:spcPct val="90000"/>
            </a:lnSpc>
            <a:spcBef>
              <a:spcPct val="0"/>
            </a:spcBef>
            <a:spcAft>
              <a:spcPct val="35000"/>
            </a:spcAft>
          </a:pPr>
          <a:r>
            <a:rPr lang="ru-RU" sz="2900" b="1" kern="1200" dirty="0" smtClean="0">
              <a:solidFill>
                <a:schemeClr val="tx1"/>
              </a:solidFill>
            </a:rPr>
            <a:t>по итогам налогового периода в общем случае должна быть представлена не позднее </a:t>
          </a:r>
          <a:r>
            <a:rPr lang="ru-RU" sz="2900" b="1" kern="1200" dirty="0" smtClean="0">
              <a:solidFill>
                <a:schemeClr val="tx1"/>
              </a:solidFill>
            </a:rPr>
            <a:t>25 </a:t>
          </a:r>
          <a:r>
            <a:rPr lang="ru-RU" sz="2900" b="1" kern="1200" dirty="0" smtClean="0">
              <a:solidFill>
                <a:schemeClr val="tx1"/>
              </a:solidFill>
            </a:rPr>
            <a:t>марта года, следующего за истекшим налоговым </a:t>
          </a:r>
          <a:r>
            <a:rPr lang="ru-RU" sz="2900" b="1" kern="1200" dirty="0" smtClean="0">
              <a:solidFill>
                <a:schemeClr val="tx1"/>
              </a:solidFill>
            </a:rPr>
            <a:t>периодом. </a:t>
          </a:r>
          <a:endParaRPr lang="ru-RU" sz="2900" b="1" kern="1200" dirty="0">
            <a:solidFill>
              <a:schemeClr val="tx1"/>
            </a:solidFill>
          </a:endParaRPr>
        </a:p>
      </dsp:txBody>
      <dsp:txXfrm>
        <a:off x="1481667" y="243681"/>
        <a:ext cx="4445000" cy="296333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924A0-B697-4EF3-AE22-36BFA89C55A0}">
      <dsp:nvSpPr>
        <dsp:cNvPr id="0" name=""/>
        <dsp:cNvSpPr/>
      </dsp:nvSpPr>
      <dsp:spPr>
        <a:xfrm>
          <a:off x="0" y="134126"/>
          <a:ext cx="8352927" cy="137475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b="1" kern="1200" smtClean="0">
              <a:solidFill>
                <a:schemeClr val="tx1"/>
              </a:solidFill>
            </a:rPr>
            <a:t>предусматривает уплату налога, который обозначается как налог, взимаемый в связи с применением патентной системы налогообложения (п. 2 ст. 61.1 БК РФ)</a:t>
          </a:r>
          <a:endParaRPr lang="ru-RU" sz="2500" b="1" kern="1200">
            <a:solidFill>
              <a:schemeClr val="tx1"/>
            </a:solidFill>
          </a:endParaRPr>
        </a:p>
      </dsp:txBody>
      <dsp:txXfrm>
        <a:off x="67110" y="201236"/>
        <a:ext cx="8218707" cy="1240530"/>
      </dsp:txXfrm>
    </dsp:sp>
    <dsp:sp modelId="{7B8DDB72-0CBA-4971-AC68-E6E290DF5FCF}">
      <dsp:nvSpPr>
        <dsp:cNvPr id="0" name=""/>
        <dsp:cNvSpPr/>
      </dsp:nvSpPr>
      <dsp:spPr>
        <a:xfrm>
          <a:off x="0" y="1580877"/>
          <a:ext cx="8352927" cy="1374750"/>
        </a:xfrm>
        <a:prstGeom prst="roundRect">
          <a:avLst/>
        </a:prstGeom>
        <a:solidFill>
          <a:schemeClr val="accent4">
            <a:hueOff val="-987791"/>
            <a:satOff val="11154"/>
            <a:lumOff val="598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b="1" u="sng" kern="1200" dirty="0" smtClean="0">
              <a:solidFill>
                <a:schemeClr val="tx1"/>
              </a:solidFill>
            </a:rPr>
            <a:t>является </a:t>
          </a:r>
          <a:r>
            <a:rPr lang="ru-RU" sz="2500" b="1" i="1" u="sng" kern="1200" dirty="0" smtClean="0">
              <a:solidFill>
                <a:schemeClr val="tx1"/>
              </a:solidFill>
            </a:rPr>
            <a:t>прямым (подоходным) налого</a:t>
          </a:r>
          <a:r>
            <a:rPr lang="ru-RU" sz="2500" b="1" u="sng" kern="1200" dirty="0" smtClean="0">
              <a:solidFill>
                <a:schemeClr val="tx1"/>
              </a:solidFill>
            </a:rPr>
            <a:t>м </a:t>
          </a:r>
          <a:r>
            <a:rPr lang="ru-RU" sz="2500" b="1" kern="1200" dirty="0" smtClean="0">
              <a:solidFill>
                <a:schemeClr val="tx1"/>
              </a:solidFill>
            </a:rPr>
            <a:t>(п. 7 ст. 12, ст. 18 НК РФ). </a:t>
          </a:r>
          <a:endParaRPr lang="ru-RU" sz="2500" b="1" kern="1200" dirty="0">
            <a:solidFill>
              <a:schemeClr val="tx1"/>
            </a:solidFill>
          </a:endParaRPr>
        </a:p>
      </dsp:txBody>
      <dsp:txXfrm>
        <a:off x="67110" y="1647987"/>
        <a:ext cx="8218707" cy="1240530"/>
      </dsp:txXfrm>
    </dsp:sp>
    <dsp:sp modelId="{662652F7-F8AA-41D1-8F5E-C8E7FB9B9C9B}">
      <dsp:nvSpPr>
        <dsp:cNvPr id="0" name=""/>
        <dsp:cNvSpPr/>
      </dsp:nvSpPr>
      <dsp:spPr>
        <a:xfrm>
          <a:off x="0" y="3027627"/>
          <a:ext cx="8352927" cy="1374750"/>
        </a:xfrm>
        <a:prstGeom prst="roundRect">
          <a:avLst/>
        </a:prstGeom>
        <a:solidFill>
          <a:schemeClr val="accent4">
            <a:hueOff val="-1975582"/>
            <a:satOff val="22309"/>
            <a:lumOff val="1196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b="1" kern="1200" smtClean="0">
              <a:solidFill>
                <a:schemeClr val="tx1"/>
              </a:solidFill>
            </a:rPr>
            <a:t>установлена с 1 января 2013 г. в гл. 26.5 НК РФ. </a:t>
          </a:r>
          <a:endParaRPr lang="ru-RU" sz="2500" b="1" kern="1200">
            <a:solidFill>
              <a:schemeClr val="tx1"/>
            </a:solidFill>
          </a:endParaRPr>
        </a:p>
      </dsp:txBody>
      <dsp:txXfrm>
        <a:off x="67110" y="3094737"/>
        <a:ext cx="8218707" cy="124053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75990-71EF-4100-B5BE-6656E7D2D561}">
      <dsp:nvSpPr>
        <dsp:cNvPr id="0" name=""/>
        <dsp:cNvSpPr/>
      </dsp:nvSpPr>
      <dsp:spPr>
        <a:xfrm>
          <a:off x="1556533" y="0"/>
          <a:ext cx="4392488" cy="4392488"/>
        </a:xfrm>
        <a:prstGeom prst="triangl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FDA3F2-6119-49D5-9F8E-829769E7EC1B}">
      <dsp:nvSpPr>
        <dsp:cNvPr id="0" name=""/>
        <dsp:cNvSpPr/>
      </dsp:nvSpPr>
      <dsp:spPr>
        <a:xfrm>
          <a:off x="3752777" y="439677"/>
          <a:ext cx="2855117" cy="1561392"/>
        </a:xfrm>
        <a:prstGeom prst="round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ru-RU" sz="2200" b="1" kern="1200" dirty="0" smtClean="0"/>
            <a:t>применять </a:t>
          </a:r>
          <a:r>
            <a:rPr lang="ru-RU" sz="2200" b="1" i="1" kern="1200" dirty="0" smtClean="0"/>
            <a:t>только индивидуальные предприниматели</a:t>
          </a:r>
          <a:endParaRPr lang="ru-RU" sz="2200" b="1" kern="1200" dirty="0"/>
        </a:p>
      </dsp:txBody>
      <dsp:txXfrm>
        <a:off x="3828998" y="515898"/>
        <a:ext cx="2702675" cy="1408950"/>
      </dsp:txXfrm>
    </dsp:sp>
    <dsp:sp modelId="{E17A3E7C-DDC6-446C-A695-76FFBE7265AF}">
      <dsp:nvSpPr>
        <dsp:cNvPr id="0" name=""/>
        <dsp:cNvSpPr/>
      </dsp:nvSpPr>
      <dsp:spPr>
        <a:xfrm>
          <a:off x="3752777" y="2196244"/>
          <a:ext cx="2855117" cy="1561392"/>
        </a:xfrm>
        <a:prstGeom prst="round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ru-RU" sz="2200" b="1" i="1" kern="1200" smtClean="0"/>
            <a:t>предусматривает авансовую выплату налога</a:t>
          </a:r>
          <a:r>
            <a:rPr lang="ru-RU" sz="2200" b="1" kern="1200" smtClean="0"/>
            <a:t>.</a:t>
          </a:r>
          <a:endParaRPr lang="ru-RU" sz="2200" b="1" kern="1200"/>
        </a:p>
      </dsp:txBody>
      <dsp:txXfrm>
        <a:off x="3828998" y="2272465"/>
        <a:ext cx="2702675" cy="14089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B4314-EB3D-4CFA-8E4D-DF8D6AEA04DB}">
      <dsp:nvSpPr>
        <dsp:cNvPr id="0" name=""/>
        <dsp:cNvSpPr/>
      </dsp:nvSpPr>
      <dsp:spPr>
        <a:xfrm>
          <a:off x="0" y="0"/>
          <a:ext cx="4680519" cy="4680519"/>
        </a:xfrm>
        <a:prstGeom prst="pie">
          <a:avLst>
            <a:gd name="adj1" fmla="val 5400000"/>
            <a:gd name="adj2" fmla="val 162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7DDA1-B975-48FF-9B29-F26026D1603E}">
      <dsp:nvSpPr>
        <dsp:cNvPr id="0" name=""/>
        <dsp:cNvSpPr/>
      </dsp:nvSpPr>
      <dsp:spPr>
        <a:xfrm>
          <a:off x="2340259" y="0"/>
          <a:ext cx="6300699" cy="4680519"/>
        </a:xfrm>
        <a:prstGeom prst="rect">
          <a:avLst/>
        </a:prstGeom>
        <a:solidFill>
          <a:schemeClr val="lt1">
            <a:alpha val="90000"/>
            <a:hueOff val="0"/>
            <a:satOff val="0"/>
            <a:lumOff val="0"/>
            <a:alphaOff val="0"/>
          </a:schemeClr>
        </a:solidFill>
        <a:ln w="381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1" kern="1200" smtClean="0"/>
            <a:t>1. Фискальная функция - обеспечение устойчивой доходной базы бюджета.</a:t>
          </a:r>
          <a:endParaRPr lang="ru-RU" sz="1600" b="1" kern="1200"/>
        </a:p>
      </dsp:txBody>
      <dsp:txXfrm>
        <a:off x="2340259" y="0"/>
        <a:ext cx="6300699" cy="994610"/>
      </dsp:txXfrm>
    </dsp:sp>
    <dsp:sp modelId="{AABDBDEA-F032-4D3F-B9AD-1E2842C53B1A}">
      <dsp:nvSpPr>
        <dsp:cNvPr id="0" name=""/>
        <dsp:cNvSpPr/>
      </dsp:nvSpPr>
      <dsp:spPr>
        <a:xfrm>
          <a:off x="614318" y="994610"/>
          <a:ext cx="3451883" cy="3451883"/>
        </a:xfrm>
        <a:prstGeom prst="pie">
          <a:avLst>
            <a:gd name="adj1" fmla="val 5400000"/>
            <a:gd name="adj2" fmla="val 16200000"/>
          </a:avLst>
        </a:prstGeom>
        <a:solidFill>
          <a:schemeClr val="accent2">
            <a:hueOff val="-1570184"/>
            <a:satOff val="-2097"/>
            <a:lumOff val="1242"/>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B95D18-4669-4B31-A9DA-611DA28C2256}">
      <dsp:nvSpPr>
        <dsp:cNvPr id="0" name=""/>
        <dsp:cNvSpPr/>
      </dsp:nvSpPr>
      <dsp:spPr>
        <a:xfrm>
          <a:off x="2340259" y="994610"/>
          <a:ext cx="6300699" cy="3451883"/>
        </a:xfrm>
        <a:prstGeom prst="rect">
          <a:avLst/>
        </a:prstGeom>
        <a:solidFill>
          <a:schemeClr val="lt1">
            <a:alpha val="90000"/>
            <a:hueOff val="0"/>
            <a:satOff val="0"/>
            <a:lumOff val="0"/>
            <a:alphaOff val="0"/>
          </a:schemeClr>
        </a:solidFill>
        <a:ln w="38100" cap="flat" cmpd="sng" algn="ctr">
          <a:solidFill>
            <a:schemeClr val="accent2">
              <a:hueOff val="-1570184"/>
              <a:satOff val="-2097"/>
              <a:lumOff val="12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1" kern="1200" smtClean="0"/>
            <a:t>2. Распределительная - перераспределение общественных доходов между различными категориями населения и сферами государства.</a:t>
          </a:r>
          <a:endParaRPr lang="ru-RU" sz="1600" b="1" kern="1200"/>
        </a:p>
      </dsp:txBody>
      <dsp:txXfrm>
        <a:off x="2340259" y="994610"/>
        <a:ext cx="6300699" cy="994610"/>
      </dsp:txXfrm>
    </dsp:sp>
    <dsp:sp modelId="{6456E49F-6B15-4C28-B5EC-75F5890D0075}">
      <dsp:nvSpPr>
        <dsp:cNvPr id="0" name=""/>
        <dsp:cNvSpPr/>
      </dsp:nvSpPr>
      <dsp:spPr>
        <a:xfrm>
          <a:off x="1228636" y="1989220"/>
          <a:ext cx="2223247" cy="2223247"/>
        </a:xfrm>
        <a:prstGeom prst="pie">
          <a:avLst>
            <a:gd name="adj1" fmla="val 5400000"/>
            <a:gd name="adj2" fmla="val 16200000"/>
          </a:avLst>
        </a:prstGeom>
        <a:solidFill>
          <a:schemeClr val="accent2">
            <a:hueOff val="-3140368"/>
            <a:satOff val="-4193"/>
            <a:lumOff val="2484"/>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207683-D2D9-4ABB-80FB-5DFA619A4465}">
      <dsp:nvSpPr>
        <dsp:cNvPr id="0" name=""/>
        <dsp:cNvSpPr/>
      </dsp:nvSpPr>
      <dsp:spPr>
        <a:xfrm>
          <a:off x="2340259" y="1989220"/>
          <a:ext cx="6300699" cy="2223247"/>
        </a:xfrm>
        <a:prstGeom prst="rect">
          <a:avLst/>
        </a:prstGeom>
        <a:solidFill>
          <a:schemeClr val="lt1">
            <a:alpha val="90000"/>
            <a:hueOff val="0"/>
            <a:satOff val="0"/>
            <a:lumOff val="0"/>
            <a:alphaOff val="0"/>
          </a:schemeClr>
        </a:solidFill>
        <a:ln w="38100" cap="flat" cmpd="sng" algn="ctr">
          <a:solidFill>
            <a:schemeClr val="accent2">
              <a:hueOff val="-3140368"/>
              <a:satOff val="-4193"/>
              <a:lumOff val="24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1" kern="1200" smtClean="0"/>
            <a:t>3. Контрольная – рост собираемости налогов.</a:t>
          </a:r>
          <a:endParaRPr lang="ru-RU" sz="1600" b="1" kern="1200"/>
        </a:p>
      </dsp:txBody>
      <dsp:txXfrm>
        <a:off x="2340259" y="1989220"/>
        <a:ext cx="6300699" cy="994610"/>
      </dsp:txXfrm>
    </dsp:sp>
    <dsp:sp modelId="{AD7DBC87-ADB0-48FD-847A-E5465D664242}">
      <dsp:nvSpPr>
        <dsp:cNvPr id="0" name=""/>
        <dsp:cNvSpPr/>
      </dsp:nvSpPr>
      <dsp:spPr>
        <a:xfrm>
          <a:off x="1842954" y="2983831"/>
          <a:ext cx="994610" cy="994610"/>
        </a:xfrm>
        <a:prstGeom prst="pie">
          <a:avLst>
            <a:gd name="adj1" fmla="val 5400000"/>
            <a:gd name="adj2" fmla="val 16200000"/>
          </a:avLst>
        </a:prstGeom>
        <a:solidFill>
          <a:schemeClr val="accent2">
            <a:hueOff val="-4710551"/>
            <a:satOff val="-6290"/>
            <a:lumOff val="3726"/>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A62C2-072A-4964-BBE7-3497CADA0078}">
      <dsp:nvSpPr>
        <dsp:cNvPr id="0" name=""/>
        <dsp:cNvSpPr/>
      </dsp:nvSpPr>
      <dsp:spPr>
        <a:xfrm>
          <a:off x="2340259" y="2983831"/>
          <a:ext cx="6300699" cy="994610"/>
        </a:xfrm>
        <a:prstGeom prst="rect">
          <a:avLst/>
        </a:prstGeom>
        <a:solidFill>
          <a:schemeClr val="lt1">
            <a:alpha val="90000"/>
            <a:hueOff val="0"/>
            <a:satOff val="0"/>
            <a:lumOff val="0"/>
            <a:alphaOff val="0"/>
          </a:schemeClr>
        </a:solidFill>
        <a:ln w="38100" cap="flat" cmpd="sng" algn="ctr">
          <a:solidFill>
            <a:schemeClr val="accent2">
              <a:hueOff val="-4710551"/>
              <a:satOff val="-6290"/>
              <a:lumOff val="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1" kern="1200" smtClean="0"/>
            <a:t>4. Регулирующая - специальные налоговые режимы выступают в роли основных инструментов (экономических рычагов) регулирования предпринимательской деятельности в государстве. </a:t>
          </a:r>
          <a:endParaRPr lang="ru-RU" sz="1600" b="1" kern="1200"/>
        </a:p>
      </dsp:txBody>
      <dsp:txXfrm>
        <a:off x="2340259" y="2983831"/>
        <a:ext cx="6300699" cy="99461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FEC97-D2F8-472D-93D8-40427F6C48BA}">
      <dsp:nvSpPr>
        <dsp:cNvPr id="0" name=""/>
        <dsp:cNvSpPr/>
      </dsp:nvSpPr>
      <dsp:spPr>
        <a:xfrm>
          <a:off x="1678" y="0"/>
          <a:ext cx="2610958" cy="504056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ru-RU" sz="1400" b="1" kern="1200" dirty="0" smtClean="0">
              <a:solidFill>
                <a:schemeClr val="tx1"/>
              </a:solidFill>
            </a:rPr>
            <a:t>розничная торговля - предпринимательская деятельность, связанная с торговлей товарами (в том числе за наличный расчет, а также с использованием платежных карт) на основе договоров розничной купли-продажи</a:t>
          </a:r>
          <a:endParaRPr lang="ru-RU" sz="1400" b="1" kern="1200" dirty="0">
            <a:solidFill>
              <a:schemeClr val="tx1"/>
            </a:solidFill>
          </a:endParaRPr>
        </a:p>
      </dsp:txBody>
      <dsp:txXfrm>
        <a:off x="1678" y="2016224"/>
        <a:ext cx="2610958" cy="2016224"/>
      </dsp:txXfrm>
    </dsp:sp>
    <dsp:sp modelId="{4CA24493-A437-43CC-8FBC-BEC63ECE4285}">
      <dsp:nvSpPr>
        <dsp:cNvPr id="0" name=""/>
        <dsp:cNvSpPr/>
      </dsp:nvSpPr>
      <dsp:spPr>
        <a:xfrm>
          <a:off x="467904" y="302433"/>
          <a:ext cx="1678506" cy="1678506"/>
        </a:xfrm>
        <a:prstGeom prst="ellipse">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7FC9DD-CA03-40B3-AC09-D70106286EEB}">
      <dsp:nvSpPr>
        <dsp:cNvPr id="0" name=""/>
        <dsp:cNvSpPr/>
      </dsp:nvSpPr>
      <dsp:spPr>
        <a:xfrm>
          <a:off x="2690965" y="0"/>
          <a:ext cx="2610958" cy="504056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endParaRPr lang="ru-RU" sz="1400" b="1" kern="1200" dirty="0" smtClean="0">
            <a:solidFill>
              <a:schemeClr val="tx1"/>
            </a:solidFill>
          </a:endParaRPr>
        </a:p>
        <a:p>
          <a:pPr lvl="0" algn="ctr" defTabSz="622300" rtl="0">
            <a:lnSpc>
              <a:spcPct val="90000"/>
            </a:lnSpc>
            <a:spcBef>
              <a:spcPct val="0"/>
            </a:spcBef>
            <a:spcAft>
              <a:spcPct val="35000"/>
            </a:spcAft>
          </a:pPr>
          <a:r>
            <a:rPr lang="ru-RU" sz="1400" b="1" kern="1200" dirty="0" smtClean="0">
              <a:solidFill>
                <a:schemeClr val="tx1"/>
              </a:solidFill>
            </a:rPr>
            <a:t>магазин - специально оборудованное здание (его часть), предназначенное для продажи товаров и оказания услуг покупателям и обеспеченное торговыми, подсобными, административно-бытовыми помещениями, а также помещениями для приема, хранения товаров и подготовки их к продаже</a:t>
          </a:r>
          <a:endParaRPr lang="ru-RU" sz="1400" b="1" kern="1200" dirty="0">
            <a:solidFill>
              <a:schemeClr val="tx1"/>
            </a:solidFill>
          </a:endParaRPr>
        </a:p>
      </dsp:txBody>
      <dsp:txXfrm>
        <a:off x="2690965" y="2016224"/>
        <a:ext cx="2610958" cy="2016224"/>
      </dsp:txXfrm>
    </dsp:sp>
    <dsp:sp modelId="{F31A4596-0355-44B8-B0A8-3C7D40CDC3FD}">
      <dsp:nvSpPr>
        <dsp:cNvPr id="0" name=""/>
        <dsp:cNvSpPr/>
      </dsp:nvSpPr>
      <dsp:spPr>
        <a:xfrm>
          <a:off x="3157191" y="302433"/>
          <a:ext cx="1678506" cy="1678506"/>
        </a:xfrm>
        <a:prstGeom prst="ellipse">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7127B-71A1-4017-B82A-9953AB72C546}">
      <dsp:nvSpPr>
        <dsp:cNvPr id="0" name=""/>
        <dsp:cNvSpPr/>
      </dsp:nvSpPr>
      <dsp:spPr>
        <a:xfrm>
          <a:off x="5380252" y="0"/>
          <a:ext cx="2610958" cy="504056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ru-RU" sz="1400" b="1" kern="1200" dirty="0" smtClean="0">
              <a:solidFill>
                <a:schemeClr val="tx1"/>
              </a:solidFill>
            </a:rPr>
            <a:t>павильон - строение, имеющее торговый зал и рассчитанное на одно или несколько рабочих мест.</a:t>
          </a:r>
          <a:endParaRPr lang="ru-RU" sz="1400" b="1" kern="1200" dirty="0">
            <a:solidFill>
              <a:schemeClr val="tx1"/>
            </a:solidFill>
          </a:endParaRPr>
        </a:p>
      </dsp:txBody>
      <dsp:txXfrm>
        <a:off x="5380252" y="2016224"/>
        <a:ext cx="2610958" cy="2016224"/>
      </dsp:txXfrm>
    </dsp:sp>
    <dsp:sp modelId="{678E1B71-2330-4201-9807-7F3F0DDF6BFF}">
      <dsp:nvSpPr>
        <dsp:cNvPr id="0" name=""/>
        <dsp:cNvSpPr/>
      </dsp:nvSpPr>
      <dsp:spPr>
        <a:xfrm>
          <a:off x="5846478" y="302433"/>
          <a:ext cx="1678506" cy="1678506"/>
        </a:xfrm>
        <a:prstGeom prst="ellipse">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B084E4-DC2C-4B17-AEEC-CDE819AA9F2D}">
      <dsp:nvSpPr>
        <dsp:cNvPr id="0" name=""/>
        <dsp:cNvSpPr/>
      </dsp:nvSpPr>
      <dsp:spPr>
        <a:xfrm>
          <a:off x="283683" y="4248468"/>
          <a:ext cx="7353457" cy="756084"/>
        </a:xfrm>
        <a:prstGeom prst="leftRightArrow">
          <a:avLst/>
        </a:prstGeom>
        <a:solidFill>
          <a:schemeClr val="accent1">
            <a:tint val="6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CEC9D-EF00-486C-A0A2-10CE61B68E4B}">
      <dsp:nvSpPr>
        <dsp:cNvPr id="0" name=""/>
        <dsp:cNvSpPr/>
      </dsp:nvSpPr>
      <dsp:spPr>
        <a:xfrm>
          <a:off x="0" y="123617"/>
          <a:ext cx="7408333" cy="320346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ru-RU" sz="3700" b="1" kern="1200" dirty="0" smtClean="0">
              <a:solidFill>
                <a:schemeClr val="tx1"/>
              </a:solidFill>
            </a:rPr>
            <a:t>индивидуальные предприниматели, перешедшие на патентную систему налогообложения в порядке, установленном гл. 26.5 НК РФ.</a:t>
          </a:r>
          <a:endParaRPr lang="ru-RU" sz="3700" kern="1200" dirty="0">
            <a:solidFill>
              <a:schemeClr val="tx1"/>
            </a:solidFill>
          </a:endParaRPr>
        </a:p>
      </dsp:txBody>
      <dsp:txXfrm>
        <a:off x="156380" y="279997"/>
        <a:ext cx="7095573" cy="289070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0578F-9B0E-46A6-8CFF-1A966D3D8CF4}">
      <dsp:nvSpPr>
        <dsp:cNvPr id="0" name=""/>
        <dsp:cNvSpPr/>
      </dsp:nvSpPr>
      <dsp:spPr>
        <a:xfrm>
          <a:off x="614362" y="1088336"/>
          <a:ext cx="3265010" cy="3265010"/>
        </a:xfrm>
        <a:prstGeom prst="ellipse">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w="127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71B4E4FB-8992-46C0-9644-F1337C2E0032}">
      <dsp:nvSpPr>
        <dsp:cNvPr id="0" name=""/>
        <dsp:cNvSpPr/>
      </dsp:nvSpPr>
      <dsp:spPr>
        <a:xfrm>
          <a:off x="1702698" y="2176673"/>
          <a:ext cx="1088336" cy="1088336"/>
        </a:xfrm>
        <a:prstGeom prst="ellipse">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w="127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7D438B5C-3312-43D1-AF13-F705F5EE85E3}">
      <dsp:nvSpPr>
        <dsp:cNvPr id="0" name=""/>
        <dsp:cNvSpPr/>
      </dsp:nvSpPr>
      <dsp:spPr>
        <a:xfrm>
          <a:off x="4039470" y="270438"/>
          <a:ext cx="3629369" cy="136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l" defTabSz="577850" rtl="0">
            <a:lnSpc>
              <a:spcPct val="90000"/>
            </a:lnSpc>
            <a:spcBef>
              <a:spcPct val="0"/>
            </a:spcBef>
            <a:spcAft>
              <a:spcPct val="35000"/>
            </a:spcAft>
          </a:pPr>
          <a:r>
            <a:rPr lang="ru-RU" sz="1300" b="1" kern="1200" dirty="0" smtClean="0"/>
            <a:t>1) </a:t>
          </a:r>
          <a:r>
            <a:rPr lang="ru-RU" sz="1300" b="1" u="sng" kern="1200" dirty="0" smtClean="0"/>
            <a:t>индивидуальные предприниматели, средняя численность работников которых превышает 15 человек</a:t>
          </a:r>
          <a:r>
            <a:rPr lang="ru-RU" sz="1300" b="1" kern="1200" dirty="0" smtClean="0"/>
            <a:t>; </a:t>
          </a:r>
          <a:endParaRPr lang="ru-RU" sz="1300" b="1" kern="1200" dirty="0"/>
        </a:p>
      </dsp:txBody>
      <dsp:txXfrm>
        <a:off x="4039470" y="270438"/>
        <a:ext cx="3629369" cy="1360420"/>
      </dsp:txXfrm>
    </dsp:sp>
    <dsp:sp modelId="{73F43CFD-D2DA-4EA7-B0D9-37E223EE7C70}">
      <dsp:nvSpPr>
        <dsp:cNvPr id="0" name=""/>
        <dsp:cNvSpPr/>
      </dsp:nvSpPr>
      <dsp:spPr>
        <a:xfrm>
          <a:off x="4015414" y="680210"/>
          <a:ext cx="408126" cy="0"/>
        </a:xfrm>
        <a:prstGeom prst="line">
          <a:avLst/>
        </a:prstGeom>
        <a:solidFill>
          <a:schemeClr val="accent1">
            <a:hueOff val="0"/>
            <a:satOff val="0"/>
            <a:lumOff val="0"/>
            <a:alphaOff val="0"/>
          </a:schemeClr>
        </a:solidFill>
        <a:ln w="381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82F03C1E-4958-47B2-9328-5A9F60D838B9}">
      <dsp:nvSpPr>
        <dsp:cNvPr id="0" name=""/>
        <dsp:cNvSpPr/>
      </dsp:nvSpPr>
      <dsp:spPr>
        <a:xfrm rot="5400000">
          <a:off x="2109600" y="816388"/>
          <a:ext cx="2041719" cy="1767186"/>
        </a:xfrm>
        <a:prstGeom prst="line">
          <a:avLst/>
        </a:prstGeom>
        <a:solidFill>
          <a:schemeClr val="accent1">
            <a:hueOff val="0"/>
            <a:satOff val="0"/>
            <a:lumOff val="0"/>
            <a:alphaOff val="0"/>
          </a:schemeClr>
        </a:solidFill>
        <a:ln w="381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B852ED34-7416-4BFA-B4A4-7C26ADC878E1}">
      <dsp:nvSpPr>
        <dsp:cNvPr id="0" name=""/>
        <dsp:cNvSpPr/>
      </dsp:nvSpPr>
      <dsp:spPr>
        <a:xfrm>
          <a:off x="4392490" y="1512169"/>
          <a:ext cx="3262985" cy="2811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l" defTabSz="577850" rtl="0">
            <a:lnSpc>
              <a:spcPct val="90000"/>
            </a:lnSpc>
            <a:spcBef>
              <a:spcPct val="0"/>
            </a:spcBef>
            <a:spcAft>
              <a:spcPct val="35000"/>
            </a:spcAft>
          </a:pPr>
          <a:r>
            <a:rPr lang="ru-RU" sz="1300" b="1" kern="1200" dirty="0" smtClean="0"/>
            <a:t>2) </a:t>
          </a:r>
          <a:r>
            <a:rPr lang="ru-RU" sz="1300" b="1" u="sng" kern="1200" dirty="0" smtClean="0"/>
            <a:t>при осуществлении деятельности в рамках договора простого </a:t>
          </a:r>
          <a:r>
            <a:rPr lang="ru-RU" sz="1300" b="1" u="sng" kern="1200" dirty="0" smtClean="0"/>
            <a:t>товарищества, а также в отношении реализации товаров, не относящейся к розничной торговле </a:t>
          </a:r>
          <a:r>
            <a:rPr lang="ru-RU" sz="1300" b="1" kern="1200" dirty="0" smtClean="0"/>
            <a:t>(реализация подакцизных товаров, указанных в подпунктах 6 - 10 пункта 1 статьи 181 НК РФ, а также реализация подлежащих обязательной маркировке средствами идентификации лекарственных препаратов, обувных товаров и предметов одежды, принадлежностей к одежде и прочих изделий из натурального меха (полный перечень в </a:t>
          </a:r>
          <a:r>
            <a:rPr lang="ru-RU" sz="1300" b="1" kern="1200" dirty="0" err="1" smtClean="0"/>
            <a:t>пп.1</a:t>
          </a:r>
          <a:r>
            <a:rPr lang="ru-RU" sz="1300" b="1" kern="1200" dirty="0" smtClean="0"/>
            <a:t> п. 3 </a:t>
          </a:r>
          <a:r>
            <a:rPr lang="ru-RU" sz="1300" b="1" kern="1200" dirty="0" err="1" smtClean="0"/>
            <a:t>ст.346.43</a:t>
          </a:r>
          <a:r>
            <a:rPr lang="ru-RU" sz="1300" b="1" kern="1200" dirty="0" smtClean="0"/>
            <a:t> НК РФ).</a:t>
          </a:r>
          <a:endParaRPr lang="ru-RU" sz="1300" b="1" kern="1200" dirty="0"/>
        </a:p>
      </dsp:txBody>
      <dsp:txXfrm>
        <a:off x="4392490" y="1512169"/>
        <a:ext cx="3262985" cy="2811296"/>
      </dsp:txXfrm>
    </dsp:sp>
    <dsp:sp modelId="{3DB527A0-DAA3-4897-B78B-A9D662339F1F}">
      <dsp:nvSpPr>
        <dsp:cNvPr id="0" name=""/>
        <dsp:cNvSpPr/>
      </dsp:nvSpPr>
      <dsp:spPr>
        <a:xfrm>
          <a:off x="4015414" y="2040631"/>
          <a:ext cx="408126" cy="0"/>
        </a:xfrm>
        <a:prstGeom prst="line">
          <a:avLst/>
        </a:prstGeom>
        <a:solidFill>
          <a:schemeClr val="accent1">
            <a:hueOff val="0"/>
            <a:satOff val="0"/>
            <a:lumOff val="0"/>
            <a:alphaOff val="0"/>
          </a:schemeClr>
        </a:solidFill>
        <a:ln w="381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54F4F7C7-0A60-4F81-B288-A812F0F8C0E4}">
      <dsp:nvSpPr>
        <dsp:cNvPr id="0" name=""/>
        <dsp:cNvSpPr/>
      </dsp:nvSpPr>
      <dsp:spPr>
        <a:xfrm rot="5400000">
          <a:off x="2805619" y="2263359"/>
          <a:ext cx="1429203" cy="987665"/>
        </a:xfrm>
        <a:prstGeom prst="line">
          <a:avLst/>
        </a:prstGeom>
        <a:solidFill>
          <a:schemeClr val="accent1">
            <a:hueOff val="0"/>
            <a:satOff val="0"/>
            <a:lumOff val="0"/>
            <a:alphaOff val="0"/>
          </a:schemeClr>
        </a:solidFill>
        <a:ln w="381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5713A-993E-41F2-9803-6CDE23C3FA78}">
      <dsp:nvSpPr>
        <dsp:cNvPr id="0" name=""/>
        <dsp:cNvSpPr/>
      </dsp:nvSpPr>
      <dsp:spPr>
        <a:xfrm>
          <a:off x="3178256" y="-83165"/>
          <a:ext cx="2583647" cy="3115051"/>
        </a:xfrm>
        <a:prstGeom prst="ellipse">
          <a:avLst/>
        </a:prstGeom>
        <a:solidFill>
          <a:schemeClr val="accent3">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kern="1200" dirty="0" smtClean="0"/>
            <a:t>документ, удостоверяющий право на применение патентной системы налогообложения (п 1 ст. 346.45 НК РФ)</a:t>
          </a:r>
          <a:endParaRPr lang="ru-RU" sz="1400" b="1" kern="1200" dirty="0"/>
        </a:p>
      </dsp:txBody>
      <dsp:txXfrm>
        <a:off x="3476369" y="336168"/>
        <a:ext cx="1987420" cy="988429"/>
      </dsp:txXfrm>
    </dsp:sp>
    <dsp:sp modelId="{28088BE7-09F6-4E6F-A9BE-F6CC3520D494}">
      <dsp:nvSpPr>
        <dsp:cNvPr id="0" name=""/>
        <dsp:cNvSpPr/>
      </dsp:nvSpPr>
      <dsp:spPr>
        <a:xfrm>
          <a:off x="4199333" y="1325303"/>
          <a:ext cx="2827026" cy="2583647"/>
        </a:xfrm>
        <a:prstGeom prst="ellipse">
          <a:avLst/>
        </a:prstGeom>
        <a:solidFill>
          <a:schemeClr val="accent3">
            <a:alpha val="50000"/>
            <a:hueOff val="-1190271"/>
            <a:satOff val="4097"/>
            <a:lumOff val="-3333"/>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kern="1200" dirty="0" smtClean="0"/>
            <a:t>в патенте должно содержаться указание на территорию его действия</a:t>
          </a:r>
          <a:endParaRPr lang="ru-RU" sz="1400" b="1" kern="1200" dirty="0"/>
        </a:p>
      </dsp:txBody>
      <dsp:txXfrm>
        <a:off x="5721578" y="1623416"/>
        <a:ext cx="1087317" cy="1987420"/>
      </dsp:txXfrm>
    </dsp:sp>
    <dsp:sp modelId="{B790196B-7297-459C-8970-9C4C263780FF}">
      <dsp:nvSpPr>
        <dsp:cNvPr id="0" name=""/>
        <dsp:cNvSpPr/>
      </dsp:nvSpPr>
      <dsp:spPr>
        <a:xfrm>
          <a:off x="3178256" y="2468070"/>
          <a:ext cx="2583647" cy="2583647"/>
        </a:xfrm>
        <a:prstGeom prst="ellipse">
          <a:avLst/>
        </a:prstGeom>
        <a:solidFill>
          <a:schemeClr val="accent3">
            <a:alpha val="50000"/>
            <a:hueOff val="-2380543"/>
            <a:satOff val="8194"/>
            <a:lumOff val="-6667"/>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kern="1200" smtClean="0"/>
            <a:t>индивидуальный предприниматель вправе получить несколько патентов.</a:t>
          </a:r>
          <a:endParaRPr lang="ru-RU" sz="1400" b="1" kern="1200"/>
        </a:p>
      </dsp:txBody>
      <dsp:txXfrm>
        <a:off x="3476369" y="3884107"/>
        <a:ext cx="1987420" cy="819811"/>
      </dsp:txXfrm>
    </dsp:sp>
    <dsp:sp modelId="{3A92B211-8D36-41B5-BBD9-2EA46E84F4B7}">
      <dsp:nvSpPr>
        <dsp:cNvPr id="0" name=""/>
        <dsp:cNvSpPr/>
      </dsp:nvSpPr>
      <dsp:spPr>
        <a:xfrm>
          <a:off x="1686606" y="1325303"/>
          <a:ext cx="3281412" cy="2583647"/>
        </a:xfrm>
        <a:prstGeom prst="ellipse">
          <a:avLst/>
        </a:prstGeom>
        <a:solidFill>
          <a:schemeClr val="accent3">
            <a:alpha val="50000"/>
            <a:hueOff val="-3570814"/>
            <a:satOff val="12291"/>
            <a:lumOff val="-1000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kern="1200" dirty="0" smtClean="0"/>
            <a:t>форма патента утверждена Приказом ФНС России </a:t>
          </a:r>
          <a:r>
            <a:rPr lang="en-US" sz="1400" b="1" kern="1200" dirty="0" smtClean="0"/>
            <a:t> 04.12.2020 N </a:t>
          </a:r>
          <a:r>
            <a:rPr lang="ru-RU" sz="1400" b="1" kern="1200" dirty="0" smtClean="0"/>
            <a:t>КЧ-7-3/881@</a:t>
          </a:r>
        </a:p>
        <a:p>
          <a:pPr lvl="0" algn="ctr" defTabSz="622300" rtl="0">
            <a:lnSpc>
              <a:spcPct val="90000"/>
            </a:lnSpc>
            <a:spcBef>
              <a:spcPct val="0"/>
            </a:spcBef>
            <a:spcAft>
              <a:spcPct val="35000"/>
            </a:spcAft>
          </a:pPr>
          <a:endParaRPr lang="ru-RU" sz="1400" b="1" kern="1200" dirty="0"/>
        </a:p>
      </dsp:txBody>
      <dsp:txXfrm>
        <a:off x="1939023" y="1623416"/>
        <a:ext cx="1262081" cy="198742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23648-EBFB-42B2-B3B7-BDB1467B124C}">
      <dsp:nvSpPr>
        <dsp:cNvPr id="0" name=""/>
        <dsp:cNvSpPr/>
      </dsp:nvSpPr>
      <dsp:spPr>
        <a:xfrm>
          <a:off x="0" y="166794"/>
          <a:ext cx="7740848" cy="794503"/>
        </a:xfrm>
        <a:prstGeom prst="roundRect">
          <a:avLst/>
        </a:prstGeom>
        <a:solidFill>
          <a:schemeClr val="accent3">
            <a:shade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b="1" kern="1200" smtClean="0">
              <a:solidFill>
                <a:schemeClr val="tx1"/>
              </a:solidFill>
            </a:rPr>
            <a:t>парикмахерские и косметические услуги (подп. 2); </a:t>
          </a:r>
          <a:endParaRPr lang="ru-RU" sz="2000" b="1" kern="1200">
            <a:solidFill>
              <a:schemeClr val="tx1"/>
            </a:solidFill>
          </a:endParaRPr>
        </a:p>
      </dsp:txBody>
      <dsp:txXfrm>
        <a:off x="38784" y="205578"/>
        <a:ext cx="7663280" cy="716935"/>
      </dsp:txXfrm>
    </dsp:sp>
    <dsp:sp modelId="{A8CCE496-1FF7-4C5F-9C8F-C47CE2FD1CEF}">
      <dsp:nvSpPr>
        <dsp:cNvPr id="0" name=""/>
        <dsp:cNvSpPr/>
      </dsp:nvSpPr>
      <dsp:spPr>
        <a:xfrm>
          <a:off x="0" y="1018897"/>
          <a:ext cx="7740848" cy="794503"/>
        </a:xfrm>
        <a:prstGeom prst="roundRect">
          <a:avLst/>
        </a:prstGeom>
        <a:solidFill>
          <a:schemeClr val="accent3">
            <a:shade val="50000"/>
            <a:hueOff val="-101916"/>
            <a:satOff val="2379"/>
            <a:lumOff val="15885"/>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b="1" kern="1200" smtClean="0">
              <a:solidFill>
                <a:schemeClr val="tx1"/>
              </a:solidFill>
            </a:rPr>
            <a:t>оказание автотранспортных услуг по перевозке грузов автомобильным транспортом (подп. 10); </a:t>
          </a:r>
          <a:endParaRPr lang="ru-RU" sz="2000" b="1" kern="1200">
            <a:solidFill>
              <a:schemeClr val="tx1"/>
            </a:solidFill>
          </a:endParaRPr>
        </a:p>
      </dsp:txBody>
      <dsp:txXfrm>
        <a:off x="38784" y="1057681"/>
        <a:ext cx="7663280" cy="716935"/>
      </dsp:txXfrm>
    </dsp:sp>
    <dsp:sp modelId="{31B79D6B-8587-45EB-8AB7-3FB291E934C2}">
      <dsp:nvSpPr>
        <dsp:cNvPr id="0" name=""/>
        <dsp:cNvSpPr/>
      </dsp:nvSpPr>
      <dsp:spPr>
        <a:xfrm>
          <a:off x="0" y="1871000"/>
          <a:ext cx="7740848" cy="794503"/>
        </a:xfrm>
        <a:prstGeom prst="roundRect">
          <a:avLst/>
        </a:prstGeom>
        <a:solidFill>
          <a:schemeClr val="accent3">
            <a:shade val="50000"/>
            <a:hueOff val="-203832"/>
            <a:satOff val="4758"/>
            <a:lumOff val="3177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b="1" kern="1200" smtClean="0">
              <a:solidFill>
                <a:schemeClr val="tx1"/>
              </a:solidFill>
            </a:rPr>
            <a:t>оказание автотранспортных услуг по перевозке пассажиров автомобильным транспортом (подп. 11); </a:t>
          </a:r>
          <a:endParaRPr lang="ru-RU" sz="2000" b="1" kern="1200">
            <a:solidFill>
              <a:schemeClr val="tx1"/>
            </a:solidFill>
          </a:endParaRPr>
        </a:p>
      </dsp:txBody>
      <dsp:txXfrm>
        <a:off x="38784" y="1909784"/>
        <a:ext cx="7663280" cy="716935"/>
      </dsp:txXfrm>
    </dsp:sp>
    <dsp:sp modelId="{6FF206EF-BFA8-4B47-B110-13EBD46A3D28}">
      <dsp:nvSpPr>
        <dsp:cNvPr id="0" name=""/>
        <dsp:cNvSpPr/>
      </dsp:nvSpPr>
      <dsp:spPr>
        <a:xfrm>
          <a:off x="0" y="2723103"/>
          <a:ext cx="7740848" cy="794503"/>
        </a:xfrm>
        <a:prstGeom prst="roundRect">
          <a:avLst/>
        </a:prstGeom>
        <a:solidFill>
          <a:schemeClr val="accent3">
            <a:shade val="50000"/>
            <a:hueOff val="-203832"/>
            <a:satOff val="4758"/>
            <a:lumOff val="3177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b="1" kern="1200" dirty="0" smtClean="0">
              <a:solidFill>
                <a:schemeClr val="tx1"/>
              </a:solidFill>
            </a:rPr>
            <a:t>розничная торговля, осуществляемая через объекты стационарной торговой сети, имеющие торговые залы (</a:t>
          </a:r>
          <a:r>
            <a:rPr lang="ru-RU" sz="2000" b="1" kern="1200" dirty="0" smtClean="0">
              <a:solidFill>
                <a:schemeClr val="tx1"/>
              </a:solidFill>
            </a:rPr>
            <a:t>подп. 45); </a:t>
          </a:r>
          <a:endParaRPr lang="ru-RU" sz="2000" b="1" kern="1200" dirty="0">
            <a:solidFill>
              <a:schemeClr val="tx1"/>
            </a:solidFill>
          </a:endParaRPr>
        </a:p>
      </dsp:txBody>
      <dsp:txXfrm>
        <a:off x="38784" y="2761887"/>
        <a:ext cx="7663280" cy="716935"/>
      </dsp:txXfrm>
    </dsp:sp>
    <dsp:sp modelId="{CD4F0F68-B9B3-4722-9943-417B2DF5A6D4}">
      <dsp:nvSpPr>
        <dsp:cNvPr id="0" name=""/>
        <dsp:cNvSpPr/>
      </dsp:nvSpPr>
      <dsp:spPr>
        <a:xfrm>
          <a:off x="0" y="3575206"/>
          <a:ext cx="7740848" cy="794503"/>
        </a:xfrm>
        <a:prstGeom prst="roundRect">
          <a:avLst/>
        </a:prstGeom>
        <a:solidFill>
          <a:schemeClr val="accent3">
            <a:shade val="50000"/>
            <a:hueOff val="-101916"/>
            <a:satOff val="2379"/>
            <a:lumOff val="15885"/>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b="1" kern="1200" dirty="0" smtClean="0">
              <a:solidFill>
                <a:schemeClr val="tx1"/>
              </a:solidFill>
            </a:rPr>
            <a:t>услуги общественного питания, оказываемые через объекты организации общественного питания (</a:t>
          </a:r>
          <a:r>
            <a:rPr lang="ru-RU" sz="2000" b="1" kern="1200" dirty="0" smtClean="0">
              <a:solidFill>
                <a:schemeClr val="tx1"/>
              </a:solidFill>
            </a:rPr>
            <a:t>подп. 47).</a:t>
          </a:r>
          <a:endParaRPr lang="ru-RU" sz="2000" b="1" kern="1200" dirty="0">
            <a:solidFill>
              <a:schemeClr val="tx1"/>
            </a:solidFill>
          </a:endParaRPr>
        </a:p>
      </dsp:txBody>
      <dsp:txXfrm>
        <a:off x="38784" y="3613990"/>
        <a:ext cx="7663280" cy="71693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C032E-4F55-4F52-9776-C02E58E4AE36}">
      <dsp:nvSpPr>
        <dsp:cNvPr id="0" name=""/>
        <dsp:cNvSpPr/>
      </dsp:nvSpPr>
      <dsp:spPr>
        <a:xfrm>
          <a:off x="0" y="232427"/>
          <a:ext cx="7408333" cy="298584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ru-RU" sz="2900" b="1" kern="1200" smtClean="0">
              <a:solidFill>
                <a:schemeClr val="tx1"/>
              </a:solidFill>
            </a:rPr>
            <a:t>потенциально возможный к получению годовой доход индивидуального предпринимателя по соответствующему виду предпринимательской деятельности, установленный законом субъекта Российской Федерации.</a:t>
          </a:r>
          <a:endParaRPr lang="ru-RU" sz="2900" b="1" kern="1200">
            <a:solidFill>
              <a:schemeClr val="tx1"/>
            </a:solidFill>
          </a:endParaRPr>
        </a:p>
      </dsp:txBody>
      <dsp:txXfrm>
        <a:off x="145757" y="378184"/>
        <a:ext cx="7116819" cy="269432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AB0DB-01FD-492B-BBB2-7649AC1E9581}">
      <dsp:nvSpPr>
        <dsp:cNvPr id="0" name=""/>
        <dsp:cNvSpPr/>
      </dsp:nvSpPr>
      <dsp:spPr>
        <a:xfrm>
          <a:off x="27521" y="69008"/>
          <a:ext cx="7353289" cy="3312679"/>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b="1" kern="1200" smtClean="0">
              <a:solidFill>
                <a:schemeClr val="tx1"/>
              </a:solidFill>
            </a:rPr>
            <a:t>денежное выражение потенциально возможного к получению индивидуальным предпринимателем годового дохода по виду предпринимательской деятельности, в отношении которого применяется патентная система налогообложения в соответствии с гл. 26.5 НК РФ, устанавливаемого на календарный год законом субъекта Российской Федерации.</a:t>
          </a:r>
          <a:endParaRPr lang="ru-RU" sz="2400" b="1" kern="1200">
            <a:solidFill>
              <a:schemeClr val="tx1"/>
            </a:solidFill>
          </a:endParaRPr>
        </a:p>
      </dsp:txBody>
      <dsp:txXfrm>
        <a:off x="189233" y="230720"/>
        <a:ext cx="7029865" cy="298925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225A5-70EE-4587-AABC-6501A15038F3}">
      <dsp:nvSpPr>
        <dsp:cNvPr id="0" name=""/>
        <dsp:cNvSpPr/>
      </dsp:nvSpPr>
      <dsp:spPr>
        <a:xfrm>
          <a:off x="0" y="29989"/>
          <a:ext cx="7812856" cy="4221360"/>
        </a:xfrm>
        <a:prstGeom prst="roundRect">
          <a:avLst/>
        </a:prstGeom>
        <a:blipFill rotWithShape="0">
          <a:blip xmlns:r="http://schemas.openxmlformats.org/officeDocument/2006/relationships" r:embed="rId1">
            <a:duotone>
              <a:schemeClr val="accent3">
                <a:hueOff val="0"/>
                <a:satOff val="0"/>
                <a:lumOff val="0"/>
                <a:alphaOff val="0"/>
                <a:shade val="63000"/>
                <a:tint val="82000"/>
              </a:schemeClr>
              <a:schemeClr val="accent3">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ru-RU" sz="4100" b="1" u="sng" kern="1200" dirty="0" smtClean="0"/>
            <a:t>Потенциально возможный к получению годовой доход устанавливается законами субъектов Российской Федерации </a:t>
          </a:r>
          <a:r>
            <a:rPr lang="ru-RU" sz="4100" b="1" kern="1200" dirty="0" smtClean="0"/>
            <a:t>(п. п. 7, 8 ст. 346.43 НК РФ)</a:t>
          </a:r>
          <a:endParaRPr lang="ru-RU" sz="4100" b="1" kern="1200" dirty="0"/>
        </a:p>
      </dsp:txBody>
      <dsp:txXfrm>
        <a:off x="206070" y="236059"/>
        <a:ext cx="7400716" cy="380922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8AD03-D6C0-4B5C-9FC5-F68D835C7C34}">
      <dsp:nvSpPr>
        <dsp:cNvPr id="0" name=""/>
        <dsp:cNvSpPr/>
      </dsp:nvSpPr>
      <dsp:spPr>
        <a:xfrm>
          <a:off x="1978818" y="0"/>
          <a:ext cx="3450696" cy="3450696"/>
        </a:xfrm>
        <a:prstGeom prst="ellipse">
          <a:avLst/>
        </a:prstGeom>
        <a:solidFill>
          <a:schemeClr val="accent1">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rtl="0">
            <a:lnSpc>
              <a:spcPct val="90000"/>
            </a:lnSpc>
            <a:spcBef>
              <a:spcPct val="0"/>
            </a:spcBef>
            <a:spcAft>
              <a:spcPct val="35000"/>
            </a:spcAft>
          </a:pPr>
          <a:r>
            <a:rPr lang="ru-RU" sz="6500" kern="1200" smtClean="0"/>
            <a:t>6%.</a:t>
          </a:r>
          <a:endParaRPr lang="ru-RU" sz="6500" kern="1200"/>
        </a:p>
      </dsp:txBody>
      <dsp:txXfrm>
        <a:off x="2484161" y="505343"/>
        <a:ext cx="2440010" cy="244001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1DB57-A49C-47C4-8573-9A65F7DE20F7}">
      <dsp:nvSpPr>
        <dsp:cNvPr id="0" name=""/>
        <dsp:cNvSpPr/>
      </dsp:nvSpPr>
      <dsp:spPr>
        <a:xfrm>
          <a:off x="648061" y="4"/>
          <a:ext cx="3003670" cy="2242176"/>
        </a:xfrm>
        <a:prstGeom prst="round2SameRect">
          <a:avLst>
            <a:gd name="adj1" fmla="val 8000"/>
            <a:gd name="adj2" fmla="val 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54A930-D2A0-4A95-918C-393DFAA25922}">
      <dsp:nvSpPr>
        <dsp:cNvPr id="0" name=""/>
        <dsp:cNvSpPr/>
      </dsp:nvSpPr>
      <dsp:spPr>
        <a:xfrm>
          <a:off x="648061" y="2232247"/>
          <a:ext cx="3003670" cy="964135"/>
        </a:xfrm>
        <a:prstGeom prst="rect">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0" rIns="33020" bIns="0" numCol="1" spcCol="1270" anchor="ctr" anchorCtr="0">
          <a:noAutofit/>
        </a:bodyPr>
        <a:lstStyle/>
        <a:p>
          <a:pPr lvl="0" algn="l" defTabSz="1155700" rtl="0">
            <a:lnSpc>
              <a:spcPct val="90000"/>
            </a:lnSpc>
            <a:spcBef>
              <a:spcPct val="0"/>
            </a:spcBef>
            <a:spcAft>
              <a:spcPct val="35000"/>
            </a:spcAft>
          </a:pPr>
          <a:r>
            <a:rPr lang="ru-RU" sz="2600" kern="1200" dirty="0" smtClean="0"/>
            <a:t>календарный год. </a:t>
          </a:r>
          <a:endParaRPr lang="ru-RU" sz="2600" kern="1200" dirty="0"/>
        </a:p>
      </dsp:txBody>
      <dsp:txXfrm>
        <a:off x="648061" y="2232247"/>
        <a:ext cx="2115261" cy="964135"/>
      </dsp:txXfrm>
    </dsp:sp>
    <dsp:sp modelId="{FCA10E44-91B8-47FC-94F0-012F3390CF2D}">
      <dsp:nvSpPr>
        <dsp:cNvPr id="0" name=""/>
        <dsp:cNvSpPr/>
      </dsp:nvSpPr>
      <dsp:spPr>
        <a:xfrm>
          <a:off x="4278639" y="2397366"/>
          <a:ext cx="1051284" cy="1051284"/>
        </a:xfrm>
        <a:prstGeom prst="ellipse">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B1FAE-9771-44C8-970C-8C6660CA561D}">
      <dsp:nvSpPr>
        <dsp:cNvPr id="0" name=""/>
        <dsp:cNvSpPr/>
      </dsp:nvSpPr>
      <dsp:spPr>
        <a:xfrm>
          <a:off x="2500159" y="1620764"/>
          <a:ext cx="542358" cy="91440"/>
        </a:xfrm>
        <a:custGeom>
          <a:avLst/>
          <a:gdLst/>
          <a:ahLst/>
          <a:cxnLst/>
          <a:rect l="0" t="0" r="0" b="0"/>
          <a:pathLst>
            <a:path>
              <a:moveTo>
                <a:pt x="0" y="45720"/>
              </a:moveTo>
              <a:lnTo>
                <a:pt x="542358"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ru-RU" sz="1600" b="1" kern="1200"/>
        </a:p>
      </dsp:txBody>
      <dsp:txXfrm>
        <a:off x="2757014" y="1663616"/>
        <a:ext cx="28647" cy="5735"/>
      </dsp:txXfrm>
    </dsp:sp>
    <dsp:sp modelId="{3A10DBF1-CEB8-49D1-90EB-AE01974C5D90}">
      <dsp:nvSpPr>
        <dsp:cNvPr id="0" name=""/>
        <dsp:cNvSpPr/>
      </dsp:nvSpPr>
      <dsp:spPr>
        <a:xfrm>
          <a:off x="10836" y="919147"/>
          <a:ext cx="2491122" cy="1494673"/>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ru-RU" sz="1600" b="1" kern="1200" dirty="0" smtClean="0"/>
            <a:t>увеличение численности субъектов малого и среднего предпринимательства, путем снижения налоговой нагрузки для них</a:t>
          </a:r>
          <a:endParaRPr lang="ru-RU" sz="1600" b="1" kern="1200" dirty="0"/>
        </a:p>
      </dsp:txBody>
      <dsp:txXfrm>
        <a:off x="10836" y="919147"/>
        <a:ext cx="2491122" cy="1494673"/>
      </dsp:txXfrm>
    </dsp:sp>
    <dsp:sp modelId="{A0E50556-E57C-4086-9D96-B5482A9BB8F3}">
      <dsp:nvSpPr>
        <dsp:cNvPr id="0" name=""/>
        <dsp:cNvSpPr/>
      </dsp:nvSpPr>
      <dsp:spPr>
        <a:xfrm>
          <a:off x="5564240" y="1620764"/>
          <a:ext cx="542358" cy="91440"/>
        </a:xfrm>
        <a:custGeom>
          <a:avLst/>
          <a:gdLst/>
          <a:ahLst/>
          <a:cxnLst/>
          <a:rect l="0" t="0" r="0" b="0"/>
          <a:pathLst>
            <a:path>
              <a:moveTo>
                <a:pt x="0" y="45720"/>
              </a:moveTo>
              <a:lnTo>
                <a:pt x="542358"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ru-RU" sz="1600" b="1" kern="1200"/>
        </a:p>
      </dsp:txBody>
      <dsp:txXfrm>
        <a:off x="5821096" y="1663616"/>
        <a:ext cx="28647" cy="5735"/>
      </dsp:txXfrm>
    </dsp:sp>
    <dsp:sp modelId="{93374427-9FB2-4FB4-86AE-9D56D1D2DA6D}">
      <dsp:nvSpPr>
        <dsp:cNvPr id="0" name=""/>
        <dsp:cNvSpPr/>
      </dsp:nvSpPr>
      <dsp:spPr>
        <a:xfrm>
          <a:off x="3074918" y="919147"/>
          <a:ext cx="2491122" cy="1494673"/>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ru-RU" sz="1600" b="1" kern="1200" smtClean="0"/>
            <a:t>поддержка и налоговое регулирование значимых для экономики отраслей</a:t>
          </a:r>
          <a:endParaRPr lang="ru-RU" sz="1600" b="1" kern="1200"/>
        </a:p>
      </dsp:txBody>
      <dsp:txXfrm>
        <a:off x="3074918" y="919147"/>
        <a:ext cx="2491122" cy="1494673"/>
      </dsp:txXfrm>
    </dsp:sp>
    <dsp:sp modelId="{E1FC5F3A-6120-4DB5-B653-656F4F8A32D4}">
      <dsp:nvSpPr>
        <dsp:cNvPr id="0" name=""/>
        <dsp:cNvSpPr/>
      </dsp:nvSpPr>
      <dsp:spPr>
        <a:xfrm>
          <a:off x="1256398" y="2412020"/>
          <a:ext cx="6128162" cy="542358"/>
        </a:xfrm>
        <a:custGeom>
          <a:avLst/>
          <a:gdLst/>
          <a:ahLst/>
          <a:cxnLst/>
          <a:rect l="0" t="0" r="0" b="0"/>
          <a:pathLst>
            <a:path>
              <a:moveTo>
                <a:pt x="6128162" y="0"/>
              </a:moveTo>
              <a:lnTo>
                <a:pt x="6128162" y="288279"/>
              </a:lnTo>
              <a:lnTo>
                <a:pt x="0" y="288279"/>
              </a:lnTo>
              <a:lnTo>
                <a:pt x="0" y="542358"/>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ru-RU" sz="1600" b="1" kern="1200"/>
        </a:p>
      </dsp:txBody>
      <dsp:txXfrm>
        <a:off x="4166607" y="2680332"/>
        <a:ext cx="307744" cy="5735"/>
      </dsp:txXfrm>
    </dsp:sp>
    <dsp:sp modelId="{C2B82CB3-AFFC-4525-A4C3-24B06F12D1DC}">
      <dsp:nvSpPr>
        <dsp:cNvPr id="0" name=""/>
        <dsp:cNvSpPr/>
      </dsp:nvSpPr>
      <dsp:spPr>
        <a:xfrm>
          <a:off x="6138999" y="919147"/>
          <a:ext cx="2491122" cy="1494673"/>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ru-RU" sz="1600" b="1" kern="1200" dirty="0" smtClean="0"/>
            <a:t>поддержка и стимулирования отрасли сельского хозяйства;</a:t>
          </a:r>
          <a:endParaRPr lang="ru-RU" sz="1600" b="1" kern="1200" dirty="0"/>
        </a:p>
      </dsp:txBody>
      <dsp:txXfrm>
        <a:off x="6138999" y="919147"/>
        <a:ext cx="2491122" cy="1494673"/>
      </dsp:txXfrm>
    </dsp:sp>
    <dsp:sp modelId="{A0B9366F-8925-4644-B718-583929772EE8}">
      <dsp:nvSpPr>
        <dsp:cNvPr id="0" name=""/>
        <dsp:cNvSpPr/>
      </dsp:nvSpPr>
      <dsp:spPr>
        <a:xfrm>
          <a:off x="2500159" y="3688395"/>
          <a:ext cx="542358" cy="91440"/>
        </a:xfrm>
        <a:custGeom>
          <a:avLst/>
          <a:gdLst/>
          <a:ahLst/>
          <a:cxnLst/>
          <a:rect l="0" t="0" r="0" b="0"/>
          <a:pathLst>
            <a:path>
              <a:moveTo>
                <a:pt x="0" y="45720"/>
              </a:moveTo>
              <a:lnTo>
                <a:pt x="542358"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ru-RU" sz="1600" b="1" kern="1200"/>
        </a:p>
      </dsp:txBody>
      <dsp:txXfrm>
        <a:off x="2757014" y="3731248"/>
        <a:ext cx="28647" cy="5735"/>
      </dsp:txXfrm>
    </dsp:sp>
    <dsp:sp modelId="{AA6C0442-9333-416C-B7D5-F4CA9C2B66CB}">
      <dsp:nvSpPr>
        <dsp:cNvPr id="0" name=""/>
        <dsp:cNvSpPr/>
      </dsp:nvSpPr>
      <dsp:spPr>
        <a:xfrm>
          <a:off x="10836" y="2986779"/>
          <a:ext cx="2491122" cy="1494673"/>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ru-RU" sz="1600" b="1" kern="1200" smtClean="0"/>
            <a:t>минимизации использования схем уклонения от уплаты налогов по общей системе налогообложения</a:t>
          </a:r>
          <a:endParaRPr lang="ru-RU" sz="1600" b="1" kern="1200"/>
        </a:p>
      </dsp:txBody>
      <dsp:txXfrm>
        <a:off x="10836" y="2986779"/>
        <a:ext cx="2491122" cy="1494673"/>
      </dsp:txXfrm>
    </dsp:sp>
    <dsp:sp modelId="{CE5E2262-F444-4E7E-86C3-E3AE08A39312}">
      <dsp:nvSpPr>
        <dsp:cNvPr id="0" name=""/>
        <dsp:cNvSpPr/>
      </dsp:nvSpPr>
      <dsp:spPr>
        <a:xfrm>
          <a:off x="3074918" y="2986779"/>
          <a:ext cx="2491122" cy="1494673"/>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ru-RU" sz="1600" b="1" kern="1200" dirty="0" smtClean="0"/>
            <a:t>привлечение инвестиций в разработку недр и стимулирования добывающих и связанных с ними отраслей</a:t>
          </a:r>
          <a:endParaRPr lang="ru-RU" sz="1600" b="1" kern="1200" dirty="0"/>
        </a:p>
      </dsp:txBody>
      <dsp:txXfrm>
        <a:off x="3074918" y="2986779"/>
        <a:ext cx="2491122" cy="1494673"/>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67804-6773-4048-B300-34BB13E9E437}">
      <dsp:nvSpPr>
        <dsp:cNvPr id="0" name=""/>
        <dsp:cNvSpPr/>
      </dsp:nvSpPr>
      <dsp:spPr>
        <a:xfrm>
          <a:off x="0" y="27880"/>
          <a:ext cx="8064895" cy="1984027"/>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ru-RU" sz="2800" b="1" kern="1200" smtClean="0">
              <a:solidFill>
                <a:schemeClr val="tx1"/>
              </a:solidFill>
            </a:rPr>
            <a:t>урегулирована гл. 26.4 НК РФ, которая действует с 10 июня 2003 г. </a:t>
          </a:r>
          <a:endParaRPr lang="ru-RU" sz="2800" b="1" kern="1200">
            <a:solidFill>
              <a:schemeClr val="tx1"/>
            </a:solidFill>
          </a:endParaRPr>
        </a:p>
      </dsp:txBody>
      <dsp:txXfrm>
        <a:off x="96852" y="124732"/>
        <a:ext cx="7871191" cy="1790323"/>
      </dsp:txXfrm>
    </dsp:sp>
    <dsp:sp modelId="{D665A19F-BEF3-4AF9-8104-16D41377798F}">
      <dsp:nvSpPr>
        <dsp:cNvPr id="0" name=""/>
        <dsp:cNvSpPr/>
      </dsp:nvSpPr>
      <dsp:spPr>
        <a:xfrm>
          <a:off x="0" y="2092547"/>
          <a:ext cx="8064895" cy="1984027"/>
        </a:xfrm>
        <a:prstGeom prst="roundRect">
          <a:avLst/>
        </a:prstGeom>
        <a:solidFill>
          <a:schemeClr val="accent3">
            <a:hueOff val="-3570814"/>
            <a:satOff val="12291"/>
            <a:lumOff val="-1000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ru-RU" sz="2800" b="1" kern="1200" smtClean="0">
              <a:solidFill>
                <a:schemeClr val="tx1"/>
              </a:solidFill>
            </a:rPr>
            <a:t>Некоторые нормы, регламентирующие данную систему налогообложения, также содержатся в Федеральном законе от 30 декабря 1995 г. N 225-ФЗ "О соглашениях о разделе продукции". </a:t>
          </a:r>
          <a:endParaRPr lang="ru-RU" sz="2800" b="1" kern="1200">
            <a:solidFill>
              <a:schemeClr val="tx1"/>
            </a:solidFill>
          </a:endParaRPr>
        </a:p>
      </dsp:txBody>
      <dsp:txXfrm>
        <a:off x="96852" y="2189399"/>
        <a:ext cx="7871191" cy="1790323"/>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19F99-2874-492C-A335-B7843BE573A1}">
      <dsp:nvSpPr>
        <dsp:cNvPr id="0" name=""/>
        <dsp:cNvSpPr/>
      </dsp:nvSpPr>
      <dsp:spPr>
        <a:xfrm>
          <a:off x="2636" y="0"/>
          <a:ext cx="3534855" cy="406531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1" kern="1200" smtClean="0"/>
            <a:t>Является договором, в соответствии с которым Российская Федерация предоставляет субъекту предпринимательской деятельности (далее - инвестор) на возмездной основе и на определенный срок исключительные права на поиски, разведку, добычу минерального сырья на участке недр, указанном в соглашении, и на ведение связанных с этим работ, а инвестор обязуется осуществить проведение указанных работ за свой счет и на свой риск. </a:t>
          </a:r>
          <a:endParaRPr lang="ru-RU" sz="1600" b="1" kern="1200" dirty="0"/>
        </a:p>
      </dsp:txBody>
      <dsp:txXfrm>
        <a:off x="106168" y="103532"/>
        <a:ext cx="3327791" cy="3858251"/>
      </dsp:txXfrm>
    </dsp:sp>
    <dsp:sp modelId="{841F0A41-79C2-4307-ADC3-ADECFC3C56A1}">
      <dsp:nvSpPr>
        <dsp:cNvPr id="0" name=""/>
        <dsp:cNvSpPr/>
      </dsp:nvSpPr>
      <dsp:spPr>
        <a:xfrm>
          <a:off x="4131347" y="0"/>
          <a:ext cx="3534855" cy="406531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1" kern="1200" smtClean="0"/>
            <a:t>Соглашение определяет все необходимые условия, связанные с пользованием недрами, в том числе условия и порядок раздела произведенной продукции между сторонами соглашения в соответствии с положениями данного Федерального закона.</a:t>
          </a:r>
          <a:endParaRPr lang="ru-RU" sz="1600" b="1" kern="1200"/>
        </a:p>
      </dsp:txBody>
      <dsp:txXfrm>
        <a:off x="4234879" y="103532"/>
        <a:ext cx="3327791" cy="3858251"/>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ACF8E-4AB1-473B-A9BE-F7D1A08FDEC4}">
      <dsp:nvSpPr>
        <dsp:cNvPr id="0" name=""/>
        <dsp:cNvSpPr/>
      </dsp:nvSpPr>
      <dsp:spPr>
        <a:xfrm>
          <a:off x="0" y="166579"/>
          <a:ext cx="8424935" cy="1130768"/>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b="1" kern="1200" smtClean="0">
              <a:solidFill>
                <a:schemeClr val="tx1"/>
              </a:solidFill>
            </a:rPr>
            <a:t>инвестор - юридическое лицо или создаваемое на основе договора о совместной деятельности и не имеющее статуса юридического лица объединение юридических лиц, осуществляющее вложение собственных заемных или привлеченных средств (имущества и (или) имущественных прав) в поиск, разведку и добычу минерального сырья и являющееся пользователем недр на условиях СРП;</a:t>
          </a:r>
          <a:endParaRPr lang="ru-RU" sz="1300" b="1" kern="1200">
            <a:solidFill>
              <a:schemeClr val="tx1"/>
            </a:solidFill>
          </a:endParaRPr>
        </a:p>
      </dsp:txBody>
      <dsp:txXfrm>
        <a:off x="55200" y="221779"/>
        <a:ext cx="8314535" cy="1020368"/>
      </dsp:txXfrm>
    </dsp:sp>
    <dsp:sp modelId="{1A254538-E5A1-4745-A87C-48D763CE7D6E}">
      <dsp:nvSpPr>
        <dsp:cNvPr id="0" name=""/>
        <dsp:cNvSpPr/>
      </dsp:nvSpPr>
      <dsp:spPr>
        <a:xfrm>
          <a:off x="0" y="1334787"/>
          <a:ext cx="8424935" cy="1130768"/>
        </a:xfrm>
        <a:prstGeom prst="roundRect">
          <a:avLst/>
        </a:prstGeom>
        <a:solidFill>
          <a:schemeClr val="accent4">
            <a:hueOff val="-658527"/>
            <a:satOff val="7436"/>
            <a:lumOff val="3987"/>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b="1" kern="1200" smtClean="0">
              <a:solidFill>
                <a:schemeClr val="tx1"/>
              </a:solidFill>
            </a:rPr>
            <a:t>раздел продукции - раздел между государством и инвестором произведенной продукции в натуральном и (или) стоимостном выражении в соответствии с Федеральным законом "О соглашениях о разделе продукции";</a:t>
          </a:r>
          <a:endParaRPr lang="ru-RU" sz="1300" b="1" kern="1200">
            <a:solidFill>
              <a:schemeClr val="tx1"/>
            </a:solidFill>
          </a:endParaRPr>
        </a:p>
      </dsp:txBody>
      <dsp:txXfrm>
        <a:off x="55200" y="1389987"/>
        <a:ext cx="8314535" cy="1020368"/>
      </dsp:txXfrm>
    </dsp:sp>
    <dsp:sp modelId="{F6B40601-E3C2-4662-9510-82925BE32391}">
      <dsp:nvSpPr>
        <dsp:cNvPr id="0" name=""/>
        <dsp:cNvSpPr/>
      </dsp:nvSpPr>
      <dsp:spPr>
        <a:xfrm>
          <a:off x="0" y="2502995"/>
          <a:ext cx="8424935" cy="1130768"/>
        </a:xfrm>
        <a:prstGeom prst="roundRect">
          <a:avLst/>
        </a:prstGeom>
        <a:solidFill>
          <a:schemeClr val="accent4">
            <a:hueOff val="-1317055"/>
            <a:satOff val="14873"/>
            <a:lumOff val="7973"/>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b="1" kern="1200" smtClean="0">
              <a:solidFill>
                <a:schemeClr val="tx1"/>
              </a:solidFill>
            </a:rPr>
            <a:t>прибыльная продукция - произведенная за отчетный (налоговый) период при выполнении соглашения продукция за вычетом части продукции, стоимостный эквивалент которой используется для уплаты НДПИ, и компенсационной продукции;</a:t>
          </a:r>
          <a:endParaRPr lang="ru-RU" sz="1300" b="1" kern="1200">
            <a:solidFill>
              <a:schemeClr val="tx1"/>
            </a:solidFill>
          </a:endParaRPr>
        </a:p>
      </dsp:txBody>
      <dsp:txXfrm>
        <a:off x="55200" y="2558195"/>
        <a:ext cx="8314535" cy="1020368"/>
      </dsp:txXfrm>
    </dsp:sp>
    <dsp:sp modelId="{D90C947E-DCBD-455B-8E11-F624A686B5C3}">
      <dsp:nvSpPr>
        <dsp:cNvPr id="0" name=""/>
        <dsp:cNvSpPr/>
      </dsp:nvSpPr>
      <dsp:spPr>
        <a:xfrm>
          <a:off x="0" y="3671204"/>
          <a:ext cx="8424935" cy="1130768"/>
        </a:xfrm>
        <a:prstGeom prst="roundRect">
          <a:avLst/>
        </a:prstGeom>
        <a:solidFill>
          <a:schemeClr val="accent4">
            <a:hueOff val="-1975582"/>
            <a:satOff val="22309"/>
            <a:lumOff val="1196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b="1" kern="1200" smtClean="0">
              <a:solidFill>
                <a:schemeClr val="tx1"/>
              </a:solidFill>
            </a:rPr>
            <a:t>компенсационная продукция - часть произведенной при выполнении соглашения продукции, которая не должна превышать 75% общего количества произведенной продукции, а при добыче на континентальном шельфе Российской Федерации - 90% общего количества произведенной продукции, передаваемой в собственность инвестора для возмещения понесенных им расходов (возмещаемые расходы), состав которых устанавливается соглашением в соответствии с гл. 26.4 НК РФ.</a:t>
          </a:r>
          <a:endParaRPr lang="ru-RU" sz="1300" b="1" kern="1200">
            <a:solidFill>
              <a:schemeClr val="tx1"/>
            </a:solidFill>
          </a:endParaRPr>
        </a:p>
      </dsp:txBody>
      <dsp:txXfrm>
        <a:off x="55200" y="3726404"/>
        <a:ext cx="8314535" cy="1020368"/>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148D3-8A54-4998-9E9A-22DA76DBDF5E}">
      <dsp:nvSpPr>
        <dsp:cNvPr id="0" name=""/>
        <dsp:cNvSpPr/>
      </dsp:nvSpPr>
      <dsp:spPr>
        <a:xfrm>
          <a:off x="1720016" y="0"/>
          <a:ext cx="3450696" cy="3450696"/>
        </a:xfrm>
        <a:prstGeom prst="triangl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256733-354E-4A5E-9DB2-7DF80D1A907B}">
      <dsp:nvSpPr>
        <dsp:cNvPr id="0" name=""/>
        <dsp:cNvSpPr/>
      </dsp:nvSpPr>
      <dsp:spPr>
        <a:xfrm>
          <a:off x="3445364" y="345406"/>
          <a:ext cx="2242952" cy="1226614"/>
        </a:xfrm>
        <a:prstGeom prst="roundRect">
          <a:avLst/>
        </a:prstGeom>
        <a:solidFill>
          <a:schemeClr val="lt1">
            <a:alpha val="90000"/>
            <a:hueOff val="0"/>
            <a:satOff val="0"/>
            <a:lumOff val="0"/>
            <a:alphaOff val="0"/>
          </a:schemeClr>
        </a:solidFill>
        <a:ln w="381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ru-RU" sz="2200" kern="1200" smtClean="0"/>
            <a:t>традиционный раздел </a:t>
          </a:r>
          <a:endParaRPr lang="ru-RU" sz="2200" kern="1200"/>
        </a:p>
      </dsp:txBody>
      <dsp:txXfrm>
        <a:off x="3505242" y="405284"/>
        <a:ext cx="2123196" cy="1106858"/>
      </dsp:txXfrm>
    </dsp:sp>
    <dsp:sp modelId="{CC243C30-EBED-4C9B-A799-82F284B46D67}">
      <dsp:nvSpPr>
        <dsp:cNvPr id="0" name=""/>
        <dsp:cNvSpPr/>
      </dsp:nvSpPr>
      <dsp:spPr>
        <a:xfrm>
          <a:off x="3445364" y="1725348"/>
          <a:ext cx="2242952" cy="1226614"/>
        </a:xfrm>
        <a:prstGeom prst="roundRect">
          <a:avLst/>
        </a:prstGeom>
        <a:solidFill>
          <a:schemeClr val="lt1">
            <a:alpha val="90000"/>
            <a:hueOff val="0"/>
            <a:satOff val="0"/>
            <a:lumOff val="0"/>
            <a:alphaOff val="0"/>
          </a:schemeClr>
        </a:solidFill>
        <a:ln w="38100" cap="flat" cmpd="sng" algn="ctr">
          <a:solidFill>
            <a:schemeClr val="accent5">
              <a:hueOff val="8171956"/>
              <a:satOff val="5577"/>
              <a:lumOff val="-156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ru-RU" sz="2200" kern="1200" smtClean="0"/>
            <a:t>прямой раздел</a:t>
          </a:r>
          <a:endParaRPr lang="ru-RU" sz="2200" kern="1200"/>
        </a:p>
      </dsp:txBody>
      <dsp:txXfrm>
        <a:off x="3505242" y="1785226"/>
        <a:ext cx="2123196" cy="1106858"/>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9684D-CC83-456B-8E27-6EC69733CA54}">
      <dsp:nvSpPr>
        <dsp:cNvPr id="0" name=""/>
        <dsp:cNvSpPr/>
      </dsp:nvSpPr>
      <dsp:spPr>
        <a:xfrm>
          <a:off x="0" y="495453"/>
          <a:ext cx="7740848" cy="954719"/>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b="1" kern="1200" smtClean="0">
              <a:solidFill>
                <a:schemeClr val="tx1"/>
              </a:solidFill>
            </a:rPr>
            <a:t>перевод части работников в организацию с одним из спецрежимов</a:t>
          </a:r>
          <a:endParaRPr lang="ru-RU" sz="2400" b="1" kern="1200">
            <a:solidFill>
              <a:schemeClr val="tx1"/>
            </a:solidFill>
          </a:endParaRPr>
        </a:p>
      </dsp:txBody>
      <dsp:txXfrm>
        <a:off x="46606" y="542059"/>
        <a:ext cx="7647636" cy="861507"/>
      </dsp:txXfrm>
    </dsp:sp>
    <dsp:sp modelId="{C1A61B14-E741-473D-9C46-17164857B332}">
      <dsp:nvSpPr>
        <dsp:cNvPr id="0" name=""/>
        <dsp:cNvSpPr/>
      </dsp:nvSpPr>
      <dsp:spPr>
        <a:xfrm>
          <a:off x="0" y="1519293"/>
          <a:ext cx="7740848" cy="954719"/>
        </a:xfrm>
        <a:prstGeom prst="roundRect">
          <a:avLst/>
        </a:prstGeom>
        <a:solidFill>
          <a:schemeClr val="accent2">
            <a:hueOff val="-2355276"/>
            <a:satOff val="-3145"/>
            <a:lumOff val="1863"/>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b="1" kern="1200" smtClean="0">
              <a:solidFill>
                <a:schemeClr val="tx1"/>
              </a:solidFill>
            </a:rPr>
            <a:t>фиктивная передача имущества в аренду, </a:t>
          </a:r>
          <a:endParaRPr lang="ru-RU" sz="2400" b="1" kern="1200">
            <a:solidFill>
              <a:schemeClr val="tx1"/>
            </a:solidFill>
          </a:endParaRPr>
        </a:p>
      </dsp:txBody>
      <dsp:txXfrm>
        <a:off x="46606" y="1565899"/>
        <a:ext cx="7647636" cy="861507"/>
      </dsp:txXfrm>
    </dsp:sp>
    <dsp:sp modelId="{9510F0B3-4838-4AB9-9A03-877F45E81EA5}">
      <dsp:nvSpPr>
        <dsp:cNvPr id="0" name=""/>
        <dsp:cNvSpPr/>
      </dsp:nvSpPr>
      <dsp:spPr>
        <a:xfrm>
          <a:off x="0" y="2543133"/>
          <a:ext cx="7740848" cy="954719"/>
        </a:xfrm>
        <a:prstGeom prst="roundRect">
          <a:avLst/>
        </a:prstGeom>
        <a:solidFill>
          <a:schemeClr val="accent2">
            <a:hueOff val="-4710551"/>
            <a:satOff val="-6290"/>
            <a:lumOff val="3726"/>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b="1" kern="1200" smtClean="0">
              <a:solidFill>
                <a:schemeClr val="tx1"/>
              </a:solidFill>
            </a:rPr>
            <a:t>использование организации на спецрежиме в качестве посредника при проведении различных сделок</a:t>
          </a:r>
          <a:endParaRPr lang="ru-RU" sz="2400" b="1" kern="1200">
            <a:solidFill>
              <a:schemeClr val="tx1"/>
            </a:solidFill>
          </a:endParaRPr>
        </a:p>
      </dsp:txBody>
      <dsp:txXfrm>
        <a:off x="46606" y="2589739"/>
        <a:ext cx="7647636" cy="861507"/>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6FD90-5AA2-4D64-B111-960E3E559C36}">
      <dsp:nvSpPr>
        <dsp:cNvPr id="0" name=""/>
        <dsp:cNvSpPr/>
      </dsp:nvSpPr>
      <dsp:spPr>
        <a:xfrm>
          <a:off x="876677" y="1971"/>
          <a:ext cx="5860165" cy="951445"/>
        </a:xfrm>
        <a:prstGeom prst="chevron">
          <a:avLst/>
        </a:prstGeom>
        <a:solidFill>
          <a:schemeClr val="accent3">
            <a:shade val="8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ru-RU" sz="1600" b="1" kern="1200" smtClean="0">
              <a:solidFill>
                <a:schemeClr val="tx1"/>
              </a:solidFill>
            </a:rPr>
            <a:t>показания свидетелей; </a:t>
          </a:r>
          <a:endParaRPr lang="ru-RU" sz="1600" b="1" kern="1200">
            <a:solidFill>
              <a:schemeClr val="tx1"/>
            </a:solidFill>
          </a:endParaRPr>
        </a:p>
      </dsp:txBody>
      <dsp:txXfrm>
        <a:off x="1352400" y="1971"/>
        <a:ext cx="4908720" cy="951445"/>
      </dsp:txXfrm>
    </dsp:sp>
    <dsp:sp modelId="{DD9A99D9-3162-4323-B6E9-3F0E6FEF4F75}">
      <dsp:nvSpPr>
        <dsp:cNvPr id="0" name=""/>
        <dsp:cNvSpPr/>
      </dsp:nvSpPr>
      <dsp:spPr>
        <a:xfrm>
          <a:off x="876677" y="1086619"/>
          <a:ext cx="5860165" cy="951445"/>
        </a:xfrm>
        <a:prstGeom prst="chevron">
          <a:avLst/>
        </a:prstGeom>
        <a:solidFill>
          <a:schemeClr val="accent3">
            <a:shade val="80000"/>
            <a:hueOff val="-71738"/>
            <a:satOff val="1323"/>
            <a:lumOff val="7707"/>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ru-RU" sz="1600" b="1" kern="1200" smtClean="0">
              <a:solidFill>
                <a:schemeClr val="tx1"/>
              </a:solidFill>
            </a:rPr>
            <a:t>наличие изъятых документов, раскрывающих фактические намерения лица и их реализацию (записи, документы или файлы «черной бухгалтерии»); </a:t>
          </a:r>
          <a:endParaRPr lang="ru-RU" sz="1600" b="1" kern="1200">
            <a:solidFill>
              <a:schemeClr val="tx1"/>
            </a:solidFill>
          </a:endParaRPr>
        </a:p>
      </dsp:txBody>
      <dsp:txXfrm>
        <a:off x="1352400" y="1086619"/>
        <a:ext cx="4908720" cy="951445"/>
      </dsp:txXfrm>
    </dsp:sp>
    <dsp:sp modelId="{2B6A7E75-AC78-4268-B05A-4EDE20355087}">
      <dsp:nvSpPr>
        <dsp:cNvPr id="0" name=""/>
        <dsp:cNvSpPr/>
      </dsp:nvSpPr>
      <dsp:spPr>
        <a:xfrm>
          <a:off x="876677" y="2171266"/>
          <a:ext cx="5860165" cy="951445"/>
        </a:xfrm>
        <a:prstGeom prst="chevron">
          <a:avLst/>
        </a:prstGeom>
        <a:solidFill>
          <a:schemeClr val="accent3">
            <a:shade val="80000"/>
            <a:hueOff val="-143477"/>
            <a:satOff val="2646"/>
            <a:lumOff val="15413"/>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ru-RU" sz="1600" b="1" kern="1200" dirty="0" smtClean="0">
              <a:solidFill>
                <a:schemeClr val="tx1"/>
              </a:solidFill>
            </a:rPr>
            <a:t>видео- и аудиозаписи; </a:t>
          </a:r>
          <a:endParaRPr lang="ru-RU" sz="1600" b="1" kern="1200" dirty="0">
            <a:solidFill>
              <a:schemeClr val="tx1"/>
            </a:solidFill>
          </a:endParaRPr>
        </a:p>
      </dsp:txBody>
      <dsp:txXfrm>
        <a:off x="1352400" y="2171266"/>
        <a:ext cx="4908720" cy="951445"/>
      </dsp:txXfrm>
    </dsp:sp>
    <dsp:sp modelId="{5E2391E6-A113-4085-984B-BA15D2F0EE02}">
      <dsp:nvSpPr>
        <dsp:cNvPr id="0" name=""/>
        <dsp:cNvSpPr/>
      </dsp:nvSpPr>
      <dsp:spPr>
        <a:xfrm>
          <a:off x="876677" y="3255914"/>
          <a:ext cx="5979025" cy="951445"/>
        </a:xfrm>
        <a:prstGeom prst="chevron">
          <a:avLst/>
        </a:prstGeom>
        <a:solidFill>
          <a:schemeClr val="accent3">
            <a:shade val="80000"/>
            <a:hueOff val="-215215"/>
            <a:satOff val="3969"/>
            <a:lumOff val="2312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ru-RU" sz="1600" b="1" kern="1200" smtClean="0">
              <a:solidFill>
                <a:schemeClr val="tx1"/>
              </a:solidFill>
            </a:rPr>
            <a:t>результаты прослушивания телефонных и иных переговоров. </a:t>
          </a:r>
          <a:endParaRPr lang="ru-RU" sz="1600" b="1" kern="1200">
            <a:solidFill>
              <a:schemeClr val="tx1"/>
            </a:solidFill>
          </a:endParaRPr>
        </a:p>
      </dsp:txBody>
      <dsp:txXfrm>
        <a:off x="1352400" y="3255914"/>
        <a:ext cx="5027580" cy="951445"/>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A81F6-94CC-4990-96CF-11E590575484}">
      <dsp:nvSpPr>
        <dsp:cNvPr id="0" name=""/>
        <dsp:cNvSpPr/>
      </dsp:nvSpPr>
      <dsp:spPr>
        <a:xfrm>
          <a:off x="0" y="373388"/>
          <a:ext cx="8640960" cy="464928"/>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b="1" kern="1200" dirty="0" smtClean="0">
              <a:solidFill>
                <a:schemeClr val="tx1"/>
              </a:solidFill>
            </a:rPr>
            <a:t>1) проведение </a:t>
          </a:r>
          <a:r>
            <a:rPr lang="ru-RU" sz="1100" b="1" kern="1200" dirty="0" smtClean="0">
              <a:solidFill>
                <a:schemeClr val="tx1"/>
              </a:solidFill>
            </a:rPr>
            <a:t>взаимосвязанных операций с противоположными целями в один и тот же день (действие расценивается как подозрительное, если оно сопровождается общими учредителями, адресом, счетами в одном банке и иными схожими признаками); </a:t>
          </a:r>
          <a:endParaRPr lang="ru-RU" sz="1100" b="1" kern="1200" dirty="0">
            <a:solidFill>
              <a:schemeClr val="tx1"/>
            </a:solidFill>
          </a:endParaRPr>
        </a:p>
      </dsp:txBody>
      <dsp:txXfrm>
        <a:off x="22696" y="396084"/>
        <a:ext cx="8595568" cy="419536"/>
      </dsp:txXfrm>
    </dsp:sp>
    <dsp:sp modelId="{78B51F2D-46C5-487B-9AF6-0CA237D3234B}">
      <dsp:nvSpPr>
        <dsp:cNvPr id="0" name=""/>
        <dsp:cNvSpPr/>
      </dsp:nvSpPr>
      <dsp:spPr>
        <a:xfrm>
          <a:off x="0" y="869997"/>
          <a:ext cx="8640960" cy="464928"/>
        </a:xfrm>
        <a:prstGeom prst="roundRect">
          <a:avLst/>
        </a:prstGeom>
        <a:solidFill>
          <a:schemeClr val="accent2">
            <a:hueOff val="-588819"/>
            <a:satOff val="-786"/>
            <a:lumOff val="466"/>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b="1" kern="1200" dirty="0" smtClean="0">
              <a:solidFill>
                <a:schemeClr val="tx1"/>
              </a:solidFill>
            </a:rPr>
            <a:t>2) регистрация </a:t>
          </a:r>
          <a:r>
            <a:rPr lang="ru-RU" sz="1100" b="1" kern="1200" dirty="0" smtClean="0">
              <a:solidFill>
                <a:schemeClr val="tx1"/>
              </a:solidFill>
            </a:rPr>
            <a:t>юридических лиц по потерянным паспортам, </a:t>
          </a:r>
          <a:endParaRPr lang="ru-RU" sz="1100" b="1" kern="1200" dirty="0">
            <a:solidFill>
              <a:schemeClr val="tx1"/>
            </a:solidFill>
          </a:endParaRPr>
        </a:p>
      </dsp:txBody>
      <dsp:txXfrm>
        <a:off x="22696" y="892693"/>
        <a:ext cx="8595568" cy="419536"/>
      </dsp:txXfrm>
    </dsp:sp>
    <dsp:sp modelId="{F3855160-DD56-484C-99EF-ADBCC9369E06}">
      <dsp:nvSpPr>
        <dsp:cNvPr id="0" name=""/>
        <dsp:cNvSpPr/>
      </dsp:nvSpPr>
      <dsp:spPr>
        <a:xfrm>
          <a:off x="0" y="1366606"/>
          <a:ext cx="8640960" cy="464928"/>
        </a:xfrm>
        <a:prstGeom prst="roundRect">
          <a:avLst/>
        </a:prstGeom>
        <a:solidFill>
          <a:schemeClr val="accent2">
            <a:hueOff val="-1177638"/>
            <a:satOff val="-1573"/>
            <a:lumOff val="931"/>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b="1" kern="1200" dirty="0" smtClean="0">
              <a:solidFill>
                <a:schemeClr val="tx1"/>
              </a:solidFill>
            </a:rPr>
            <a:t>3) небольшое </a:t>
          </a:r>
          <a:r>
            <a:rPr lang="ru-RU" sz="1100" b="1" kern="1200" dirty="0" smtClean="0">
              <a:solidFill>
                <a:schemeClr val="tx1"/>
              </a:solidFill>
            </a:rPr>
            <a:t>время существования компаний-поставщиков, отсутствие контрагентов по обозначенным адресам; </a:t>
          </a:r>
          <a:endParaRPr lang="ru-RU" sz="1100" b="1" kern="1200" dirty="0">
            <a:solidFill>
              <a:schemeClr val="tx1"/>
            </a:solidFill>
          </a:endParaRPr>
        </a:p>
      </dsp:txBody>
      <dsp:txXfrm>
        <a:off x="22696" y="1389302"/>
        <a:ext cx="8595568" cy="419536"/>
      </dsp:txXfrm>
    </dsp:sp>
    <dsp:sp modelId="{CD926DD4-16E9-4032-9268-3E0FA6A412D9}">
      <dsp:nvSpPr>
        <dsp:cNvPr id="0" name=""/>
        <dsp:cNvSpPr/>
      </dsp:nvSpPr>
      <dsp:spPr>
        <a:xfrm>
          <a:off x="0" y="1863214"/>
          <a:ext cx="8640960" cy="464928"/>
        </a:xfrm>
        <a:prstGeom prst="roundRect">
          <a:avLst/>
        </a:prstGeom>
        <a:solidFill>
          <a:schemeClr val="accent2">
            <a:hueOff val="-1766457"/>
            <a:satOff val="-2359"/>
            <a:lumOff val="1397"/>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b="1" kern="1200" dirty="0" smtClean="0">
              <a:solidFill>
                <a:schemeClr val="tx1"/>
              </a:solidFill>
            </a:rPr>
            <a:t>4) использование </a:t>
          </a:r>
          <a:r>
            <a:rPr lang="ru-RU" sz="1100" b="1" kern="1200" dirty="0" smtClean="0">
              <a:solidFill>
                <a:schemeClr val="tx1"/>
              </a:solidFill>
            </a:rPr>
            <a:t>в ходе расчетов векселей, зачетов, счетов третьих лиц; бартер и иные нефинансовые формы расчета; </a:t>
          </a:r>
          <a:endParaRPr lang="ru-RU" sz="1100" b="1" kern="1200" dirty="0">
            <a:solidFill>
              <a:schemeClr val="tx1"/>
            </a:solidFill>
          </a:endParaRPr>
        </a:p>
      </dsp:txBody>
      <dsp:txXfrm>
        <a:off x="22696" y="1885910"/>
        <a:ext cx="8595568" cy="419536"/>
      </dsp:txXfrm>
    </dsp:sp>
    <dsp:sp modelId="{0EF7B1B0-9D94-41D3-877C-7FEC24BA8B2C}">
      <dsp:nvSpPr>
        <dsp:cNvPr id="0" name=""/>
        <dsp:cNvSpPr/>
      </dsp:nvSpPr>
      <dsp:spPr>
        <a:xfrm>
          <a:off x="0" y="2359823"/>
          <a:ext cx="8640960" cy="464928"/>
        </a:xfrm>
        <a:prstGeom prst="roundRect">
          <a:avLst/>
        </a:prstGeom>
        <a:solidFill>
          <a:schemeClr val="accent2">
            <a:hueOff val="-2355276"/>
            <a:satOff val="-3145"/>
            <a:lumOff val="1863"/>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b="1" kern="1200" dirty="0" smtClean="0">
              <a:solidFill>
                <a:schemeClr val="tx1"/>
              </a:solidFill>
            </a:rPr>
            <a:t>5) отсутствие </a:t>
          </a:r>
          <a:r>
            <a:rPr lang="ru-RU" sz="1100" b="1" kern="1200" dirty="0" smtClean="0">
              <a:solidFill>
                <a:schemeClr val="tx1"/>
              </a:solidFill>
            </a:rPr>
            <a:t>финансовой выгоды в сделке; наличие «нулевых» деклараций; </a:t>
          </a:r>
          <a:endParaRPr lang="ru-RU" sz="1100" b="1" kern="1200" dirty="0">
            <a:solidFill>
              <a:schemeClr val="tx1"/>
            </a:solidFill>
          </a:endParaRPr>
        </a:p>
      </dsp:txBody>
      <dsp:txXfrm>
        <a:off x="22696" y="2382519"/>
        <a:ext cx="8595568" cy="419536"/>
      </dsp:txXfrm>
    </dsp:sp>
    <dsp:sp modelId="{D8BD4650-C5E8-40C0-972E-41E5679DD870}">
      <dsp:nvSpPr>
        <dsp:cNvPr id="0" name=""/>
        <dsp:cNvSpPr/>
      </dsp:nvSpPr>
      <dsp:spPr>
        <a:xfrm>
          <a:off x="0" y="2856432"/>
          <a:ext cx="8640960" cy="464928"/>
        </a:xfrm>
        <a:prstGeom prst="roundRect">
          <a:avLst/>
        </a:prstGeom>
        <a:solidFill>
          <a:schemeClr val="accent2">
            <a:hueOff val="-2944094"/>
            <a:satOff val="-3931"/>
            <a:lumOff val="2329"/>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b="1" kern="1200" dirty="0" smtClean="0">
              <a:solidFill>
                <a:schemeClr val="tx1"/>
              </a:solidFill>
            </a:rPr>
            <a:t>6) займы </a:t>
          </a:r>
          <a:r>
            <a:rPr lang="ru-RU" sz="1100" b="1" kern="1200" dirty="0" smtClean="0">
              <a:solidFill>
                <a:schemeClr val="tx1"/>
              </a:solidFill>
            </a:rPr>
            <a:t>без процентов, </a:t>
          </a:r>
          <a:endParaRPr lang="ru-RU" sz="1100" b="1" kern="1200" dirty="0">
            <a:solidFill>
              <a:schemeClr val="tx1"/>
            </a:solidFill>
          </a:endParaRPr>
        </a:p>
      </dsp:txBody>
      <dsp:txXfrm>
        <a:off x="22696" y="2879128"/>
        <a:ext cx="8595568" cy="419536"/>
      </dsp:txXfrm>
    </dsp:sp>
    <dsp:sp modelId="{A722AE19-ACAD-49F4-8EB1-8FEE2142654D}">
      <dsp:nvSpPr>
        <dsp:cNvPr id="0" name=""/>
        <dsp:cNvSpPr/>
      </dsp:nvSpPr>
      <dsp:spPr>
        <a:xfrm>
          <a:off x="0" y="3353041"/>
          <a:ext cx="8640960" cy="464928"/>
        </a:xfrm>
        <a:prstGeom prst="roundRect">
          <a:avLst/>
        </a:prstGeom>
        <a:solidFill>
          <a:schemeClr val="accent2">
            <a:hueOff val="-3532913"/>
            <a:satOff val="-4718"/>
            <a:lumOff val="2794"/>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b="1" kern="1200" dirty="0" smtClean="0">
              <a:solidFill>
                <a:schemeClr val="tx1"/>
              </a:solidFill>
            </a:rPr>
            <a:t>7) внезапная </a:t>
          </a:r>
          <a:r>
            <a:rPr lang="ru-RU" sz="1100" b="1" kern="1200" dirty="0" smtClean="0">
              <a:solidFill>
                <a:schemeClr val="tx1"/>
              </a:solidFill>
            </a:rPr>
            <a:t>смена экономических показателей в отчетах и иные нетипичные условия; </a:t>
          </a:r>
          <a:endParaRPr lang="ru-RU" sz="1100" b="1" kern="1200" dirty="0">
            <a:solidFill>
              <a:schemeClr val="tx1"/>
            </a:solidFill>
          </a:endParaRPr>
        </a:p>
      </dsp:txBody>
      <dsp:txXfrm>
        <a:off x="22696" y="3375737"/>
        <a:ext cx="8595568" cy="419536"/>
      </dsp:txXfrm>
    </dsp:sp>
    <dsp:sp modelId="{449092A9-085B-4E95-8F7D-C5AEBB054656}">
      <dsp:nvSpPr>
        <dsp:cNvPr id="0" name=""/>
        <dsp:cNvSpPr/>
      </dsp:nvSpPr>
      <dsp:spPr>
        <a:xfrm>
          <a:off x="0" y="3831393"/>
          <a:ext cx="8640960" cy="464928"/>
        </a:xfrm>
        <a:prstGeom prst="roundRect">
          <a:avLst/>
        </a:prstGeom>
        <a:solidFill>
          <a:schemeClr val="accent2">
            <a:hueOff val="-4121732"/>
            <a:satOff val="-5504"/>
            <a:lumOff val="326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z="1100" b="1" kern="1200" dirty="0" smtClean="0">
              <a:solidFill>
                <a:schemeClr val="tx1"/>
              </a:solidFill>
            </a:rPr>
            <a:t>8) дисбаланс </a:t>
          </a:r>
          <a:r>
            <a:rPr lang="ru-RU" sz="1100" b="1" kern="1200" dirty="0" smtClean="0">
              <a:solidFill>
                <a:schemeClr val="tx1"/>
              </a:solidFill>
            </a:rPr>
            <a:t>между объемами </a:t>
          </a:r>
          <a:r>
            <a:rPr lang="ru-RU" sz="1100" b="1" kern="1200" dirty="0" smtClean="0">
              <a:solidFill>
                <a:schemeClr val="tx1"/>
              </a:solidFill>
            </a:rPr>
            <a:t> производства и закупки или продажи , расходами и иными финансовыми данными; </a:t>
          </a:r>
        </a:p>
        <a:p>
          <a:pPr lvl="0" algn="l" defTabSz="488950" rtl="0">
            <a:lnSpc>
              <a:spcPct val="90000"/>
            </a:lnSpc>
            <a:spcBef>
              <a:spcPct val="0"/>
            </a:spcBef>
            <a:spcAft>
              <a:spcPct val="35000"/>
            </a:spcAft>
          </a:pPr>
          <a:endParaRPr lang="ru-RU" sz="1100" b="1" kern="1200" dirty="0">
            <a:solidFill>
              <a:schemeClr val="tx1"/>
            </a:solidFill>
          </a:endParaRPr>
        </a:p>
      </dsp:txBody>
      <dsp:txXfrm>
        <a:off x="22696" y="3854089"/>
        <a:ext cx="8595568" cy="419536"/>
      </dsp:txXfrm>
    </dsp:sp>
    <dsp:sp modelId="{9F2AA6EC-BC30-41C7-B297-5E409D979870}">
      <dsp:nvSpPr>
        <dsp:cNvPr id="0" name=""/>
        <dsp:cNvSpPr/>
      </dsp:nvSpPr>
      <dsp:spPr>
        <a:xfrm>
          <a:off x="0" y="4346258"/>
          <a:ext cx="8640960" cy="464928"/>
        </a:xfrm>
        <a:prstGeom prst="roundRect">
          <a:avLst/>
        </a:prstGeom>
        <a:solidFill>
          <a:schemeClr val="accent2">
            <a:hueOff val="-4710551"/>
            <a:satOff val="-6290"/>
            <a:lumOff val="3726"/>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b="1" kern="1200" dirty="0" smtClean="0">
              <a:solidFill>
                <a:schemeClr val="tx1"/>
              </a:solidFill>
            </a:rPr>
            <a:t>10) наличие </a:t>
          </a:r>
          <a:r>
            <a:rPr lang="ru-RU" sz="1100" b="1" kern="1200" dirty="0" smtClean="0">
              <a:solidFill>
                <a:schemeClr val="tx1"/>
              </a:solidFill>
            </a:rPr>
            <a:t>других фактических неточностей и несоответствий</a:t>
          </a:r>
          <a:endParaRPr lang="ru-RU" sz="1100" b="1" kern="1200" dirty="0">
            <a:solidFill>
              <a:schemeClr val="tx1"/>
            </a:solidFill>
          </a:endParaRPr>
        </a:p>
      </dsp:txBody>
      <dsp:txXfrm>
        <a:off x="22696" y="4368954"/>
        <a:ext cx="8595568" cy="419536"/>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1D021-A687-420B-A8B2-4E501E2DA6CE}">
      <dsp:nvSpPr>
        <dsp:cNvPr id="0" name=""/>
        <dsp:cNvSpPr/>
      </dsp:nvSpPr>
      <dsp:spPr>
        <a:xfrm>
          <a:off x="0" y="1395"/>
          <a:ext cx="8856984" cy="788976"/>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b="1" kern="1200" dirty="0" smtClean="0">
              <a:solidFill>
                <a:schemeClr val="tx1"/>
              </a:solidFill>
            </a:rPr>
            <a:t>1)	опрос руководителей, лиц, ответственных за исполнение и принимающих товары (работы, услуги), а также бухгалтеров организации-налогоплательщика и его контрагентов об обстоятельствах заключения и исполнения сомнительного договора; </a:t>
          </a:r>
          <a:endParaRPr lang="ru-RU" sz="1200" b="1" kern="1200" dirty="0">
            <a:solidFill>
              <a:schemeClr val="tx1"/>
            </a:solidFill>
          </a:endParaRPr>
        </a:p>
      </dsp:txBody>
      <dsp:txXfrm>
        <a:off x="38515" y="39910"/>
        <a:ext cx="8779954" cy="711946"/>
      </dsp:txXfrm>
    </dsp:sp>
    <dsp:sp modelId="{0BFABDB5-AB54-4C0D-8603-6B61AAA1F794}">
      <dsp:nvSpPr>
        <dsp:cNvPr id="0" name=""/>
        <dsp:cNvSpPr/>
      </dsp:nvSpPr>
      <dsp:spPr>
        <a:xfrm>
          <a:off x="0" y="803816"/>
          <a:ext cx="8856984" cy="788976"/>
        </a:xfrm>
        <a:prstGeom prst="roundRect">
          <a:avLst/>
        </a:prstGeom>
        <a:solidFill>
          <a:schemeClr val="accent4">
            <a:hueOff val="-282226"/>
            <a:satOff val="3187"/>
            <a:lumOff val="1709"/>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b="1" kern="1200" smtClean="0">
              <a:solidFill>
                <a:schemeClr val="tx1"/>
              </a:solidFill>
            </a:rPr>
            <a:t>2)	истребование первичные документы, подтверждающие сомнительные финансово-хозяйственные операции, в том числе и необязательные (переписка, заявки, протоколы совещаний, складские книги, журналы въезда и выезда, журналы выдачи пропусков и др.); </a:t>
          </a:r>
          <a:endParaRPr lang="ru-RU" sz="1200" b="1" kern="1200">
            <a:solidFill>
              <a:schemeClr val="tx1"/>
            </a:solidFill>
          </a:endParaRPr>
        </a:p>
      </dsp:txBody>
      <dsp:txXfrm>
        <a:off x="38515" y="842331"/>
        <a:ext cx="8779954" cy="711946"/>
      </dsp:txXfrm>
    </dsp:sp>
    <dsp:sp modelId="{EDCE5072-1B75-4507-86C3-E9FECBB399E3}">
      <dsp:nvSpPr>
        <dsp:cNvPr id="0" name=""/>
        <dsp:cNvSpPr/>
      </dsp:nvSpPr>
      <dsp:spPr>
        <a:xfrm>
          <a:off x="0" y="1606236"/>
          <a:ext cx="8856984" cy="788976"/>
        </a:xfrm>
        <a:prstGeom prst="roundRect">
          <a:avLst/>
        </a:prstGeom>
        <a:solidFill>
          <a:schemeClr val="accent4">
            <a:hueOff val="-564452"/>
            <a:satOff val="6374"/>
            <a:lumOff val="3417"/>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b="1" kern="1200" smtClean="0">
              <a:solidFill>
                <a:schemeClr val="tx1"/>
              </a:solidFill>
            </a:rPr>
            <a:t>3)	анализ документы и сопоставляют данные с целью поиска несоответствий, например: в договоре (либо приложениях к нему) количество товара может быть указано в штуках, тогда как в счетах-фактурах и товарных накладных – в тоннах. </a:t>
          </a:r>
          <a:r>
            <a:rPr lang="ru-RU" sz="1200" b="1" kern="1200" dirty="0" smtClean="0">
              <a:solidFill>
                <a:schemeClr val="tx1"/>
              </a:solidFill>
            </a:rPr>
            <a:t>Также сверяются идентичность первичных бухгалтерских документов, при необходимости могут назначить и провести почерковедческую экспертизу; </a:t>
          </a:r>
          <a:endParaRPr lang="ru-RU" sz="1200" b="1" kern="1200" dirty="0">
            <a:solidFill>
              <a:schemeClr val="tx1"/>
            </a:solidFill>
          </a:endParaRPr>
        </a:p>
      </dsp:txBody>
      <dsp:txXfrm>
        <a:off x="38515" y="1644751"/>
        <a:ext cx="8779954" cy="711946"/>
      </dsp:txXfrm>
    </dsp:sp>
    <dsp:sp modelId="{BD91CCBE-C113-4A77-8E79-A2B6C993F531}">
      <dsp:nvSpPr>
        <dsp:cNvPr id="0" name=""/>
        <dsp:cNvSpPr/>
      </dsp:nvSpPr>
      <dsp:spPr>
        <a:xfrm>
          <a:off x="0" y="2453928"/>
          <a:ext cx="8856984" cy="788976"/>
        </a:xfrm>
        <a:prstGeom prst="roundRect">
          <a:avLst/>
        </a:prstGeom>
        <a:solidFill>
          <a:schemeClr val="accent4">
            <a:hueOff val="-846678"/>
            <a:satOff val="9561"/>
            <a:lumOff val="5126"/>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b="1" kern="1200" smtClean="0">
              <a:solidFill>
                <a:schemeClr val="tx1"/>
              </a:solidFill>
            </a:rPr>
            <a:t>4)	в случае установления в числе контрагентов налогоплательщика организаций, относящихся к группе риска (фирмы-однодневки, аффилированные организации), проводят комплекс мероприятий, направленных на связь указанных организаций (лиц, причастных к их деятельности) с должностными лицами организации-налогоплательщика; </a:t>
          </a:r>
          <a:endParaRPr lang="ru-RU" sz="1200" b="1" kern="1200">
            <a:solidFill>
              <a:schemeClr val="tx1"/>
            </a:solidFill>
          </a:endParaRPr>
        </a:p>
      </dsp:txBody>
      <dsp:txXfrm>
        <a:off x="38515" y="2492443"/>
        <a:ext cx="8779954" cy="711946"/>
      </dsp:txXfrm>
    </dsp:sp>
    <dsp:sp modelId="{0D59E1B2-B0C7-4F37-9FBE-F8DEF00518C8}">
      <dsp:nvSpPr>
        <dsp:cNvPr id="0" name=""/>
        <dsp:cNvSpPr/>
      </dsp:nvSpPr>
      <dsp:spPr>
        <a:xfrm>
          <a:off x="0" y="3211077"/>
          <a:ext cx="8856984" cy="788976"/>
        </a:xfrm>
        <a:prstGeom prst="roundRect">
          <a:avLst/>
        </a:prstGeom>
        <a:solidFill>
          <a:schemeClr val="accent4">
            <a:hueOff val="-1128904"/>
            <a:satOff val="12748"/>
            <a:lumOff val="6834"/>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b="1" kern="1200" smtClean="0">
              <a:solidFill>
                <a:schemeClr val="tx1"/>
              </a:solidFill>
            </a:rPr>
            <a:t>5)	в случае с доказательствами аффилированности иностранных партнеров проверяются сведения о физических лицах, представляющих интересы иностранных компаний на территории России, зачастую это номинальные директора, которые даже не пересекали границу РФ. Налоговики запрашивают сведения об операциях иностранных партнеров в Центробанке РФ и Росфинмониторинге. Вся эта схема направлена на выявление конечного бенефициара и реальной цели сделок; </a:t>
          </a:r>
          <a:endParaRPr lang="ru-RU" sz="1200" b="1" kern="1200">
            <a:solidFill>
              <a:schemeClr val="tx1"/>
            </a:solidFill>
          </a:endParaRPr>
        </a:p>
      </dsp:txBody>
      <dsp:txXfrm>
        <a:off x="38515" y="3249592"/>
        <a:ext cx="8779954" cy="711946"/>
      </dsp:txXfrm>
    </dsp:sp>
    <dsp:sp modelId="{FE94F03D-65C8-4577-9E92-752F5AB8CDC9}">
      <dsp:nvSpPr>
        <dsp:cNvPr id="0" name=""/>
        <dsp:cNvSpPr/>
      </dsp:nvSpPr>
      <dsp:spPr>
        <a:xfrm>
          <a:off x="0" y="4013498"/>
          <a:ext cx="8856984" cy="788976"/>
        </a:xfrm>
        <a:prstGeom prst="roundRect">
          <a:avLst/>
        </a:prstGeom>
        <a:solidFill>
          <a:schemeClr val="accent4">
            <a:hueOff val="-1411130"/>
            <a:satOff val="15935"/>
            <a:lumOff val="8543"/>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b="1" kern="1200" smtClean="0">
              <a:solidFill>
                <a:schemeClr val="tx1"/>
              </a:solidFill>
            </a:rPr>
            <a:t>6)	проводение обыски помещений с целью поиска печатей фирмы-однодневки, бланков аффилированных организаций, флешнакопителей, серверов, токенов, рутокенов и т.д.); </a:t>
          </a:r>
          <a:endParaRPr lang="ru-RU" sz="1200" b="1" kern="1200">
            <a:solidFill>
              <a:schemeClr val="tx1"/>
            </a:solidFill>
          </a:endParaRPr>
        </a:p>
      </dsp:txBody>
      <dsp:txXfrm>
        <a:off x="38515" y="4052013"/>
        <a:ext cx="8779954" cy="711946"/>
      </dsp:txXfrm>
    </dsp:sp>
    <dsp:sp modelId="{9B180D71-2BC3-4F71-A65A-395BAFC51C81}">
      <dsp:nvSpPr>
        <dsp:cNvPr id="0" name=""/>
        <dsp:cNvSpPr/>
      </dsp:nvSpPr>
      <dsp:spPr>
        <a:xfrm>
          <a:off x="0" y="4815918"/>
          <a:ext cx="8856984" cy="788976"/>
        </a:xfrm>
        <a:prstGeom prst="roundRect">
          <a:avLst/>
        </a:prstGeom>
        <a:solidFill>
          <a:schemeClr val="accent4">
            <a:hueOff val="-1693356"/>
            <a:satOff val="19122"/>
            <a:lumOff val="10251"/>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b="1" kern="1200" smtClean="0">
              <a:solidFill>
                <a:schemeClr val="tx1"/>
              </a:solidFill>
            </a:rPr>
            <a:t>7)	выявление фактов того, что контрагент не мог самостоятельно выполнить сделку (поставить товар) и выявляют производителя товара, реального поставщика или подрядчика услуг, имелось ли складское помещение, и анализируется движение товара, как фактическое, так и в бухгалтерском учете; </a:t>
          </a:r>
          <a:endParaRPr lang="ru-RU" sz="1200" b="1" kern="1200">
            <a:solidFill>
              <a:schemeClr val="tx1"/>
            </a:solidFill>
          </a:endParaRPr>
        </a:p>
      </dsp:txBody>
      <dsp:txXfrm>
        <a:off x="38515" y="4854433"/>
        <a:ext cx="8779954" cy="711946"/>
      </dsp:txXfrm>
    </dsp:sp>
    <dsp:sp modelId="{EDCDC5A8-D4A2-4C99-8613-2A3786073567}">
      <dsp:nvSpPr>
        <dsp:cNvPr id="0" name=""/>
        <dsp:cNvSpPr/>
      </dsp:nvSpPr>
      <dsp:spPr>
        <a:xfrm>
          <a:off x="0" y="5618339"/>
          <a:ext cx="8856984" cy="788976"/>
        </a:xfrm>
        <a:prstGeom prst="roundRect">
          <a:avLst/>
        </a:prstGeom>
        <a:solidFill>
          <a:schemeClr val="accent4">
            <a:hueOff val="-1975582"/>
            <a:satOff val="22309"/>
            <a:lumOff val="1196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b="1" kern="1200" smtClean="0">
              <a:solidFill>
                <a:schemeClr val="tx1"/>
              </a:solidFill>
            </a:rPr>
            <a:t>8)	для производителей товара анализ объемы поставок и реальные мощности производства. </a:t>
          </a:r>
          <a:endParaRPr lang="ru-RU" sz="1200" b="1" kern="1200">
            <a:solidFill>
              <a:schemeClr val="tx1"/>
            </a:solidFill>
          </a:endParaRPr>
        </a:p>
      </dsp:txBody>
      <dsp:txXfrm>
        <a:off x="38515" y="5656854"/>
        <a:ext cx="8779954" cy="7119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73B1F-CADA-4EDD-BFB9-14D39F374E91}">
      <dsp:nvSpPr>
        <dsp:cNvPr id="0" name=""/>
        <dsp:cNvSpPr/>
      </dsp:nvSpPr>
      <dsp:spPr>
        <a:xfrm>
          <a:off x="0" y="525658"/>
          <a:ext cx="8352928" cy="3341171"/>
        </a:xfrm>
        <a:prstGeom prst="leftRightRibbon">
          <a:avLst/>
        </a:prstGeom>
        <a:solidFill>
          <a:schemeClr val="accent3">
            <a:shade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262C0E-0D74-4A27-B536-E7B7D4BBBF13}">
      <dsp:nvSpPr>
        <dsp:cNvPr id="0" name=""/>
        <dsp:cNvSpPr/>
      </dsp:nvSpPr>
      <dsp:spPr>
        <a:xfrm>
          <a:off x="1002351" y="1110363"/>
          <a:ext cx="2756466" cy="1637173"/>
        </a:xfrm>
        <a:prstGeom prst="rect">
          <a:avLst/>
        </a:prstGeom>
        <a:noFill/>
        <a:ln w="381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8900" rIns="0" bIns="95250" numCol="1" spcCol="1270" anchor="ctr" anchorCtr="0">
          <a:noAutofit/>
        </a:bodyPr>
        <a:lstStyle/>
        <a:p>
          <a:pPr lvl="0" algn="ctr" defTabSz="1111250" rtl="0">
            <a:lnSpc>
              <a:spcPct val="90000"/>
            </a:lnSpc>
            <a:spcBef>
              <a:spcPct val="0"/>
            </a:spcBef>
            <a:spcAft>
              <a:spcPct val="35000"/>
            </a:spcAft>
          </a:pPr>
          <a:r>
            <a:rPr lang="ru-RU" sz="2500" b="1" i="0" kern="1200" smtClean="0">
              <a:solidFill>
                <a:schemeClr val="bg1"/>
              </a:solidFill>
            </a:rPr>
            <a:t>Является прямым (подоходным) налогом (п. 7 ст. 12, ст. 18 НК РФ). </a:t>
          </a:r>
          <a:endParaRPr lang="ru-RU" sz="2500" b="1" i="0" kern="1200">
            <a:solidFill>
              <a:schemeClr val="bg1"/>
            </a:solidFill>
          </a:endParaRPr>
        </a:p>
      </dsp:txBody>
      <dsp:txXfrm>
        <a:off x="1002351" y="1110363"/>
        <a:ext cx="2756466" cy="1637173"/>
      </dsp:txXfrm>
    </dsp:sp>
    <dsp:sp modelId="{F0C9E947-C26F-4EDC-9B52-B34B026F7C2F}">
      <dsp:nvSpPr>
        <dsp:cNvPr id="0" name=""/>
        <dsp:cNvSpPr/>
      </dsp:nvSpPr>
      <dsp:spPr>
        <a:xfrm>
          <a:off x="4176464" y="1644950"/>
          <a:ext cx="3257641" cy="1637173"/>
        </a:xfrm>
        <a:prstGeom prst="rect">
          <a:avLst/>
        </a:prstGeom>
        <a:noFill/>
        <a:ln w="381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8900" rIns="0" bIns="95250" numCol="1" spcCol="1270" anchor="ctr" anchorCtr="0">
          <a:noAutofit/>
        </a:bodyPr>
        <a:lstStyle/>
        <a:p>
          <a:pPr lvl="0" algn="ctr" defTabSz="1111250" rtl="0">
            <a:lnSpc>
              <a:spcPct val="90000"/>
            </a:lnSpc>
            <a:spcBef>
              <a:spcPct val="0"/>
            </a:spcBef>
            <a:spcAft>
              <a:spcPct val="35000"/>
            </a:spcAft>
          </a:pPr>
          <a:r>
            <a:rPr lang="ru-RU" sz="2500" b="1" i="0" kern="1200" smtClean="0">
              <a:solidFill>
                <a:schemeClr val="bg1"/>
              </a:solidFill>
            </a:rPr>
            <a:t>Урегулирован гл. 26.2 НК РФ, которая действует с 1 января 2003 г. </a:t>
          </a:r>
          <a:endParaRPr lang="ru-RU" sz="2500" b="1" i="0" kern="1200">
            <a:solidFill>
              <a:schemeClr val="bg1"/>
            </a:solidFill>
          </a:endParaRPr>
        </a:p>
      </dsp:txBody>
      <dsp:txXfrm>
        <a:off x="4176464" y="1644950"/>
        <a:ext cx="3257641" cy="16371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512DE-8E6B-43F2-9F9A-595746BE2A41}">
      <dsp:nvSpPr>
        <dsp:cNvPr id="0" name=""/>
        <dsp:cNvSpPr/>
      </dsp:nvSpPr>
      <dsp:spPr>
        <a:xfrm>
          <a:off x="0" y="1109012"/>
          <a:ext cx="2808312" cy="727632"/>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ru-RU" sz="2000" b="1" kern="1200" smtClean="0">
              <a:solidFill>
                <a:schemeClr val="tx1"/>
              </a:solidFill>
            </a:rPr>
            <a:t>2. Уведомительный</a:t>
          </a:r>
          <a:endParaRPr lang="ru-RU" sz="2000" b="1" kern="1200">
            <a:solidFill>
              <a:schemeClr val="tx1"/>
            </a:solidFill>
          </a:endParaRPr>
        </a:p>
      </dsp:txBody>
      <dsp:txXfrm>
        <a:off x="0" y="1109012"/>
        <a:ext cx="2808312" cy="727632"/>
      </dsp:txXfrm>
    </dsp:sp>
    <dsp:sp modelId="{EBA0A16E-C20A-4D0C-BC0F-2D1F8A776ACF}">
      <dsp:nvSpPr>
        <dsp:cNvPr id="0" name=""/>
        <dsp:cNvSpPr/>
      </dsp:nvSpPr>
      <dsp:spPr>
        <a:xfrm rot="10800000">
          <a:off x="0" y="828"/>
          <a:ext cx="2808312" cy="1119098"/>
        </a:xfrm>
        <a:prstGeom prst="upArrowCallout">
          <a:avLst/>
        </a:prstGeom>
        <a:solidFill>
          <a:schemeClr val="accent4">
            <a:hueOff val="-1975582"/>
            <a:satOff val="22309"/>
            <a:lumOff val="1196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ru-RU" sz="2000" b="1" kern="1200" dirty="0" smtClean="0">
              <a:solidFill>
                <a:schemeClr val="tx1"/>
              </a:solidFill>
            </a:rPr>
            <a:t>1. Добровольный.</a:t>
          </a:r>
          <a:endParaRPr lang="ru-RU" sz="2000" b="1" kern="1200" dirty="0">
            <a:solidFill>
              <a:schemeClr val="tx1"/>
            </a:solidFill>
          </a:endParaRPr>
        </a:p>
      </dsp:txBody>
      <dsp:txXfrm rot="10800000">
        <a:off x="0" y="828"/>
        <a:ext cx="2808312" cy="7271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10421-CB7A-4A9A-9402-5521BED5D574}">
      <dsp:nvSpPr>
        <dsp:cNvPr id="0" name=""/>
        <dsp:cNvSpPr/>
      </dsp:nvSpPr>
      <dsp:spPr>
        <a:xfrm>
          <a:off x="1310810" y="0"/>
          <a:ext cx="4569371" cy="4569371"/>
        </a:xfrm>
        <a:prstGeom prst="triangl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DBDFAE-D85B-4E11-A371-56FC0A254409}">
      <dsp:nvSpPr>
        <dsp:cNvPr id="0" name=""/>
        <dsp:cNvSpPr/>
      </dsp:nvSpPr>
      <dsp:spPr>
        <a:xfrm>
          <a:off x="3595495" y="459391"/>
          <a:ext cx="2970091" cy="1081655"/>
        </a:xfrm>
        <a:prstGeom prst="roundRect">
          <a:avLst/>
        </a:prstGeom>
        <a:solidFill>
          <a:schemeClr val="lt1">
            <a:alpha val="90000"/>
            <a:hueOff val="0"/>
            <a:satOff val="0"/>
            <a:lumOff val="0"/>
            <a:alphaOff val="0"/>
          </a:schemeClr>
        </a:solidFill>
        <a:ln w="381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kern="1200" smtClean="0"/>
            <a:t>налог на прибыль организаций (НДФЛ),</a:t>
          </a:r>
          <a:endParaRPr lang="ru-RU" sz="1200" b="1" kern="1200"/>
        </a:p>
      </dsp:txBody>
      <dsp:txXfrm>
        <a:off x="3648297" y="512193"/>
        <a:ext cx="2864487" cy="976051"/>
      </dsp:txXfrm>
    </dsp:sp>
    <dsp:sp modelId="{9F993897-1EC6-4A2E-ADB3-54D8142C09D0}">
      <dsp:nvSpPr>
        <dsp:cNvPr id="0" name=""/>
        <dsp:cNvSpPr/>
      </dsp:nvSpPr>
      <dsp:spPr>
        <a:xfrm>
          <a:off x="3595495" y="1676254"/>
          <a:ext cx="2970091" cy="1081655"/>
        </a:xfrm>
        <a:prstGeom prst="roundRect">
          <a:avLst/>
        </a:prstGeom>
        <a:solidFill>
          <a:schemeClr val="lt1">
            <a:alpha val="90000"/>
            <a:hueOff val="0"/>
            <a:satOff val="0"/>
            <a:lumOff val="0"/>
            <a:alphaOff val="0"/>
          </a:schemeClr>
        </a:solidFill>
        <a:ln w="38100" cap="flat" cmpd="sng" algn="ctr">
          <a:solidFill>
            <a:schemeClr val="accent5">
              <a:hueOff val="4085978"/>
              <a:satOff val="2788"/>
              <a:lumOff val="-78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kern="1200" dirty="0" smtClean="0"/>
            <a:t>налог на имущество (за исключением налога на "коммерческую" недвижимость)</a:t>
          </a:r>
          <a:endParaRPr lang="ru-RU" sz="1200" b="1" kern="1200" dirty="0"/>
        </a:p>
      </dsp:txBody>
      <dsp:txXfrm>
        <a:off x="3648297" y="1729056"/>
        <a:ext cx="2864487" cy="976051"/>
      </dsp:txXfrm>
    </dsp:sp>
    <dsp:sp modelId="{CF06063F-8283-4D77-9555-A90B41397266}">
      <dsp:nvSpPr>
        <dsp:cNvPr id="0" name=""/>
        <dsp:cNvSpPr/>
      </dsp:nvSpPr>
      <dsp:spPr>
        <a:xfrm>
          <a:off x="3595495" y="2893116"/>
          <a:ext cx="2970091" cy="1081655"/>
        </a:xfrm>
        <a:prstGeom prst="roundRect">
          <a:avLst/>
        </a:prstGeom>
        <a:solidFill>
          <a:schemeClr val="lt1">
            <a:alpha val="90000"/>
            <a:hueOff val="0"/>
            <a:satOff val="0"/>
            <a:lumOff val="0"/>
            <a:alphaOff val="0"/>
          </a:schemeClr>
        </a:solidFill>
        <a:ln w="38100" cap="flat" cmpd="sng" algn="ctr">
          <a:solidFill>
            <a:schemeClr val="accent5">
              <a:hueOff val="8171956"/>
              <a:satOff val="5577"/>
              <a:lumOff val="-156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kern="1200" dirty="0" smtClean="0"/>
            <a:t>налог на добавленную </a:t>
          </a:r>
          <a:r>
            <a:rPr lang="ru-RU" sz="1200" b="1" kern="1200" dirty="0" smtClean="0"/>
            <a:t>стоимость (за исключением НДС, уплачиваемого при ввозе товаров на таможне, а также при выполнении договора простого товарищества или договора доверительного управления имуществом</a:t>
          </a:r>
          <a:endParaRPr lang="ru-RU" sz="1200" b="1" kern="1200" dirty="0"/>
        </a:p>
      </dsp:txBody>
      <dsp:txXfrm>
        <a:off x="3648297" y="2945918"/>
        <a:ext cx="2864487" cy="9760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4BA54-18F6-48F0-A8AC-C13EFFB2318F}">
      <dsp:nvSpPr>
        <dsp:cNvPr id="0" name=""/>
        <dsp:cNvSpPr/>
      </dsp:nvSpPr>
      <dsp:spPr>
        <a:xfrm>
          <a:off x="17203" y="0"/>
          <a:ext cx="2463546" cy="1847659"/>
        </a:xfrm>
        <a:prstGeom prst="upArrow">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8E71D2-BAEF-47CE-AB06-539C9EBA1BBA}">
      <dsp:nvSpPr>
        <dsp:cNvPr id="0" name=""/>
        <dsp:cNvSpPr/>
      </dsp:nvSpPr>
      <dsp:spPr>
        <a:xfrm>
          <a:off x="2554655" y="0"/>
          <a:ext cx="4213901" cy="184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0" rIns="234696" bIns="234696" numCol="1" spcCol="1270" anchor="ctr" anchorCtr="0">
          <a:noAutofit/>
        </a:bodyPr>
        <a:lstStyle/>
        <a:p>
          <a:pPr lvl="0" algn="l" defTabSz="1466850" rtl="0">
            <a:lnSpc>
              <a:spcPct val="90000"/>
            </a:lnSpc>
            <a:spcBef>
              <a:spcPct val="0"/>
            </a:spcBef>
            <a:spcAft>
              <a:spcPct val="35000"/>
            </a:spcAft>
          </a:pPr>
          <a:r>
            <a:rPr lang="ru-RU" sz="3300" b="1" kern="1200" smtClean="0"/>
            <a:t>доходы;</a:t>
          </a:r>
          <a:endParaRPr lang="ru-RU" sz="3300" b="1" kern="1200"/>
        </a:p>
      </dsp:txBody>
      <dsp:txXfrm>
        <a:off x="2554655" y="0"/>
        <a:ext cx="4213901" cy="1847659"/>
      </dsp:txXfrm>
    </dsp:sp>
    <dsp:sp modelId="{5C081E2A-E0E9-4190-9577-D418107B4132}">
      <dsp:nvSpPr>
        <dsp:cNvPr id="0" name=""/>
        <dsp:cNvSpPr/>
      </dsp:nvSpPr>
      <dsp:spPr>
        <a:xfrm>
          <a:off x="756266" y="2001631"/>
          <a:ext cx="2463546" cy="1847659"/>
        </a:xfrm>
        <a:prstGeom prst="downArrow">
          <a:avLst/>
        </a:prstGeom>
        <a:solidFill>
          <a:schemeClr val="accent5">
            <a:hueOff val="8171956"/>
            <a:satOff val="5577"/>
            <a:lumOff val="-15685"/>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72E5A0-BC6F-4934-8AC0-04D89E3C2915}">
      <dsp:nvSpPr>
        <dsp:cNvPr id="0" name=""/>
        <dsp:cNvSpPr/>
      </dsp:nvSpPr>
      <dsp:spPr>
        <a:xfrm>
          <a:off x="3293719" y="2001631"/>
          <a:ext cx="4213901" cy="184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0" rIns="234696" bIns="234696" numCol="1" spcCol="1270" anchor="ctr" anchorCtr="0">
          <a:noAutofit/>
        </a:bodyPr>
        <a:lstStyle/>
        <a:p>
          <a:pPr lvl="0" algn="l" defTabSz="1466850" rtl="0">
            <a:lnSpc>
              <a:spcPct val="90000"/>
            </a:lnSpc>
            <a:spcBef>
              <a:spcPct val="0"/>
            </a:spcBef>
            <a:spcAft>
              <a:spcPct val="35000"/>
            </a:spcAft>
          </a:pPr>
          <a:r>
            <a:rPr lang="ru-RU" sz="3300" b="1" kern="1200" smtClean="0"/>
            <a:t>доходы, уменьшенные на величину расходов.</a:t>
          </a:r>
          <a:endParaRPr lang="ru-RU" sz="3300" b="1" kern="1200"/>
        </a:p>
      </dsp:txBody>
      <dsp:txXfrm>
        <a:off x="3293719" y="2001631"/>
        <a:ext cx="4213901" cy="18476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CF360-A5B5-4CEE-B8D0-08E2BED956BF}">
      <dsp:nvSpPr>
        <dsp:cNvPr id="0" name=""/>
        <dsp:cNvSpPr/>
      </dsp:nvSpPr>
      <dsp:spPr>
        <a:xfrm rot="16200000">
          <a:off x="288035" y="2420"/>
          <a:ext cx="2693790" cy="2693790"/>
        </a:xfrm>
        <a:prstGeom prst="downArrow">
          <a:avLst>
            <a:gd name="adj1" fmla="val 50000"/>
            <a:gd name="adj2" fmla="val 35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ru-RU" sz="1900" b="1" kern="1200" smtClean="0">
              <a:solidFill>
                <a:schemeClr val="tx1"/>
              </a:solidFill>
            </a:rPr>
            <a:t>доходов;</a:t>
          </a:r>
          <a:endParaRPr lang="ru-RU" sz="1900" b="1" kern="1200">
            <a:solidFill>
              <a:schemeClr val="tx1"/>
            </a:solidFill>
          </a:endParaRPr>
        </a:p>
      </dsp:txBody>
      <dsp:txXfrm rot="5400000">
        <a:off x="288035" y="675867"/>
        <a:ext cx="2222377" cy="1346895"/>
      </dsp:txXfrm>
    </dsp:sp>
    <dsp:sp modelId="{2CD4EC5E-C7E9-4E10-9F1D-A48D35B86179}">
      <dsp:nvSpPr>
        <dsp:cNvPr id="0" name=""/>
        <dsp:cNvSpPr/>
      </dsp:nvSpPr>
      <dsp:spPr>
        <a:xfrm rot="5400000">
          <a:off x="3960430" y="3372"/>
          <a:ext cx="2693790" cy="2693790"/>
        </a:xfrm>
        <a:prstGeom prst="downArrow">
          <a:avLst>
            <a:gd name="adj1" fmla="val 50000"/>
            <a:gd name="adj2" fmla="val 35000"/>
          </a:avLst>
        </a:prstGeom>
        <a:solidFill>
          <a:schemeClr val="accent4">
            <a:hueOff val="-1975582"/>
            <a:satOff val="22309"/>
            <a:lumOff val="1196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ru-RU" sz="1900" b="1" kern="1200" dirty="0" smtClean="0">
              <a:solidFill>
                <a:schemeClr val="tx1"/>
              </a:solidFill>
            </a:rPr>
            <a:t>доходов, уменьшенных на величину расходов.</a:t>
          </a:r>
          <a:endParaRPr lang="ru-RU" sz="1900" b="1" kern="1200" dirty="0">
            <a:solidFill>
              <a:schemeClr val="tx1"/>
            </a:solidFill>
          </a:endParaRPr>
        </a:p>
      </dsp:txBody>
      <dsp:txXfrm rot="-5400000">
        <a:off x="4431843" y="676820"/>
        <a:ext cx="2222377" cy="134689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architecture+Icon">
  <dgm:title val="Макет ''Архитектура''"/>
  <dgm:desc val="Служит для отображения иерархических отношений, которые строятся снизу вверх. Этот макет хорошо подходит для показа архитектурных компонентов или объектов, построенных на базе других объектов."/>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F32DAC-98EC-4DBC-9852-5D7ABB6FA9EA}" type="datetimeFigureOut">
              <a:rPr lang="ru-RU" smtClean="0"/>
              <a:t>20.05.2024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2EC56A-8CCE-42F8-8ED3-574339657A06}" type="slidenum">
              <a:rPr lang="ru-RU" smtClean="0"/>
              <a:t>‹#›</a:t>
            </a:fld>
            <a:endParaRPr lang="ru-RU"/>
          </a:p>
        </p:txBody>
      </p:sp>
    </p:spTree>
    <p:extLst>
      <p:ext uri="{BB962C8B-B14F-4D97-AF65-F5344CB8AC3E}">
        <p14:creationId xmlns:p14="http://schemas.microsoft.com/office/powerpoint/2010/main" val="84711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A2EC56A-8CCE-42F8-8ED3-574339657A06}" type="slidenum">
              <a:rPr lang="ru-RU" smtClean="0"/>
              <a:t>61</a:t>
            </a:fld>
            <a:endParaRPr lang="ru-RU"/>
          </a:p>
        </p:txBody>
      </p:sp>
    </p:spTree>
    <p:extLst>
      <p:ext uri="{BB962C8B-B14F-4D97-AF65-F5344CB8AC3E}">
        <p14:creationId xmlns:p14="http://schemas.microsoft.com/office/powerpoint/2010/main" val="116929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A2EC56A-8CCE-42F8-8ED3-574339657A06}" type="slidenum">
              <a:rPr lang="ru-RU" smtClean="0"/>
              <a:t>68</a:t>
            </a:fld>
            <a:endParaRPr lang="ru-RU"/>
          </a:p>
        </p:txBody>
      </p:sp>
    </p:spTree>
    <p:extLst>
      <p:ext uri="{BB962C8B-B14F-4D97-AF65-F5344CB8AC3E}">
        <p14:creationId xmlns:p14="http://schemas.microsoft.com/office/powerpoint/2010/main" val="20679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A2EC56A-8CCE-42F8-8ED3-574339657A06}" type="slidenum">
              <a:rPr lang="ru-RU" smtClean="0"/>
              <a:t>89</a:t>
            </a:fld>
            <a:endParaRPr lang="ru-RU"/>
          </a:p>
        </p:txBody>
      </p:sp>
    </p:spTree>
    <p:extLst>
      <p:ext uri="{BB962C8B-B14F-4D97-AF65-F5344CB8AC3E}">
        <p14:creationId xmlns:p14="http://schemas.microsoft.com/office/powerpoint/2010/main" val="2074492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20.05.2024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20.05.2024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20.05.2024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20.05.2024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20.05.2024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20.05.2024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20.05.2024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20.05.2024</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2" Type="http://schemas.openxmlformats.org/officeDocument/2006/relationships/hyperlink" Target="consultantplus://offline/ref=774572236305247F0E61895FDF3651BDF9E1763DAF89FE2842A2ADADA184804D09C34C1DF1CBE9B1029966F9D239C19BD8895654FAD01D6C4Bt5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648892"/>
            <a:ext cx="7772400" cy="1780108"/>
          </a:xfrm>
        </p:spPr>
        <p:txBody>
          <a:bodyPr/>
          <a:lstStyle/>
          <a:p>
            <a:r>
              <a:rPr lang="ru-RU" dirty="0" smtClean="0"/>
              <a:t>Тема 12 «Специальные налоговые режимы»</a:t>
            </a:r>
            <a:endParaRPr lang="ru-RU" dirty="0"/>
          </a:p>
        </p:txBody>
      </p:sp>
      <p:sp>
        <p:nvSpPr>
          <p:cNvPr id="3" name="Подзаголовок 2"/>
          <p:cNvSpPr>
            <a:spLocks noGrp="1"/>
          </p:cNvSpPr>
          <p:nvPr>
            <p:ph type="subTitle" idx="1"/>
          </p:nvPr>
        </p:nvSpPr>
        <p:spPr/>
        <p:txBody>
          <a:bodyPr/>
          <a:lstStyle/>
          <a:p>
            <a:r>
              <a:rPr lang="ru-RU" dirty="0" smtClean="0"/>
              <a:t>Лекционное занятие</a:t>
            </a:r>
            <a:endParaRPr lang="ru-RU" dirty="0"/>
          </a:p>
        </p:txBody>
      </p:sp>
    </p:spTree>
    <p:extLst>
      <p:ext uri="{BB962C8B-B14F-4D97-AF65-F5344CB8AC3E}">
        <p14:creationId xmlns:p14="http://schemas.microsoft.com/office/powerpoint/2010/main" val="1061721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973102301"/>
              </p:ext>
            </p:extLst>
          </p:nvPr>
        </p:nvGraphicFramePr>
        <p:xfrm>
          <a:off x="251520" y="1772813"/>
          <a:ext cx="8640959" cy="5063505"/>
        </p:xfrm>
        <a:graphic>
          <a:graphicData uri="http://schemas.openxmlformats.org/drawingml/2006/table">
            <a:tbl>
              <a:tblPr firstRow="1" firstCol="1" bandRow="1">
                <a:tableStyleId>{775DCB02-9BB8-47FD-8907-85C794F793BA}</a:tableStyleId>
              </a:tblPr>
              <a:tblGrid>
                <a:gridCol w="574913"/>
                <a:gridCol w="3745566"/>
                <a:gridCol w="2160240"/>
                <a:gridCol w="2160240"/>
              </a:tblGrid>
              <a:tr h="169758">
                <a:tc rowSpan="2">
                  <a:txBody>
                    <a:bodyPr/>
                    <a:lstStyle/>
                    <a:p>
                      <a:pPr>
                        <a:spcAft>
                          <a:spcPts val="0"/>
                        </a:spcAft>
                      </a:pPr>
                      <a:r>
                        <a:rPr lang="ru-RU" sz="1600" b="1" dirty="0">
                          <a:solidFill>
                            <a:schemeClr val="bg1"/>
                          </a:solidFill>
                          <a:effectLst/>
                        </a:rPr>
                        <a:t>№</a:t>
                      </a:r>
                      <a:endParaRPr lang="ru-RU" sz="1600" b="1" dirty="0">
                        <a:solidFill>
                          <a:schemeClr val="bg1"/>
                        </a:solidFill>
                        <a:effectLst/>
                        <a:latin typeface="Times New Roman"/>
                        <a:ea typeface="Times New Roman"/>
                        <a:cs typeface="Times New Roman"/>
                      </a:endParaRPr>
                    </a:p>
                  </a:txBody>
                  <a:tcPr marL="43140" marR="43140" marT="0" marB="0">
                    <a:solidFill>
                      <a:srgbClr val="0070C0"/>
                    </a:solidFill>
                  </a:tcPr>
                </a:tc>
                <a:tc rowSpan="2">
                  <a:txBody>
                    <a:bodyPr/>
                    <a:lstStyle/>
                    <a:p>
                      <a:pPr>
                        <a:spcAft>
                          <a:spcPts val="0"/>
                        </a:spcAft>
                      </a:pPr>
                      <a:r>
                        <a:rPr lang="ru-RU" sz="1600" b="1" dirty="0">
                          <a:solidFill>
                            <a:schemeClr val="bg1"/>
                          </a:solidFill>
                          <a:effectLst/>
                        </a:rPr>
                        <a:t>Критерий</a:t>
                      </a:r>
                      <a:endParaRPr lang="ru-RU" sz="1600" b="1" dirty="0">
                        <a:solidFill>
                          <a:schemeClr val="bg1"/>
                        </a:solidFill>
                        <a:effectLst/>
                        <a:latin typeface="Times New Roman"/>
                        <a:ea typeface="Times New Roman"/>
                        <a:cs typeface="Times New Roman"/>
                      </a:endParaRPr>
                    </a:p>
                  </a:txBody>
                  <a:tcPr marL="43140" marR="43140" marT="0" marB="0">
                    <a:solidFill>
                      <a:srgbClr val="0070C0"/>
                    </a:solidFill>
                  </a:tcPr>
                </a:tc>
                <a:tc gridSpan="2">
                  <a:txBody>
                    <a:bodyPr/>
                    <a:lstStyle/>
                    <a:p>
                      <a:pPr algn="ctr">
                        <a:spcAft>
                          <a:spcPts val="0"/>
                        </a:spcAft>
                      </a:pPr>
                      <a:r>
                        <a:rPr lang="ru-RU" sz="1600" b="1">
                          <a:solidFill>
                            <a:schemeClr val="bg1"/>
                          </a:solidFill>
                          <a:effectLst/>
                        </a:rPr>
                        <a:t>Предельное значение</a:t>
                      </a:r>
                      <a:endParaRPr lang="ru-RU" sz="1600" b="1">
                        <a:solidFill>
                          <a:schemeClr val="bg1"/>
                        </a:solidFill>
                        <a:effectLst/>
                        <a:latin typeface="Times New Roman"/>
                        <a:ea typeface="Times New Roman"/>
                        <a:cs typeface="Times New Roman"/>
                      </a:endParaRPr>
                    </a:p>
                  </a:txBody>
                  <a:tcPr marL="43140" marR="43140" marT="0" marB="0">
                    <a:solidFill>
                      <a:srgbClr val="0070C0"/>
                    </a:solidFill>
                  </a:tcPr>
                </a:tc>
                <a:tc hMerge="1">
                  <a:txBody>
                    <a:bodyPr/>
                    <a:lstStyle/>
                    <a:p>
                      <a:endParaRPr lang="ru-RU"/>
                    </a:p>
                  </a:txBody>
                  <a:tcPr/>
                </a:tc>
              </a:tr>
              <a:tr h="169758">
                <a:tc vMerge="1">
                  <a:txBody>
                    <a:bodyPr/>
                    <a:lstStyle/>
                    <a:p>
                      <a:endParaRPr lang="ru-RU"/>
                    </a:p>
                  </a:txBody>
                  <a:tcPr/>
                </a:tc>
                <a:tc vMerge="1">
                  <a:txBody>
                    <a:bodyPr/>
                    <a:lstStyle/>
                    <a:p>
                      <a:endParaRPr lang="ru-RU"/>
                    </a:p>
                  </a:txBody>
                  <a:tcPr/>
                </a:tc>
                <a:tc>
                  <a:txBody>
                    <a:bodyPr/>
                    <a:lstStyle/>
                    <a:p>
                      <a:pPr>
                        <a:spcAft>
                          <a:spcPts val="0"/>
                        </a:spcAft>
                      </a:pPr>
                      <a:r>
                        <a:rPr lang="ru-RU" sz="1600" b="1" dirty="0" err="1">
                          <a:solidFill>
                            <a:schemeClr val="bg1"/>
                          </a:solidFill>
                          <a:effectLst/>
                        </a:rPr>
                        <a:t>Микропредприятие</a:t>
                      </a:r>
                      <a:endParaRPr lang="ru-RU" sz="1600" b="1" dirty="0">
                        <a:solidFill>
                          <a:schemeClr val="bg1"/>
                        </a:solidFill>
                        <a:effectLst/>
                        <a:latin typeface="Times New Roman"/>
                        <a:ea typeface="Times New Roman"/>
                        <a:cs typeface="Times New Roman"/>
                      </a:endParaRPr>
                    </a:p>
                  </a:txBody>
                  <a:tcPr marL="43140" marR="43140" marT="0" marB="0">
                    <a:solidFill>
                      <a:srgbClr val="0070C0"/>
                    </a:solidFill>
                  </a:tcPr>
                </a:tc>
                <a:tc>
                  <a:txBody>
                    <a:bodyPr/>
                    <a:lstStyle/>
                    <a:p>
                      <a:pPr>
                        <a:spcAft>
                          <a:spcPts val="0"/>
                        </a:spcAft>
                      </a:pPr>
                      <a:r>
                        <a:rPr lang="ru-RU" sz="1600" b="1" dirty="0">
                          <a:solidFill>
                            <a:schemeClr val="bg1"/>
                          </a:solidFill>
                          <a:effectLst/>
                        </a:rPr>
                        <a:t>Малое предприятие</a:t>
                      </a:r>
                      <a:endParaRPr lang="ru-RU" sz="1600" b="1" dirty="0">
                        <a:solidFill>
                          <a:schemeClr val="bg1"/>
                        </a:solidFill>
                        <a:effectLst/>
                        <a:latin typeface="Times New Roman"/>
                        <a:ea typeface="Times New Roman"/>
                        <a:cs typeface="Times New Roman"/>
                      </a:endParaRPr>
                    </a:p>
                  </a:txBody>
                  <a:tcPr marL="43140" marR="43140" marT="0" marB="0">
                    <a:solidFill>
                      <a:srgbClr val="0070C0"/>
                    </a:solidFill>
                  </a:tcPr>
                </a:tc>
              </a:tr>
              <a:tr h="1281435">
                <a:tc>
                  <a:txBody>
                    <a:bodyPr/>
                    <a:lstStyle/>
                    <a:p>
                      <a:pPr>
                        <a:spcAft>
                          <a:spcPts val="0"/>
                        </a:spcAft>
                      </a:pPr>
                      <a:r>
                        <a:rPr lang="ru-RU" sz="1600" b="1">
                          <a:effectLst/>
                        </a:rPr>
                        <a:t>1</a:t>
                      </a:r>
                      <a:endParaRPr lang="ru-RU" sz="1600" b="1">
                        <a:solidFill>
                          <a:schemeClr val="tx2"/>
                        </a:solidFill>
                        <a:effectLst/>
                        <a:latin typeface="Times New Roman"/>
                        <a:ea typeface="Times New Roman"/>
                        <a:cs typeface="Times New Roman"/>
                      </a:endParaRPr>
                    </a:p>
                  </a:txBody>
                  <a:tcPr marL="43140" marR="43140" marT="0" marB="0"/>
                </a:tc>
                <a:tc>
                  <a:txBody>
                    <a:bodyPr/>
                    <a:lstStyle/>
                    <a:p>
                      <a:pPr>
                        <a:spcAft>
                          <a:spcPts val="0"/>
                        </a:spcAft>
                      </a:pPr>
                      <a:r>
                        <a:rPr lang="ru-RU" sz="1600" b="1" dirty="0">
                          <a:effectLst/>
                        </a:rPr>
                        <a:t>Суммарная доля участия в уставном капитале ООО РФ, субъектов РФ, муниципальных образований, общественных, религиозных организаций, фондов</a:t>
                      </a:r>
                      <a:endParaRPr lang="ru-RU" sz="1600" b="1" dirty="0">
                        <a:solidFill>
                          <a:schemeClr val="tx2"/>
                        </a:solidFill>
                        <a:effectLst/>
                        <a:latin typeface="Times New Roman"/>
                        <a:ea typeface="Times New Roman"/>
                        <a:cs typeface="Times New Roman"/>
                      </a:endParaRPr>
                    </a:p>
                  </a:txBody>
                  <a:tcPr marL="43140" marR="43140" marT="0" marB="0"/>
                </a:tc>
                <a:tc gridSpan="2">
                  <a:txBody>
                    <a:bodyPr/>
                    <a:lstStyle/>
                    <a:p>
                      <a:pPr algn="ctr">
                        <a:spcAft>
                          <a:spcPts val="0"/>
                        </a:spcAft>
                      </a:pPr>
                      <a:r>
                        <a:rPr lang="ru-RU" sz="1600" b="1" dirty="0">
                          <a:effectLst/>
                        </a:rPr>
                        <a:t>25%</a:t>
                      </a:r>
                      <a:endParaRPr lang="ru-RU" sz="1600" b="1" dirty="0">
                        <a:solidFill>
                          <a:schemeClr val="tx2"/>
                        </a:solidFill>
                        <a:effectLst/>
                        <a:latin typeface="Times New Roman"/>
                        <a:ea typeface="Times New Roman"/>
                        <a:cs typeface="Times New Roman"/>
                      </a:endParaRPr>
                    </a:p>
                  </a:txBody>
                  <a:tcPr marL="43140" marR="43140" marT="0" marB="0"/>
                </a:tc>
                <a:tc hMerge="1">
                  <a:txBody>
                    <a:bodyPr/>
                    <a:lstStyle/>
                    <a:p>
                      <a:endParaRPr lang="ru-RU"/>
                    </a:p>
                  </a:txBody>
                  <a:tcPr/>
                </a:tc>
              </a:tr>
              <a:tr h="1281435">
                <a:tc>
                  <a:txBody>
                    <a:bodyPr/>
                    <a:lstStyle/>
                    <a:p>
                      <a:pPr>
                        <a:spcAft>
                          <a:spcPts val="0"/>
                        </a:spcAft>
                      </a:pPr>
                      <a:r>
                        <a:rPr lang="ru-RU" sz="1600" b="1">
                          <a:effectLst/>
                        </a:rPr>
                        <a:t>2</a:t>
                      </a:r>
                      <a:endParaRPr lang="ru-RU" sz="1600" b="1">
                        <a:solidFill>
                          <a:schemeClr val="tx2"/>
                        </a:solidFill>
                        <a:effectLst/>
                        <a:latin typeface="Times New Roman"/>
                        <a:ea typeface="Times New Roman"/>
                        <a:cs typeface="Times New Roman"/>
                      </a:endParaRPr>
                    </a:p>
                  </a:txBody>
                  <a:tcPr marL="43140" marR="43140" marT="0" marB="0"/>
                </a:tc>
                <a:tc>
                  <a:txBody>
                    <a:bodyPr/>
                    <a:lstStyle/>
                    <a:p>
                      <a:pPr>
                        <a:spcAft>
                          <a:spcPts val="0"/>
                        </a:spcAft>
                      </a:pPr>
                      <a:r>
                        <a:rPr lang="ru-RU" sz="1600" b="1" dirty="0">
                          <a:effectLst/>
                        </a:rPr>
                        <a:t>Суммарная доля участия в уставном капитале ООО других организаций, не являющихся субъектами малого и среднего предпринимательства, а также иностранных организаций</a:t>
                      </a:r>
                      <a:endParaRPr lang="ru-RU" sz="1600" b="1" dirty="0">
                        <a:solidFill>
                          <a:schemeClr val="tx2"/>
                        </a:solidFill>
                        <a:effectLst/>
                        <a:latin typeface="Times New Roman"/>
                        <a:ea typeface="Times New Roman"/>
                        <a:cs typeface="Times New Roman"/>
                      </a:endParaRPr>
                    </a:p>
                  </a:txBody>
                  <a:tcPr marL="43140" marR="43140" marT="0" marB="0"/>
                </a:tc>
                <a:tc gridSpan="2">
                  <a:txBody>
                    <a:bodyPr/>
                    <a:lstStyle/>
                    <a:p>
                      <a:pPr algn="ctr">
                        <a:spcAft>
                          <a:spcPts val="0"/>
                        </a:spcAft>
                      </a:pPr>
                      <a:r>
                        <a:rPr lang="ru-RU" sz="1600" b="1" dirty="0">
                          <a:effectLst/>
                        </a:rPr>
                        <a:t>49%</a:t>
                      </a:r>
                      <a:endParaRPr lang="ru-RU" sz="1600" b="1" dirty="0">
                        <a:solidFill>
                          <a:schemeClr val="tx2"/>
                        </a:solidFill>
                        <a:effectLst/>
                        <a:latin typeface="Times New Roman"/>
                        <a:ea typeface="Times New Roman"/>
                        <a:cs typeface="Times New Roman"/>
                      </a:endParaRPr>
                    </a:p>
                  </a:txBody>
                  <a:tcPr marL="43140" marR="43140" marT="0" marB="0"/>
                </a:tc>
                <a:tc hMerge="1">
                  <a:txBody>
                    <a:bodyPr/>
                    <a:lstStyle/>
                    <a:p>
                      <a:endParaRPr lang="ru-RU"/>
                    </a:p>
                  </a:txBody>
                  <a:tcPr/>
                </a:tc>
              </a:tr>
              <a:tr h="640717">
                <a:tc>
                  <a:txBody>
                    <a:bodyPr/>
                    <a:lstStyle/>
                    <a:p>
                      <a:pPr>
                        <a:spcAft>
                          <a:spcPts val="0"/>
                        </a:spcAft>
                      </a:pPr>
                      <a:r>
                        <a:rPr lang="ru-RU" sz="1600" b="1">
                          <a:effectLst/>
                        </a:rPr>
                        <a:t>3</a:t>
                      </a:r>
                      <a:endParaRPr lang="ru-RU" sz="1600" b="1">
                        <a:solidFill>
                          <a:schemeClr val="tx2"/>
                        </a:solidFill>
                        <a:effectLst/>
                        <a:latin typeface="Times New Roman"/>
                        <a:ea typeface="Times New Roman"/>
                        <a:cs typeface="Times New Roman"/>
                      </a:endParaRPr>
                    </a:p>
                  </a:txBody>
                  <a:tcPr marL="43140" marR="43140" marT="0" marB="0"/>
                </a:tc>
                <a:tc>
                  <a:txBody>
                    <a:bodyPr/>
                    <a:lstStyle/>
                    <a:p>
                      <a:pPr>
                        <a:spcAft>
                          <a:spcPts val="0"/>
                        </a:spcAft>
                      </a:pPr>
                      <a:r>
                        <a:rPr lang="ru-RU" sz="1600" b="1" dirty="0">
                          <a:effectLst/>
                        </a:rPr>
                        <a:t>Среднесписочная численность работников за предшествующий календарный год</a:t>
                      </a:r>
                      <a:endParaRPr lang="ru-RU" sz="1600" b="1" dirty="0">
                        <a:solidFill>
                          <a:schemeClr val="tx2"/>
                        </a:solidFill>
                        <a:effectLst/>
                        <a:latin typeface="Times New Roman"/>
                        <a:ea typeface="Times New Roman"/>
                        <a:cs typeface="Times New Roman"/>
                      </a:endParaRPr>
                    </a:p>
                  </a:txBody>
                  <a:tcPr marL="43140" marR="43140" marT="0" marB="0"/>
                </a:tc>
                <a:tc>
                  <a:txBody>
                    <a:bodyPr/>
                    <a:lstStyle/>
                    <a:p>
                      <a:pPr algn="ctr">
                        <a:spcAft>
                          <a:spcPts val="0"/>
                        </a:spcAft>
                      </a:pPr>
                      <a:r>
                        <a:rPr lang="ru-RU" sz="1600" b="1" dirty="0">
                          <a:effectLst/>
                        </a:rPr>
                        <a:t>15 человек</a:t>
                      </a:r>
                      <a:endParaRPr lang="ru-RU" sz="1600" b="1" dirty="0">
                        <a:solidFill>
                          <a:schemeClr val="tx2"/>
                        </a:solidFill>
                        <a:effectLst/>
                        <a:latin typeface="Times New Roman"/>
                        <a:ea typeface="Times New Roman"/>
                        <a:cs typeface="Times New Roman"/>
                      </a:endParaRPr>
                    </a:p>
                  </a:txBody>
                  <a:tcPr marL="43140" marR="43140" marT="0" marB="0"/>
                </a:tc>
                <a:tc>
                  <a:txBody>
                    <a:bodyPr/>
                    <a:lstStyle/>
                    <a:p>
                      <a:pPr algn="ctr">
                        <a:spcAft>
                          <a:spcPts val="0"/>
                        </a:spcAft>
                      </a:pPr>
                      <a:r>
                        <a:rPr lang="ru-RU" sz="1600" b="1" dirty="0">
                          <a:effectLst/>
                        </a:rPr>
                        <a:t>100 человек</a:t>
                      </a:r>
                      <a:endParaRPr lang="ru-RU" sz="1600" b="1" dirty="0">
                        <a:solidFill>
                          <a:schemeClr val="tx2"/>
                        </a:solidFill>
                        <a:effectLst/>
                        <a:latin typeface="Times New Roman"/>
                        <a:ea typeface="Times New Roman"/>
                        <a:cs typeface="Times New Roman"/>
                      </a:endParaRPr>
                    </a:p>
                  </a:txBody>
                  <a:tcPr marL="43140" marR="43140" marT="0" marB="0"/>
                </a:tc>
              </a:tr>
              <a:tr h="1281435">
                <a:tc>
                  <a:txBody>
                    <a:bodyPr/>
                    <a:lstStyle/>
                    <a:p>
                      <a:pPr>
                        <a:spcAft>
                          <a:spcPts val="0"/>
                        </a:spcAft>
                      </a:pPr>
                      <a:r>
                        <a:rPr lang="ru-RU" sz="1600" b="1">
                          <a:effectLst/>
                        </a:rPr>
                        <a:t>4</a:t>
                      </a:r>
                      <a:endParaRPr lang="ru-RU" sz="1600" b="1">
                        <a:solidFill>
                          <a:schemeClr val="tx2"/>
                        </a:solidFill>
                        <a:effectLst/>
                        <a:latin typeface="Times New Roman"/>
                        <a:ea typeface="Times New Roman"/>
                        <a:cs typeface="Times New Roman"/>
                      </a:endParaRPr>
                    </a:p>
                  </a:txBody>
                  <a:tcPr marL="43140" marR="43140" marT="0" marB="0"/>
                </a:tc>
                <a:tc>
                  <a:txBody>
                    <a:bodyPr/>
                    <a:lstStyle/>
                    <a:p>
                      <a:pPr>
                        <a:spcAft>
                          <a:spcPts val="0"/>
                        </a:spcAft>
                      </a:pPr>
                      <a:r>
                        <a:rPr lang="ru-RU" sz="1600" b="1" dirty="0">
                          <a:effectLst/>
                        </a:rPr>
                        <a:t>Доход от предпринимательской деятельности (сумма выручки и внереализационных доходов) без учета НДС за предшествующий календарный год</a:t>
                      </a:r>
                      <a:endParaRPr lang="ru-RU" sz="1600" b="1" dirty="0">
                        <a:solidFill>
                          <a:schemeClr val="tx2"/>
                        </a:solidFill>
                        <a:effectLst/>
                        <a:latin typeface="Times New Roman"/>
                        <a:ea typeface="Times New Roman"/>
                        <a:cs typeface="Times New Roman"/>
                      </a:endParaRPr>
                    </a:p>
                  </a:txBody>
                  <a:tcPr marL="43140" marR="43140" marT="0" marB="0"/>
                </a:tc>
                <a:tc>
                  <a:txBody>
                    <a:bodyPr/>
                    <a:lstStyle/>
                    <a:p>
                      <a:pPr algn="ctr">
                        <a:spcAft>
                          <a:spcPts val="0"/>
                        </a:spcAft>
                      </a:pPr>
                      <a:r>
                        <a:rPr lang="ru-RU" sz="1600" b="1" dirty="0">
                          <a:effectLst/>
                        </a:rPr>
                        <a:t>120 млн руб.</a:t>
                      </a:r>
                      <a:endParaRPr lang="ru-RU" sz="1600" b="1" dirty="0">
                        <a:solidFill>
                          <a:schemeClr val="tx2"/>
                        </a:solidFill>
                        <a:effectLst/>
                        <a:latin typeface="Times New Roman"/>
                        <a:ea typeface="Times New Roman"/>
                        <a:cs typeface="Times New Roman"/>
                      </a:endParaRPr>
                    </a:p>
                  </a:txBody>
                  <a:tcPr marL="43140" marR="43140" marT="0" marB="0"/>
                </a:tc>
                <a:tc>
                  <a:txBody>
                    <a:bodyPr/>
                    <a:lstStyle/>
                    <a:p>
                      <a:pPr algn="ctr">
                        <a:spcAft>
                          <a:spcPts val="0"/>
                        </a:spcAft>
                      </a:pPr>
                      <a:r>
                        <a:rPr lang="ru-RU" sz="1600" b="1" dirty="0">
                          <a:effectLst/>
                        </a:rPr>
                        <a:t>800 млн руб.</a:t>
                      </a:r>
                      <a:endParaRPr lang="ru-RU" sz="1600" b="1" dirty="0">
                        <a:solidFill>
                          <a:schemeClr val="tx2"/>
                        </a:solidFill>
                        <a:effectLst/>
                        <a:latin typeface="Times New Roman"/>
                        <a:ea typeface="Times New Roman"/>
                        <a:cs typeface="Times New Roman"/>
                      </a:endParaRPr>
                    </a:p>
                  </a:txBody>
                  <a:tcPr marL="43140" marR="43140" marT="0" marB="0"/>
                </a:tc>
              </a:tr>
            </a:tbl>
          </a:graphicData>
        </a:graphic>
      </p:graphicFrame>
      <p:sp>
        <p:nvSpPr>
          <p:cNvPr id="3" name="Заголовок 2"/>
          <p:cNvSpPr>
            <a:spLocks noGrp="1"/>
          </p:cNvSpPr>
          <p:nvPr>
            <p:ph type="title"/>
          </p:nvPr>
        </p:nvSpPr>
        <p:spPr/>
        <p:txBody>
          <a:bodyPr>
            <a:normAutofit fontScale="90000"/>
          </a:bodyPr>
          <a:lstStyle/>
          <a:p>
            <a:r>
              <a:rPr lang="ru-RU" dirty="0" smtClean="0"/>
              <a:t>Критерии отнесения к субъектам малого предпринимательства</a:t>
            </a:r>
            <a:endParaRPr lang="ru-RU" dirty="0"/>
          </a:p>
        </p:txBody>
      </p:sp>
    </p:spTree>
    <p:extLst>
      <p:ext uri="{BB962C8B-B14F-4D97-AF65-F5344CB8AC3E}">
        <p14:creationId xmlns:p14="http://schemas.microsoft.com/office/powerpoint/2010/main" val="1454785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937213358"/>
              </p:ext>
            </p:extLst>
          </p:nvPr>
        </p:nvGraphicFramePr>
        <p:xfrm>
          <a:off x="251521" y="1844824"/>
          <a:ext cx="8640960" cy="4608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Autofit/>
          </a:bodyPr>
          <a:lstStyle/>
          <a:p>
            <a:r>
              <a:rPr lang="ru-RU" sz="3200" u="sng" dirty="0" smtClean="0"/>
              <a:t>Специальные налоговые режимы </a:t>
            </a:r>
            <a:r>
              <a:rPr lang="ru-RU" sz="3200" dirty="0" smtClean="0"/>
              <a:t>предусмотренные для субъектов малого предпринимательства (ст.18 НК РФ)</a:t>
            </a:r>
            <a:endParaRPr lang="ru-RU" sz="3200" dirty="0"/>
          </a:p>
        </p:txBody>
      </p:sp>
    </p:spTree>
    <p:extLst>
      <p:ext uri="{BB962C8B-B14F-4D97-AF65-F5344CB8AC3E}">
        <p14:creationId xmlns:p14="http://schemas.microsoft.com/office/powerpoint/2010/main" val="680881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620688"/>
            <a:ext cx="5184576" cy="3456384"/>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ru-RU" sz="3200" b="1" dirty="0"/>
              <a:t>Режим соглашений о разделе продукции (СРП) применяется в очень ограниченном </a:t>
            </a:r>
            <a:r>
              <a:rPr lang="ru-RU" sz="3200" b="1" dirty="0" smtClean="0"/>
              <a:t>объеме, для особых видов хозяйственной деятельности</a:t>
            </a:r>
            <a:endParaRPr lang="ru-RU" sz="3200" b="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429000"/>
            <a:ext cx="4860032" cy="3019425"/>
          </a:xfrm>
          <a:prstGeom prst="rect">
            <a:avLst/>
          </a:prstGeom>
          <a:ln/>
        </p:spPr>
        <p:style>
          <a:lnRef idx="3">
            <a:schemeClr val="lt1"/>
          </a:lnRef>
          <a:fillRef idx="1">
            <a:schemeClr val="accent4"/>
          </a:fillRef>
          <a:effectRef idx="1">
            <a:schemeClr val="accent4"/>
          </a:effectRef>
          <a:fontRef idx="minor">
            <a:schemeClr val="lt1"/>
          </a:fontRef>
        </p:style>
      </p:pic>
    </p:spTree>
    <p:extLst>
      <p:ext uri="{BB962C8B-B14F-4D97-AF65-F5344CB8AC3E}">
        <p14:creationId xmlns:p14="http://schemas.microsoft.com/office/powerpoint/2010/main" val="955980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61331566"/>
              </p:ext>
            </p:extLst>
          </p:nvPr>
        </p:nvGraphicFramePr>
        <p:xfrm>
          <a:off x="251520" y="1700808"/>
          <a:ext cx="8640959"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fontScale="90000"/>
          </a:bodyPr>
          <a:lstStyle/>
          <a:p>
            <a:r>
              <a:rPr lang="ru-RU" dirty="0" smtClean="0"/>
              <a:t>Функции специальных налоговых режимов</a:t>
            </a:r>
            <a:endParaRPr lang="ru-RU" dirty="0"/>
          </a:p>
        </p:txBody>
      </p:sp>
    </p:spTree>
    <p:extLst>
      <p:ext uri="{BB962C8B-B14F-4D97-AF65-F5344CB8AC3E}">
        <p14:creationId xmlns:p14="http://schemas.microsoft.com/office/powerpoint/2010/main" val="4108166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550152331"/>
              </p:ext>
            </p:extLst>
          </p:nvPr>
        </p:nvGraphicFramePr>
        <p:xfrm>
          <a:off x="251520" y="1196752"/>
          <a:ext cx="8640959"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fontScale="90000"/>
          </a:bodyPr>
          <a:lstStyle/>
          <a:p>
            <a:r>
              <a:rPr lang="ru-RU" u="sng" dirty="0" smtClean="0"/>
              <a:t>Цели введения специальных налоговых режимов</a:t>
            </a:r>
            <a:r>
              <a:rPr lang="ru-RU" dirty="0" smtClean="0"/>
              <a:t>:</a:t>
            </a:r>
            <a:endParaRPr lang="ru-RU" dirty="0"/>
          </a:p>
        </p:txBody>
      </p:sp>
    </p:spTree>
    <p:extLst>
      <p:ext uri="{BB962C8B-B14F-4D97-AF65-F5344CB8AC3E}">
        <p14:creationId xmlns:p14="http://schemas.microsoft.com/office/powerpoint/2010/main" val="2577297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404664"/>
            <a:ext cx="7772400" cy="1780108"/>
          </a:xfrm>
        </p:spPr>
        <p:txBody>
          <a:bodyPr/>
          <a:lstStyle/>
          <a:p>
            <a:pPr algn="l"/>
            <a:r>
              <a:rPr lang="ru-RU" dirty="0" smtClean="0"/>
              <a:t>Вопрос 1.</a:t>
            </a:r>
            <a:endParaRPr lang="ru-RU" dirty="0"/>
          </a:p>
        </p:txBody>
      </p:sp>
      <p:sp>
        <p:nvSpPr>
          <p:cNvPr id="3" name="Подзаголовок 2"/>
          <p:cNvSpPr>
            <a:spLocks noGrp="1"/>
          </p:cNvSpPr>
          <p:nvPr>
            <p:ph type="subTitle" idx="1"/>
          </p:nvPr>
        </p:nvSpPr>
        <p:spPr>
          <a:xfrm>
            <a:off x="1043608" y="2852936"/>
            <a:ext cx="7696944" cy="1473200"/>
          </a:xfrm>
        </p:spPr>
        <p:style>
          <a:lnRef idx="3">
            <a:schemeClr val="lt1"/>
          </a:lnRef>
          <a:fillRef idx="1">
            <a:schemeClr val="accent5"/>
          </a:fillRef>
          <a:effectRef idx="1">
            <a:schemeClr val="accent5"/>
          </a:effectRef>
          <a:fontRef idx="minor">
            <a:schemeClr val="lt1"/>
          </a:fontRef>
        </p:style>
        <p:txBody>
          <a:bodyPr>
            <a:normAutofit/>
          </a:bodyPr>
          <a:lstStyle/>
          <a:p>
            <a:pPr algn="r"/>
            <a:r>
              <a:rPr lang="ru-RU" sz="3200" b="1" dirty="0">
                <a:solidFill>
                  <a:schemeClr val="tx2"/>
                </a:solidFill>
              </a:rPr>
              <a:t>Упрощенная система </a:t>
            </a:r>
            <a:r>
              <a:rPr lang="ru-RU" sz="3200" b="1" dirty="0" smtClean="0">
                <a:solidFill>
                  <a:schemeClr val="tx2"/>
                </a:solidFill>
              </a:rPr>
              <a:t>налогообложения</a:t>
            </a:r>
            <a:endParaRPr lang="ru-RU" sz="3200" b="1" dirty="0">
              <a:solidFill>
                <a:schemeClr val="tx2"/>
              </a:solidFill>
            </a:endParaRPr>
          </a:p>
        </p:txBody>
      </p:sp>
    </p:spTree>
    <p:extLst>
      <p:ext uri="{BB962C8B-B14F-4D97-AF65-F5344CB8AC3E}">
        <p14:creationId xmlns:p14="http://schemas.microsoft.com/office/powerpoint/2010/main" val="373654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35227008"/>
              </p:ext>
            </p:extLst>
          </p:nvPr>
        </p:nvGraphicFramePr>
        <p:xfrm>
          <a:off x="539552" y="1916832"/>
          <a:ext cx="8352928"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fontScale="90000"/>
          </a:bodyPr>
          <a:lstStyle/>
          <a:p>
            <a:r>
              <a:rPr lang="ru-RU" u="sng" dirty="0" smtClean="0"/>
              <a:t>Налог, взимаемый в связи с применением упрощенной системы налогообложения</a:t>
            </a:r>
            <a:endParaRPr lang="ru-RU" u="sng" dirty="0"/>
          </a:p>
        </p:txBody>
      </p:sp>
    </p:spTree>
    <p:extLst>
      <p:ext uri="{BB962C8B-B14F-4D97-AF65-F5344CB8AC3E}">
        <p14:creationId xmlns:p14="http://schemas.microsoft.com/office/powerpoint/2010/main" val="188457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u="sng" dirty="0" smtClean="0"/>
              <a:t>Условия применения</a:t>
            </a:r>
            <a:endParaRPr lang="ru-RU" u="sng"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4" t="31250" r="31562" b="22266"/>
          <a:stretch/>
        </p:blipFill>
        <p:spPr bwMode="auto">
          <a:xfrm>
            <a:off x="323528" y="1628800"/>
            <a:ext cx="8496944" cy="4724936"/>
          </a:xfrm>
          <a:prstGeom prst="rect">
            <a:avLst/>
          </a:prstGeom>
          <a:noFill/>
          <a:ln w="76200">
            <a:solidFill>
              <a:schemeClr val="bg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5366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style>
          <a:lnRef idx="3">
            <a:schemeClr val="lt1"/>
          </a:lnRef>
          <a:fillRef idx="1">
            <a:schemeClr val="accent4"/>
          </a:fillRef>
          <a:effectRef idx="1">
            <a:schemeClr val="accent4"/>
          </a:effectRef>
          <a:fontRef idx="minor">
            <a:schemeClr val="lt1"/>
          </a:fontRef>
        </p:style>
        <p:txBody>
          <a:bodyPr/>
          <a:lstStyle/>
          <a:p>
            <a:r>
              <a:rPr lang="ru-RU" b="1" dirty="0" smtClean="0">
                <a:solidFill>
                  <a:schemeClr val="tx1"/>
                </a:solidFill>
              </a:rPr>
              <a:t>организации </a:t>
            </a:r>
            <a:r>
              <a:rPr lang="ru-RU" b="1" dirty="0">
                <a:solidFill>
                  <a:schemeClr val="tx1"/>
                </a:solidFill>
              </a:rPr>
              <a:t>и индивидуальные предприниматели, перешедшие на УСН и применяющие ее в порядке, установленном гл. 26.2 НК РФ.</a:t>
            </a:r>
          </a:p>
          <a:p>
            <a:endParaRPr lang="ru-RU" b="1" dirty="0">
              <a:solidFill>
                <a:schemeClr val="tx1"/>
              </a:solidFill>
            </a:endParaRPr>
          </a:p>
        </p:txBody>
      </p:sp>
      <p:sp>
        <p:nvSpPr>
          <p:cNvPr id="3" name="Заголовок 2"/>
          <p:cNvSpPr>
            <a:spLocks noGrp="1"/>
          </p:cNvSpPr>
          <p:nvPr>
            <p:ph type="title"/>
          </p:nvPr>
        </p:nvSpPr>
        <p:spPr/>
        <p:txBody>
          <a:bodyPr>
            <a:normAutofit fontScale="90000"/>
          </a:bodyPr>
          <a:lstStyle/>
          <a:p>
            <a:r>
              <a:rPr lang="ru-RU" i="1" u="sng" dirty="0"/>
              <a:t>Налогоплательщиками</a:t>
            </a:r>
            <a:r>
              <a:rPr lang="ru-RU" u="sng" dirty="0"/>
              <a:t> </a:t>
            </a:r>
            <a:r>
              <a:rPr lang="ru-RU" u="sng" dirty="0" smtClean="0"/>
              <a:t>признаются </a:t>
            </a:r>
            <a:r>
              <a:rPr lang="ru-RU" u="sng" dirty="0"/>
              <a:t>(п. 1 ст. 346.12 НК РФ) </a:t>
            </a:r>
          </a:p>
        </p:txBody>
      </p:sp>
    </p:spTree>
    <p:extLst>
      <p:ext uri="{BB962C8B-B14F-4D97-AF65-F5344CB8AC3E}">
        <p14:creationId xmlns:p14="http://schemas.microsoft.com/office/powerpoint/2010/main" val="2594337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715379433"/>
              </p:ext>
            </p:extLst>
          </p:nvPr>
        </p:nvGraphicFramePr>
        <p:xfrm>
          <a:off x="539552" y="4581128"/>
          <a:ext cx="2808312" cy="1837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lstStyle/>
          <a:p>
            <a:r>
              <a:rPr lang="ru-RU" dirty="0" smtClean="0"/>
              <a:t>Порядок перехода</a:t>
            </a:r>
            <a:endParaRPr lang="ru-RU" dirty="0"/>
          </a:p>
        </p:txBody>
      </p:sp>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4581128"/>
            <a:ext cx="2582690" cy="1549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250" t="50479" r="32187" b="17969"/>
          <a:stretch/>
        </p:blipFill>
        <p:spPr bwMode="auto">
          <a:xfrm>
            <a:off x="251521" y="1752600"/>
            <a:ext cx="8568952" cy="2612504"/>
          </a:xfrm>
          <a:prstGeom prst="rect">
            <a:avLst/>
          </a:prstGeom>
          <a:noFill/>
          <a:ln w="762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337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b="1" dirty="0"/>
              <a:t>формирование комплексного представления о сущности </a:t>
            </a:r>
            <a:r>
              <a:rPr lang="ru-RU" b="1" dirty="0" smtClean="0"/>
              <a:t>специальных налогов и </a:t>
            </a:r>
            <a:r>
              <a:rPr lang="ru-RU" b="1" dirty="0"/>
              <a:t>системе элементов, обеспечивающих </a:t>
            </a:r>
            <a:r>
              <a:rPr lang="ru-RU" b="1" dirty="0" smtClean="0"/>
              <a:t>их </a:t>
            </a:r>
            <a:r>
              <a:rPr lang="ru-RU" b="1" dirty="0"/>
              <a:t>исчисление и уплату.</a:t>
            </a:r>
          </a:p>
        </p:txBody>
      </p:sp>
      <p:sp>
        <p:nvSpPr>
          <p:cNvPr id="3" name="Заголовок 2"/>
          <p:cNvSpPr>
            <a:spLocks noGrp="1"/>
          </p:cNvSpPr>
          <p:nvPr>
            <p:ph type="title"/>
          </p:nvPr>
        </p:nvSpPr>
        <p:spPr/>
        <p:txBody>
          <a:bodyPr/>
          <a:lstStyle/>
          <a:p>
            <a:r>
              <a:rPr lang="ru-RU" dirty="0" smtClean="0"/>
              <a:t>Цель занятия</a:t>
            </a:r>
            <a:endParaRPr lang="ru-RU" dirty="0"/>
          </a:p>
        </p:txBody>
      </p:sp>
    </p:spTree>
    <p:extLst>
      <p:ext uri="{BB962C8B-B14F-4D97-AF65-F5344CB8AC3E}">
        <p14:creationId xmlns:p14="http://schemas.microsoft.com/office/powerpoint/2010/main" val="3216119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204225939"/>
              </p:ext>
            </p:extLst>
          </p:nvPr>
        </p:nvGraphicFramePr>
        <p:xfrm>
          <a:off x="872067" y="1556792"/>
          <a:ext cx="7876397" cy="4569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a:bodyPr>
          <a:lstStyle/>
          <a:p>
            <a:r>
              <a:rPr lang="ru-RU" sz="3200" b="1" dirty="0" smtClean="0"/>
              <a:t>При переходе на УСН не уплачиваются </a:t>
            </a:r>
            <a:r>
              <a:rPr lang="ru-RU" sz="3200" b="1" dirty="0" smtClean="0"/>
              <a:t>:</a:t>
            </a:r>
            <a:endParaRPr lang="ru-RU" sz="3200" b="1" dirty="0"/>
          </a:p>
        </p:txBody>
      </p:sp>
    </p:spTree>
    <p:extLst>
      <p:ext uri="{BB962C8B-B14F-4D97-AF65-F5344CB8AC3E}">
        <p14:creationId xmlns:p14="http://schemas.microsoft.com/office/powerpoint/2010/main" val="2594337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216728727"/>
              </p:ext>
            </p:extLst>
          </p:nvPr>
        </p:nvGraphicFramePr>
        <p:xfrm>
          <a:off x="755577" y="2276872"/>
          <a:ext cx="7524824" cy="3849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fontScale="90000"/>
          </a:bodyPr>
          <a:lstStyle/>
          <a:p>
            <a:r>
              <a:rPr lang="ru-RU" i="1" u="sng" dirty="0"/>
              <a:t>Объект </a:t>
            </a:r>
            <a:r>
              <a:rPr lang="ru-RU" i="1" u="sng" dirty="0" smtClean="0"/>
              <a:t>налогообложения </a:t>
            </a:r>
            <a:r>
              <a:rPr lang="ru-RU" i="1" dirty="0" smtClean="0"/>
              <a:t>(</a:t>
            </a:r>
            <a:r>
              <a:rPr lang="ru-RU" dirty="0" smtClean="0"/>
              <a:t>п</a:t>
            </a:r>
            <a:r>
              <a:rPr lang="ru-RU" dirty="0"/>
              <a:t>. 1 ст. 346.14 НК </a:t>
            </a:r>
            <a:r>
              <a:rPr lang="ru-RU" dirty="0" smtClean="0"/>
              <a:t>РФ):</a:t>
            </a:r>
            <a:endParaRPr lang="ru-RU" dirty="0"/>
          </a:p>
        </p:txBody>
      </p:sp>
    </p:spTree>
    <p:extLst>
      <p:ext uri="{BB962C8B-B14F-4D97-AF65-F5344CB8AC3E}">
        <p14:creationId xmlns:p14="http://schemas.microsoft.com/office/powerpoint/2010/main" val="2594337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250016464"/>
              </p:ext>
            </p:extLst>
          </p:nvPr>
        </p:nvGraphicFramePr>
        <p:xfrm>
          <a:off x="1115616" y="3428999"/>
          <a:ext cx="7164784" cy="2697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fontScale="90000"/>
          </a:bodyPr>
          <a:lstStyle/>
          <a:p>
            <a:r>
              <a:rPr lang="ru-RU" i="1" u="sng" dirty="0"/>
              <a:t>Налоговая база</a:t>
            </a:r>
            <a:r>
              <a:rPr lang="ru-RU" u="sng" dirty="0"/>
              <a:t> по УСН </a:t>
            </a:r>
            <a:r>
              <a:rPr lang="ru-RU" dirty="0"/>
              <a:t>(ст. 346.18 НК РФ) </a:t>
            </a:r>
          </a:p>
        </p:txBody>
      </p:sp>
      <p:sp>
        <p:nvSpPr>
          <p:cNvPr id="5" name="Прямоугольник 4"/>
          <p:cNvSpPr/>
          <p:nvPr/>
        </p:nvSpPr>
        <p:spPr>
          <a:xfrm>
            <a:off x="463638" y="2348880"/>
            <a:ext cx="8428841" cy="830997"/>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ru-RU" sz="2400" b="1" dirty="0">
                <a:solidFill>
                  <a:schemeClr val="tx1"/>
                </a:solidFill>
              </a:rPr>
              <a:t>зависит от выбранного налогоплательщиком объекта и соответственно устанавливается как денежное выражение:</a:t>
            </a:r>
          </a:p>
        </p:txBody>
      </p:sp>
    </p:spTree>
    <p:extLst>
      <p:ext uri="{BB962C8B-B14F-4D97-AF65-F5344CB8AC3E}">
        <p14:creationId xmlns:p14="http://schemas.microsoft.com/office/powerpoint/2010/main" val="2594337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717149057"/>
              </p:ext>
            </p:extLst>
          </p:nvPr>
        </p:nvGraphicFramePr>
        <p:xfrm>
          <a:off x="683568" y="2420888"/>
          <a:ext cx="7408333" cy="345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lstStyle/>
          <a:p>
            <a:r>
              <a:rPr lang="ru-RU" i="1" u="sng" dirty="0"/>
              <a:t>Ставка </a:t>
            </a:r>
            <a:r>
              <a:rPr lang="ru-RU" i="1" u="sng" dirty="0" smtClean="0"/>
              <a:t>налога </a:t>
            </a:r>
            <a:r>
              <a:rPr lang="ru-RU" u="sng" dirty="0" smtClean="0"/>
              <a:t>ст</a:t>
            </a:r>
            <a:r>
              <a:rPr lang="ru-RU" u="sng" dirty="0"/>
              <a:t>. 346.20 НК РФ</a:t>
            </a:r>
          </a:p>
        </p:txBody>
      </p:sp>
    </p:spTree>
    <p:extLst>
      <p:ext uri="{BB962C8B-B14F-4D97-AF65-F5344CB8AC3E}">
        <p14:creationId xmlns:p14="http://schemas.microsoft.com/office/powerpoint/2010/main" val="2594337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2348880"/>
            <a:ext cx="7920879" cy="3777283"/>
          </a:xfrm>
        </p:spPr>
        <p:txBody>
          <a:bodyPr>
            <a:normAutofit fontScale="85000" lnSpcReduction="20000"/>
          </a:bodyPr>
          <a:lstStyle/>
          <a:p>
            <a:pPr algn="just"/>
            <a:r>
              <a:rPr lang="ru-RU" dirty="0"/>
              <a:t>С 1 января 2021 года налогоплательщики, чьи доходы превысили 150 млн руб., но не превысили 200 млн руб., и (или) численность работников превысила 100 человек, но не превысила 130 работников, не утрачивают право на применение УСН, а уплачивают налог по повышенным </a:t>
            </a:r>
            <a:r>
              <a:rPr lang="ru-RU" dirty="0" smtClean="0"/>
              <a:t>ставкам:</a:t>
            </a:r>
            <a:endParaRPr lang="ru-RU" dirty="0"/>
          </a:p>
          <a:p>
            <a:pPr algn="just"/>
            <a:r>
              <a:rPr lang="ru-RU" b="1" u="sng" dirty="0"/>
              <a:t>8%</a:t>
            </a:r>
            <a:r>
              <a:rPr lang="ru-RU" u="sng" dirty="0"/>
              <a:t> для объекта «доходы»;</a:t>
            </a:r>
          </a:p>
          <a:p>
            <a:pPr algn="just"/>
            <a:r>
              <a:rPr lang="ru-RU" b="1" u="sng" dirty="0"/>
              <a:t>20%</a:t>
            </a:r>
            <a:r>
              <a:rPr lang="ru-RU" u="sng" dirty="0"/>
              <a:t> для объекта «доходы, уменьшенные на величину расходов</a:t>
            </a:r>
            <a:r>
              <a:rPr lang="ru-RU" u="sng" dirty="0" smtClean="0"/>
              <a:t>».</a:t>
            </a:r>
          </a:p>
          <a:p>
            <a:pPr algn="just"/>
            <a:r>
              <a:rPr lang="ru-RU" dirty="0"/>
              <a:t>Величина доходов рассчитывается с учетом коэффициента дефлятора. Его величина в 2024 г. - </a:t>
            </a:r>
            <a:r>
              <a:rPr lang="ru-RU" dirty="0">
                <a:hlinkClick r:id="rId2"/>
              </a:rPr>
              <a:t>1,329.</a:t>
            </a:r>
          </a:p>
          <a:p>
            <a:pPr algn="just"/>
            <a:r>
              <a:rPr lang="ru-RU" dirty="0" smtClean="0"/>
              <a:t>То есть повышенные ставки применяются в случае, если </a:t>
            </a:r>
            <a:r>
              <a:rPr lang="ru-RU" dirty="0"/>
              <a:t>доходы превысят 6% - ставка с объектом "доходы"; а с квартала, когда доходы </a:t>
            </a:r>
            <a:r>
              <a:rPr lang="ru-RU" dirty="0" smtClean="0"/>
              <a:t>превысят:</a:t>
            </a:r>
          </a:p>
          <a:p>
            <a:pPr algn="ctr"/>
            <a:r>
              <a:rPr lang="ru-RU" b="1" dirty="0" smtClean="0"/>
              <a:t>150 </a:t>
            </a:r>
            <a:r>
              <a:rPr lang="ru-RU" b="1" dirty="0"/>
              <a:t>млн руб. x </a:t>
            </a:r>
            <a:r>
              <a:rPr lang="ru-RU" b="1" dirty="0" smtClean="0"/>
              <a:t>1,329  = 199,35 </a:t>
            </a:r>
            <a:r>
              <a:rPr lang="ru-RU" b="1" dirty="0"/>
              <a:t>млн руб. </a:t>
            </a:r>
            <a:endParaRPr lang="ru-RU" b="1" dirty="0" smtClean="0"/>
          </a:p>
          <a:p>
            <a:endParaRPr lang="ru-RU" dirty="0" smtClean="0"/>
          </a:p>
          <a:p>
            <a:endParaRPr lang="ru-RU" dirty="0">
              <a:hlinkClick r:id="rId2"/>
            </a:endParaRPr>
          </a:p>
          <a:p>
            <a:endParaRPr lang="ru-RU" dirty="0"/>
          </a:p>
        </p:txBody>
      </p:sp>
      <p:sp>
        <p:nvSpPr>
          <p:cNvPr id="3" name="Заголовок 2"/>
          <p:cNvSpPr>
            <a:spLocks noGrp="1"/>
          </p:cNvSpPr>
          <p:nvPr>
            <p:ph type="title"/>
          </p:nvPr>
        </p:nvSpPr>
        <p:spPr/>
        <p:txBody>
          <a:bodyPr/>
          <a:lstStyle/>
          <a:p>
            <a:r>
              <a:rPr lang="ru-RU" u="sng" dirty="0" smtClean="0"/>
              <a:t>Повышенные ставки налогов</a:t>
            </a:r>
            <a:endParaRPr lang="ru-RU" u="sng" dirty="0"/>
          </a:p>
        </p:txBody>
      </p:sp>
    </p:spTree>
    <p:extLst>
      <p:ext uri="{BB962C8B-B14F-4D97-AF65-F5344CB8AC3E}">
        <p14:creationId xmlns:p14="http://schemas.microsoft.com/office/powerpoint/2010/main" val="1810062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675467"/>
            <a:ext cx="7408333" cy="753533"/>
          </a:xfrm>
        </p:spPr>
        <p:style>
          <a:lnRef idx="2">
            <a:schemeClr val="accent5">
              <a:shade val="50000"/>
            </a:schemeClr>
          </a:lnRef>
          <a:fillRef idx="1">
            <a:schemeClr val="accent5"/>
          </a:fillRef>
          <a:effectRef idx="0">
            <a:schemeClr val="accent5"/>
          </a:effectRef>
          <a:fontRef idx="minor">
            <a:schemeClr val="lt1"/>
          </a:fontRef>
        </p:style>
        <p:txBody>
          <a:bodyPr/>
          <a:lstStyle/>
          <a:p>
            <a:r>
              <a:rPr lang="ru-RU" b="1" dirty="0" smtClean="0">
                <a:solidFill>
                  <a:schemeClr val="tx1"/>
                </a:solidFill>
              </a:rPr>
              <a:t>Сумма налога=Ставка налога*Налоговая база </a:t>
            </a:r>
            <a:endParaRPr lang="ru-RU" b="1" dirty="0">
              <a:solidFill>
                <a:schemeClr val="tx1"/>
              </a:solidFill>
            </a:endParaRPr>
          </a:p>
        </p:txBody>
      </p:sp>
      <p:sp>
        <p:nvSpPr>
          <p:cNvPr id="3" name="Заголовок 2"/>
          <p:cNvSpPr>
            <a:spLocks noGrp="1"/>
          </p:cNvSpPr>
          <p:nvPr>
            <p:ph type="title"/>
          </p:nvPr>
        </p:nvSpPr>
        <p:spPr/>
        <p:txBody>
          <a:bodyPr/>
          <a:lstStyle/>
          <a:p>
            <a:r>
              <a:rPr lang="ru-RU" u="sng" dirty="0" smtClean="0"/>
              <a:t>Порядок расчета</a:t>
            </a:r>
            <a:endParaRPr lang="ru-RU" u="sng" dirty="0"/>
          </a:p>
        </p:txBody>
      </p:sp>
      <p:sp>
        <p:nvSpPr>
          <p:cNvPr id="4" name="Прямоугольник 3"/>
          <p:cNvSpPr/>
          <p:nvPr/>
        </p:nvSpPr>
        <p:spPr>
          <a:xfrm>
            <a:off x="4589886" y="4581128"/>
            <a:ext cx="3982180" cy="369332"/>
          </a:xfrm>
          <a:prstGeom prst="rect">
            <a:avLst/>
          </a:prstGeom>
          <a:ln>
            <a:solidFill>
              <a:srgbClr val="FFC000"/>
            </a:solidFill>
          </a:ln>
        </p:spPr>
        <p:txBody>
          <a:bodyPr wrap="none">
            <a:spAutoFit/>
          </a:bodyPr>
          <a:lstStyle/>
          <a:p>
            <a:r>
              <a:rPr lang="ru-RU" b="1" dirty="0">
                <a:solidFill>
                  <a:srgbClr val="C00000"/>
                </a:solidFill>
              </a:rPr>
              <a:t>Льготы по налогу не предусмотрены!</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 y="3677446"/>
            <a:ext cx="4437520" cy="254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614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324732510"/>
              </p:ext>
            </p:extLst>
          </p:nvPr>
        </p:nvGraphicFramePr>
        <p:xfrm>
          <a:off x="251520" y="1412776"/>
          <a:ext cx="7408333" cy="345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lstStyle/>
          <a:p>
            <a:r>
              <a:rPr lang="ru-RU" dirty="0" smtClean="0"/>
              <a:t>Право </a:t>
            </a:r>
            <a:r>
              <a:rPr lang="ru-RU" dirty="0"/>
              <a:t>налогоплательщиков</a:t>
            </a:r>
          </a:p>
        </p:txBody>
      </p:sp>
      <p:sp>
        <p:nvSpPr>
          <p:cNvPr id="5" name="Прямоугольник 4"/>
          <p:cNvSpPr/>
          <p:nvPr/>
        </p:nvSpPr>
        <p:spPr>
          <a:xfrm>
            <a:off x="1403648" y="4440984"/>
            <a:ext cx="7596336" cy="95410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ru-RU" sz="2800" dirty="0" smtClean="0">
                <a:solidFill>
                  <a:srgbClr val="C00000"/>
                </a:solidFill>
              </a:rPr>
              <a:t>! Только для налогоплательщиков  избравших </a:t>
            </a:r>
            <a:r>
              <a:rPr lang="ru-RU" sz="2800" dirty="0">
                <a:solidFill>
                  <a:srgbClr val="C00000"/>
                </a:solidFill>
              </a:rPr>
              <a:t>УСН с объектом </a:t>
            </a:r>
            <a:r>
              <a:rPr lang="ru-RU" sz="2800" dirty="0" smtClean="0">
                <a:solidFill>
                  <a:srgbClr val="C00000"/>
                </a:solidFill>
              </a:rPr>
              <a:t>«доходы»!</a:t>
            </a:r>
            <a:endParaRPr lang="ru-RU" sz="2800" dirty="0">
              <a:solidFill>
                <a:srgbClr val="C00000"/>
              </a:solidFill>
            </a:endParaRPr>
          </a:p>
        </p:txBody>
      </p:sp>
    </p:spTree>
    <p:extLst>
      <p:ext uri="{BB962C8B-B14F-4D97-AF65-F5344CB8AC3E}">
        <p14:creationId xmlns:p14="http://schemas.microsoft.com/office/powerpoint/2010/main" val="2594337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335070067"/>
              </p:ext>
            </p:extLst>
          </p:nvPr>
        </p:nvGraphicFramePr>
        <p:xfrm>
          <a:off x="827585" y="2132856"/>
          <a:ext cx="7452816" cy="3993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lstStyle/>
          <a:p>
            <a:r>
              <a:rPr lang="ru-RU" u="sng" dirty="0" smtClean="0"/>
              <a:t>Периоды</a:t>
            </a:r>
            <a:r>
              <a:rPr lang="ru-RU" dirty="0" smtClean="0"/>
              <a:t> </a:t>
            </a:r>
            <a:r>
              <a:rPr lang="ru-RU" dirty="0"/>
              <a:t>(ст. 346.19 НК РФ)</a:t>
            </a:r>
          </a:p>
        </p:txBody>
      </p:sp>
    </p:spTree>
    <p:extLst>
      <p:ext uri="{BB962C8B-B14F-4D97-AF65-F5344CB8AC3E}">
        <p14:creationId xmlns:p14="http://schemas.microsoft.com/office/powerpoint/2010/main" val="2594337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655393575"/>
              </p:ext>
            </p:extLst>
          </p:nvPr>
        </p:nvGraphicFramePr>
        <p:xfrm>
          <a:off x="872067" y="1556792"/>
          <a:ext cx="7660373" cy="4569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a:bodyPr>
          <a:lstStyle/>
          <a:p>
            <a:r>
              <a:rPr lang="ru-RU" dirty="0" smtClean="0"/>
              <a:t>Сроки </a:t>
            </a:r>
            <a:r>
              <a:rPr lang="ru-RU" dirty="0"/>
              <a:t>уплаты </a:t>
            </a:r>
            <a:r>
              <a:rPr lang="ru-RU" dirty="0" smtClean="0"/>
              <a:t>налога</a:t>
            </a:r>
            <a:endParaRPr lang="ru-RU" dirty="0"/>
          </a:p>
        </p:txBody>
      </p:sp>
    </p:spTree>
    <p:extLst>
      <p:ext uri="{BB962C8B-B14F-4D97-AF65-F5344CB8AC3E}">
        <p14:creationId xmlns:p14="http://schemas.microsoft.com/office/powerpoint/2010/main" val="2754016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135787416"/>
              </p:ext>
            </p:extLst>
          </p:nvPr>
        </p:nvGraphicFramePr>
        <p:xfrm>
          <a:off x="611560" y="1052736"/>
          <a:ext cx="8136903"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4016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2132856"/>
            <a:ext cx="7560840" cy="4104456"/>
          </a:xfrm>
        </p:spPr>
        <p:txBody>
          <a:bodyPr>
            <a:normAutofit fontScale="70000" lnSpcReduction="20000"/>
          </a:bodyPr>
          <a:lstStyle/>
          <a:p>
            <a:r>
              <a:rPr lang="ru-RU" sz="3200" b="1" dirty="0"/>
              <a:t>1.	Экономическая сущность и история развития специальных режимов налогообложения.</a:t>
            </a:r>
          </a:p>
          <a:p>
            <a:r>
              <a:rPr lang="ru-RU" sz="3200" b="1" dirty="0"/>
              <a:t>2.	Упрощенная система </a:t>
            </a:r>
            <a:r>
              <a:rPr lang="ru-RU" sz="3200" b="1" dirty="0" smtClean="0"/>
              <a:t>налогообложения (УСН).</a:t>
            </a:r>
            <a:endParaRPr lang="ru-RU" sz="3200" b="1" dirty="0"/>
          </a:p>
          <a:p>
            <a:r>
              <a:rPr lang="ru-RU" sz="3200" b="1" dirty="0" smtClean="0"/>
              <a:t>3.</a:t>
            </a:r>
            <a:r>
              <a:rPr lang="ru-RU" sz="3200" b="1" dirty="0"/>
              <a:t>	Система налогообложения для сельскохозяйственных товаропроизводителей (ЕСХН). </a:t>
            </a:r>
          </a:p>
          <a:p>
            <a:r>
              <a:rPr lang="ru-RU" sz="3200" b="1" dirty="0" smtClean="0"/>
              <a:t>4.</a:t>
            </a:r>
            <a:r>
              <a:rPr lang="ru-RU" sz="3200" b="1" dirty="0"/>
              <a:t>	Патентная система налогообложения (ПСН) и ее особенности.</a:t>
            </a:r>
          </a:p>
          <a:p>
            <a:r>
              <a:rPr lang="ru-RU" sz="3200" b="1" dirty="0" smtClean="0"/>
              <a:t>5.</a:t>
            </a:r>
            <a:r>
              <a:rPr lang="ru-RU" sz="3200" b="1" dirty="0"/>
              <a:t>	Система налогообложения при выполнении соглашений о разделе продукции (СРП), ее особенности.</a:t>
            </a:r>
          </a:p>
          <a:p>
            <a:r>
              <a:rPr lang="ru-RU" sz="3200" b="1" dirty="0"/>
              <a:t>6</a:t>
            </a:r>
            <a:r>
              <a:rPr lang="ru-RU" sz="3200" b="1" dirty="0" smtClean="0"/>
              <a:t>. </a:t>
            </a:r>
            <a:r>
              <a:rPr lang="ru-RU" sz="3200" b="1" dirty="0"/>
              <a:t>Правонарушения, совершаемые при применении специальных налоговых режимов, и борьба ФНС и ОВД с ними.</a:t>
            </a:r>
          </a:p>
          <a:p>
            <a:endParaRPr lang="ru-RU" sz="3200" b="1" dirty="0"/>
          </a:p>
        </p:txBody>
      </p:sp>
      <p:sp>
        <p:nvSpPr>
          <p:cNvPr id="3" name="Заголовок 2"/>
          <p:cNvSpPr>
            <a:spLocks noGrp="1"/>
          </p:cNvSpPr>
          <p:nvPr>
            <p:ph type="title"/>
          </p:nvPr>
        </p:nvSpPr>
        <p:spPr/>
        <p:txBody>
          <a:bodyPr/>
          <a:lstStyle/>
          <a:p>
            <a:r>
              <a:rPr lang="ru-RU" dirty="0" smtClean="0"/>
              <a:t>Учебные вопросы:</a:t>
            </a:r>
            <a:endParaRPr lang="ru-RU" dirty="0"/>
          </a:p>
        </p:txBody>
      </p:sp>
    </p:spTree>
    <p:extLst>
      <p:ext uri="{BB962C8B-B14F-4D97-AF65-F5344CB8AC3E}">
        <p14:creationId xmlns:p14="http://schemas.microsoft.com/office/powerpoint/2010/main" val="1904142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700808"/>
            <a:ext cx="8496943" cy="4536504"/>
          </a:xfrm>
          <a:effectLst>
            <a:glow rad="228600">
              <a:schemeClr val="accent6">
                <a:satMod val="175000"/>
                <a:alpha val="40000"/>
              </a:schemeClr>
            </a:glow>
            <a:outerShdw blurRad="95000" rotWithShape="0">
              <a:srgbClr val="000000">
                <a:alpha val="50000"/>
              </a:srgbClr>
            </a:outerShdw>
            <a:softEdge rad="12700"/>
          </a:effectLst>
        </p:spPr>
        <p:style>
          <a:lnRef idx="1">
            <a:schemeClr val="accent4"/>
          </a:lnRef>
          <a:fillRef idx="2">
            <a:schemeClr val="accent4"/>
          </a:fillRef>
          <a:effectRef idx="1">
            <a:schemeClr val="accent4"/>
          </a:effectRef>
          <a:fontRef idx="minor">
            <a:schemeClr val="dk1"/>
          </a:fontRef>
        </p:style>
        <p:txBody>
          <a:bodyPr>
            <a:normAutofit/>
          </a:bodyPr>
          <a:lstStyle/>
          <a:p>
            <a:r>
              <a:rPr lang="ru-RU" b="1" dirty="0" smtClean="0">
                <a:solidFill>
                  <a:schemeClr val="tx1"/>
                </a:solidFill>
              </a:rPr>
              <a:t>Гл</a:t>
            </a:r>
            <a:r>
              <a:rPr lang="ru-RU" b="1" dirty="0">
                <a:solidFill>
                  <a:schemeClr val="tx1"/>
                </a:solidFill>
              </a:rPr>
              <a:t>. 26.2 НК РФ предусматривает особый случай, когда налогоплательщик, который применяет объект налогообложения "доходы минус расходы", уплачивает так называемый минимальный налог, взимаемый в связи с применением УСН (п. 2 ст. 56 БК РФ) в размере 1% доходов (т.е. без учета расходов). В силу п. 6 ст. 346.18 НК РФ минимальный налог уплачивается в случае, если за налоговый период сумма исчисленного в общем порядке налога меньше суммы исчисленного </a:t>
            </a:r>
          </a:p>
        </p:txBody>
      </p:sp>
      <p:sp>
        <p:nvSpPr>
          <p:cNvPr id="3" name="Заголовок 2"/>
          <p:cNvSpPr>
            <a:spLocks noGrp="1"/>
          </p:cNvSpPr>
          <p:nvPr>
            <p:ph type="title"/>
          </p:nvPr>
        </p:nvSpPr>
        <p:spPr/>
        <p:txBody>
          <a:bodyPr/>
          <a:lstStyle/>
          <a:p>
            <a:r>
              <a:rPr lang="ru-RU" u="sng" dirty="0" smtClean="0"/>
              <a:t>Минимальный </a:t>
            </a:r>
            <a:r>
              <a:rPr lang="ru-RU" u="sng" dirty="0"/>
              <a:t>налог</a:t>
            </a:r>
          </a:p>
        </p:txBody>
      </p:sp>
    </p:spTree>
    <p:extLst>
      <p:ext uri="{BB962C8B-B14F-4D97-AF65-F5344CB8AC3E}">
        <p14:creationId xmlns:p14="http://schemas.microsoft.com/office/powerpoint/2010/main" val="2754016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404664"/>
            <a:ext cx="7772400" cy="1780108"/>
          </a:xfrm>
        </p:spPr>
        <p:txBody>
          <a:bodyPr/>
          <a:lstStyle/>
          <a:p>
            <a:pPr algn="l"/>
            <a:r>
              <a:rPr lang="ru-RU" dirty="0" smtClean="0"/>
              <a:t>Вопрос </a:t>
            </a:r>
            <a:r>
              <a:rPr lang="ru-RU" dirty="0" smtClean="0"/>
              <a:t>3.</a:t>
            </a:r>
            <a:endParaRPr lang="ru-RU" dirty="0"/>
          </a:p>
        </p:txBody>
      </p:sp>
      <p:sp>
        <p:nvSpPr>
          <p:cNvPr id="3" name="Подзаголовок 2"/>
          <p:cNvSpPr>
            <a:spLocks noGrp="1"/>
          </p:cNvSpPr>
          <p:nvPr>
            <p:ph type="subTitle" idx="1"/>
          </p:nvPr>
        </p:nvSpPr>
        <p:spPr>
          <a:xfrm>
            <a:off x="1043608" y="2852936"/>
            <a:ext cx="7696944" cy="1473200"/>
          </a:xfrm>
        </p:spPr>
        <p:style>
          <a:lnRef idx="3">
            <a:schemeClr val="lt1"/>
          </a:lnRef>
          <a:fillRef idx="1">
            <a:schemeClr val="accent5"/>
          </a:fillRef>
          <a:effectRef idx="1">
            <a:schemeClr val="accent5"/>
          </a:effectRef>
          <a:fontRef idx="minor">
            <a:schemeClr val="lt1"/>
          </a:fontRef>
        </p:style>
        <p:txBody>
          <a:bodyPr>
            <a:normAutofit lnSpcReduction="10000"/>
          </a:bodyPr>
          <a:lstStyle/>
          <a:p>
            <a:pPr algn="r"/>
            <a:r>
              <a:rPr lang="ru-RU" sz="3200" b="1" dirty="0" smtClean="0">
                <a:solidFill>
                  <a:schemeClr val="tx2"/>
                </a:solidFill>
              </a:rPr>
              <a:t>Система налогообложения для сельскохозяйственных товаропроизводителей</a:t>
            </a:r>
            <a:endParaRPr lang="ru-RU" sz="3200" b="1" dirty="0">
              <a:solidFill>
                <a:schemeClr val="tx2"/>
              </a:solidFill>
            </a:endParaRPr>
          </a:p>
        </p:txBody>
      </p:sp>
    </p:spTree>
    <p:extLst>
      <p:ext uri="{BB962C8B-B14F-4D97-AF65-F5344CB8AC3E}">
        <p14:creationId xmlns:p14="http://schemas.microsoft.com/office/powerpoint/2010/main" val="2978047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052611257"/>
              </p:ext>
            </p:extLst>
          </p:nvPr>
        </p:nvGraphicFramePr>
        <p:xfrm>
          <a:off x="323528" y="1916832"/>
          <a:ext cx="8568951"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fontScale="90000"/>
          </a:bodyPr>
          <a:lstStyle/>
          <a:p>
            <a:r>
              <a:rPr lang="ru-RU" u="sng" dirty="0">
                <a:latin typeface="Times New Roman"/>
                <a:ea typeface="Times New Roman"/>
              </a:rPr>
              <a:t>Единый сельскохозяйственный налог (ЕСХН)</a:t>
            </a:r>
            <a:endParaRPr lang="ru-RU" u="sng" dirty="0"/>
          </a:p>
        </p:txBody>
      </p:sp>
    </p:spTree>
    <p:extLst>
      <p:ext uri="{BB962C8B-B14F-4D97-AF65-F5344CB8AC3E}">
        <p14:creationId xmlns:p14="http://schemas.microsoft.com/office/powerpoint/2010/main" val="1741622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ru-RU" dirty="0" smtClean="0"/>
              <a:t>организации </a:t>
            </a:r>
            <a:r>
              <a:rPr lang="ru-RU" dirty="0"/>
              <a:t>и индивидуальные предприниматели, являющиеся сельскохозяйственными товаропроизводителями и перешедшие на уплату ЕСХН в порядке, установленном гл. 26.1 НК РФ.</a:t>
            </a:r>
          </a:p>
          <a:p>
            <a:endParaRPr lang="ru-RU" dirty="0"/>
          </a:p>
        </p:txBody>
      </p:sp>
      <p:sp>
        <p:nvSpPr>
          <p:cNvPr id="3" name="Заголовок 2"/>
          <p:cNvSpPr>
            <a:spLocks noGrp="1"/>
          </p:cNvSpPr>
          <p:nvPr>
            <p:ph type="title"/>
          </p:nvPr>
        </p:nvSpPr>
        <p:spPr/>
        <p:txBody>
          <a:bodyPr>
            <a:normAutofit/>
          </a:bodyPr>
          <a:lstStyle/>
          <a:p>
            <a:r>
              <a:rPr lang="ru-RU" sz="3600" b="1" i="1" u="sng" dirty="0" smtClean="0"/>
              <a:t>Налогоплательщики </a:t>
            </a:r>
            <a:r>
              <a:rPr lang="ru-RU" sz="3600" b="1" i="1" u="sng" dirty="0"/>
              <a:t>ЕСХН</a:t>
            </a:r>
            <a:r>
              <a:rPr lang="ru-RU" sz="3600" b="1" u="sng" dirty="0"/>
              <a:t> </a:t>
            </a:r>
            <a:r>
              <a:rPr lang="ru-RU" sz="3600" b="1" u="sng" dirty="0" smtClean="0"/>
              <a:t/>
            </a:r>
            <a:br>
              <a:rPr lang="ru-RU" sz="3600" b="1" u="sng" dirty="0" smtClean="0"/>
            </a:br>
            <a:r>
              <a:rPr lang="ru-RU" sz="3600" b="1" dirty="0" smtClean="0"/>
              <a:t>( </a:t>
            </a:r>
            <a:r>
              <a:rPr lang="ru-RU" sz="3600" b="1" dirty="0"/>
              <a:t>п. 1 ст. 346.2 НК РФ </a:t>
            </a:r>
            <a:r>
              <a:rPr lang="ru-RU" sz="3600" b="1" dirty="0" smtClean="0"/>
              <a:t>)</a:t>
            </a:r>
            <a:endParaRPr lang="ru-RU" sz="3600" b="1" dirty="0"/>
          </a:p>
        </p:txBody>
      </p:sp>
    </p:spTree>
    <p:extLst>
      <p:ext uri="{BB962C8B-B14F-4D97-AF65-F5344CB8AC3E}">
        <p14:creationId xmlns:p14="http://schemas.microsoft.com/office/powerpoint/2010/main" val="1741622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052182597"/>
              </p:ext>
            </p:extLst>
          </p:nvPr>
        </p:nvGraphicFramePr>
        <p:xfrm>
          <a:off x="827585" y="2204864"/>
          <a:ext cx="7452816" cy="3921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Autofit/>
          </a:bodyPr>
          <a:lstStyle/>
          <a:p>
            <a:r>
              <a:rPr lang="ru-RU" sz="3200" u="sng" dirty="0" smtClean="0"/>
              <a:t>Сельскохозяйственными </a:t>
            </a:r>
            <a:r>
              <a:rPr lang="ru-RU" sz="3200" u="sng" dirty="0"/>
              <a:t>товаропроизводителями признаются </a:t>
            </a:r>
            <a:r>
              <a:rPr lang="ru-RU" sz="3200" dirty="0" smtClean="0"/>
              <a:t>(</a:t>
            </a:r>
            <a:r>
              <a:rPr lang="ru-RU" sz="3200" dirty="0"/>
              <a:t>ст. 346.2 НК </a:t>
            </a:r>
            <a:r>
              <a:rPr lang="ru-RU" sz="3200" dirty="0" smtClean="0"/>
              <a:t>РФ)</a:t>
            </a:r>
            <a:endParaRPr lang="ru-RU" sz="3200" dirty="0"/>
          </a:p>
        </p:txBody>
      </p:sp>
    </p:spTree>
    <p:extLst>
      <p:ext uri="{BB962C8B-B14F-4D97-AF65-F5344CB8AC3E}">
        <p14:creationId xmlns:p14="http://schemas.microsoft.com/office/powerpoint/2010/main" val="1741622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026413930"/>
              </p:ext>
            </p:extLst>
          </p:nvPr>
        </p:nvGraphicFramePr>
        <p:xfrm>
          <a:off x="872067" y="2675467"/>
          <a:ext cx="7408333" cy="345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fontScale="90000"/>
          </a:bodyPr>
          <a:lstStyle/>
          <a:p>
            <a:r>
              <a:rPr lang="ru-RU" dirty="0" smtClean="0"/>
              <a:t>К </a:t>
            </a:r>
            <a:r>
              <a:rPr lang="ru-RU" dirty="0"/>
              <a:t>сельскохозяйственной продукции относятся </a:t>
            </a:r>
            <a:r>
              <a:rPr lang="ru-RU" dirty="0" smtClean="0"/>
              <a:t>(п</a:t>
            </a:r>
            <a:r>
              <a:rPr lang="ru-RU" dirty="0"/>
              <a:t>. 3 ст. 346.2 НК </a:t>
            </a:r>
            <a:r>
              <a:rPr lang="ru-RU" dirty="0" smtClean="0"/>
              <a:t>РФ)</a:t>
            </a:r>
            <a:endParaRPr lang="ru-RU" dirty="0"/>
          </a:p>
        </p:txBody>
      </p:sp>
    </p:spTree>
    <p:extLst>
      <p:ext uri="{BB962C8B-B14F-4D97-AF65-F5344CB8AC3E}">
        <p14:creationId xmlns:p14="http://schemas.microsoft.com/office/powerpoint/2010/main" val="1741622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130913097"/>
              </p:ext>
            </p:extLst>
          </p:nvPr>
        </p:nvGraphicFramePr>
        <p:xfrm>
          <a:off x="899593" y="1700808"/>
          <a:ext cx="7409684" cy="441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1622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59181827"/>
              </p:ext>
            </p:extLst>
          </p:nvPr>
        </p:nvGraphicFramePr>
        <p:xfrm>
          <a:off x="755577" y="1916832"/>
          <a:ext cx="7524824" cy="4209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539552" y="404664"/>
            <a:ext cx="8229600" cy="1252728"/>
          </a:xfrm>
        </p:spPr>
        <p:txBody>
          <a:bodyPr>
            <a:noAutofit/>
          </a:bodyPr>
          <a:lstStyle/>
          <a:p>
            <a:r>
              <a:rPr lang="ru-RU" sz="3200" dirty="0" smtClean="0"/>
              <a:t>Организация </a:t>
            </a:r>
            <a:r>
              <a:rPr lang="ru-RU" sz="3200" dirty="0"/>
              <a:t>(индивидуальный предприниматель</a:t>
            </a:r>
            <a:r>
              <a:rPr lang="ru-RU" sz="3200" i="1" dirty="0"/>
              <a:t>) не вправе перейти на </a:t>
            </a:r>
            <a:r>
              <a:rPr lang="ru-RU" sz="3200" i="1" dirty="0" smtClean="0"/>
              <a:t>ЕСХН:</a:t>
            </a:r>
            <a:endParaRPr lang="ru-RU" sz="3200" dirty="0"/>
          </a:p>
        </p:txBody>
      </p:sp>
    </p:spTree>
    <p:extLst>
      <p:ext uri="{BB962C8B-B14F-4D97-AF65-F5344CB8AC3E}">
        <p14:creationId xmlns:p14="http://schemas.microsoft.com/office/powerpoint/2010/main" val="1741622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2502550438"/>
              </p:ext>
            </p:extLst>
          </p:nvPr>
        </p:nvGraphicFramePr>
        <p:xfrm>
          <a:off x="251520" y="1772816"/>
          <a:ext cx="864096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1622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098658260"/>
              </p:ext>
            </p:extLst>
          </p:nvPr>
        </p:nvGraphicFramePr>
        <p:xfrm>
          <a:off x="611559" y="980728"/>
          <a:ext cx="7668841" cy="5145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3363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9756" y="1628800"/>
            <a:ext cx="8964488" cy="5040560"/>
          </a:xfrm>
        </p:spPr>
        <p:txBody>
          <a:bodyPr>
            <a:noAutofit/>
          </a:bodyPr>
          <a:lstStyle/>
          <a:p>
            <a:pPr marL="342900" indent="-342900" algn="just">
              <a:buFont typeface="+mj-lt"/>
              <a:buAutoNum type="arabicPeriod"/>
            </a:pPr>
            <a:r>
              <a:rPr lang="ru-RU" sz="1500" b="1" dirty="0"/>
              <a:t>Налоговый кодекс Российской Федерации (часть первая) от 31 июля 1998 г. № 146-ФЗ (с посл. изм. и доп.) </a:t>
            </a:r>
            <a:r>
              <a:rPr lang="ru-RU" sz="1500" b="1" dirty="0"/>
              <a:t>.</a:t>
            </a:r>
            <a:endParaRPr lang="ru-RU" sz="1500" b="1" dirty="0"/>
          </a:p>
          <a:p>
            <a:pPr marL="342900" indent="-342900" algn="just">
              <a:buFont typeface="+mj-lt"/>
              <a:buAutoNum type="arabicPeriod"/>
            </a:pPr>
            <a:r>
              <a:rPr lang="ru-RU" sz="1500" b="1" dirty="0"/>
              <a:t>Налоговый кодекс Российской Федерации (часть вторая) от 5 августа 2000 г. № 117-ФЗ </a:t>
            </a:r>
            <a:r>
              <a:rPr lang="ru-RU" sz="1500" b="1" dirty="0"/>
              <a:t>(</a:t>
            </a:r>
            <a:r>
              <a:rPr lang="ru-RU" sz="1500" b="1" dirty="0"/>
              <a:t>с посл. изм. и доп</a:t>
            </a:r>
            <a:r>
              <a:rPr lang="ru-RU" sz="1500" b="1" dirty="0"/>
              <a:t>.).</a:t>
            </a:r>
          </a:p>
          <a:p>
            <a:pPr marL="342900" lvl="0" indent="-342900" algn="just">
              <a:buFont typeface="+mj-lt"/>
              <a:buAutoNum type="arabicPeriod"/>
            </a:pPr>
            <a:r>
              <a:rPr lang="ru-RU" sz="1500" b="1" dirty="0"/>
              <a:t>О развитии малого и среднего предпринимательства в Российской Федерации: федеральный закон от 24.07.2007 N 209-ФЗ (с посл. изм. и доп.).</a:t>
            </a:r>
          </a:p>
          <a:p>
            <a:pPr marL="342900" indent="-342900" algn="just">
              <a:buFont typeface="+mj-lt"/>
              <a:buAutoNum type="arabicPeriod"/>
            </a:pPr>
            <a:r>
              <a:rPr lang="ru-RU" sz="1500" b="1" dirty="0" smtClean="0"/>
              <a:t>О </a:t>
            </a:r>
            <a:r>
              <a:rPr lang="ru-RU" sz="1500" b="1" dirty="0"/>
              <a:t>соглашениях о разделе продукции: федеральный закон от 30.12.1995 N 225-ФЗ (</a:t>
            </a:r>
            <a:r>
              <a:rPr lang="ru-RU" sz="1500" b="1" dirty="0"/>
              <a:t>с посл. </a:t>
            </a:r>
            <a:r>
              <a:rPr lang="ru-RU" sz="1500" b="1" dirty="0"/>
              <a:t>изм. </a:t>
            </a:r>
            <a:r>
              <a:rPr lang="ru-RU" sz="1500" b="1" dirty="0"/>
              <a:t>и </a:t>
            </a:r>
            <a:r>
              <a:rPr lang="ru-RU" sz="1500" b="1" dirty="0" smtClean="0"/>
              <a:t>доп.).</a:t>
            </a:r>
          </a:p>
          <a:p>
            <a:pPr marL="342900" indent="-342900" algn="just">
              <a:buFont typeface="+mj-lt"/>
              <a:buAutoNum type="arabicPeriod"/>
            </a:pPr>
            <a:r>
              <a:rPr lang="ru-RU" sz="1500" b="1" dirty="0"/>
              <a:t>О проведении эксперимента по установлению специального налогового режима "Налог на профессиональный </a:t>
            </a:r>
            <a:r>
              <a:rPr lang="ru-RU" sz="1500" b="1" dirty="0" smtClean="0"/>
              <a:t>доход«: федеральный </a:t>
            </a:r>
            <a:r>
              <a:rPr lang="ru-RU" sz="1500" b="1" dirty="0"/>
              <a:t>закон от 27.11.2018 N 422-ФЗ</a:t>
            </a:r>
          </a:p>
          <a:p>
            <a:pPr marL="342900" indent="-342900" algn="just">
              <a:buFont typeface="+mj-lt"/>
              <a:buAutoNum type="arabicPeriod"/>
            </a:pPr>
            <a:r>
              <a:rPr lang="ru-RU" sz="1500" b="1" dirty="0" smtClean="0"/>
              <a:t>(</a:t>
            </a:r>
            <a:r>
              <a:rPr lang="ru-RU" sz="1500" b="1" dirty="0"/>
              <a:t>с посл. изм. и </a:t>
            </a:r>
            <a:r>
              <a:rPr lang="ru-RU" sz="1500" b="1" dirty="0" smtClean="0"/>
              <a:t>доп.). </a:t>
            </a:r>
          </a:p>
          <a:p>
            <a:pPr marL="342900" indent="-342900" algn="just">
              <a:buFont typeface="+mj-lt"/>
              <a:buAutoNum type="arabicPeriod"/>
            </a:pPr>
            <a:r>
              <a:rPr lang="ru-RU" sz="1500" b="1" dirty="0" smtClean="0"/>
              <a:t>О </a:t>
            </a:r>
            <a:r>
              <a:rPr lang="ru-RU" sz="1500" b="1" dirty="0"/>
              <a:t>проведении эксперимента по установлению специального налогового режима </a:t>
            </a:r>
            <a:r>
              <a:rPr lang="ru-RU" sz="1500" b="1" dirty="0" smtClean="0"/>
              <a:t>«Автоматизированная </a:t>
            </a:r>
            <a:r>
              <a:rPr lang="ru-RU" sz="1500" b="1" dirty="0"/>
              <a:t>упрощенная система </a:t>
            </a:r>
            <a:r>
              <a:rPr lang="ru-RU" sz="1500" b="1" dirty="0" smtClean="0"/>
              <a:t>налогообложения»:  федеральный закон от 25.02.2022 № 17-ФЗ (с </a:t>
            </a:r>
            <a:r>
              <a:rPr lang="ru-RU" sz="1500" b="1" dirty="0"/>
              <a:t>посл. изм. и </a:t>
            </a:r>
            <a:r>
              <a:rPr lang="ru-RU" sz="1500" b="1" dirty="0" smtClean="0"/>
              <a:t>доп.).</a:t>
            </a:r>
          </a:p>
          <a:p>
            <a:pPr marL="342900" lvl="0" indent="-342900" algn="just">
              <a:buFont typeface="+mj-lt"/>
              <a:buAutoNum type="arabicPeriod"/>
            </a:pPr>
            <a:r>
              <a:rPr lang="ru-RU" sz="1500" b="1" dirty="0" smtClean="0"/>
              <a:t>О применении налоговых режимов субъектами малого предпринимательства, а также о мерах их стимулирования через специальные налоговые режимы:  письмо Минфина России от 25.07.2017 N 03-11-11/47293. </a:t>
            </a:r>
          </a:p>
          <a:p>
            <a:pPr marL="342900" lvl="0" indent="-342900" algn="just">
              <a:buFont typeface="+mj-lt"/>
              <a:buAutoNum type="arabicPeriod"/>
            </a:pPr>
            <a:r>
              <a:rPr lang="ru-RU" sz="1500" b="1" dirty="0" smtClean="0"/>
              <a:t>О патентной системе налогообложения на территории Рязанской области: закон Рязанской области от 08.11.2012 N </a:t>
            </a:r>
            <a:r>
              <a:rPr lang="ru-RU" sz="1500" b="1" dirty="0"/>
              <a:t>82-ОЗ (с посл. изм. и </a:t>
            </a:r>
            <a:r>
              <a:rPr lang="ru-RU" sz="1500" b="1" dirty="0" err="1"/>
              <a:t>доп</a:t>
            </a:r>
            <a:r>
              <a:rPr lang="ru-RU" sz="1500" b="1" dirty="0"/>
              <a:t>) </a:t>
            </a:r>
            <a:r>
              <a:rPr lang="ru-RU" sz="1500" b="1" dirty="0" smtClean="0"/>
              <a:t>(принят Постановлением Рязанской областной Думы от 25.10.2012 N 404-V РОД).</a:t>
            </a:r>
          </a:p>
        </p:txBody>
      </p:sp>
      <p:sp>
        <p:nvSpPr>
          <p:cNvPr id="3" name="Заголовок 2"/>
          <p:cNvSpPr>
            <a:spLocks noGrp="1"/>
          </p:cNvSpPr>
          <p:nvPr>
            <p:ph type="title"/>
          </p:nvPr>
        </p:nvSpPr>
        <p:spPr/>
        <p:txBody>
          <a:bodyPr>
            <a:normAutofit fontScale="90000"/>
          </a:bodyPr>
          <a:lstStyle/>
          <a:p>
            <a:r>
              <a:rPr lang="ru-RU" dirty="0" smtClean="0"/>
              <a:t>Нормативно-правовые акты, рекомендуемые к изучению</a:t>
            </a:r>
            <a:endParaRPr lang="ru-RU" dirty="0"/>
          </a:p>
        </p:txBody>
      </p:sp>
    </p:spTree>
    <p:extLst>
      <p:ext uri="{BB962C8B-B14F-4D97-AF65-F5344CB8AC3E}">
        <p14:creationId xmlns:p14="http://schemas.microsoft.com/office/powerpoint/2010/main" val="2783658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176401192"/>
              </p:ext>
            </p:extLst>
          </p:nvPr>
        </p:nvGraphicFramePr>
        <p:xfrm>
          <a:off x="872067" y="2675467"/>
          <a:ext cx="7408333" cy="345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fontScale="90000"/>
          </a:bodyPr>
          <a:lstStyle/>
          <a:p>
            <a:r>
              <a:rPr lang="ru-RU" i="1" u="sng" dirty="0"/>
              <a:t>Объектом налогообложения</a:t>
            </a:r>
            <a:r>
              <a:rPr lang="ru-RU" u="sng" dirty="0"/>
              <a:t> по ЕСХН </a:t>
            </a:r>
          </a:p>
        </p:txBody>
      </p:sp>
    </p:spTree>
    <p:extLst>
      <p:ext uri="{BB962C8B-B14F-4D97-AF65-F5344CB8AC3E}">
        <p14:creationId xmlns:p14="http://schemas.microsoft.com/office/powerpoint/2010/main" val="1287707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583353547"/>
              </p:ext>
            </p:extLst>
          </p:nvPr>
        </p:nvGraphicFramePr>
        <p:xfrm>
          <a:off x="872067" y="2675467"/>
          <a:ext cx="7408333" cy="345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lstStyle/>
          <a:p>
            <a:r>
              <a:rPr lang="ru-RU" i="1" u="sng" dirty="0"/>
              <a:t>Налоговой базой</a:t>
            </a:r>
            <a:r>
              <a:rPr lang="ru-RU" u="sng" dirty="0"/>
              <a:t> по ЕСХН </a:t>
            </a:r>
          </a:p>
        </p:txBody>
      </p:sp>
    </p:spTree>
    <p:extLst>
      <p:ext uri="{BB962C8B-B14F-4D97-AF65-F5344CB8AC3E}">
        <p14:creationId xmlns:p14="http://schemas.microsoft.com/office/powerpoint/2010/main" val="32778867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09653710"/>
              </p:ext>
            </p:extLst>
          </p:nvPr>
        </p:nvGraphicFramePr>
        <p:xfrm>
          <a:off x="872067" y="2675467"/>
          <a:ext cx="7408333" cy="345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lstStyle/>
          <a:p>
            <a:r>
              <a:rPr lang="ru-RU" i="1" u="sng" dirty="0"/>
              <a:t>Ставка ЕСХН</a:t>
            </a:r>
            <a:r>
              <a:rPr lang="ru-RU" u="sng" dirty="0"/>
              <a:t> </a:t>
            </a:r>
          </a:p>
        </p:txBody>
      </p:sp>
    </p:spTree>
    <p:extLst>
      <p:ext uri="{BB962C8B-B14F-4D97-AF65-F5344CB8AC3E}">
        <p14:creationId xmlns:p14="http://schemas.microsoft.com/office/powerpoint/2010/main" val="3277886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982482174"/>
              </p:ext>
            </p:extLst>
          </p:nvPr>
        </p:nvGraphicFramePr>
        <p:xfrm>
          <a:off x="611561" y="1988840"/>
          <a:ext cx="7668840" cy="4137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7886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197659036"/>
              </p:ext>
            </p:extLst>
          </p:nvPr>
        </p:nvGraphicFramePr>
        <p:xfrm>
          <a:off x="872067" y="2675467"/>
          <a:ext cx="7408333" cy="345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37663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909371139"/>
              </p:ext>
            </p:extLst>
          </p:nvPr>
        </p:nvGraphicFramePr>
        <p:xfrm>
          <a:off x="872067" y="2675467"/>
          <a:ext cx="7408333" cy="345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lstStyle/>
          <a:p>
            <a:r>
              <a:rPr lang="ru-RU" i="1" dirty="0"/>
              <a:t>Налоговая декларация</a:t>
            </a:r>
            <a:r>
              <a:rPr lang="ru-RU" dirty="0"/>
              <a:t> по ЕСХН </a:t>
            </a:r>
          </a:p>
        </p:txBody>
      </p:sp>
    </p:spTree>
    <p:extLst>
      <p:ext uri="{BB962C8B-B14F-4D97-AF65-F5344CB8AC3E}">
        <p14:creationId xmlns:p14="http://schemas.microsoft.com/office/powerpoint/2010/main" val="3277886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404664"/>
            <a:ext cx="7772400" cy="1780108"/>
          </a:xfrm>
        </p:spPr>
        <p:txBody>
          <a:bodyPr/>
          <a:lstStyle/>
          <a:p>
            <a:pPr algn="l"/>
            <a:r>
              <a:rPr lang="ru-RU" dirty="0" smtClean="0"/>
              <a:t>Вопрос </a:t>
            </a:r>
            <a:r>
              <a:rPr lang="ru-RU" dirty="0" smtClean="0"/>
              <a:t>4.</a:t>
            </a:r>
            <a:endParaRPr lang="ru-RU" dirty="0"/>
          </a:p>
        </p:txBody>
      </p:sp>
      <p:sp>
        <p:nvSpPr>
          <p:cNvPr id="3" name="Подзаголовок 2"/>
          <p:cNvSpPr>
            <a:spLocks noGrp="1"/>
          </p:cNvSpPr>
          <p:nvPr>
            <p:ph type="subTitle" idx="1"/>
          </p:nvPr>
        </p:nvSpPr>
        <p:spPr>
          <a:xfrm>
            <a:off x="1043608" y="2852936"/>
            <a:ext cx="7696944" cy="1473200"/>
          </a:xfrm>
        </p:spPr>
        <p:style>
          <a:lnRef idx="3">
            <a:schemeClr val="lt1"/>
          </a:lnRef>
          <a:fillRef idx="1">
            <a:schemeClr val="accent5"/>
          </a:fillRef>
          <a:effectRef idx="1">
            <a:schemeClr val="accent5"/>
          </a:effectRef>
          <a:fontRef idx="minor">
            <a:schemeClr val="lt1"/>
          </a:fontRef>
        </p:style>
        <p:txBody>
          <a:bodyPr>
            <a:normAutofit/>
          </a:bodyPr>
          <a:lstStyle/>
          <a:p>
            <a:pPr algn="r"/>
            <a:r>
              <a:rPr lang="ru-RU" sz="2800" b="1" dirty="0" smtClean="0">
                <a:solidFill>
                  <a:schemeClr val="tx2"/>
                </a:solidFill>
              </a:rPr>
              <a:t>Патентная система налогообложения и ее особенности </a:t>
            </a:r>
            <a:endParaRPr lang="ru-RU" sz="2800" b="1" dirty="0">
              <a:solidFill>
                <a:schemeClr val="tx2"/>
              </a:solidFill>
            </a:endParaRPr>
          </a:p>
        </p:txBody>
      </p:sp>
    </p:spTree>
    <p:extLst>
      <p:ext uri="{BB962C8B-B14F-4D97-AF65-F5344CB8AC3E}">
        <p14:creationId xmlns:p14="http://schemas.microsoft.com/office/powerpoint/2010/main" val="4226216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559354116"/>
              </p:ext>
            </p:extLst>
          </p:nvPr>
        </p:nvGraphicFramePr>
        <p:xfrm>
          <a:off x="539552" y="1772816"/>
          <a:ext cx="8352927"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fontScale="90000"/>
          </a:bodyPr>
          <a:lstStyle/>
          <a:p>
            <a:r>
              <a:rPr lang="ru-RU" i="1" u="sng" dirty="0"/>
              <a:t>Патентная система налогообложения</a:t>
            </a:r>
            <a:r>
              <a:rPr lang="ru-RU" u="sng" dirty="0"/>
              <a:t> </a:t>
            </a:r>
          </a:p>
        </p:txBody>
      </p:sp>
    </p:spTree>
    <p:extLst>
      <p:ext uri="{BB962C8B-B14F-4D97-AF65-F5344CB8AC3E}">
        <p14:creationId xmlns:p14="http://schemas.microsoft.com/office/powerpoint/2010/main" val="26450833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95477476"/>
              </p:ext>
            </p:extLst>
          </p:nvPr>
        </p:nvGraphicFramePr>
        <p:xfrm>
          <a:off x="395536" y="1772816"/>
          <a:ext cx="8164429"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fontScale="90000"/>
          </a:bodyPr>
          <a:lstStyle/>
          <a:p>
            <a:r>
              <a:rPr lang="ru-RU" dirty="0"/>
              <a:t>Основные отличия патентной системы </a:t>
            </a:r>
            <a:r>
              <a:rPr lang="ru-RU" dirty="0" smtClean="0"/>
              <a:t>налогообложения</a:t>
            </a:r>
            <a:endParaRPr lang="ru-RU" dirty="0"/>
          </a:p>
        </p:txBody>
      </p:sp>
    </p:spTree>
    <p:extLst>
      <p:ext uri="{BB962C8B-B14F-4D97-AF65-F5344CB8AC3E}">
        <p14:creationId xmlns:p14="http://schemas.microsoft.com/office/powerpoint/2010/main" val="32778867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988840"/>
            <a:ext cx="7588365" cy="4137323"/>
          </a:xfrm>
          <a:solidFill>
            <a:srgbClr val="FFFF00"/>
          </a:solidFill>
        </p:spPr>
        <p:txBody>
          <a:bodyPr/>
          <a:lstStyle/>
          <a:p>
            <a:r>
              <a:rPr lang="ru-RU" b="1" u="sng" dirty="0" smtClean="0">
                <a:solidFill>
                  <a:schemeClr val="tx1"/>
                </a:solidFill>
              </a:rPr>
              <a:t>на </a:t>
            </a:r>
            <a:r>
              <a:rPr lang="ru-RU" b="1" u="sng" dirty="0">
                <a:solidFill>
                  <a:schemeClr val="tx1"/>
                </a:solidFill>
              </a:rPr>
              <a:t>территории соответствующего субъекта Федерации принадлежит региональным законодательным органам власти </a:t>
            </a:r>
            <a:r>
              <a:rPr lang="ru-RU" b="1" dirty="0">
                <a:solidFill>
                  <a:schemeClr val="tx1"/>
                </a:solidFill>
              </a:rPr>
              <a:t>- п. п. 1, 7 ст. 346.43 НК РФ</a:t>
            </a:r>
            <a:r>
              <a:rPr lang="ru-RU" b="1" dirty="0" smtClean="0">
                <a:solidFill>
                  <a:schemeClr val="tx1"/>
                </a:solidFill>
              </a:rPr>
              <a:t>.</a:t>
            </a:r>
          </a:p>
          <a:p>
            <a:pPr algn="just"/>
            <a:r>
              <a:rPr lang="ru-RU" b="1" u="sng" dirty="0">
                <a:solidFill>
                  <a:schemeClr val="tx1"/>
                </a:solidFill>
              </a:rPr>
              <a:t>принят закон Рязанской области от 08.11.2012 № 82-ОЗ </a:t>
            </a:r>
            <a:r>
              <a:rPr lang="ru-RU" b="1" u="sng" dirty="0">
                <a:solidFill>
                  <a:schemeClr val="tx1"/>
                </a:solidFill>
              </a:rPr>
              <a:t>(ред. от </a:t>
            </a:r>
            <a:r>
              <a:rPr lang="ru-RU" b="1" u="sng" dirty="0" smtClean="0">
                <a:solidFill>
                  <a:schemeClr val="tx1"/>
                </a:solidFill>
              </a:rPr>
              <a:t>24.11.2023</a:t>
            </a:r>
            <a:r>
              <a:rPr lang="ru-RU" b="1" u="sng" dirty="0" smtClean="0">
                <a:solidFill>
                  <a:schemeClr val="tx1"/>
                </a:solidFill>
              </a:rPr>
              <a:t>) </a:t>
            </a:r>
            <a:r>
              <a:rPr lang="ru-RU" b="1" u="sng" dirty="0">
                <a:solidFill>
                  <a:schemeClr val="tx1"/>
                </a:solidFill>
              </a:rPr>
              <a:t>«О патентной системе налогообложения на территории Рязанской области».</a:t>
            </a:r>
          </a:p>
          <a:p>
            <a:endParaRPr lang="ru-RU" b="1" dirty="0">
              <a:solidFill>
                <a:schemeClr val="tx1"/>
              </a:solidFill>
            </a:endParaRPr>
          </a:p>
        </p:txBody>
      </p:sp>
      <p:sp>
        <p:nvSpPr>
          <p:cNvPr id="3" name="Заголовок 2"/>
          <p:cNvSpPr>
            <a:spLocks noGrp="1"/>
          </p:cNvSpPr>
          <p:nvPr>
            <p:ph type="title"/>
          </p:nvPr>
        </p:nvSpPr>
        <p:spPr/>
        <p:txBody>
          <a:bodyPr>
            <a:normAutofit fontScale="90000"/>
          </a:bodyPr>
          <a:lstStyle/>
          <a:p>
            <a:r>
              <a:rPr lang="ru-RU" u="sng" dirty="0"/>
              <a:t>Право на введение патентной системы налогообложения </a:t>
            </a:r>
          </a:p>
        </p:txBody>
      </p:sp>
    </p:spTree>
    <p:extLst>
      <p:ext uri="{BB962C8B-B14F-4D97-AF65-F5344CB8AC3E}">
        <p14:creationId xmlns:p14="http://schemas.microsoft.com/office/powerpoint/2010/main" val="1658472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916832"/>
            <a:ext cx="8496943" cy="4680520"/>
          </a:xfrm>
        </p:spPr>
        <p:txBody>
          <a:bodyPr>
            <a:normAutofit fontScale="85000" lnSpcReduction="10000"/>
          </a:bodyPr>
          <a:lstStyle/>
          <a:p>
            <a:pPr marL="457200" lvl="0" indent="-457200">
              <a:buFont typeface="+mj-lt"/>
              <a:buAutoNum type="arabicPeriod"/>
            </a:pPr>
            <a:r>
              <a:rPr lang="ru-RU" b="1" dirty="0"/>
              <a:t>Бобошко Н.М. Налоги и налогообложение [Электронный ресурс]: учебно-</a:t>
            </a:r>
            <a:r>
              <a:rPr lang="ru-RU" b="1" dirty="0" err="1"/>
              <a:t>практич</a:t>
            </a:r>
            <a:r>
              <a:rPr lang="ru-RU" b="1" dirty="0"/>
              <a:t>. пособие. – М.: </a:t>
            </a:r>
            <a:r>
              <a:rPr lang="ru-RU" b="1" dirty="0" err="1"/>
              <a:t>МосУ</a:t>
            </a:r>
            <a:r>
              <a:rPr lang="ru-RU" b="1" dirty="0"/>
              <a:t> МВД России имени </a:t>
            </a:r>
            <a:r>
              <a:rPr lang="ru-RU" b="1" dirty="0" err="1"/>
              <a:t>В.Я.Кикотя</a:t>
            </a:r>
            <a:r>
              <a:rPr lang="ru-RU" b="1" dirty="0"/>
              <a:t>, 2022. – 413 c.  Режим доступа: http://80.253.29.57/marcweb/Download.</a:t>
            </a:r>
          </a:p>
          <a:p>
            <a:pPr marL="457200" lvl="0" indent="-457200">
              <a:buFont typeface="+mj-lt"/>
              <a:buAutoNum type="arabicPeriod"/>
            </a:pPr>
            <a:r>
              <a:rPr lang="ru-RU" b="1" dirty="0" err="1"/>
              <a:t>Ворожбит</a:t>
            </a:r>
            <a:r>
              <a:rPr lang="ru-RU" b="1" dirty="0"/>
              <a:t>, О.Ю. Налоги и налогообложение. Налоговая система Российской Федерации [Электронный ресурс]: учебное пособие / О.Ю. </a:t>
            </a:r>
            <a:r>
              <a:rPr lang="ru-RU" b="1" dirty="0" err="1"/>
              <a:t>Ворожбит</a:t>
            </a:r>
            <a:r>
              <a:rPr lang="ru-RU" b="1" dirty="0"/>
              <a:t>, В.А. Водопьянова. — Москва: РИОР: ИНФРА-М, 2022. –  174 с. – https://znanium.com/read?id=414805.</a:t>
            </a:r>
          </a:p>
          <a:p>
            <a:pPr marL="457200" lvl="0" indent="-457200">
              <a:buFont typeface="+mj-lt"/>
              <a:buAutoNum type="arabicPeriod"/>
            </a:pPr>
            <a:r>
              <a:rPr lang="ru-RU" b="1" dirty="0"/>
              <a:t>Романов, А.Н. Налоги и налогообложение [Электронный ресурс]: учеб. пособие / А.Н. Романов, С.П. Колчин. – М. : Вузовский учебник : ИНФРА-М, 2019. – 391 с. – Режим доступа:  https://znanium.com/read?id=333509.</a:t>
            </a:r>
          </a:p>
          <a:p>
            <a:pPr marL="457200" lvl="0" indent="-457200">
              <a:buFont typeface="+mj-lt"/>
              <a:buAutoNum type="arabicPeriod"/>
            </a:pPr>
            <a:r>
              <a:rPr lang="ru-RU" b="1" dirty="0"/>
              <a:t>Налоговое право [Электронный ресурс]: учебник для студентов вузов, обучающихся по направлению подготовки «Юриспруденция» / [Н.Д. </a:t>
            </a:r>
            <a:r>
              <a:rPr lang="ru-RU" b="1" dirty="0" err="1"/>
              <a:t>Эриашвили</a:t>
            </a:r>
            <a:r>
              <a:rPr lang="ru-RU" b="1" dirty="0"/>
              <a:t> и др.]; под ред. И.Ш. </a:t>
            </a:r>
            <a:r>
              <a:rPr lang="ru-RU" b="1" dirty="0" err="1"/>
              <a:t>Килясханова</a:t>
            </a:r>
            <a:r>
              <a:rPr lang="ru-RU" b="1" dirty="0"/>
              <a:t>, Е.Н. Колесниковой. – М.: ЮНИТИ-ДАНА, 2020. – 287 с. – Режим доступа: https://znanium.com/read?id=375631.</a:t>
            </a:r>
            <a:endParaRPr lang="ru-RU" b="1" dirty="0">
              <a:effectLst/>
            </a:endParaRPr>
          </a:p>
        </p:txBody>
      </p:sp>
      <p:sp>
        <p:nvSpPr>
          <p:cNvPr id="3" name="Заголовок 2"/>
          <p:cNvSpPr>
            <a:spLocks noGrp="1"/>
          </p:cNvSpPr>
          <p:nvPr>
            <p:ph type="title"/>
          </p:nvPr>
        </p:nvSpPr>
        <p:spPr/>
        <p:txBody>
          <a:bodyPr>
            <a:normAutofit/>
          </a:bodyPr>
          <a:lstStyle/>
          <a:p>
            <a:r>
              <a:rPr lang="ru-RU" b="1" dirty="0" smtClean="0"/>
              <a:t>Рекомендуемая </a:t>
            </a:r>
            <a:r>
              <a:rPr lang="ru-RU" b="1" dirty="0" smtClean="0"/>
              <a:t>литература</a:t>
            </a:r>
            <a:endParaRPr lang="ru-RU" b="1" dirty="0"/>
          </a:p>
        </p:txBody>
      </p:sp>
    </p:spTree>
    <p:extLst>
      <p:ext uri="{BB962C8B-B14F-4D97-AF65-F5344CB8AC3E}">
        <p14:creationId xmlns:p14="http://schemas.microsoft.com/office/powerpoint/2010/main" val="1933176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976063667"/>
              </p:ext>
            </p:extLst>
          </p:nvPr>
        </p:nvGraphicFramePr>
        <p:xfrm>
          <a:off x="611560" y="1772816"/>
          <a:ext cx="7992889"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Autofit/>
          </a:bodyPr>
          <a:lstStyle/>
          <a:p>
            <a:r>
              <a:rPr lang="ru-RU" sz="3200" dirty="0" smtClean="0"/>
              <a:t>Нормативные </a:t>
            </a:r>
            <a:r>
              <a:rPr lang="ru-RU" sz="3200" dirty="0"/>
              <a:t>определения, используемые для целей патентной системы </a:t>
            </a:r>
            <a:r>
              <a:rPr lang="ru-RU" sz="3200" dirty="0" smtClean="0"/>
              <a:t>налогообложения (пункт </a:t>
            </a:r>
            <a:r>
              <a:rPr lang="ru-RU" sz="3200" dirty="0"/>
              <a:t>3 ст. 346.43 НК </a:t>
            </a:r>
            <a:r>
              <a:rPr lang="ru-RU" sz="3200" dirty="0" smtClean="0"/>
              <a:t>РФ)</a:t>
            </a:r>
            <a:endParaRPr lang="ru-RU" sz="3200" dirty="0"/>
          </a:p>
        </p:txBody>
      </p:sp>
    </p:spTree>
    <p:extLst>
      <p:ext uri="{BB962C8B-B14F-4D97-AF65-F5344CB8AC3E}">
        <p14:creationId xmlns:p14="http://schemas.microsoft.com/office/powerpoint/2010/main" val="3823038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419274410"/>
              </p:ext>
            </p:extLst>
          </p:nvPr>
        </p:nvGraphicFramePr>
        <p:xfrm>
          <a:off x="971600" y="2636912"/>
          <a:ext cx="7408333" cy="345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fontScale="90000"/>
          </a:bodyPr>
          <a:lstStyle/>
          <a:p>
            <a:r>
              <a:rPr lang="ru-RU" u="sng" dirty="0" smtClean="0"/>
              <a:t>Налогоплательщики</a:t>
            </a:r>
            <a:br>
              <a:rPr lang="ru-RU" u="sng" dirty="0" smtClean="0"/>
            </a:br>
            <a:r>
              <a:rPr lang="ru-RU" dirty="0" smtClean="0"/>
              <a:t> </a:t>
            </a:r>
            <a:r>
              <a:rPr lang="ru-RU" dirty="0"/>
              <a:t>(п. 1 ст. 346.44 НК РФ)</a:t>
            </a:r>
          </a:p>
        </p:txBody>
      </p:sp>
    </p:spTree>
    <p:extLst>
      <p:ext uri="{BB962C8B-B14F-4D97-AF65-F5344CB8AC3E}">
        <p14:creationId xmlns:p14="http://schemas.microsoft.com/office/powerpoint/2010/main" val="16584728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198114543"/>
              </p:ext>
            </p:extLst>
          </p:nvPr>
        </p:nvGraphicFramePr>
        <p:xfrm>
          <a:off x="539552" y="1844824"/>
          <a:ext cx="7668840" cy="4353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a:bodyPr>
          <a:lstStyle/>
          <a:p>
            <a:r>
              <a:rPr lang="ru-RU" sz="3200" dirty="0" smtClean="0"/>
              <a:t>Не </a:t>
            </a:r>
            <a:r>
              <a:rPr lang="ru-RU" sz="3200" dirty="0"/>
              <a:t>могут применять патентную систему налогообложения (п. п. 5, 6 ст. 346.43 НК РФ)</a:t>
            </a:r>
          </a:p>
        </p:txBody>
      </p:sp>
    </p:spTree>
    <p:extLst>
      <p:ext uri="{BB962C8B-B14F-4D97-AF65-F5344CB8AC3E}">
        <p14:creationId xmlns:p14="http://schemas.microsoft.com/office/powerpoint/2010/main" val="16584728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298496741"/>
              </p:ext>
            </p:extLst>
          </p:nvPr>
        </p:nvGraphicFramePr>
        <p:xfrm>
          <a:off x="323528" y="1700808"/>
          <a:ext cx="8712967"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fontScale="90000"/>
          </a:bodyPr>
          <a:lstStyle/>
          <a:p>
            <a:r>
              <a:rPr lang="ru-RU" u="sng" dirty="0" smtClean="0"/>
              <a:t>Патент:</a:t>
            </a:r>
            <a:br>
              <a:rPr lang="ru-RU" u="sng" dirty="0" smtClean="0"/>
            </a:br>
            <a:endParaRPr lang="ru-RU" u="sng" dirty="0"/>
          </a:p>
        </p:txBody>
      </p:sp>
    </p:spTree>
    <p:extLst>
      <p:ext uri="{BB962C8B-B14F-4D97-AF65-F5344CB8AC3E}">
        <p14:creationId xmlns:p14="http://schemas.microsoft.com/office/powerpoint/2010/main" val="16584728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065838319"/>
              </p:ext>
            </p:extLst>
          </p:nvPr>
        </p:nvGraphicFramePr>
        <p:xfrm>
          <a:off x="467544" y="1988840"/>
          <a:ext cx="774084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fontScale="90000"/>
          </a:bodyPr>
          <a:lstStyle/>
          <a:p>
            <a:r>
              <a:rPr lang="ru-RU" sz="3600" dirty="0" smtClean="0"/>
              <a:t>Виды </a:t>
            </a:r>
            <a:r>
              <a:rPr lang="ru-RU" sz="3600" dirty="0"/>
              <a:t>предпринимательской деятельности, которые </a:t>
            </a:r>
            <a:r>
              <a:rPr lang="ru-RU" sz="3600" dirty="0" smtClean="0"/>
              <a:t> </a:t>
            </a:r>
            <a:r>
              <a:rPr lang="ru-RU" sz="3600" dirty="0"/>
              <a:t>могут облагаться по патентной системе </a:t>
            </a:r>
            <a:r>
              <a:rPr lang="ru-RU" sz="3600" dirty="0" smtClean="0"/>
              <a:t>(п</a:t>
            </a:r>
            <a:r>
              <a:rPr lang="ru-RU" sz="3600" dirty="0"/>
              <a:t>. 2 ст. 346.43 НК </a:t>
            </a:r>
            <a:r>
              <a:rPr lang="ru-RU" dirty="0" smtClean="0"/>
              <a:t>РФ)</a:t>
            </a:r>
            <a:endParaRPr lang="ru-RU" dirty="0"/>
          </a:p>
        </p:txBody>
      </p:sp>
    </p:spTree>
    <p:extLst>
      <p:ext uri="{BB962C8B-B14F-4D97-AF65-F5344CB8AC3E}">
        <p14:creationId xmlns:p14="http://schemas.microsoft.com/office/powerpoint/2010/main" val="16584728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3600" b="1" dirty="0" smtClean="0"/>
              <a:t>При использовании патентной системы предприниматели освобождаются:</a:t>
            </a:r>
            <a:endParaRPr lang="ru-RU" sz="3600" b="1" dirty="0"/>
          </a:p>
        </p:txBody>
      </p:sp>
      <p:sp>
        <p:nvSpPr>
          <p:cNvPr id="2" name="Объект 1"/>
          <p:cNvSpPr>
            <a:spLocks noGrp="1"/>
          </p:cNvSpPr>
          <p:nvPr>
            <p:ph idx="1"/>
          </p:nvPr>
        </p:nvSpPr>
        <p:spPr/>
        <p:txBody>
          <a:bodyPr/>
          <a:lstStyle/>
          <a:p>
            <a:endParaRPr lang="ru-RU"/>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6" t="30839" r="29342" b="22286"/>
          <a:stretch/>
        </p:blipFill>
        <p:spPr bwMode="auto">
          <a:xfrm>
            <a:off x="287525" y="1933278"/>
            <a:ext cx="8568950" cy="4733634"/>
          </a:xfrm>
          <a:prstGeom prst="rect">
            <a:avLst/>
          </a:prstGeom>
          <a:noFill/>
          <a:ln w="762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4728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94821086"/>
              </p:ext>
            </p:extLst>
          </p:nvPr>
        </p:nvGraphicFramePr>
        <p:xfrm>
          <a:off x="872067" y="2675467"/>
          <a:ext cx="7408333" cy="345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fontScale="90000"/>
          </a:bodyPr>
          <a:lstStyle/>
          <a:p>
            <a:r>
              <a:rPr lang="ru-RU" u="sng" dirty="0"/>
              <a:t>Объект налогообложения </a:t>
            </a:r>
            <a:r>
              <a:rPr lang="ru-RU" dirty="0" smtClean="0"/>
              <a:t>(ст</a:t>
            </a:r>
            <a:r>
              <a:rPr lang="ru-RU" dirty="0"/>
              <a:t>. 346.47 НК </a:t>
            </a:r>
            <a:r>
              <a:rPr lang="ru-RU" dirty="0" smtClean="0"/>
              <a:t>РФ)</a:t>
            </a:r>
            <a:endParaRPr lang="ru-RU" dirty="0"/>
          </a:p>
        </p:txBody>
      </p:sp>
    </p:spTree>
    <p:extLst>
      <p:ext uri="{BB962C8B-B14F-4D97-AF65-F5344CB8AC3E}">
        <p14:creationId xmlns:p14="http://schemas.microsoft.com/office/powerpoint/2010/main" val="16584728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736989838"/>
              </p:ext>
            </p:extLst>
          </p:nvPr>
        </p:nvGraphicFramePr>
        <p:xfrm>
          <a:off x="872067" y="2675467"/>
          <a:ext cx="7408333" cy="345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fontScale="90000"/>
          </a:bodyPr>
          <a:lstStyle/>
          <a:p>
            <a:r>
              <a:rPr lang="ru-RU" u="sng" dirty="0"/>
              <a:t>Налоговая база </a:t>
            </a:r>
            <a:r>
              <a:rPr lang="ru-RU" dirty="0" smtClean="0"/>
              <a:t>(</a:t>
            </a:r>
            <a:r>
              <a:rPr lang="ru-RU" dirty="0" smtClean="0"/>
              <a:t>п</a:t>
            </a:r>
            <a:r>
              <a:rPr lang="ru-RU" dirty="0"/>
              <a:t>. 1 ст. 346.48 НК </a:t>
            </a:r>
            <a:r>
              <a:rPr lang="ru-RU" dirty="0" smtClean="0"/>
              <a:t>РФ)</a:t>
            </a:r>
            <a:endParaRPr lang="ru-RU" dirty="0"/>
          </a:p>
        </p:txBody>
      </p:sp>
    </p:spTree>
    <p:extLst>
      <p:ext uri="{BB962C8B-B14F-4D97-AF65-F5344CB8AC3E}">
        <p14:creationId xmlns:p14="http://schemas.microsoft.com/office/powerpoint/2010/main" val="16584728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endParaRPr lang="ru-RU" sz="28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3998708258"/>
              </p:ext>
            </p:extLst>
          </p:nvPr>
        </p:nvGraphicFramePr>
        <p:xfrm>
          <a:off x="467545" y="1844824"/>
          <a:ext cx="7812856" cy="428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84728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a:xfrm>
            <a:off x="457200" y="338328"/>
            <a:ext cx="6995120" cy="1002440"/>
          </a:xfrm>
        </p:spPr>
        <p:txBody>
          <a:bodyPr/>
          <a:lstStyle/>
          <a:p>
            <a:pPr algn="l"/>
            <a:r>
              <a:rPr lang="ru-RU" dirty="0" smtClean="0"/>
              <a:t>Пример:</a:t>
            </a:r>
            <a:endParaRPr lang="ru-RU"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85" t="28125" r="33430" b="10141"/>
          <a:stretch/>
        </p:blipFill>
        <p:spPr bwMode="auto">
          <a:xfrm>
            <a:off x="1691680" y="1268760"/>
            <a:ext cx="6606073" cy="5373217"/>
          </a:xfrm>
          <a:prstGeom prst="rect">
            <a:avLst/>
          </a:prstGeom>
          <a:noFill/>
          <a:ln w="7620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054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pPr hangingPunct="0"/>
            <a:r>
              <a:rPr lang="ru-RU" dirty="0"/>
              <a:t>1. История применения специальных режимов налогообложения в России.</a:t>
            </a:r>
          </a:p>
          <a:p>
            <a:r>
              <a:rPr lang="ru-RU" dirty="0"/>
              <a:t>2. Роль специальных режимов налогообложения в развитии малого бизнеса в России</a:t>
            </a:r>
            <a:r>
              <a:rPr lang="ru-RU" dirty="0" smtClean="0"/>
              <a:t>.</a:t>
            </a:r>
          </a:p>
          <a:p>
            <a:r>
              <a:rPr lang="ru-RU" dirty="0"/>
              <a:t>3</a:t>
            </a:r>
            <a:r>
              <a:rPr lang="ru-RU" dirty="0" smtClean="0"/>
              <a:t>. </a:t>
            </a:r>
            <a:r>
              <a:rPr lang="ru-RU" dirty="0"/>
              <a:t>Опыт налогообложения малых предприятий за рубежом.</a:t>
            </a:r>
          </a:p>
          <a:p>
            <a:r>
              <a:rPr lang="ru-RU" dirty="0" smtClean="0"/>
              <a:t>4. </a:t>
            </a:r>
            <a:r>
              <a:rPr lang="ru-RU" dirty="0"/>
              <a:t>Основные изменения в применении упрощенной  и автоматизированной упрощенной системы налогообложения в 2024 году</a:t>
            </a:r>
            <a:r>
              <a:rPr lang="ru-RU" dirty="0" smtClean="0"/>
              <a:t>.</a:t>
            </a:r>
          </a:p>
          <a:p>
            <a:r>
              <a:rPr lang="ru-RU" dirty="0" smtClean="0"/>
              <a:t>5. Особенности налога на профессиональный доход («</a:t>
            </a:r>
            <a:r>
              <a:rPr lang="ru-RU" dirty="0" err="1" smtClean="0"/>
              <a:t>самозанятость</a:t>
            </a:r>
            <a:r>
              <a:rPr lang="ru-RU" dirty="0" smtClean="0"/>
              <a:t>»).</a:t>
            </a:r>
            <a:endParaRPr lang="ru-RU" dirty="0"/>
          </a:p>
          <a:p>
            <a:endParaRPr lang="ru-RU" dirty="0" smtClean="0"/>
          </a:p>
          <a:p>
            <a:endParaRPr lang="ru-RU" dirty="0"/>
          </a:p>
        </p:txBody>
      </p:sp>
      <p:sp>
        <p:nvSpPr>
          <p:cNvPr id="3" name="Заголовок 2"/>
          <p:cNvSpPr>
            <a:spLocks noGrp="1"/>
          </p:cNvSpPr>
          <p:nvPr>
            <p:ph type="title"/>
          </p:nvPr>
        </p:nvSpPr>
        <p:spPr/>
        <p:txBody>
          <a:bodyPr>
            <a:normAutofit fontScale="90000"/>
          </a:bodyPr>
          <a:lstStyle/>
          <a:p>
            <a:r>
              <a:rPr lang="ru-RU" dirty="0" smtClean="0"/>
              <a:t>Рекомендуемая тематика докладов</a:t>
            </a:r>
            <a:endParaRPr lang="ru-RU" dirty="0"/>
          </a:p>
        </p:txBody>
      </p:sp>
    </p:spTree>
    <p:extLst>
      <p:ext uri="{BB962C8B-B14F-4D97-AF65-F5344CB8AC3E}">
        <p14:creationId xmlns:p14="http://schemas.microsoft.com/office/powerpoint/2010/main" val="33666807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4273693925"/>
              </p:ext>
            </p:extLst>
          </p:nvPr>
        </p:nvGraphicFramePr>
        <p:xfrm>
          <a:off x="872067" y="2675467"/>
          <a:ext cx="7408333" cy="345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lstStyle/>
          <a:p>
            <a:r>
              <a:rPr lang="ru-RU" u="sng" dirty="0" smtClean="0"/>
              <a:t>Ставка налога </a:t>
            </a:r>
            <a:r>
              <a:rPr lang="ru-RU" dirty="0" smtClean="0"/>
              <a:t>(ст</a:t>
            </a:r>
            <a:r>
              <a:rPr lang="ru-RU" dirty="0"/>
              <a:t>. 346.50 НК </a:t>
            </a:r>
            <a:r>
              <a:rPr lang="ru-RU" dirty="0" smtClean="0"/>
              <a:t>РФ)</a:t>
            </a:r>
            <a:endParaRPr lang="ru-RU" dirty="0"/>
          </a:p>
        </p:txBody>
      </p:sp>
    </p:spTree>
    <p:extLst>
      <p:ext uri="{BB962C8B-B14F-4D97-AF65-F5344CB8AC3E}">
        <p14:creationId xmlns:p14="http://schemas.microsoft.com/office/powerpoint/2010/main" val="16584728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483594527"/>
              </p:ext>
            </p:extLst>
          </p:nvPr>
        </p:nvGraphicFramePr>
        <p:xfrm>
          <a:off x="107504" y="1916832"/>
          <a:ext cx="7408333" cy="3450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Заголовок 2"/>
          <p:cNvSpPr>
            <a:spLocks noGrp="1"/>
          </p:cNvSpPr>
          <p:nvPr>
            <p:ph type="title"/>
          </p:nvPr>
        </p:nvSpPr>
        <p:spPr/>
        <p:txBody>
          <a:bodyPr>
            <a:normAutofit fontScale="90000"/>
          </a:bodyPr>
          <a:lstStyle/>
          <a:p>
            <a:r>
              <a:rPr lang="ru-RU" dirty="0" smtClean="0"/>
              <a:t>Налоговый период </a:t>
            </a:r>
            <a:r>
              <a:rPr lang="ru-RU" dirty="0"/>
              <a:t>(п. 1 ст. 346.49 НК РФ)</a:t>
            </a:r>
          </a:p>
        </p:txBody>
      </p:sp>
      <p:sp>
        <p:nvSpPr>
          <p:cNvPr id="6" name="Прямоугольник 5"/>
          <p:cNvSpPr/>
          <p:nvPr/>
        </p:nvSpPr>
        <p:spPr>
          <a:xfrm>
            <a:off x="4139952" y="1993623"/>
            <a:ext cx="4572000" cy="2862322"/>
          </a:xfrm>
          <a:prstGeom prst="rect">
            <a:avLst/>
          </a:prstGeom>
          <a:solidFill>
            <a:schemeClr val="accent6">
              <a:lumMod val="60000"/>
              <a:lumOff val="40000"/>
            </a:schemeClr>
          </a:solidFill>
          <a:scene3d>
            <a:camera prst="orthographicFront"/>
            <a:lightRig rig="threePt" dir="t"/>
          </a:scene3d>
          <a:sp3d>
            <a:bevelT w="114300" prst="artDeco"/>
          </a:sp3d>
        </p:spPr>
        <p:txBody>
          <a:bodyPr>
            <a:spAutoFit/>
          </a:bodyPr>
          <a:lstStyle/>
          <a:p>
            <a:r>
              <a:rPr lang="ru-RU" b="1" dirty="0"/>
              <a:t>в силу п. 5 ст. 346.45 НК РФ патент выдается по выбору индивидуального предпринимателя на период от одного до двенадцати месяцев включительно в пределах календарного года. Соответственно, на основании п. 2 ст. 346.49 НК РФ, если патент выдан на срок менее календарного года, налоговым периодом признается срок, на который выдан патент.</a:t>
            </a:r>
          </a:p>
        </p:txBody>
      </p:sp>
    </p:spTree>
    <p:extLst>
      <p:ext uri="{BB962C8B-B14F-4D97-AF65-F5344CB8AC3E}">
        <p14:creationId xmlns:p14="http://schemas.microsoft.com/office/powerpoint/2010/main" val="24535448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1" y="1844824"/>
            <a:ext cx="7668840" cy="4281339"/>
          </a:xfrm>
        </p:spPr>
        <p:style>
          <a:lnRef idx="2">
            <a:schemeClr val="accent2"/>
          </a:lnRef>
          <a:fillRef idx="1">
            <a:schemeClr val="lt1"/>
          </a:fillRef>
          <a:effectRef idx="0">
            <a:schemeClr val="accent2"/>
          </a:effectRef>
          <a:fontRef idx="minor">
            <a:schemeClr val="dk1"/>
          </a:fontRef>
        </p:style>
        <p:txBody>
          <a:bodyPr>
            <a:normAutofit/>
          </a:bodyPr>
          <a:lstStyle/>
          <a:p>
            <a:r>
              <a:rPr lang="ru-RU" b="1" dirty="0" smtClean="0"/>
              <a:t>1</a:t>
            </a:r>
            <a:r>
              <a:rPr lang="ru-RU" b="1" dirty="0"/>
              <a:t>) если патент получен на срок до шести месяцев, - в размере полной суммы налога в срок не позднее срока окончания действия патента;</a:t>
            </a:r>
          </a:p>
          <a:p>
            <a:r>
              <a:rPr lang="ru-RU" b="1" dirty="0"/>
              <a:t>2) если патент получен на срок от шести месяцев до календарного года:</a:t>
            </a:r>
          </a:p>
          <a:p>
            <a:r>
              <a:rPr lang="ru-RU" b="1" dirty="0"/>
              <a:t>- в размере одной трети суммы налога в срок не позднее девяноста календарных дней после начала действия патента;</a:t>
            </a:r>
          </a:p>
          <a:p>
            <a:r>
              <a:rPr lang="ru-RU" b="1" dirty="0"/>
              <a:t>- в размере двух третей суммы налога в срок не позднее срока окончания действия патента.</a:t>
            </a:r>
          </a:p>
          <a:p>
            <a:endParaRPr lang="ru-RU" b="1" dirty="0"/>
          </a:p>
        </p:txBody>
      </p:sp>
      <p:sp>
        <p:nvSpPr>
          <p:cNvPr id="3" name="Заголовок 2"/>
          <p:cNvSpPr>
            <a:spLocks noGrp="1"/>
          </p:cNvSpPr>
          <p:nvPr>
            <p:ph type="title"/>
          </p:nvPr>
        </p:nvSpPr>
        <p:spPr/>
        <p:txBody>
          <a:bodyPr>
            <a:normAutofit fontScale="90000"/>
          </a:bodyPr>
          <a:lstStyle/>
          <a:p>
            <a:r>
              <a:rPr lang="ru-RU" u="sng" dirty="0"/>
              <a:t>Срок уплаты </a:t>
            </a:r>
            <a:r>
              <a:rPr lang="ru-RU" u="sng" dirty="0" smtClean="0"/>
              <a:t>налога </a:t>
            </a:r>
            <a:r>
              <a:rPr lang="ru-RU" dirty="0" smtClean="0"/>
              <a:t>(п</a:t>
            </a:r>
            <a:r>
              <a:rPr lang="ru-RU" dirty="0"/>
              <a:t>. 2 ст. 346.51 НК </a:t>
            </a:r>
            <a:r>
              <a:rPr lang="ru-RU" dirty="0" smtClean="0"/>
              <a:t>РФ)</a:t>
            </a:r>
            <a:endParaRPr lang="ru-RU" dirty="0"/>
          </a:p>
        </p:txBody>
      </p:sp>
    </p:spTree>
    <p:extLst>
      <p:ext uri="{BB962C8B-B14F-4D97-AF65-F5344CB8AC3E}">
        <p14:creationId xmlns:p14="http://schemas.microsoft.com/office/powerpoint/2010/main" val="24535448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r>
              <a:rPr lang="ru-RU" b="1" dirty="0" smtClean="0"/>
              <a:t>не </a:t>
            </a:r>
            <a:r>
              <a:rPr lang="ru-RU" b="1" dirty="0"/>
              <a:t>предусмотрена (ст. 346.52 НК РФ</a:t>
            </a:r>
            <a:r>
              <a:rPr lang="ru-RU" b="1" dirty="0" smtClean="0"/>
              <a:t>)</a:t>
            </a:r>
            <a:endParaRPr lang="ru-RU" b="1" dirty="0"/>
          </a:p>
        </p:txBody>
      </p:sp>
      <p:sp>
        <p:nvSpPr>
          <p:cNvPr id="3" name="Заголовок 2"/>
          <p:cNvSpPr>
            <a:spLocks noGrp="1"/>
          </p:cNvSpPr>
          <p:nvPr>
            <p:ph type="title"/>
          </p:nvPr>
        </p:nvSpPr>
        <p:spPr/>
        <p:txBody>
          <a:bodyPr/>
          <a:lstStyle/>
          <a:p>
            <a:r>
              <a:rPr lang="ru-RU" dirty="0"/>
              <a:t>Налоговая декларация </a:t>
            </a:r>
          </a:p>
        </p:txBody>
      </p:sp>
    </p:spTree>
    <p:extLst>
      <p:ext uri="{BB962C8B-B14F-4D97-AF65-F5344CB8AC3E}">
        <p14:creationId xmlns:p14="http://schemas.microsoft.com/office/powerpoint/2010/main" val="24535448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404664"/>
            <a:ext cx="7772400" cy="1780108"/>
          </a:xfrm>
        </p:spPr>
        <p:txBody>
          <a:bodyPr/>
          <a:lstStyle/>
          <a:p>
            <a:pPr algn="l"/>
            <a:r>
              <a:rPr lang="ru-RU" dirty="0" smtClean="0"/>
              <a:t>Вопрос </a:t>
            </a:r>
            <a:r>
              <a:rPr lang="ru-RU" dirty="0" smtClean="0"/>
              <a:t>5.</a:t>
            </a:r>
            <a:endParaRPr lang="ru-RU" dirty="0"/>
          </a:p>
        </p:txBody>
      </p:sp>
      <p:sp>
        <p:nvSpPr>
          <p:cNvPr id="3" name="Подзаголовок 2"/>
          <p:cNvSpPr>
            <a:spLocks noGrp="1"/>
          </p:cNvSpPr>
          <p:nvPr>
            <p:ph type="subTitle" idx="1"/>
          </p:nvPr>
        </p:nvSpPr>
        <p:spPr>
          <a:xfrm>
            <a:off x="1043608" y="2852936"/>
            <a:ext cx="7696944" cy="1473200"/>
          </a:xfrm>
        </p:spPr>
        <p:style>
          <a:lnRef idx="3">
            <a:schemeClr val="lt1"/>
          </a:lnRef>
          <a:fillRef idx="1">
            <a:schemeClr val="accent5"/>
          </a:fillRef>
          <a:effectRef idx="1">
            <a:schemeClr val="accent5"/>
          </a:effectRef>
          <a:fontRef idx="minor">
            <a:schemeClr val="lt1"/>
          </a:fontRef>
        </p:style>
        <p:txBody>
          <a:bodyPr>
            <a:normAutofit/>
          </a:bodyPr>
          <a:lstStyle/>
          <a:p>
            <a:pPr algn="r"/>
            <a:r>
              <a:rPr lang="ru-RU" sz="2800" b="1" dirty="0">
                <a:solidFill>
                  <a:schemeClr val="tx2"/>
                </a:solidFill>
              </a:rPr>
              <a:t>Система налогообложения при выполнении соглашений о разделе продукции (СРП), ее особенности</a:t>
            </a:r>
          </a:p>
        </p:txBody>
      </p:sp>
    </p:spTree>
    <p:extLst>
      <p:ext uri="{BB962C8B-B14F-4D97-AF65-F5344CB8AC3E}">
        <p14:creationId xmlns:p14="http://schemas.microsoft.com/office/powerpoint/2010/main" val="21037799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545159539"/>
              </p:ext>
            </p:extLst>
          </p:nvPr>
        </p:nvGraphicFramePr>
        <p:xfrm>
          <a:off x="755576" y="2204864"/>
          <a:ext cx="8064895"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fontScale="90000"/>
          </a:bodyPr>
          <a:lstStyle/>
          <a:p>
            <a:r>
              <a:rPr lang="ru-RU" u="sng" dirty="0"/>
              <a:t>Система налогообложения при выполнении соглашений о разделе продукции (СРП) </a:t>
            </a:r>
          </a:p>
        </p:txBody>
      </p:sp>
    </p:spTree>
    <p:extLst>
      <p:ext uri="{BB962C8B-B14F-4D97-AF65-F5344CB8AC3E}">
        <p14:creationId xmlns:p14="http://schemas.microsoft.com/office/powerpoint/2010/main" val="24535448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ru-RU" b="1" dirty="0" smtClean="0">
                <a:solidFill>
                  <a:schemeClr val="tx1"/>
                </a:solidFill>
              </a:rPr>
              <a:t>устанавливает </a:t>
            </a:r>
            <a:r>
              <a:rPr lang="ru-RU" b="1" dirty="0">
                <a:solidFill>
                  <a:schemeClr val="tx1"/>
                </a:solidFill>
              </a:rPr>
              <a:t>особые правила налогообложения при добыче полезных ископаемых лицами, заключившими СРП. </a:t>
            </a:r>
            <a:endParaRPr lang="ru-RU" b="1" dirty="0" smtClean="0">
              <a:solidFill>
                <a:schemeClr val="tx1"/>
              </a:solidFill>
            </a:endParaRPr>
          </a:p>
          <a:p>
            <a:r>
              <a:rPr lang="ru-RU" b="1" dirty="0">
                <a:solidFill>
                  <a:schemeClr val="tx1"/>
                </a:solidFill>
              </a:rPr>
              <a:t>подлежащие уплате налоги прямо предусмотрены в гл. 26.4 НК РФ (перечень федеральных налогов сокращен по сравнению со ст. 13 НК РФ), а сами налоги исчисляются с существенными особенностями.</a:t>
            </a:r>
          </a:p>
          <a:p>
            <a:endParaRPr lang="ru-RU" b="1" dirty="0">
              <a:solidFill>
                <a:schemeClr val="tx1"/>
              </a:solidFill>
            </a:endParaRPr>
          </a:p>
        </p:txBody>
      </p:sp>
      <p:sp>
        <p:nvSpPr>
          <p:cNvPr id="3" name="Заголовок 2"/>
          <p:cNvSpPr>
            <a:spLocks noGrp="1"/>
          </p:cNvSpPr>
          <p:nvPr>
            <p:ph type="title"/>
          </p:nvPr>
        </p:nvSpPr>
        <p:spPr/>
        <p:txBody>
          <a:bodyPr/>
          <a:lstStyle/>
          <a:p>
            <a:r>
              <a:rPr lang="ru-RU" u="sng" dirty="0" smtClean="0"/>
              <a:t>Налоговый режим в виде СРП </a:t>
            </a:r>
            <a:endParaRPr lang="ru-RU" u="sng" dirty="0"/>
          </a:p>
        </p:txBody>
      </p:sp>
    </p:spTree>
    <p:extLst>
      <p:ext uri="{BB962C8B-B14F-4D97-AF65-F5344CB8AC3E}">
        <p14:creationId xmlns:p14="http://schemas.microsoft.com/office/powerpoint/2010/main" val="24535448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ru-RU" b="1" dirty="0" smtClean="0"/>
              <a:t>Налогоплательщик </a:t>
            </a:r>
            <a:r>
              <a:rPr lang="ru-RU" b="1" dirty="0"/>
              <a:t>может возместить расходы на уплату им некоторых налогов за счет увеличения своей доли в подлежащей разделу продукции. </a:t>
            </a:r>
          </a:p>
        </p:txBody>
      </p:sp>
      <p:sp>
        <p:nvSpPr>
          <p:cNvPr id="3" name="Заголовок 2"/>
          <p:cNvSpPr>
            <a:spLocks noGrp="1"/>
          </p:cNvSpPr>
          <p:nvPr>
            <p:ph type="title"/>
          </p:nvPr>
        </p:nvSpPr>
        <p:spPr/>
        <p:txBody>
          <a:bodyPr>
            <a:normAutofit fontScale="90000"/>
          </a:bodyPr>
          <a:lstStyle/>
          <a:p>
            <a:r>
              <a:rPr lang="ru-RU" dirty="0" err="1" smtClean="0"/>
              <a:t>Возмездность</a:t>
            </a:r>
            <a:r>
              <a:rPr lang="ru-RU" dirty="0"/>
              <a:t> </a:t>
            </a:r>
            <a:r>
              <a:rPr lang="ru-RU" dirty="0" smtClean="0"/>
              <a:t>налогов, </a:t>
            </a:r>
            <a:r>
              <a:rPr lang="ru-RU" dirty="0" err="1" smtClean="0"/>
              <a:t>уплачивваемых</a:t>
            </a:r>
            <a:r>
              <a:rPr lang="ru-RU" dirty="0" smtClean="0"/>
              <a:t> в рамках СРП</a:t>
            </a:r>
            <a:endParaRPr lang="ru-RU" dirty="0"/>
          </a:p>
        </p:txBody>
      </p:sp>
    </p:spTree>
    <p:extLst>
      <p:ext uri="{BB962C8B-B14F-4D97-AF65-F5344CB8AC3E}">
        <p14:creationId xmlns:p14="http://schemas.microsoft.com/office/powerpoint/2010/main" val="24535448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extLst>
              <p:ext uri="{D42A27DB-BD31-4B8C-83A1-F6EECF244321}">
                <p14:modId xmlns:p14="http://schemas.microsoft.com/office/powerpoint/2010/main" val="3328458304"/>
              </p:ext>
            </p:extLst>
          </p:nvPr>
        </p:nvGraphicFramePr>
        <p:xfrm>
          <a:off x="611561" y="2060848"/>
          <a:ext cx="7668840" cy="4065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Прямоугольник 5"/>
          <p:cNvSpPr/>
          <p:nvPr/>
        </p:nvSpPr>
        <p:spPr>
          <a:xfrm>
            <a:off x="1187625" y="770880"/>
            <a:ext cx="7600136" cy="584775"/>
          </a:xfrm>
          <a:prstGeom prst="rect">
            <a:avLst/>
          </a:prstGeom>
        </p:spPr>
        <p:txBody>
          <a:bodyPr wrap="square">
            <a:spAutoFit/>
          </a:bodyPr>
          <a:lstStyle/>
          <a:p>
            <a:pPr algn="ctr"/>
            <a:r>
              <a:rPr lang="ru-RU" sz="3200" b="1" u="sng" dirty="0" smtClean="0">
                <a:solidFill>
                  <a:schemeClr val="bg1"/>
                </a:solidFill>
              </a:rPr>
              <a:t>Соглашение  о разделе продукции</a:t>
            </a:r>
            <a:endParaRPr lang="ru-RU" sz="3200" b="1" u="sng" dirty="0">
              <a:solidFill>
                <a:schemeClr val="bg1"/>
              </a:solidFill>
            </a:endParaRPr>
          </a:p>
        </p:txBody>
      </p:sp>
    </p:spTree>
    <p:extLst>
      <p:ext uri="{BB962C8B-B14F-4D97-AF65-F5344CB8AC3E}">
        <p14:creationId xmlns:p14="http://schemas.microsoft.com/office/powerpoint/2010/main" val="24535448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5" y="1052736"/>
            <a:ext cx="7452816" cy="5073427"/>
          </a:xfrm>
        </p:spPr>
        <p:style>
          <a:lnRef idx="3">
            <a:schemeClr val="lt1"/>
          </a:lnRef>
          <a:fillRef idx="1">
            <a:schemeClr val="accent4"/>
          </a:fillRef>
          <a:effectRef idx="1">
            <a:schemeClr val="accent4"/>
          </a:effectRef>
          <a:fontRef idx="minor">
            <a:schemeClr val="lt1"/>
          </a:fontRef>
        </p:style>
        <p:txBody>
          <a:bodyPr>
            <a:normAutofit/>
          </a:bodyPr>
          <a:lstStyle/>
          <a:p>
            <a:r>
              <a:rPr lang="ru-RU" sz="3200" b="1" dirty="0" smtClean="0"/>
              <a:t>Сейчас </a:t>
            </a:r>
            <a:r>
              <a:rPr lang="ru-RU" sz="3200" b="1" dirty="0"/>
              <a:t>в России реально действуют только три соглашения о разделе продукции. Два из них - "Сахалин-1" и "Сахалин-2" - являются проектами освоения Сахалинского шельфа, третье соглашение представляет собой проект освоения </a:t>
            </a:r>
            <a:r>
              <a:rPr lang="ru-RU" sz="3200" b="1" dirty="0" err="1"/>
              <a:t>Харьягинского</a:t>
            </a:r>
            <a:r>
              <a:rPr lang="ru-RU" sz="3200" b="1" dirty="0"/>
              <a:t> месторождения, расположенного в Ненецком автономном округе. </a:t>
            </a:r>
          </a:p>
        </p:txBody>
      </p:sp>
    </p:spTree>
    <p:extLst>
      <p:ext uri="{BB962C8B-B14F-4D97-AF65-F5344CB8AC3E}">
        <p14:creationId xmlns:p14="http://schemas.microsoft.com/office/powerpoint/2010/main" val="2453544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404664"/>
            <a:ext cx="7772400" cy="1780108"/>
          </a:xfrm>
        </p:spPr>
        <p:txBody>
          <a:bodyPr/>
          <a:lstStyle/>
          <a:p>
            <a:pPr algn="l"/>
            <a:r>
              <a:rPr lang="ru-RU" dirty="0" smtClean="0"/>
              <a:t>Вопрос 1.</a:t>
            </a:r>
            <a:endParaRPr lang="ru-RU" dirty="0"/>
          </a:p>
        </p:txBody>
      </p:sp>
      <p:sp>
        <p:nvSpPr>
          <p:cNvPr id="3" name="Подзаголовок 2"/>
          <p:cNvSpPr>
            <a:spLocks noGrp="1"/>
          </p:cNvSpPr>
          <p:nvPr>
            <p:ph type="subTitle" idx="1"/>
          </p:nvPr>
        </p:nvSpPr>
        <p:spPr>
          <a:xfrm>
            <a:off x="1043608" y="2852936"/>
            <a:ext cx="7696944" cy="1473200"/>
          </a:xfrm>
        </p:spPr>
        <p:style>
          <a:lnRef idx="3">
            <a:schemeClr val="lt1"/>
          </a:lnRef>
          <a:fillRef idx="1">
            <a:schemeClr val="accent5"/>
          </a:fillRef>
          <a:effectRef idx="1">
            <a:schemeClr val="accent5"/>
          </a:effectRef>
          <a:fontRef idx="minor">
            <a:schemeClr val="lt1"/>
          </a:fontRef>
        </p:style>
        <p:txBody>
          <a:bodyPr>
            <a:normAutofit/>
          </a:bodyPr>
          <a:lstStyle/>
          <a:p>
            <a:pPr algn="r"/>
            <a:r>
              <a:rPr lang="ru-RU" sz="2800" b="1" dirty="0">
                <a:solidFill>
                  <a:schemeClr val="tx2"/>
                </a:solidFill>
              </a:rPr>
              <a:t>Экономическая сущность и история развития специальных режимов налогообложения</a:t>
            </a:r>
          </a:p>
        </p:txBody>
      </p:sp>
    </p:spTree>
    <p:extLst>
      <p:ext uri="{BB962C8B-B14F-4D97-AF65-F5344CB8AC3E}">
        <p14:creationId xmlns:p14="http://schemas.microsoft.com/office/powerpoint/2010/main" val="6756944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751691226"/>
              </p:ext>
            </p:extLst>
          </p:nvPr>
        </p:nvGraphicFramePr>
        <p:xfrm>
          <a:off x="467544" y="1556792"/>
          <a:ext cx="8424935"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fontScale="90000"/>
          </a:bodyPr>
          <a:lstStyle/>
          <a:p>
            <a:r>
              <a:rPr lang="ru-RU" dirty="0" smtClean="0"/>
              <a:t>Термины, используемые в рамках СРП</a:t>
            </a:r>
            <a:endParaRPr lang="ru-RU" dirty="0"/>
          </a:p>
        </p:txBody>
      </p:sp>
    </p:spTree>
    <p:extLst>
      <p:ext uri="{BB962C8B-B14F-4D97-AF65-F5344CB8AC3E}">
        <p14:creationId xmlns:p14="http://schemas.microsoft.com/office/powerpoint/2010/main" val="24535448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style>
          <a:lnRef idx="3">
            <a:schemeClr val="lt1"/>
          </a:lnRef>
          <a:fillRef idx="1">
            <a:schemeClr val="accent3"/>
          </a:fillRef>
          <a:effectRef idx="1">
            <a:schemeClr val="accent3"/>
          </a:effectRef>
          <a:fontRef idx="minor">
            <a:schemeClr val="lt1"/>
          </a:fontRef>
        </p:style>
        <p:txBody>
          <a:bodyPr/>
          <a:lstStyle/>
          <a:p>
            <a:r>
              <a:rPr lang="ru-RU" u="sng" dirty="0" smtClean="0"/>
              <a:t>признаются </a:t>
            </a:r>
            <a:r>
              <a:rPr lang="ru-RU" u="sng" dirty="0"/>
              <a:t>организации, являющиеся инвесторами соглашения в соответствии с Федеральным законом "О соглашениях о разделе продукции</a:t>
            </a:r>
            <a:r>
              <a:rPr lang="ru-RU" u="sng" dirty="0" smtClean="0"/>
              <a:t>".</a:t>
            </a:r>
          </a:p>
          <a:p>
            <a:r>
              <a:rPr lang="ru-RU" dirty="0"/>
              <a:t>Инвестору после раздела достается компенсационная продукция и соответствующая часть прибыльной продукции.</a:t>
            </a:r>
          </a:p>
          <a:p>
            <a:endParaRPr lang="ru-RU" dirty="0"/>
          </a:p>
        </p:txBody>
      </p:sp>
      <p:sp>
        <p:nvSpPr>
          <p:cNvPr id="3" name="Заголовок 2"/>
          <p:cNvSpPr>
            <a:spLocks noGrp="1"/>
          </p:cNvSpPr>
          <p:nvPr>
            <p:ph type="title"/>
          </p:nvPr>
        </p:nvSpPr>
        <p:spPr/>
        <p:txBody>
          <a:bodyPr>
            <a:normAutofit fontScale="90000"/>
          </a:bodyPr>
          <a:lstStyle/>
          <a:p>
            <a:r>
              <a:rPr lang="ru-RU" u="sng" dirty="0" smtClean="0"/>
              <a:t>Налогоплательщики</a:t>
            </a:r>
            <a:r>
              <a:rPr lang="ru-RU" dirty="0" smtClean="0"/>
              <a:t> (п</a:t>
            </a:r>
            <a:r>
              <a:rPr lang="ru-RU" dirty="0"/>
              <a:t>. 1 ст. 346.36 НК </a:t>
            </a:r>
            <a:r>
              <a:rPr lang="ru-RU" dirty="0" smtClean="0"/>
              <a:t>РФ)</a:t>
            </a:r>
            <a:endParaRPr lang="ru-RU" dirty="0"/>
          </a:p>
        </p:txBody>
      </p:sp>
    </p:spTree>
    <p:extLst>
      <p:ext uri="{BB962C8B-B14F-4D97-AF65-F5344CB8AC3E}">
        <p14:creationId xmlns:p14="http://schemas.microsoft.com/office/powerpoint/2010/main" val="24535448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694431908"/>
              </p:ext>
            </p:extLst>
          </p:nvPr>
        </p:nvGraphicFramePr>
        <p:xfrm>
          <a:off x="872067" y="2675467"/>
          <a:ext cx="7408333" cy="345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lstStyle/>
          <a:p>
            <a:r>
              <a:rPr lang="ru-RU" u="sng" dirty="0" smtClean="0"/>
              <a:t>Виды раздела продукции</a:t>
            </a:r>
            <a:endParaRPr lang="ru-RU" u="sng" dirty="0"/>
          </a:p>
        </p:txBody>
      </p:sp>
    </p:spTree>
    <p:extLst>
      <p:ext uri="{BB962C8B-B14F-4D97-AF65-F5344CB8AC3E}">
        <p14:creationId xmlns:p14="http://schemas.microsoft.com/office/powerpoint/2010/main" val="24535448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5" y="1700808"/>
            <a:ext cx="3816423" cy="4425355"/>
          </a:xfrm>
        </p:spPr>
        <p:style>
          <a:lnRef idx="2">
            <a:schemeClr val="accent3">
              <a:shade val="50000"/>
            </a:schemeClr>
          </a:lnRef>
          <a:fillRef idx="1">
            <a:schemeClr val="accent3"/>
          </a:fillRef>
          <a:effectRef idx="0">
            <a:schemeClr val="accent3"/>
          </a:effectRef>
          <a:fontRef idx="minor">
            <a:schemeClr val="lt1"/>
          </a:fontRef>
        </p:style>
        <p:txBody>
          <a:bodyPr>
            <a:normAutofit fontScale="70000" lnSpcReduction="20000"/>
          </a:bodyPr>
          <a:lstStyle/>
          <a:p>
            <a:r>
              <a:rPr lang="ru-RU" b="1" dirty="0">
                <a:solidFill>
                  <a:schemeClr val="tx1"/>
                </a:solidFill>
              </a:rPr>
              <a:t>1. </a:t>
            </a:r>
            <a:r>
              <a:rPr lang="ru-RU" b="1" dirty="0" smtClean="0">
                <a:solidFill>
                  <a:schemeClr val="tx1"/>
                </a:solidFill>
              </a:rPr>
              <a:t>инвестор </a:t>
            </a:r>
            <a:r>
              <a:rPr lang="ru-RU" b="1" dirty="0">
                <a:solidFill>
                  <a:schemeClr val="tx1"/>
                </a:solidFill>
              </a:rPr>
              <a:t>уплачивает следующие налоги и сборы:</a:t>
            </a:r>
          </a:p>
          <a:p>
            <a:r>
              <a:rPr lang="ru-RU" b="1" dirty="0">
                <a:solidFill>
                  <a:schemeClr val="tx1"/>
                </a:solidFill>
              </a:rPr>
              <a:t>– налог на добавленную стоимость;</a:t>
            </a:r>
          </a:p>
          <a:p>
            <a:r>
              <a:rPr lang="ru-RU" b="1" dirty="0">
                <a:solidFill>
                  <a:schemeClr val="tx1"/>
                </a:solidFill>
              </a:rPr>
              <a:t>– налог на прибыль организаций;</a:t>
            </a:r>
          </a:p>
          <a:p>
            <a:r>
              <a:rPr lang="ru-RU" b="1" dirty="0">
                <a:solidFill>
                  <a:schemeClr val="tx1"/>
                </a:solidFill>
              </a:rPr>
              <a:t>– налог на добычу полезных ископаемых;</a:t>
            </a:r>
          </a:p>
          <a:p>
            <a:r>
              <a:rPr lang="ru-RU" b="1" dirty="0">
                <a:solidFill>
                  <a:schemeClr val="tx1"/>
                </a:solidFill>
              </a:rPr>
              <a:t>– платежи за пользование природными ресурсами;</a:t>
            </a:r>
          </a:p>
          <a:p>
            <a:r>
              <a:rPr lang="ru-RU" b="1" dirty="0">
                <a:solidFill>
                  <a:schemeClr val="tx1"/>
                </a:solidFill>
              </a:rPr>
              <a:t>– плату за негативное воздействие на окружающую среду;</a:t>
            </a:r>
          </a:p>
          <a:p>
            <a:r>
              <a:rPr lang="ru-RU" b="1" dirty="0">
                <a:solidFill>
                  <a:schemeClr val="tx1"/>
                </a:solidFill>
              </a:rPr>
              <a:t>– водный налог;</a:t>
            </a:r>
          </a:p>
          <a:p>
            <a:r>
              <a:rPr lang="ru-RU" b="1" dirty="0">
                <a:solidFill>
                  <a:schemeClr val="tx1"/>
                </a:solidFill>
              </a:rPr>
              <a:t>– государственную пошлину;</a:t>
            </a:r>
          </a:p>
          <a:p>
            <a:r>
              <a:rPr lang="ru-RU" b="1" dirty="0">
                <a:solidFill>
                  <a:schemeClr val="tx1"/>
                </a:solidFill>
              </a:rPr>
              <a:t>– таможенные сборы;</a:t>
            </a:r>
          </a:p>
          <a:p>
            <a:r>
              <a:rPr lang="ru-RU" b="1" dirty="0">
                <a:solidFill>
                  <a:schemeClr val="tx1"/>
                </a:solidFill>
              </a:rPr>
              <a:t>– земельный налог;</a:t>
            </a:r>
          </a:p>
          <a:p>
            <a:r>
              <a:rPr lang="ru-RU" b="1" dirty="0">
                <a:solidFill>
                  <a:schemeClr val="tx1"/>
                </a:solidFill>
              </a:rPr>
              <a:t>– акциз.</a:t>
            </a:r>
          </a:p>
          <a:p>
            <a:endParaRPr lang="ru-RU" b="1" dirty="0">
              <a:solidFill>
                <a:schemeClr val="tx1"/>
              </a:solidFill>
            </a:endParaRPr>
          </a:p>
        </p:txBody>
      </p:sp>
      <p:sp>
        <p:nvSpPr>
          <p:cNvPr id="3" name="Заголовок 2"/>
          <p:cNvSpPr>
            <a:spLocks noGrp="1"/>
          </p:cNvSpPr>
          <p:nvPr>
            <p:ph type="title"/>
          </p:nvPr>
        </p:nvSpPr>
        <p:spPr/>
        <p:txBody>
          <a:bodyPr/>
          <a:lstStyle/>
          <a:p>
            <a:r>
              <a:rPr lang="ru-RU" dirty="0" smtClean="0"/>
              <a:t>При традиционном разделе</a:t>
            </a:r>
            <a:endParaRPr lang="ru-RU" dirty="0"/>
          </a:p>
        </p:txBody>
      </p:sp>
      <p:sp>
        <p:nvSpPr>
          <p:cNvPr id="6" name="Прямоугольник 5"/>
          <p:cNvSpPr/>
          <p:nvPr/>
        </p:nvSpPr>
        <p:spPr>
          <a:xfrm>
            <a:off x="5112379" y="1662458"/>
            <a:ext cx="3726160" cy="45243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ru-RU" sz="1200" b="1" dirty="0">
                <a:solidFill>
                  <a:schemeClr val="tx1"/>
                </a:solidFill>
              </a:rPr>
              <a:t>Инвестор освобождается от уплаты региональных и местных налогов и сборов по решению соответствующего законодательного органа региона или представительного органа местного самоуправления. Освобождение от уплаты транспортного налога и налога на имущество организаций предоставляется только в части транспортных средств и основных средств, используемых для осуществления деятельности, предусмотренной соглашениями о разделе продукции.</a:t>
            </a:r>
          </a:p>
          <a:p>
            <a:r>
              <a:rPr lang="ru-RU" sz="1200" b="1" dirty="0">
                <a:solidFill>
                  <a:schemeClr val="tx1"/>
                </a:solidFill>
              </a:rPr>
              <a:t>Суммы, уплаченных инвестором НДС, платежей за пользование природными ресурсами, водного налога, государственной пошлины, таможенных сборов, земельного налога, акциза, а также суммы платы за негативное воздействие на окружающую среду подлежат возмещению инвестору.</a:t>
            </a:r>
          </a:p>
          <a:p>
            <a:r>
              <a:rPr lang="ru-RU" sz="1200" b="1" dirty="0">
                <a:solidFill>
                  <a:schemeClr val="tx1"/>
                </a:solidFill>
              </a:rPr>
              <a:t>Таким образом, находясь на этом специальном налоговом режиме, по факту налогоплательщик уплачивает только:</a:t>
            </a:r>
          </a:p>
          <a:p>
            <a:r>
              <a:rPr lang="ru-RU" sz="1200" b="1" dirty="0">
                <a:solidFill>
                  <a:schemeClr val="tx1"/>
                </a:solidFill>
              </a:rPr>
              <a:t>– налог на прибыль организаций;</a:t>
            </a:r>
          </a:p>
          <a:p>
            <a:r>
              <a:rPr lang="ru-RU" sz="1200" b="1" dirty="0">
                <a:solidFill>
                  <a:schemeClr val="tx1"/>
                </a:solidFill>
              </a:rPr>
              <a:t>– налог на добычу полезных ископаемых.</a:t>
            </a:r>
          </a:p>
          <a:p>
            <a:r>
              <a:rPr lang="ru-RU" sz="1200" b="1" dirty="0">
                <a:solidFill>
                  <a:schemeClr val="tx1"/>
                </a:solidFill>
              </a:rPr>
              <a:t>Все остальные налоги, даже уплаченные налогоплательщиком, подлежат возмещению.</a:t>
            </a:r>
          </a:p>
        </p:txBody>
      </p:sp>
    </p:spTree>
    <p:extLst>
      <p:ext uri="{BB962C8B-B14F-4D97-AF65-F5344CB8AC3E}">
        <p14:creationId xmlns:p14="http://schemas.microsoft.com/office/powerpoint/2010/main" val="24535448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1" y="1700808"/>
            <a:ext cx="3816423" cy="4425355"/>
          </a:xfrm>
        </p:spPr>
        <p:style>
          <a:lnRef idx="2">
            <a:schemeClr val="accent3">
              <a:shade val="50000"/>
            </a:schemeClr>
          </a:lnRef>
          <a:fillRef idx="1">
            <a:schemeClr val="accent3"/>
          </a:fillRef>
          <a:effectRef idx="0">
            <a:schemeClr val="accent3"/>
          </a:effectRef>
          <a:fontRef idx="minor">
            <a:schemeClr val="lt1"/>
          </a:fontRef>
        </p:style>
        <p:txBody>
          <a:bodyPr>
            <a:normAutofit fontScale="85000" lnSpcReduction="20000"/>
          </a:bodyPr>
          <a:lstStyle/>
          <a:p>
            <a:r>
              <a:rPr lang="ru-RU" b="1" dirty="0">
                <a:solidFill>
                  <a:schemeClr val="tx1"/>
                </a:solidFill>
              </a:rPr>
              <a:t>2. При выполнении соглашения, предусматривающего условия раздела произведенной продукции в соответствии с 2 вариантом раздела, инвестор уплачивает следующие налоги и сборы:</a:t>
            </a:r>
          </a:p>
          <a:p>
            <a:r>
              <a:rPr lang="ru-RU" b="1" dirty="0">
                <a:solidFill>
                  <a:schemeClr val="tx1"/>
                </a:solidFill>
              </a:rPr>
              <a:t>– государственную пошлину;</a:t>
            </a:r>
          </a:p>
          <a:p>
            <a:r>
              <a:rPr lang="ru-RU" b="1" dirty="0">
                <a:solidFill>
                  <a:schemeClr val="tx1"/>
                </a:solidFill>
              </a:rPr>
              <a:t>– таможенные сборы;</a:t>
            </a:r>
          </a:p>
          <a:p>
            <a:r>
              <a:rPr lang="ru-RU" b="1" dirty="0">
                <a:solidFill>
                  <a:schemeClr val="tx1"/>
                </a:solidFill>
              </a:rPr>
              <a:t>– налог на добавленную стоимость;</a:t>
            </a:r>
          </a:p>
          <a:p>
            <a:r>
              <a:rPr lang="ru-RU" b="1" dirty="0">
                <a:solidFill>
                  <a:schemeClr val="tx1"/>
                </a:solidFill>
              </a:rPr>
              <a:t>– плату за негативное воздействие на окружающую среду.</a:t>
            </a:r>
          </a:p>
          <a:p>
            <a:endParaRPr lang="ru-RU" b="1" dirty="0">
              <a:solidFill>
                <a:schemeClr val="tx1"/>
              </a:solidFill>
            </a:endParaRPr>
          </a:p>
        </p:txBody>
      </p:sp>
      <p:sp>
        <p:nvSpPr>
          <p:cNvPr id="3" name="Заголовок 2"/>
          <p:cNvSpPr>
            <a:spLocks noGrp="1"/>
          </p:cNvSpPr>
          <p:nvPr>
            <p:ph type="title"/>
          </p:nvPr>
        </p:nvSpPr>
        <p:spPr>
          <a:xfrm>
            <a:off x="457200" y="404664"/>
            <a:ext cx="8229600" cy="1252728"/>
          </a:xfrm>
        </p:spPr>
        <p:txBody>
          <a:bodyPr/>
          <a:lstStyle/>
          <a:p>
            <a:r>
              <a:rPr lang="ru-RU" dirty="0" smtClean="0"/>
              <a:t>При прямом разделе</a:t>
            </a:r>
            <a:endParaRPr lang="ru-RU" dirty="0"/>
          </a:p>
        </p:txBody>
      </p:sp>
      <p:sp>
        <p:nvSpPr>
          <p:cNvPr id="4" name="Прямоугольник 3"/>
          <p:cNvSpPr/>
          <p:nvPr/>
        </p:nvSpPr>
        <p:spPr>
          <a:xfrm>
            <a:off x="5004048" y="1700808"/>
            <a:ext cx="3923928" cy="427809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ru-RU" sz="1600" b="1" dirty="0">
                <a:solidFill>
                  <a:schemeClr val="tx1"/>
                </a:solidFill>
              </a:rPr>
              <a:t>Инвестор освобождается от уплаты региональных и местных налогов и сборов по решению соответствующего законодательного органа региона или представительного органа местного самоуправления.</a:t>
            </a:r>
          </a:p>
          <a:p>
            <a:r>
              <a:rPr lang="ru-RU" sz="1600" b="1" dirty="0">
                <a:solidFill>
                  <a:schemeClr val="tx1"/>
                </a:solidFill>
              </a:rPr>
              <a:t>При выполнении соглашения объект налогообложения, налоговая база, налоговый период, налоговая ставка и порядок исчисления налога в отношении налогов, уплачиваемых инвестором, при применении специального налогового режима определяются с учетом особенностей, предусмотренных положениями гл. 26.4 НК РФ, действующими на дату вступления соглашения в силу.</a:t>
            </a:r>
          </a:p>
        </p:txBody>
      </p:sp>
    </p:spTree>
    <p:extLst>
      <p:ext uri="{BB962C8B-B14F-4D97-AF65-F5344CB8AC3E}">
        <p14:creationId xmlns:p14="http://schemas.microsoft.com/office/powerpoint/2010/main" val="24535448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576" y="908720"/>
            <a:ext cx="7632847" cy="5217443"/>
          </a:xfrm>
          <a:solidFill>
            <a:schemeClr val="accent6">
              <a:lumMod val="40000"/>
              <a:lumOff val="60000"/>
            </a:schemeClr>
          </a:solidFill>
        </p:spPr>
        <p:style>
          <a:lnRef idx="0">
            <a:schemeClr val="accent1"/>
          </a:lnRef>
          <a:fillRef idx="3">
            <a:schemeClr val="accent1"/>
          </a:fillRef>
          <a:effectRef idx="3">
            <a:schemeClr val="accent1"/>
          </a:effectRef>
          <a:fontRef idx="minor">
            <a:schemeClr val="lt1"/>
          </a:fontRef>
        </p:style>
        <p:txBody>
          <a:bodyPr/>
          <a:lstStyle/>
          <a:p>
            <a:r>
              <a:rPr lang="ru-RU" b="1" u="sng" dirty="0">
                <a:solidFill>
                  <a:schemeClr val="tx1"/>
                </a:solidFill>
              </a:rPr>
              <a:t>В ст. ст. 346.37 - 346.40 НК РФ специально урегулированы особенности исчисления и уплаты НДПИ, налога на прибыль организаций, НДС, а также представления налоговых деклараций. Статьи 346.41 и 346.42 предусматривают особенности учета налогоплательщиков при выполнении СРП, а также особенности хранения налогоплательщиком документов и проведения выездных налоговых проверок.</a:t>
            </a:r>
          </a:p>
        </p:txBody>
      </p:sp>
    </p:spTree>
    <p:extLst>
      <p:ext uri="{BB962C8B-B14F-4D97-AF65-F5344CB8AC3E}">
        <p14:creationId xmlns:p14="http://schemas.microsoft.com/office/powerpoint/2010/main" val="24535448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404664"/>
            <a:ext cx="7772400" cy="1780108"/>
          </a:xfrm>
        </p:spPr>
        <p:txBody>
          <a:bodyPr/>
          <a:lstStyle/>
          <a:p>
            <a:pPr algn="l"/>
            <a:r>
              <a:rPr lang="ru-RU" dirty="0" smtClean="0"/>
              <a:t>Вопрос </a:t>
            </a:r>
            <a:r>
              <a:rPr lang="ru-RU" dirty="0" smtClean="0"/>
              <a:t>6.</a:t>
            </a:r>
            <a:endParaRPr lang="ru-RU" dirty="0"/>
          </a:p>
        </p:txBody>
      </p:sp>
      <p:sp>
        <p:nvSpPr>
          <p:cNvPr id="3" name="Подзаголовок 2"/>
          <p:cNvSpPr>
            <a:spLocks noGrp="1"/>
          </p:cNvSpPr>
          <p:nvPr>
            <p:ph type="subTitle" idx="1"/>
          </p:nvPr>
        </p:nvSpPr>
        <p:spPr>
          <a:xfrm>
            <a:off x="1043608" y="2852936"/>
            <a:ext cx="7696944" cy="1473200"/>
          </a:xfrm>
        </p:spPr>
        <p:style>
          <a:lnRef idx="3">
            <a:schemeClr val="lt1"/>
          </a:lnRef>
          <a:fillRef idx="1">
            <a:schemeClr val="accent5"/>
          </a:fillRef>
          <a:effectRef idx="1">
            <a:schemeClr val="accent5"/>
          </a:effectRef>
          <a:fontRef idx="minor">
            <a:schemeClr val="lt1"/>
          </a:fontRef>
        </p:style>
        <p:txBody>
          <a:bodyPr>
            <a:normAutofit/>
          </a:bodyPr>
          <a:lstStyle/>
          <a:p>
            <a:pPr algn="r"/>
            <a:r>
              <a:rPr lang="ru-RU" sz="2800" b="1" dirty="0">
                <a:solidFill>
                  <a:schemeClr val="tx2"/>
                </a:solidFill>
              </a:rPr>
              <a:t>Правонарушения, совершаемые при применении специальных налоговых режимов, и борьба ФНС и ОВД с ними</a:t>
            </a:r>
          </a:p>
        </p:txBody>
      </p:sp>
    </p:spTree>
    <p:extLst>
      <p:ext uri="{BB962C8B-B14F-4D97-AF65-F5344CB8AC3E}">
        <p14:creationId xmlns:p14="http://schemas.microsoft.com/office/powerpoint/2010/main" val="31644988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ru-RU" b="1" dirty="0">
                <a:solidFill>
                  <a:schemeClr val="tx1"/>
                </a:solidFill>
              </a:rPr>
              <a:t>Применение специальных налоговых режимов является одним из способов получения налоговой выгоды и наиболее привлекательной сферой для совершения налоговых правонарушений и преступлений.</a:t>
            </a:r>
          </a:p>
        </p:txBody>
      </p:sp>
    </p:spTree>
    <p:extLst>
      <p:ext uri="{BB962C8B-B14F-4D97-AF65-F5344CB8AC3E}">
        <p14:creationId xmlns:p14="http://schemas.microsoft.com/office/powerpoint/2010/main" val="36644416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044899950"/>
              </p:ext>
            </p:extLst>
          </p:nvPr>
        </p:nvGraphicFramePr>
        <p:xfrm>
          <a:off x="539553" y="2132856"/>
          <a:ext cx="7740848" cy="3993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fontScale="90000"/>
          </a:bodyPr>
          <a:lstStyle/>
          <a:p>
            <a:r>
              <a:rPr lang="ru-RU" sz="3200" dirty="0"/>
              <a:t>Основные типичные схемы уклонения от уплаты налогов с использованием специальных режимов налогообложения: </a:t>
            </a:r>
          </a:p>
        </p:txBody>
      </p:sp>
    </p:spTree>
    <p:extLst>
      <p:ext uri="{BB962C8B-B14F-4D97-AF65-F5344CB8AC3E}">
        <p14:creationId xmlns:p14="http://schemas.microsoft.com/office/powerpoint/2010/main" val="24535448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4149080"/>
            <a:ext cx="7776864" cy="2010536"/>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ru-RU" dirty="0" smtClean="0"/>
              <a:t>Работники </a:t>
            </a:r>
            <a:r>
              <a:rPr lang="ru-RU" dirty="0"/>
              <a:t>фирмы увольняются и устраиваются в организацию, работающую на УСН, которая затем оказывает услуги этой компании. В результате происходит экономия на страховых взносах: вместо максимальной ставки 30% у вспомогательной фирмы-«упрощенца» при применении льготного тарифа она составит 20%.</a:t>
            </a:r>
          </a:p>
          <a:p>
            <a:endParaRPr lang="ru-RU" dirty="0"/>
          </a:p>
        </p:txBody>
      </p:sp>
      <p:sp>
        <p:nvSpPr>
          <p:cNvPr id="3" name="Заголовок 2"/>
          <p:cNvSpPr>
            <a:spLocks noGrp="1"/>
          </p:cNvSpPr>
          <p:nvPr>
            <p:ph type="title"/>
          </p:nvPr>
        </p:nvSpPr>
        <p:spPr/>
        <p:txBody>
          <a:bodyPr>
            <a:normAutofit fontScale="90000"/>
          </a:bodyPr>
          <a:lstStyle/>
          <a:p>
            <a:r>
              <a:rPr lang="ru-RU" i="1" dirty="0"/>
              <a:t>Перевод персонала на УСН</a:t>
            </a:r>
            <a:r>
              <a:rPr lang="ru-RU" dirty="0"/>
              <a:t/>
            </a:r>
            <a:br>
              <a:rPr lang="ru-RU" dirty="0"/>
            </a:b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003" y="2731453"/>
            <a:ext cx="505936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317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ru-RU" b="1" dirty="0" smtClean="0"/>
              <a:t>одна </a:t>
            </a:r>
            <a:r>
              <a:rPr lang="ru-RU" b="1" dirty="0"/>
              <a:t>из форм поддержки субъектов малого предпринимательства или субъектов, действующих в особых сферах деятельности.</a:t>
            </a:r>
          </a:p>
        </p:txBody>
      </p:sp>
      <p:sp>
        <p:nvSpPr>
          <p:cNvPr id="3" name="Заголовок 2"/>
          <p:cNvSpPr>
            <a:spLocks noGrp="1"/>
          </p:cNvSpPr>
          <p:nvPr>
            <p:ph type="title"/>
          </p:nvPr>
        </p:nvSpPr>
        <p:spPr/>
        <p:txBody>
          <a:bodyPr>
            <a:normAutofit fontScale="90000"/>
          </a:bodyPr>
          <a:lstStyle/>
          <a:p>
            <a:r>
              <a:rPr lang="ru-RU" dirty="0"/>
              <a:t>Установление  специальных налоговых режимов – </a:t>
            </a:r>
          </a:p>
        </p:txBody>
      </p:sp>
    </p:spTree>
    <p:extLst>
      <p:ext uri="{BB962C8B-B14F-4D97-AF65-F5344CB8AC3E}">
        <p14:creationId xmlns:p14="http://schemas.microsoft.com/office/powerpoint/2010/main" val="30247468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3717032"/>
            <a:ext cx="8028880" cy="2406651"/>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indent="342900" algn="just">
              <a:spcAft>
                <a:spcPts val="0"/>
              </a:spcAft>
            </a:pPr>
            <a:endParaRPr lang="ru-RU" sz="2000" dirty="0">
              <a:latin typeface="Times New Roman"/>
              <a:ea typeface="Times New Roman"/>
            </a:endParaRPr>
          </a:p>
          <a:p>
            <a:pPr indent="342900" algn="just">
              <a:spcAft>
                <a:spcPts val="0"/>
              </a:spcAft>
            </a:pPr>
            <a:r>
              <a:rPr lang="ru-RU" dirty="0">
                <a:latin typeface="Times New Roman"/>
                <a:ea typeface="Calibri"/>
              </a:rPr>
              <a:t>Организация на УСН покупает основные средства и передает их в аренду фирме на общем режиме налогообложения. Эта схема позволяет экономить на налоге на имущество, потому что компания на УСН данный налог не уплачивает. У налогоплательщика на общем режиме эта схема позволяет снизить налог на прибыль, поскольку арендные платежи можно учесть в составе расходов.</a:t>
            </a:r>
            <a:endParaRPr lang="ru-RU" sz="2000" dirty="0">
              <a:effectLst/>
              <a:latin typeface="Times New Roman"/>
              <a:ea typeface="Times New Roman"/>
            </a:endParaRPr>
          </a:p>
        </p:txBody>
      </p:sp>
      <p:sp>
        <p:nvSpPr>
          <p:cNvPr id="3" name="Заголовок 2"/>
          <p:cNvSpPr>
            <a:spLocks noGrp="1"/>
          </p:cNvSpPr>
          <p:nvPr>
            <p:ph type="title"/>
          </p:nvPr>
        </p:nvSpPr>
        <p:spPr/>
        <p:txBody>
          <a:bodyPr>
            <a:normAutofit fontScale="90000"/>
          </a:bodyPr>
          <a:lstStyle/>
          <a:p>
            <a:r>
              <a:rPr lang="ru-RU" i="1" dirty="0">
                <a:latin typeface="Times New Roman"/>
                <a:ea typeface="Calibri"/>
              </a:rPr>
              <a:t>Сдача в аренду своего имущества</a:t>
            </a:r>
            <a:endParaRPr lang="ru-RU" dirty="0"/>
          </a:p>
        </p:txBody>
      </p:sp>
      <p:pic>
        <p:nvPicPr>
          <p:cNvPr id="4" name="Рисунок 3" descr="3"/>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420888"/>
            <a:ext cx="6202169" cy="1008112"/>
          </a:xfrm>
          <a:prstGeom prst="rect">
            <a:avLst/>
          </a:prstGeom>
          <a:noFill/>
          <a:ln>
            <a:noFill/>
          </a:ln>
        </p:spPr>
      </p:pic>
    </p:spTree>
    <p:extLst>
      <p:ext uri="{BB962C8B-B14F-4D97-AF65-F5344CB8AC3E}">
        <p14:creationId xmlns:p14="http://schemas.microsoft.com/office/powerpoint/2010/main" val="6253175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59" y="3789041"/>
            <a:ext cx="7992889" cy="2337122"/>
          </a:xfrm>
        </p:spPr>
        <p:style>
          <a:lnRef idx="2">
            <a:schemeClr val="accent6"/>
          </a:lnRef>
          <a:fillRef idx="1">
            <a:schemeClr val="lt1"/>
          </a:fillRef>
          <a:effectRef idx="0">
            <a:schemeClr val="accent6"/>
          </a:effectRef>
          <a:fontRef idx="minor">
            <a:schemeClr val="dk1"/>
          </a:fontRef>
        </p:style>
        <p:txBody>
          <a:bodyPr>
            <a:normAutofit fontScale="85000" lnSpcReduction="10000"/>
          </a:bodyPr>
          <a:lstStyle/>
          <a:p>
            <a:pPr marL="0" indent="0">
              <a:buNone/>
            </a:pPr>
            <a:r>
              <a:rPr lang="ru-RU" dirty="0" smtClean="0"/>
              <a:t>Торговая </a:t>
            </a:r>
            <a:r>
              <a:rPr lang="ru-RU" dirty="0"/>
              <a:t>компания закупает для своей деятельности товары, а их покупную стоимость включает в расходы, уменьшающие налогооблагаемый доход. Далее товары передаются для реализации комиссионеру – фирме, применяющей УСН. При этом налог комиссионера-посредника с полученного дохода (вознаграждения) составит всего лишь 6%, а если бы компания (комитент) не уменьшила свой доход на сумму этого вознаграждения, то пришлось бы начислить налог на прибыль по ставке 20%.</a:t>
            </a:r>
          </a:p>
          <a:p>
            <a:endParaRPr lang="ru-RU" dirty="0"/>
          </a:p>
        </p:txBody>
      </p:sp>
      <p:sp>
        <p:nvSpPr>
          <p:cNvPr id="3" name="Заголовок 2"/>
          <p:cNvSpPr>
            <a:spLocks noGrp="1"/>
          </p:cNvSpPr>
          <p:nvPr>
            <p:ph type="title"/>
          </p:nvPr>
        </p:nvSpPr>
        <p:spPr/>
        <p:txBody>
          <a:bodyPr>
            <a:normAutofit fontScale="90000"/>
          </a:bodyPr>
          <a:lstStyle/>
          <a:p>
            <a:r>
              <a:rPr lang="ru-RU" b="1" i="1" dirty="0"/>
              <a:t>Использование посредника на </a:t>
            </a:r>
            <a:r>
              <a:rPr lang="ru-RU" b="1" i="1" dirty="0" smtClean="0"/>
              <a:t>УСН</a:t>
            </a:r>
            <a:endParaRPr lang="ru-RU" dirty="0"/>
          </a:p>
        </p:txBody>
      </p:sp>
      <p:pic>
        <p:nvPicPr>
          <p:cNvPr id="4" name="Рисунок 3" descr="4"/>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060848"/>
            <a:ext cx="6061585" cy="1008112"/>
          </a:xfrm>
          <a:prstGeom prst="rect">
            <a:avLst/>
          </a:prstGeom>
          <a:noFill/>
          <a:ln>
            <a:noFill/>
          </a:ln>
        </p:spPr>
      </p:pic>
    </p:spTree>
    <p:extLst>
      <p:ext uri="{BB962C8B-B14F-4D97-AF65-F5344CB8AC3E}">
        <p14:creationId xmlns:p14="http://schemas.microsoft.com/office/powerpoint/2010/main" val="6253175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err="1" smtClean="0"/>
              <a:t>родажа</a:t>
            </a:r>
            <a:r>
              <a:rPr lang="ru-RU" dirty="0" smtClean="0"/>
              <a:t> </a:t>
            </a:r>
            <a:r>
              <a:rPr lang="ru-RU" dirty="0"/>
              <a:t>товаров через закупочную организацию</a:t>
            </a:r>
          </a:p>
        </p:txBody>
      </p:sp>
      <p:pic>
        <p:nvPicPr>
          <p:cNvPr id="5" name="Объект 4" descr="http://www.nalogplan.ru/imgs/2012/12/8e599284-9f89-42e7-bab2-90dd34b87582.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4094" y="3209925"/>
            <a:ext cx="7143750" cy="2381250"/>
          </a:xfrm>
          <a:prstGeom prst="rect">
            <a:avLst/>
          </a:prstGeom>
          <a:noFill/>
          <a:ln>
            <a:noFill/>
          </a:ln>
        </p:spPr>
      </p:pic>
    </p:spTree>
    <p:extLst>
      <p:ext uri="{BB962C8B-B14F-4D97-AF65-F5344CB8AC3E}">
        <p14:creationId xmlns:p14="http://schemas.microsoft.com/office/powerpoint/2010/main" val="6253175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Посредническая </a:t>
            </a:r>
            <a:r>
              <a:rPr lang="ru-RU" dirty="0"/>
              <a:t>схема в опте</a:t>
            </a:r>
          </a:p>
        </p:txBody>
      </p:sp>
      <p:pic>
        <p:nvPicPr>
          <p:cNvPr id="4" name="Объект 3" descr="http://www.nalogplan.ru/imgs/2012/12/2b180735-39ec-4027-91c5-6273f92a62f6.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4094" y="3571875"/>
            <a:ext cx="7143750" cy="1657350"/>
          </a:xfrm>
          <a:prstGeom prst="rect">
            <a:avLst/>
          </a:prstGeom>
          <a:noFill/>
          <a:ln>
            <a:noFill/>
          </a:ln>
        </p:spPr>
      </p:pic>
    </p:spTree>
    <p:extLst>
      <p:ext uri="{BB962C8B-B14F-4D97-AF65-F5344CB8AC3E}">
        <p14:creationId xmlns:p14="http://schemas.microsoft.com/office/powerpoint/2010/main" val="6253175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i="1" dirty="0"/>
              <a:t>Использование затратных механизмов для снижения </a:t>
            </a:r>
            <a:r>
              <a:rPr lang="ru-RU" i="1" dirty="0" smtClean="0"/>
              <a:t>налогов</a:t>
            </a:r>
            <a:endParaRPr lang="ru-RU" dirty="0"/>
          </a:p>
        </p:txBody>
      </p:sp>
      <p:pic>
        <p:nvPicPr>
          <p:cNvPr id="4" name="Объект 3" descr="http://www.nalogplan.ru/imgs/2012/12/9eaff668-f93b-4d3c-a28d-7927a69f1ec3.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4094" y="3695700"/>
            <a:ext cx="7143750" cy="1409700"/>
          </a:xfrm>
          <a:prstGeom prst="rect">
            <a:avLst/>
          </a:prstGeom>
          <a:noFill/>
          <a:ln>
            <a:noFill/>
          </a:ln>
        </p:spPr>
      </p:pic>
    </p:spTree>
    <p:extLst>
      <p:ext uri="{BB962C8B-B14F-4D97-AF65-F5344CB8AC3E}">
        <p14:creationId xmlns:p14="http://schemas.microsoft.com/office/powerpoint/2010/main" val="6253175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Перевод </a:t>
            </a:r>
            <a:r>
              <a:rPr lang="ru-RU" dirty="0" err="1"/>
              <a:t>безэндээсных</a:t>
            </a:r>
            <a:r>
              <a:rPr lang="ru-RU" dirty="0"/>
              <a:t> затрат на неплательщиков НДС</a:t>
            </a:r>
          </a:p>
        </p:txBody>
      </p:sp>
      <p:pic>
        <p:nvPicPr>
          <p:cNvPr id="4" name="Объект 3" descr="http://www.nalogplan.ru/imgs/2012/12/de3bad48-96a2-4333-a095-b67eb2f0e04a.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4094" y="3667125"/>
            <a:ext cx="7143750" cy="1466850"/>
          </a:xfrm>
          <a:prstGeom prst="rect">
            <a:avLst/>
          </a:prstGeom>
          <a:noFill/>
          <a:ln>
            <a:noFill/>
          </a:ln>
        </p:spPr>
      </p:pic>
    </p:spTree>
    <p:extLst>
      <p:ext uri="{BB962C8B-B14F-4D97-AF65-F5344CB8AC3E}">
        <p14:creationId xmlns:p14="http://schemas.microsoft.com/office/powerpoint/2010/main" val="6253175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ru-RU" b="1" dirty="0" smtClean="0"/>
              <a:t>– </a:t>
            </a:r>
            <a:r>
              <a:rPr lang="ru-RU" b="1" dirty="0"/>
              <a:t>это совокупность действий, направленных на построение искаженных, искусственных договорных отношений, имитация реальной экономической деятельности подставных лиц (фирмы-однодневки). Налоговое правонарушение признается совершенным умышленно, если лицо, его совершившее, осознавало противоправный характер своих действий, желало либо сознательно допускало наступление вредных последствий таких действий (бездействия). </a:t>
            </a:r>
          </a:p>
        </p:txBody>
      </p:sp>
      <p:sp>
        <p:nvSpPr>
          <p:cNvPr id="3" name="Заголовок 2"/>
          <p:cNvSpPr>
            <a:spLocks noGrp="1"/>
          </p:cNvSpPr>
          <p:nvPr>
            <p:ph type="title"/>
          </p:nvPr>
        </p:nvSpPr>
        <p:spPr/>
        <p:txBody>
          <a:bodyPr>
            <a:normAutofit fontScale="90000"/>
          </a:bodyPr>
          <a:lstStyle/>
          <a:p>
            <a:r>
              <a:rPr lang="ru-RU" dirty="0"/>
              <a:t>Умышленность совершения налогового правонарушения </a:t>
            </a:r>
          </a:p>
        </p:txBody>
      </p:sp>
    </p:spTree>
    <p:extLst>
      <p:ext uri="{BB962C8B-B14F-4D97-AF65-F5344CB8AC3E}">
        <p14:creationId xmlns:p14="http://schemas.microsoft.com/office/powerpoint/2010/main" val="6253175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098283231"/>
              </p:ext>
            </p:extLst>
          </p:nvPr>
        </p:nvGraphicFramePr>
        <p:xfrm>
          <a:off x="872067" y="1916832"/>
          <a:ext cx="7732381" cy="4209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fontScale="90000"/>
          </a:bodyPr>
          <a:lstStyle/>
          <a:p>
            <a:r>
              <a:rPr lang="ru-RU" dirty="0"/>
              <a:t>К </a:t>
            </a:r>
            <a:r>
              <a:rPr lang="ru-RU" i="1" dirty="0"/>
              <a:t>прямым доказательствам наличия умысла </a:t>
            </a:r>
            <a:r>
              <a:rPr lang="ru-RU" dirty="0"/>
              <a:t>относятся: </a:t>
            </a:r>
          </a:p>
        </p:txBody>
      </p:sp>
    </p:spTree>
    <p:extLst>
      <p:ext uri="{BB962C8B-B14F-4D97-AF65-F5344CB8AC3E}">
        <p14:creationId xmlns:p14="http://schemas.microsoft.com/office/powerpoint/2010/main" val="6253175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92211510"/>
              </p:ext>
            </p:extLst>
          </p:nvPr>
        </p:nvGraphicFramePr>
        <p:xfrm>
          <a:off x="251520" y="1412776"/>
          <a:ext cx="864096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rmAutofit fontScale="90000"/>
          </a:bodyPr>
          <a:lstStyle/>
          <a:p>
            <a:r>
              <a:rPr lang="ru-RU" u="sng" dirty="0"/>
              <a:t>Признаки незаконных схем:</a:t>
            </a:r>
            <a:br>
              <a:rPr lang="ru-RU" u="sng" dirty="0"/>
            </a:br>
            <a:endParaRPr lang="ru-RU" u="sng" dirty="0"/>
          </a:p>
        </p:txBody>
      </p:sp>
    </p:spTree>
    <p:extLst>
      <p:ext uri="{BB962C8B-B14F-4D97-AF65-F5344CB8AC3E}">
        <p14:creationId xmlns:p14="http://schemas.microsoft.com/office/powerpoint/2010/main" val="6253175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012553187"/>
              </p:ext>
            </p:extLst>
          </p:nvPr>
        </p:nvGraphicFramePr>
        <p:xfrm>
          <a:off x="107504" y="620688"/>
          <a:ext cx="8856984"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Заголовок 2"/>
          <p:cNvSpPr>
            <a:spLocks noGrp="1"/>
          </p:cNvSpPr>
          <p:nvPr>
            <p:ph type="title"/>
          </p:nvPr>
        </p:nvSpPr>
        <p:spPr/>
        <p:txBody>
          <a:bodyPr>
            <a:normAutofit fontScale="90000"/>
          </a:bodyPr>
          <a:lstStyle/>
          <a:p>
            <a:r>
              <a:rPr lang="ru-RU" dirty="0"/>
              <a:t>Выявление схемы ухода от налогов: </a:t>
            </a:r>
            <a:br>
              <a:rPr lang="ru-RU" dirty="0"/>
            </a:br>
            <a:endParaRPr lang="ru-RU" dirty="0"/>
          </a:p>
        </p:txBody>
      </p:sp>
    </p:spTree>
    <p:extLst>
      <p:ext uri="{BB962C8B-B14F-4D97-AF65-F5344CB8AC3E}">
        <p14:creationId xmlns:p14="http://schemas.microsoft.com/office/powerpoint/2010/main" val="625317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309403404"/>
              </p:ext>
            </p:extLst>
          </p:nvPr>
        </p:nvGraphicFramePr>
        <p:xfrm>
          <a:off x="0" y="1628800"/>
          <a:ext cx="918051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noAutofit/>
          </a:bodyPr>
          <a:lstStyle/>
          <a:p>
            <a:r>
              <a:rPr lang="ru-RU" sz="3600" dirty="0"/>
              <a:t>К субъектам малого и среднего </a:t>
            </a:r>
            <a:r>
              <a:rPr lang="ru-RU" sz="3600" dirty="0" smtClean="0"/>
              <a:t>предпринимательства относятся</a:t>
            </a:r>
            <a:r>
              <a:rPr lang="ru-RU" sz="3600" dirty="0"/>
              <a:t>:</a:t>
            </a:r>
            <a:br>
              <a:rPr lang="ru-RU" sz="3600" dirty="0"/>
            </a:br>
            <a:endParaRPr lang="ru-RU" sz="3600" dirty="0"/>
          </a:p>
        </p:txBody>
      </p:sp>
    </p:spTree>
    <p:extLst>
      <p:ext uri="{BB962C8B-B14F-4D97-AF65-F5344CB8AC3E}">
        <p14:creationId xmlns:p14="http://schemas.microsoft.com/office/powerpoint/2010/main" val="39556006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Рекомендуемые статьи для рецензирования</a:t>
            </a:r>
            <a:endParaRPr lang="ru-RU" dirty="0"/>
          </a:p>
        </p:txBody>
      </p:sp>
      <p:sp>
        <p:nvSpPr>
          <p:cNvPr id="3" name="Прямоугольник 2"/>
          <p:cNvSpPr/>
          <p:nvPr/>
        </p:nvSpPr>
        <p:spPr>
          <a:xfrm>
            <a:off x="503548" y="2852936"/>
            <a:ext cx="8316924" cy="2308324"/>
          </a:xfrm>
          <a:prstGeom prst="rect">
            <a:avLst/>
          </a:prstGeom>
          <a:solidFill>
            <a:schemeClr val="accent3">
              <a:lumMod val="40000"/>
              <a:lumOff val="60000"/>
            </a:schemeClr>
          </a:solidFill>
          <a:scene3d>
            <a:camera prst="orthographicFront"/>
            <a:lightRig rig="threePt" dir="t"/>
          </a:scene3d>
          <a:sp3d>
            <a:bevelT w="114300" prst="artDeco"/>
          </a:sp3d>
        </p:spPr>
        <p:txBody>
          <a:bodyPr wrap="square">
            <a:spAutoFit/>
          </a:bodyPr>
          <a:lstStyle/>
          <a:p>
            <a:r>
              <a:rPr lang="ru-RU" sz="2400" b="1" dirty="0" smtClean="0"/>
              <a:t>1. Дегтяренко </a:t>
            </a:r>
            <a:r>
              <a:rPr lang="ru-RU" sz="2400" b="1" dirty="0"/>
              <a:t>А. Знакомьтесь: автоматизированная упрощенная система налогообложения // Юридический справочник руководителя. 2022. № 6. С. 11 - 23</a:t>
            </a:r>
            <a:r>
              <a:rPr lang="ru-RU" sz="2400" b="1" dirty="0" smtClean="0"/>
              <a:t>.</a:t>
            </a:r>
          </a:p>
          <a:p>
            <a:r>
              <a:rPr lang="ru-RU" sz="2400" b="1" dirty="0" smtClean="0"/>
              <a:t>2. </a:t>
            </a:r>
            <a:r>
              <a:rPr lang="ru-RU" sz="2400" b="1" dirty="0" err="1" smtClean="0"/>
              <a:t>Шапсугова</a:t>
            </a:r>
            <a:r>
              <a:rPr lang="ru-RU" sz="2400" b="1" dirty="0" smtClean="0"/>
              <a:t> </a:t>
            </a:r>
            <a:r>
              <a:rPr lang="ru-RU" sz="2400" b="1" dirty="0"/>
              <a:t>М.Д. Экономика по требованию: трансформация </a:t>
            </a:r>
            <a:r>
              <a:rPr lang="ru-RU" sz="2400" b="1" dirty="0" err="1"/>
              <a:t>самозанятости</a:t>
            </a:r>
            <a:r>
              <a:rPr lang="ru-RU" sz="2400" b="1" dirty="0"/>
              <a:t> в цифровой среде // Право и цифровая экономика. 2021. № 3. С. 47 - 53.</a:t>
            </a:r>
            <a:endParaRPr lang="ru-RU" sz="2400" b="1" dirty="0"/>
          </a:p>
        </p:txBody>
      </p:sp>
    </p:spTree>
    <p:extLst>
      <p:ext uri="{BB962C8B-B14F-4D97-AF65-F5344CB8AC3E}">
        <p14:creationId xmlns:p14="http://schemas.microsoft.com/office/powerpoint/2010/main" val="22423200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2">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1676</TotalTime>
  <Words>4651</Words>
  <Application>Microsoft Office PowerPoint</Application>
  <PresentationFormat>Экран (4:3)</PresentationFormat>
  <Paragraphs>323</Paragraphs>
  <Slides>90</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90</vt:i4>
      </vt:variant>
    </vt:vector>
  </HeadingPairs>
  <TitlesOfParts>
    <vt:vector size="91" baseType="lpstr">
      <vt:lpstr>Волна</vt:lpstr>
      <vt:lpstr>Тема 12 «Специальные налоговые режимы»</vt:lpstr>
      <vt:lpstr>Цель занятия</vt:lpstr>
      <vt:lpstr>Учебные вопросы:</vt:lpstr>
      <vt:lpstr>Нормативно-правовые акты, рекомендуемые к изучению</vt:lpstr>
      <vt:lpstr>Рекомендуемая литература</vt:lpstr>
      <vt:lpstr>Рекомендуемая тематика докладов</vt:lpstr>
      <vt:lpstr>Вопрос 1.</vt:lpstr>
      <vt:lpstr>Установление  специальных налоговых режимов – </vt:lpstr>
      <vt:lpstr>К субъектам малого и среднего предпринимательства относятся: </vt:lpstr>
      <vt:lpstr>Критерии отнесения к субъектам малого предпринимательства</vt:lpstr>
      <vt:lpstr>Специальные налоговые режимы предусмотренные для субъектов малого предпринимательства (ст.18 НК РФ)</vt:lpstr>
      <vt:lpstr>Презентация PowerPoint</vt:lpstr>
      <vt:lpstr>Функции специальных налоговых режимов</vt:lpstr>
      <vt:lpstr>Цели введения специальных налоговых режимов:</vt:lpstr>
      <vt:lpstr>Вопрос 1.</vt:lpstr>
      <vt:lpstr>Налог, взимаемый в связи с применением упрощенной системы налогообложения</vt:lpstr>
      <vt:lpstr>Условия применения</vt:lpstr>
      <vt:lpstr>Налогоплательщиками признаются (п. 1 ст. 346.12 НК РФ) </vt:lpstr>
      <vt:lpstr>Порядок перехода</vt:lpstr>
      <vt:lpstr>При переходе на УСН не уплачиваются :</vt:lpstr>
      <vt:lpstr>Объект налогообложения (п. 1 ст. 346.14 НК РФ):</vt:lpstr>
      <vt:lpstr>Налоговая база по УСН (ст. 346.18 НК РФ) </vt:lpstr>
      <vt:lpstr>Ставка налога ст. 346.20 НК РФ</vt:lpstr>
      <vt:lpstr>Повышенные ставки налогов</vt:lpstr>
      <vt:lpstr>Порядок расчета</vt:lpstr>
      <vt:lpstr>Право налогоплательщиков</vt:lpstr>
      <vt:lpstr>Периоды (ст. 346.19 НК РФ)</vt:lpstr>
      <vt:lpstr>Сроки уплаты налога</vt:lpstr>
      <vt:lpstr>Презентация PowerPoint</vt:lpstr>
      <vt:lpstr>Минимальный налог</vt:lpstr>
      <vt:lpstr>Вопрос 3.</vt:lpstr>
      <vt:lpstr>Единый сельскохозяйственный налог (ЕСХН)</vt:lpstr>
      <vt:lpstr>Налогоплательщики ЕСХН  ( п. 1 ст. 346.2 НК РФ )</vt:lpstr>
      <vt:lpstr>Сельскохозяйственными товаропроизводителями признаются (ст. 346.2 НК РФ)</vt:lpstr>
      <vt:lpstr>К сельскохозяйственной продукции относятся (п. 3 ст. 346.2 НК РФ)</vt:lpstr>
      <vt:lpstr>Презентация PowerPoint</vt:lpstr>
      <vt:lpstr>Организация (индивидуальный предприниматель) не вправе перейти на ЕСХН:</vt:lpstr>
      <vt:lpstr>Презентация PowerPoint</vt:lpstr>
      <vt:lpstr>Презентация PowerPoint</vt:lpstr>
      <vt:lpstr>Объектом налогообложения по ЕСХН </vt:lpstr>
      <vt:lpstr>Налоговой базой по ЕСХН </vt:lpstr>
      <vt:lpstr>Ставка ЕСХН </vt:lpstr>
      <vt:lpstr>Презентация PowerPoint</vt:lpstr>
      <vt:lpstr>Презентация PowerPoint</vt:lpstr>
      <vt:lpstr>Налоговая декларация по ЕСХН </vt:lpstr>
      <vt:lpstr>Вопрос 4.</vt:lpstr>
      <vt:lpstr>Патентная система налогообложения </vt:lpstr>
      <vt:lpstr>Основные отличия патентной системы налогообложения</vt:lpstr>
      <vt:lpstr>Право на введение патентной системы налогообложения </vt:lpstr>
      <vt:lpstr>Нормативные определения, используемые для целей патентной системы налогообложения (пункт 3 ст. 346.43 НК РФ)</vt:lpstr>
      <vt:lpstr>Налогоплательщики  (п. 1 ст. 346.44 НК РФ)</vt:lpstr>
      <vt:lpstr>Не могут применять патентную систему налогообложения (п. п. 5, 6 ст. 346.43 НК РФ)</vt:lpstr>
      <vt:lpstr>Патент: </vt:lpstr>
      <vt:lpstr>Виды предпринимательской деятельности, которые  могут облагаться по патентной системе (п. 2 ст. 346.43 НК РФ)</vt:lpstr>
      <vt:lpstr>При использовании патентной системы предприниматели освобождаются:</vt:lpstr>
      <vt:lpstr>Объект налогообложения (ст. 346.47 НК РФ)</vt:lpstr>
      <vt:lpstr>Налоговая база (п. 1 ст. 346.48 НК РФ)</vt:lpstr>
      <vt:lpstr>Презентация PowerPoint</vt:lpstr>
      <vt:lpstr>Пример:</vt:lpstr>
      <vt:lpstr>Ставка налога (ст. 346.50 НК РФ)</vt:lpstr>
      <vt:lpstr>Налоговый период (п. 1 ст. 346.49 НК РФ)</vt:lpstr>
      <vt:lpstr>Срок уплаты налога (п. 2 ст. 346.51 НК РФ)</vt:lpstr>
      <vt:lpstr>Налоговая декларация </vt:lpstr>
      <vt:lpstr>Вопрос 5.</vt:lpstr>
      <vt:lpstr>Система налогообложения при выполнении соглашений о разделе продукции (СРП) </vt:lpstr>
      <vt:lpstr>Налоговый режим в виде СРП </vt:lpstr>
      <vt:lpstr>Возмездность налогов, уплачивваемых в рамках СРП</vt:lpstr>
      <vt:lpstr>Презентация PowerPoint</vt:lpstr>
      <vt:lpstr>Презентация PowerPoint</vt:lpstr>
      <vt:lpstr>Термины, используемые в рамках СРП</vt:lpstr>
      <vt:lpstr>Налогоплательщики (п. 1 ст. 346.36 НК РФ)</vt:lpstr>
      <vt:lpstr>Виды раздела продукции</vt:lpstr>
      <vt:lpstr>При традиционном разделе</vt:lpstr>
      <vt:lpstr>При прямом разделе</vt:lpstr>
      <vt:lpstr>Презентация PowerPoint</vt:lpstr>
      <vt:lpstr>Вопрос 6.</vt:lpstr>
      <vt:lpstr>Презентация PowerPoint</vt:lpstr>
      <vt:lpstr>Основные типичные схемы уклонения от уплаты налогов с использованием специальных режимов налогообложения: </vt:lpstr>
      <vt:lpstr>Перевод персонала на УСН </vt:lpstr>
      <vt:lpstr>Сдача в аренду своего имущества</vt:lpstr>
      <vt:lpstr>Использование посредника на УСН</vt:lpstr>
      <vt:lpstr>родажа товаров через закупочную организацию</vt:lpstr>
      <vt:lpstr>Посредническая схема в опте</vt:lpstr>
      <vt:lpstr>Использование затратных механизмов для снижения налогов</vt:lpstr>
      <vt:lpstr>Перевод безэндээсных затрат на неплательщиков НДС</vt:lpstr>
      <vt:lpstr>Умышленность совершения налогового правонарушения </vt:lpstr>
      <vt:lpstr>К прямым доказательствам наличия умысла относятся: </vt:lpstr>
      <vt:lpstr>Признаки незаконных схем: </vt:lpstr>
      <vt:lpstr>Выявление схемы ухода от налогов:  </vt:lpstr>
      <vt:lpstr>Рекомендуемые статьи для рецензирования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9 «Налог на прибыль»</dc:title>
  <dc:creator>Елена Никол. Колесникова</dc:creator>
  <cp:lastModifiedBy>Erena Kolesnikova</cp:lastModifiedBy>
  <cp:revision>129</cp:revision>
  <dcterms:created xsi:type="dcterms:W3CDTF">2018-02-15T11:19:28Z</dcterms:created>
  <dcterms:modified xsi:type="dcterms:W3CDTF">2024-05-20T14:02:21Z</dcterms:modified>
</cp:coreProperties>
</file>