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98" r:id="rId2"/>
    <p:sldId id="450" r:id="rId3"/>
    <p:sldId id="359" r:id="rId4"/>
    <p:sldId id="433" r:id="rId5"/>
    <p:sldId id="437" r:id="rId6"/>
    <p:sldId id="436" r:id="rId7"/>
    <p:sldId id="455" r:id="rId8"/>
    <p:sldId id="439" r:id="rId9"/>
    <p:sldId id="451" r:id="rId10"/>
    <p:sldId id="448" r:id="rId11"/>
    <p:sldId id="438" r:id="rId12"/>
    <p:sldId id="441" r:id="rId13"/>
    <p:sldId id="452" r:id="rId14"/>
    <p:sldId id="453" r:id="rId15"/>
    <p:sldId id="444" r:id="rId16"/>
    <p:sldId id="427" r:id="rId17"/>
    <p:sldId id="429" r:id="rId18"/>
    <p:sldId id="428" r:id="rId19"/>
    <p:sldId id="322" r:id="rId20"/>
    <p:sldId id="421" r:id="rId21"/>
    <p:sldId id="425" r:id="rId22"/>
    <p:sldId id="423" r:id="rId23"/>
    <p:sldId id="375" r:id="rId24"/>
    <p:sldId id="456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BFF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C:\Users\%D0%B4%D0%BD%D1%81\Desktop\df45751f-d1f6-4abb-aea0-f27a9a17eb2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Лекция: «</a:t>
            </a:r>
            <a:r>
              <a:rPr lang="ru-RU" sz="4000" b="1" i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Антигипертензивные</a:t>
            </a:r>
            <a:r>
              <a:rPr lang="ru-RU" sz="4000" b="1" i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препараты» </a:t>
            </a:r>
          </a:p>
          <a:p>
            <a:pPr algn="ctr">
              <a:spcAft>
                <a:spcPts val="0"/>
              </a:spcAft>
            </a:pPr>
            <a:r>
              <a:rPr lang="ru-RU" sz="4000" i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студентов специальности 31.02.01 «Лечебное дело»</a:t>
            </a:r>
            <a:endParaRPr lang="ru-RU" sz="40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Составитель: преподаватель дисциплины «Фармакология» ГБПОУ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«ММК им. П.Ф. Надеждина» Анненкова Е.А.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332656"/>
            <a:ext cx="8360097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«Магнитогорский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колледж им.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П.Ф.Надеждина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Магнитогорск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Ингибиторы АПФ </a:t>
            </a: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противопоказаны при </a:t>
            </a:r>
            <a:r>
              <a:rPr lang="ru-RU" sz="20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гиперкалиемии</a:t>
            </a: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отеке </a:t>
            </a:r>
            <a:r>
              <a:rPr lang="ru-RU" sz="20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Квинке</a:t>
            </a: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анамнезе, стенозе почечных артерий.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осторожностью назначаются</a:t>
            </a: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 нарушении функции почек.</a:t>
            </a:r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Побочные эффекты «прилов»: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Сухой приступообразный кашель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(возникает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от недели до полугода, чаще у женщин, пациентов с почечной недостаточностью.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 человека постоянно вырабатывается биологически активное вещество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из его основных задач – расширение кровеносных сосудов. Это один из механизмов регуляции артериального давления. Контроль уровня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брадикинина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с помощью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блокируется ингибиторами АПФ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накапливается в организме, расширяя сосуды и раздражая нервные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артериальная гипотония, отек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Квинке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гиперкалиемия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нарушение функции почек.</a:t>
            </a: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l-GR" sz="2000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Ингибиторы АПФ нельзя комбинировать с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сартанами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т.к. они все влияют на РААС, с калийсберегающими диуретиками, т.к. повышен риск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гиперкалиемии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4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60648"/>
            <a:ext cx="4040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Ингибиторы АПФ («</a:t>
            </a:r>
            <a:r>
              <a:rPr lang="ru-RU" b="1" dirty="0" err="1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прилы</a:t>
            </a: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ru-RU" b="1" dirty="0" err="1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3" descr="e6e9dc9d8da1c60251a19fea49f1b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2" y="3717032"/>
            <a:ext cx="35727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4" y="908720"/>
            <a:ext cx="3712941" cy="29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xn--24-6kcay4a7ay.xn--p1ai/assets/images/catalog/1005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16920"/>
            <a:ext cx="3202145" cy="29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36b7553d-2226-412d-9335-17a4e346585f.selcdn.net/items/teva/ad781c0a-90bf-11ec-b1cf-62cc155265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7" y="803175"/>
            <a:ext cx="2613745" cy="26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presentation.ru/img/tmb/4/308531/64426daa73c82dedbec678be30de89d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42584" cy="56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NB!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Достоинства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эналаприлата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иАПФ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плавно снижает АД, не влияет на мозговой кровоток, безопасен, комбинируется с другими лекарственными препаратами.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Сартаны</a:t>
            </a:r>
          </a:p>
          <a:p>
            <a:pPr fontAlgn="base"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действия: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воздействием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происходит сокращение артерий, что приводит к сужению их просвета, повышению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помогают клеткам противостоять действию гормона.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блокируют чувствительные к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рецепторы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миоциты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сосудов начинают игнорировать присутствие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Фармакологические эффекты 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сартанов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нагрузки на миокард</a:t>
            </a: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торможение или устранение гипертрофии левого желудочка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работы сердца при хронической сердечной недостаточности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вероятности развития инсульта</a:t>
            </a: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улучшение когнитивных функций у больных гипертонией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отеков</a:t>
            </a: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уровня калия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замедление прогрессирования почечной недостаточности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риска возникновения сахарного диабета у больных АГ</a:t>
            </a: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торможение развития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атеросклероза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Показания к назначению 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сартанов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артериальная гипертония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комбинация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 другими препаратами эффективна также при: хронической сердечной недостаточности, нефропатии, сахарном диабете, атеросклерозе, фибрилляции предсердий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 приема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сартана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 оценить сразу.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Выраженный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антигипертензивный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эффект развивается через 4-8 недель после регулярного приема внутрь.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96952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Сартаны </a:t>
            </a:r>
            <a:r>
              <a:rPr lang="ru-RU" sz="19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противопоказаны при </a:t>
            </a:r>
            <a:r>
              <a:rPr lang="ru-RU" sz="19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гиперкалиемии</a:t>
            </a:r>
            <a:r>
              <a:rPr lang="ru-RU" sz="19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отеке </a:t>
            </a:r>
            <a:r>
              <a:rPr lang="ru-RU" sz="19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Квинке</a:t>
            </a:r>
            <a:r>
              <a:rPr lang="ru-RU" sz="19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анамнезе, тяжелых заболеваниях печени.</a:t>
            </a:r>
          </a:p>
          <a:p>
            <a:pPr>
              <a:spcAft>
                <a:spcPts val="0"/>
              </a:spcAft>
            </a:pPr>
            <a:r>
              <a:rPr lang="ru-RU" sz="19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осторожностью назначаются при </a:t>
            </a:r>
            <a:r>
              <a:rPr lang="ru-RU" sz="19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стенозе почечных артерий, тяжелой хронической сердечной недостаточности, нарушении функции печени и почек.</a:t>
            </a:r>
          </a:p>
          <a:p>
            <a:pPr>
              <a:spcAft>
                <a:spcPts val="0"/>
              </a:spcAft>
            </a:pP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Побочные эффекты </a:t>
            </a:r>
            <a:r>
              <a:rPr lang="ru-RU" sz="19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сартанов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Головная боль, головокружение, отек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Квинке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гиперкалиемия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нарушение функции почек.</a:t>
            </a:r>
          </a:p>
          <a:p>
            <a:pPr>
              <a:spcAft>
                <a:spcPts val="0"/>
              </a:spcAft>
            </a:pP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ru-RU" sz="19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Никогда не вызывают сухой приступообразный кашель!</a:t>
            </a:r>
          </a:p>
          <a:p>
            <a:pPr>
              <a:spcAft>
                <a:spcPts val="0"/>
              </a:spcAft>
            </a:pPr>
            <a:endParaRPr lang="ru-RU" sz="19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l-GR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Сартаны нельзя комбинировать с </a:t>
            </a:r>
            <a:r>
              <a:rPr lang="ru-RU" sz="19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т.к. они все влияют на РААС, с калийсберегающими диуретиками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 риск </a:t>
            </a:r>
            <a:r>
              <a:rPr lang="ru-RU" sz="19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гиперкалиемии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0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s.asna.ru/iblock/011/011fe0b656640cb2e86e027b12332d1a/71f464832b714a4348ece888ea0cc1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0" y="1032034"/>
            <a:ext cx="3575572" cy="22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8864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Сартаны</a:t>
            </a:r>
          </a:p>
        </p:txBody>
      </p:sp>
      <p:pic>
        <p:nvPicPr>
          <p:cNvPr id="7" name="Picture 2" descr="https://avatars.mds.yandex.net/get-mpic/4732637/img_id5715137461342051047.jpe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3" y="3933056"/>
            <a:ext cx="3773574" cy="21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gs.asna.ru/iblock/b83/b830cdad030a1531b2af4985926fb3ee/b5b04fda088540ab289f0c2e28fedd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52331" cy="27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4" y="1196752"/>
            <a:ext cx="3969735" cy="20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614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Блокаторы кальциевых каналов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ифедипин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амлодипин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(«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дипины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»): 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действия: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Блокируют поступление кальция в гладкомышечные клетки сосудов, вызывая этим расширение сосудов. </a:t>
            </a:r>
          </a:p>
          <a:p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Показаны 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артериальной гипертензии и артериальной гипертензии с ишемической болезнью сердца.</a:t>
            </a:r>
            <a:endParaRPr lang="ru-RU" sz="2400" dirty="0"/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Верапамил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дилтиазем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действия: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Блокируют поступление кальция в клетки миокарда, в результате тонус клеток миокарда снижается, расширяются коронарные артерии и улучшается кровоток.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00008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Показаны 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артериальной гипертензии и артериальной гипертензии с ишемической болезнью сердца, при аритмии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Фармакологические эффекты </a:t>
            </a:r>
            <a:r>
              <a:rPr lang="ru-RU" sz="2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нифедипина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амлодипина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улучшают снабжение миокарда кислородом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предотвращают спазмы коронарных артерий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 расширяют коронарные и периферические артерии, улучшают коронарный кровоток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снижают частоту приступов стенокардии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учащают сердцебиение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уменьшают гипертрофию левого желудочка сердца (разрастание стенки)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Фармакологические эффекты </a:t>
            </a:r>
            <a:r>
              <a:rPr lang="ru-RU" sz="2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верапамила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дилтиазема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антигипертензивное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действие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уменьшают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гипертрофию левого желудочка сердца (разрастание стенки)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противоаритмическое действие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снижают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частоту приступов стенокардии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урежают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сердцебиение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улучшают коронарный, почечный и мозговой кровоток</a:t>
            </a:r>
          </a:p>
        </p:txBody>
      </p:sp>
    </p:spTree>
    <p:extLst>
      <p:ext uri="{BB962C8B-B14F-4D97-AF65-F5344CB8AC3E}">
        <p14:creationId xmlns:p14="http://schemas.microsoft.com/office/powerpoint/2010/main" val="2618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Блокаторы кальциевых каналов </a:t>
            </a:r>
            <a:r>
              <a:rPr lang="ru-RU" sz="22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противопоказаны при </a:t>
            </a: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тяжелой сердечной недостаточности, нестабильной стенокардии, артериальной гипотензии. </a:t>
            </a: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Дипины</a:t>
            </a:r>
            <a:r>
              <a:rPr lang="ru-RU" sz="22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с осторожностью назначаются</a:t>
            </a: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 тяжелых заболеваниях печени и в пожилом возрасте.</a:t>
            </a:r>
          </a:p>
          <a:p>
            <a:pPr>
              <a:spcAft>
                <a:spcPts val="0"/>
              </a:spcAft>
            </a:pPr>
            <a:r>
              <a:rPr lang="ru-RU" sz="2200" b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Верапамил</a:t>
            </a:r>
            <a:r>
              <a:rPr lang="ru-RU" sz="22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200" b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дилтиазем</a:t>
            </a:r>
            <a:r>
              <a:rPr lang="ru-RU" sz="22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 осторожностью назначаются при </a:t>
            </a: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брадикардии, атриовентрикулярной блокаде </a:t>
            </a:r>
            <a:r>
              <a:rPr lang="en-US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2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степени, тяжелых заболеваниях печени и почек.</a:t>
            </a:r>
          </a:p>
          <a:p>
            <a:pPr>
              <a:spcAft>
                <a:spcPts val="0"/>
              </a:spcAft>
            </a:pPr>
            <a:endParaRPr lang="ru-RU" sz="22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Побочные эффекты:</a:t>
            </a:r>
          </a:p>
          <a:p>
            <a:pPr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Дипины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головная боль, головокружение, отеки нижних конечностей, покраснение лица и чувство жара.</a:t>
            </a:r>
          </a:p>
          <a:p>
            <a:pPr>
              <a:spcAft>
                <a:spcPts val="0"/>
              </a:spcAft>
            </a:pP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Верапамил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дилтиазем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брадикардия, снижение артериального давления, усугубление сердечной недостаточности.</a:t>
            </a:r>
          </a:p>
          <a:p>
            <a:pPr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Верапамил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дилтиазем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нельзя комбинировать с </a:t>
            </a:r>
            <a:r>
              <a:rPr lang="el-GR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адреноблокаторами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4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6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4" y="1124744"/>
            <a:ext cx="39042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394" y="332656"/>
            <a:ext cx="8395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Блокаторы кальциевых каналов</a:t>
            </a:r>
          </a:p>
        </p:txBody>
      </p:sp>
      <p:pic>
        <p:nvPicPr>
          <p:cNvPr id="7" name="Picture 3" descr="allapinin-2-1024x6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" y="3733458"/>
            <a:ext cx="397026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cdn.rigla.ru/media/catalog/product/7/9/79597-3-c-6-4-3c6458547671c3eb84df895abea83b62d3ef389f_79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36" y="3744113"/>
            <a:ext cx="3384376" cy="26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29" y="980728"/>
            <a:ext cx="3686298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49694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 темы:</a:t>
            </a:r>
          </a:p>
          <a:p>
            <a:pPr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Артериальная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гипертония (артериальная гипертензия, гипертоническая болезнь) - самое частое хроническое заболевание у взрослых.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Полностью вылечить его невозможно, но артериальное давление можно держать под контролем.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Повышенное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давление – один из трех факторов риска ишемической болезни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сердца,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можно контролировать.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Своевременный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над давлением поможет снизить риск заболеваний почек.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Чем раньше выявили артериальную гипертензию и начали за ней наблюдать в динамике, тем меньше риск развития осложнений гипертонической болезни в будущем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824536" cy="31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Диуретики, применяемые для лечения артериальной гипертензии</a:t>
            </a:r>
            <a:endParaRPr lang="ru-RU" sz="2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действия:</a:t>
            </a:r>
          </a:p>
          <a:p>
            <a:pPr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Оказывают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прямое действие на эпителий почечных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канальцев, уменьшают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реабсорбцию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(обратное всасывание) ионов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натрия (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21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воды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(H</a:t>
            </a:r>
            <a:r>
              <a:rPr lang="en-US" sz="21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O)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уменьшают объем циркулирующей крови и давление снижается. </a:t>
            </a:r>
          </a:p>
          <a:p>
            <a:pPr>
              <a:spcAft>
                <a:spcPts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Оказывают умеренный мочегонный эффект.</a:t>
            </a:r>
            <a:endParaRPr lang="ru-RU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1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Тиазидные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диуретики (</a:t>
            </a:r>
            <a:r>
              <a:rPr lang="ru-RU" sz="22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гидрохлоротиазид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Показаны </a:t>
            </a:r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артериальной гипертензии и отеках различного происхождения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иазидоподобные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диуретики (</a:t>
            </a:r>
            <a:r>
              <a:rPr lang="ru-RU" sz="22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индапамид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 при артериальной гипертензии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хлорталидон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 при артериальной гипертензии, хронической сердечной недостаточности, отеках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 </a:t>
            </a:r>
            <a:r>
              <a:rPr lang="ru-RU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Индапамид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еще расширяет сосуды, снижает риск инфарктов, инсультов, уменьшает гипертрофию левого желудочка.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0506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Диуретики, применяемые для лечения артериальной гипертензии </a:t>
            </a: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противопоказаны при </a:t>
            </a:r>
            <a:r>
              <a:rPr lang="ru-RU" sz="20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гипокалиемии</a:t>
            </a: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тяжелой почечной и печеночной недостаточности. 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осторожностью назначаются при </a:t>
            </a:r>
            <a:r>
              <a:rPr lang="ru-RU" sz="20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ишемической болезни сердца, сердечной недостаточности, подагре и сахарном диабете.</a:t>
            </a:r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Побочные эффекты диуретиков: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Слабость, головокружение, боли в мышцах, судороги, аллергические реакции.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1"/>
            <a:ext cx="87129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Фармакологические 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эффекты диуретиков: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вызывают потерю К</a:t>
            </a:r>
            <a:r>
              <a:rPr lang="ru-RU" sz="2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неблагоприятно сказывается на функции сердца и печени. Нужна диета, богатая солями калия (курага, бананы, морковь, свекла, картофель) или назначают еще препараты калия (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аспаркам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уменьшают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выведение мочевой кислоты из организма, что сопровождается обострением подагры и обострением сахарного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диабета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начальной части дистального канальца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задерживают выведение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средние по силе мочегонного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3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idrohlortiazid-3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855700" cy="25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556792"/>
            <a:ext cx="3492388" cy="22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Диуретики, применяемые для лечения артериальной гипертензии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38211"/>
            <a:ext cx="4293417" cy="26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Диуретики входят в состав комбинированных препаратов при артериальной гипертензии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099863" cy="25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3590"/>
            <a:ext cx="1944216" cy="26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267107" cy="19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7358"/>
            <a:ext cx="4517722" cy="22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8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Выписывание рецептов в сокращенной форме на комбинированный препарат: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Telpress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Plus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D.S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Внутрь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таб.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сутки.</a:t>
            </a:r>
            <a:endParaRPr lang="ru-RU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963872"/>
            <a:ext cx="8484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Telmisartani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0,04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Hydrochlorotiazidi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0,0125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.t.d.N.98 in tab.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Внутрь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пo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таб.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сутки.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8945"/>
            <a:ext cx="3744416" cy="30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человеку поставили диагноз артериальной гипертензии, то нужно: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обязательно принимать все препараты, которые назначил врач</a:t>
            </a:r>
            <a:b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принимать лекарства в одно и то же время дня</a:t>
            </a:r>
            <a:b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никогда не пропускать прием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лекарства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из-за того, что  давление в норме</a:t>
            </a:r>
            <a:b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обязательно пополнять запас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лекарства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до того, как они заканчиваются.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 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Нельзя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прекращать прием препаратов, если показатели давления стали нормальными. Они стали нормальными именно потому, что больной принимает </a:t>
            </a:r>
            <a:r>
              <a:rPr lang="ru-RU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антигипертензивные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препараты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rlsnet.ru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Регистр лекарственных средств России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 лекарствах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лекарственных средств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studfile.net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Файловый архив студентов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Аляутдин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Фармакология учебник для фармацевтических колледжей и техникумов. /Р.Н.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Аляутдин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М.: ГЭОТАР-медиа, 2018- 703с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1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1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антигипертензивных</a:t>
            </a:r>
            <a:r>
              <a:rPr lang="ru-RU"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Нейротропные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(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влияют на нервную систему – блокируют передачу нервного импульса из-за блокады </a:t>
            </a:r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адренорецепторов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адренергических синапсах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β-</a:t>
            </a:r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адреноблокаторы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1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пропранолол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β</a:t>
            </a:r>
            <a:r>
              <a:rPr lang="ru-RU" sz="2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-адренороблокаторы - </a:t>
            </a:r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кардиоселективные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1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атенолол</a:t>
            </a:r>
            <a:r>
              <a:rPr lang="ru-RU" sz="21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метопролол</a:t>
            </a:r>
            <a:r>
              <a:rPr lang="ru-RU" sz="21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бисопролол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β</a:t>
            </a:r>
            <a:r>
              <a:rPr lang="ru-RU" sz="2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-адреноблокаторы с </a:t>
            </a:r>
            <a:r>
              <a:rPr lang="ru-RU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вазодилатирующим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эффектом (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небиволол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Средства, угнетающие 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ренин-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ангиотензин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альдостероновую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(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РААС – система, регулирующая артериальное давление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ингибиторы АПФ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каптоприл,эналаприл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лизиноприл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периндоприл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сартаны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лозартан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валсартан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телмисартан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ирбесартан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кандесартан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миотропного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(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спазмолитики и сосудорасширяющие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блокаторы кальциевых каналов (</a:t>
            </a:r>
            <a:r>
              <a:rPr lang="ru-RU" sz="21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амлодипин</a:t>
            </a:r>
            <a:r>
              <a:rPr lang="ru-RU" sz="21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нифедипин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Диуретики (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мочегонные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гидрохлоротиазид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индапамид</a:t>
            </a:r>
            <a:r>
              <a:rPr lang="ru-RU" sz="21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1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хлорталидон</a:t>
            </a: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400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400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 b="1" i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адреноблокаторы</a:t>
            </a:r>
            <a:endParaRPr lang="ru-RU" sz="2400" b="1" i="1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действия: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Блокируют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адренорецепторы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не дают связаться с ними норадреналину, в результате этого не происходит сужение сосудов и артериальное давление не повышается.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Фармакологические эффекты </a:t>
            </a:r>
            <a:r>
              <a:rPr lang="el-GR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адреноблокаторов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гипотензивное действие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уменьшение силы  и частоты сердечных сокращений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вызывают брадикардию (пульс ниже 60 ударов в минуту)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снижают потребность миокарда в кислороде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антиаритмический эффект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уменьшают частоту тяжелых осложнений гипертонии, например, инфаркт миокарда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8496944" cy="436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1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адреноблокаторы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противопоказаны при 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брадикардии, атриовентрикулярной блокаде </a:t>
            </a:r>
            <a:r>
              <a:rPr lang="en-US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степени, сердечной недостаточности.</a:t>
            </a:r>
          </a:p>
          <a:p>
            <a:pPr>
              <a:spcAft>
                <a:spcPts val="0"/>
              </a:spcAft>
            </a:pPr>
            <a:r>
              <a:rPr lang="ru-RU" sz="21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осторожностью назначаются при 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бронхиальной астме, хронической </a:t>
            </a:r>
            <a:r>
              <a:rPr lang="ru-RU" sz="2100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обструктивной</a:t>
            </a:r>
            <a:r>
              <a:rPr lang="ru-RU" sz="2100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болезни легких, сахарном диабете, псориазе, заболеваниях периферических сосудов.</a:t>
            </a:r>
          </a:p>
          <a:p>
            <a:pPr>
              <a:spcAft>
                <a:spcPts val="0"/>
              </a:spcAft>
            </a:pPr>
            <a:endParaRPr lang="ru-RU" sz="21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Побочные эффекты</a:t>
            </a:r>
            <a:r>
              <a:rPr lang="el-GR" sz="21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адреноблокаторов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Брадикардия, </a:t>
            </a:r>
            <a:r>
              <a:rPr lang="ru-RU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бронхоспазм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гипогликемия, </a:t>
            </a:r>
            <a:r>
              <a:rPr lang="ru-RU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бессоница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депрессия, чувство онемения в конечностях, снижение потенции.</a:t>
            </a:r>
          </a:p>
          <a:p>
            <a:pPr>
              <a:spcAft>
                <a:spcPts val="0"/>
              </a:spcAft>
            </a:pPr>
            <a:endParaRPr lang="ru-RU" sz="2100" dirty="0" smtClean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NB!</a:t>
            </a:r>
            <a:r>
              <a:rPr lang="el-GR" sz="2100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адреноблокаторы</a:t>
            </a:r>
            <a:r>
              <a:rPr lang="ru-RU" sz="2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нельзя комбинировать блокаторами кальциевых каналов, т.к. повышается риск атриовентрикулярной блокады, и с антиаритмическими средствами.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400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адреноблокаторы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показаны 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ru-RU" sz="2400" b="1" i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артериальной </a:t>
            </a:r>
            <a:r>
              <a:rPr lang="ru-RU" sz="24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гипертензии, ишемической болезни сердца (стабильная стенокардия , после перенесенного инфаркта миокарда), хроническая сердечная недостаточность, аритмии.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6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0130"/>
            <a:ext cx="30029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d5d7dc92f15b505ead01cfbd7e2928a6_l-1012171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811164" cy="21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6" y="3573016"/>
            <a:ext cx="4542836" cy="26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bisoprol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802913" cy="27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4680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l-GR" sz="2800" b="1" i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ru-RU" sz="2800" b="1" i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800" b="1" i="1" dirty="0" err="1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адреноблокаторы</a:t>
            </a:r>
            <a:endParaRPr lang="ru-RU" sz="2800" b="1" i="1" dirty="0">
              <a:solidFill>
                <a:srgbClr val="3856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C17388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13202"/>
            <a:ext cx="5112568" cy="28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Выписывание рецептов в сокращенной и полной форме: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Atenololi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0,05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30</a:t>
            </a: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D.S.: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Внутрь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таб. 2 р/д</a:t>
            </a:r>
            <a:endParaRPr lang="ru-RU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eci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Tab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ulettae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Atenololi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0,05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numero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D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.S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igna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Внутрь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пo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таб. 2 р/д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Ингибиторы АПФ («</a:t>
            </a:r>
            <a:r>
              <a:rPr lang="ru-RU" sz="2000" b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прилы</a:t>
            </a: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ru-RU" sz="2000" b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000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fontAlgn="base">
              <a:spcAft>
                <a:spcPts val="0"/>
              </a:spcAft>
            </a:pPr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действия: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Блокируют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превращение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гормона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ангиотензина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из-за блокады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ангиотензинпревращающего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фермента (АПФ). Уменьшение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концентрации гормона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ангиотензин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сопровождается расслаблением стенки артерий, снижением артериального давления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Фармакологические эффекты «прилов»: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гипотензивное действие 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уменьшают гипертрофию левого желудочка сердца и этим снижают риск инфаркта, аритмии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предотвращают задержку ионов натрия и воды в сосудах сердца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защищают почки от повреждений из-за гипертонии и сахарного диабета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восстанавливают баланс между потребностью миокарда в кислороде и его обеспечением</a:t>
            </a:r>
          </a:p>
          <a:p>
            <a:pPr fontAlgn="base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улучшают переносимость физических нагрузок у больных с ишемической болезнью сердца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24936" cy="570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Показания к применению </a:t>
            </a:r>
            <a:r>
              <a:rPr lang="ru-RU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200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артериальная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гипертензия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людям с хронической сердечной недостаточностью, диабетической нефропатией, пережившим сердечный приступ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принимают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 3-10 дня после инфаркта миокарда, что позволяет предупредить резкое падение артериального давления, развитие осложнений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Минимальный курс лечения – 6 месяцев.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часто назначаются с другими гипотензивными средствами, например,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тиазидные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тиазидоподобные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диуретики.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при сочетании гипертонии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гиперхолестеринемии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статины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(препараты, снижающие холестерин в крови)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иАПФ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назначаются даже диабетикам, имеющим нормальное артериальное давление, если у них есть признаки поражения почек (альбуминурия).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Препараты повышают чувствительность тканей к инсулину, что способствует усвоению сахара. Это может спровоцировать гипогликемию (низкий уровень глюкозы).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1719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МАГНИТОГОРСКИЙ МЕДИЦИНСКИЙ КОЛЛЕДЖ ИМЕНИ П.Ф. НАДЕЖДИНА      ВЫПУСКНАЯ КВАЛИФИКАЦИОННАЯ РАБОТА  Анализ потребительских предпочтений лекарственных препаратов, применяемых при заболеваниях кожи  Специальность  33.02.01 «Фармация» </dc:title>
  <dc:creator>Батя</dc:creator>
  <cp:lastModifiedBy>днс</cp:lastModifiedBy>
  <cp:revision>204</cp:revision>
  <dcterms:created xsi:type="dcterms:W3CDTF">2020-05-07T20:12:41Z</dcterms:created>
  <dcterms:modified xsi:type="dcterms:W3CDTF">2024-06-06T05:37:37Z</dcterms:modified>
</cp:coreProperties>
</file>