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94" r:id="rId2"/>
    <p:sldId id="270" r:id="rId3"/>
    <p:sldId id="281" r:id="rId4"/>
    <p:sldId id="271" r:id="rId5"/>
    <p:sldId id="274" r:id="rId6"/>
    <p:sldId id="273" r:id="rId7"/>
    <p:sldId id="275" r:id="rId8"/>
    <p:sldId id="277" r:id="rId9"/>
    <p:sldId id="278" r:id="rId10"/>
    <p:sldId id="261" r:id="rId11"/>
    <p:sldId id="282" r:id="rId12"/>
    <p:sldId id="283" r:id="rId13"/>
    <p:sldId id="285" r:id="rId14"/>
    <p:sldId id="264" r:id="rId15"/>
    <p:sldId id="287" r:id="rId16"/>
    <p:sldId id="288" r:id="rId17"/>
    <p:sldId id="292" r:id="rId18"/>
    <p:sldId id="290" r:id="rId19"/>
    <p:sldId id="276" r:id="rId20"/>
    <p:sldId id="29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8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7" autoAdjust="0"/>
    <p:restoredTop sz="94660"/>
  </p:normalViewPr>
  <p:slideViewPr>
    <p:cSldViewPr>
      <p:cViewPr varScale="1">
        <p:scale>
          <a:sx n="75" d="100"/>
          <a:sy n="75" d="100"/>
        </p:scale>
        <p:origin x="1036" y="40"/>
      </p:cViewPr>
      <p:guideLst>
        <p:guide orient="horz" pos="3294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2F7B378-F3C3-41B8-8DD0-C5D620DAF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01C03F-57BC-48E8-9722-8F93BB1458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3EABC-888E-45EE-8863-6B9DADE81BC7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DD4E16-63A7-46D4-965F-DFEDEEC2FF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3C3E9B-2E8C-428D-BB7E-0AA702DDA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C2CC4-1C78-404B-A098-5CACD23D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0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5A776-3F97-4299-AFB8-9607DF94E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ABD1B4-9E57-4BD4-81F5-AD9997A23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F6626D-2242-4C34-83D2-02E98BEF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123AF0-EA6C-459B-B732-DB2D79C0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CC6188-CFB6-43C2-9349-FD96859C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2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98DA06-64B5-4510-A27E-BE7B3BC5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58C18A-6119-4890-A99B-6AEF6E5A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A9E183-1F9C-4A45-93C6-002A250A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ECF8D-844C-4207-BAFA-BADE0FBA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426469-404D-401F-95F6-E0C98645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95BDFE-B10E-4FAF-A15D-F4FFD9782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9061DF-27D3-42F9-9FB4-651396A7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6BC1DC-F4E9-4874-BE0B-D6D6744D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E5B1EA-92C7-47FC-BC38-1FAB347C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34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6B7A6-6EAC-4BBF-948C-C8D5733C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D5E4AE-9B2E-46CA-8717-200A217D0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93BE01-4769-4E6A-8960-83538B200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349CE3-EA6D-4380-B1AE-193EFD61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7A502A-D4FD-4860-9BFE-4FB90CE4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6699D3-C1D9-45F6-B369-7F88E8BA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96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2E499A-B1C5-45D5-BA03-DB7D34F1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2902A6-0545-4C86-AEB4-D4D2026CD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18021-F016-46DF-9876-A3BF58A4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377C4-5A91-434C-9B36-D20BBE5A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D638BE-7E3D-4F28-AB07-F72F16CC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65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9977926-8E4F-4CE6-A757-91CAAD5EE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434D3B-A7EE-494D-9948-39B8B4F12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02B6CD-1749-42A2-86BD-A05BF5EA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030530-D506-4099-A747-AB201739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CCE513-E3FF-416C-BA50-7558E370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9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870FD-F4C7-49CF-B581-7F35094F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C936A2-3190-4A74-A7F5-9A69B38EA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E91E77-A7CC-4598-930C-DC667BE9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197651-1A0A-4FF5-B49F-690FFDD8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7301F7-4AC7-44A9-9959-6C078369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4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6F5AD-EA4A-4DB8-8427-F2BAC2EE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D600F0-D511-4EA6-8E66-4B74E302D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521C7B-7A88-453B-8B33-0751D78C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60E05E-D298-4F3D-A9B1-75C01179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01BB4F-9B21-431B-8FA1-C79A9C20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4698B-97E6-474E-B597-819E37C5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650EA-3B6A-4EFF-8B9E-5975F7661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0CA183-0D2A-4ED2-9DBA-5BE63CE0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640056-3AB9-4C72-A36D-A44812C8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A5C592-8D9A-4EFD-BDAF-004FADE0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BF0E49-99AE-476F-BF3C-ACE56106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7204501" y="0"/>
            <a:ext cx="2104925" cy="6860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52" y="375113"/>
            <a:ext cx="5029549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061" y="1314450"/>
            <a:ext cx="5029549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9968" y="365125"/>
            <a:ext cx="297078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459DED-C11A-4511-A847-493005395558}"/>
              </a:ext>
            </a:extLst>
          </p:cNvPr>
          <p:cNvSpPr/>
          <p:nvPr userDrawn="1"/>
        </p:nvSpPr>
        <p:spPr>
          <a:xfrm>
            <a:off x="0" y="1"/>
            <a:ext cx="9144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FDFDBC3-9040-454D-921A-8EFEBEB7EFAE}"/>
              </a:ext>
            </a:extLst>
          </p:cNvPr>
          <p:cNvSpPr/>
          <p:nvPr userDrawn="1"/>
        </p:nvSpPr>
        <p:spPr>
          <a:xfrm>
            <a:off x="0" y="6492876"/>
            <a:ext cx="9144000" cy="36512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E3F739-19A4-4190-A1FA-67EFCD502D1C}"/>
              </a:ext>
            </a:extLst>
          </p:cNvPr>
          <p:cNvSpPr/>
          <p:nvPr userDrawn="1"/>
        </p:nvSpPr>
        <p:spPr>
          <a:xfrm>
            <a:off x="0" y="1"/>
            <a:ext cx="9144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8039" y="593725"/>
            <a:ext cx="4117181" cy="2857398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3751F-5479-412E-84EF-955FC984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000" y="593726"/>
            <a:ext cx="3863962" cy="10388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A74BD7-8B5C-49BC-B03B-A549B6105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42273" y="1944689"/>
            <a:ext cx="3863578" cy="481488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2C0238A-CE92-48A9-B41C-AC423CC575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151" y="3833813"/>
            <a:ext cx="4117181" cy="29257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D3B8627-E627-4634-B66D-3D27D79305E7}"/>
              </a:ext>
            </a:extLst>
          </p:cNvPr>
          <p:cNvSpPr/>
          <p:nvPr userDrawn="1"/>
        </p:nvSpPr>
        <p:spPr>
          <a:xfrm>
            <a:off x="0" y="6399000"/>
            <a:ext cx="9144000" cy="459000"/>
          </a:xfrm>
          <a:prstGeom prst="rect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9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A29F9-23BA-4ECB-82B3-298CF148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B0088F-4F61-4CA9-8363-CD4244056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3FC360-5B08-4CF4-A526-AB2CCE9F3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88615A-2070-42C4-B6D8-FBF878A10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DFECA10-3085-492F-995A-86D656093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31F736-D24A-4001-B690-35E7524C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27D62C-DA1D-45F4-81AB-08FB0044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C030DF-F60C-4C5C-9AFC-1EFD8EB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1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FAD6-11EA-489A-A363-BEDC63A3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D500A0-4AAC-4067-B9F1-2003436D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AAABCB-729C-43E9-800C-52465EA1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39AD69-049B-4695-82B6-90F26809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3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FBEC2-919E-4102-894D-6DB41EC7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FB6738-3D94-4778-815D-9A8651015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AC02A4-B7C1-4153-BB05-1E4CDE679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CA107-8654-43C3-BF7C-DB81E0A9004F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DF5F0C-3923-461E-8DC7-F30C6710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66F7A-327E-44B1-B5F8-E9DA7BB9D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hlinkClick r:id="rId16"/>
            <a:extLst>
              <a:ext uri="{FF2B5EF4-FFF2-40B4-BE49-F238E27FC236}">
                <a16:creationId xmlns:a16="http://schemas.microsoft.com/office/drawing/2014/main" id="{70F833F9-0231-4EE9-AFEB-F77CEF52A2B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5500" y="367393"/>
            <a:ext cx="56832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1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3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: фигура 29">
            <a:extLst>
              <a:ext uri="{FF2B5EF4-FFF2-40B4-BE49-F238E27FC236}">
                <a16:creationId xmlns:a16="http://schemas.microsoft.com/office/drawing/2014/main" id="{01C009CD-FB4C-4C09-8327-31277BE0B9C8}"/>
              </a:ext>
            </a:extLst>
          </p:cNvPr>
          <p:cNvSpPr/>
          <p:nvPr/>
        </p:nvSpPr>
        <p:spPr>
          <a:xfrm>
            <a:off x="3510030" y="-6297"/>
            <a:ext cx="5348250" cy="6900297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олилиния: фигура 25">
            <a:extLst>
              <a:ext uri="{FF2B5EF4-FFF2-40B4-BE49-F238E27FC236}">
                <a16:creationId xmlns:a16="http://schemas.microsoft.com/office/drawing/2014/main" id="{0457E147-2F53-48D4-8F04-C3F1502156C3}"/>
              </a:ext>
            </a:extLst>
          </p:cNvPr>
          <p:cNvSpPr/>
          <p:nvPr/>
        </p:nvSpPr>
        <p:spPr>
          <a:xfrm>
            <a:off x="3652906" y="0"/>
            <a:ext cx="5348250" cy="6912538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B92C58A-720C-4674-ABAB-45F25F1D71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8244" t="14198" r="26276" b="9034"/>
          <a:stretch>
            <a:fillRect/>
          </a:stretch>
        </p:blipFill>
        <p:spPr>
          <a:xfrm>
            <a:off x="3786182" y="0"/>
            <a:ext cx="5357818" cy="6858000"/>
          </a:xfrm>
          <a:custGeom>
            <a:avLst/>
            <a:gdLst>
              <a:gd name="connsiteX0" fmla="*/ 323103 w 7132515"/>
              <a:gd name="connsiteY0" fmla="*/ 0 h 6858000"/>
              <a:gd name="connsiteX1" fmla="*/ 7132515 w 7132515"/>
              <a:gd name="connsiteY1" fmla="*/ 3934 h 6858000"/>
              <a:gd name="connsiteX2" fmla="*/ 7132515 w 7132515"/>
              <a:gd name="connsiteY2" fmla="*/ 6164796 h 6858000"/>
              <a:gd name="connsiteX3" fmla="*/ 7130999 w 7132515"/>
              <a:gd name="connsiteY3" fmla="*/ 6858000 h 6858000"/>
              <a:gd name="connsiteX4" fmla="*/ 3375537 w 7132515"/>
              <a:gd name="connsiteY4" fmla="*/ 6850527 h 6858000"/>
              <a:gd name="connsiteX5" fmla="*/ 2915939 w 7132515"/>
              <a:gd name="connsiteY5" fmla="*/ 6341348 h 6858000"/>
              <a:gd name="connsiteX6" fmla="*/ 1485600 w 7132515"/>
              <a:gd name="connsiteY6" fmla="*/ 5743080 h 6858000"/>
              <a:gd name="connsiteX7" fmla="*/ 807500 w 7132515"/>
              <a:gd name="connsiteY7" fmla="*/ 4277840 h 6858000"/>
              <a:gd name="connsiteX8" fmla="*/ 1686448 w 7132515"/>
              <a:gd name="connsiteY8" fmla="*/ 2746388 h 6858000"/>
              <a:gd name="connsiteX9" fmla="*/ 36697 w 7132515"/>
              <a:gd name="connsiteY9" fmla="*/ 1100695 h 6858000"/>
              <a:gd name="connsiteX10" fmla="*/ 323103 w 7132515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32515" h="6858000">
                <a:moveTo>
                  <a:pt x="323103" y="0"/>
                </a:moveTo>
                <a:lnTo>
                  <a:pt x="7132515" y="3934"/>
                </a:lnTo>
                <a:lnTo>
                  <a:pt x="7132515" y="6164796"/>
                </a:lnTo>
                <a:lnTo>
                  <a:pt x="7130999" y="6858000"/>
                </a:lnTo>
                <a:lnTo>
                  <a:pt x="3375537" y="6850527"/>
                </a:lnTo>
                <a:cubicBezTo>
                  <a:pt x="3222337" y="6685797"/>
                  <a:pt x="3230929" y="6525922"/>
                  <a:pt x="2915939" y="6341348"/>
                </a:cubicBezTo>
                <a:cubicBezTo>
                  <a:pt x="2600950" y="6156773"/>
                  <a:pt x="2240432" y="6084893"/>
                  <a:pt x="1485600" y="5743080"/>
                </a:cubicBezTo>
                <a:cubicBezTo>
                  <a:pt x="807368" y="5413888"/>
                  <a:pt x="625932" y="5030784"/>
                  <a:pt x="807500" y="4277840"/>
                </a:cubicBezTo>
                <a:cubicBezTo>
                  <a:pt x="989068" y="3524897"/>
                  <a:pt x="1786157" y="3644914"/>
                  <a:pt x="1686448" y="2746388"/>
                </a:cubicBezTo>
                <a:cubicBezTo>
                  <a:pt x="1586740" y="1847861"/>
                  <a:pt x="123942" y="1675751"/>
                  <a:pt x="36697" y="1100695"/>
                </a:cubicBezTo>
                <a:cubicBezTo>
                  <a:pt x="-13158" y="766956"/>
                  <a:pt x="-75736" y="533982"/>
                  <a:pt x="323103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B72969-8567-490C-A9E2-92C86A6A4966}"/>
              </a:ext>
            </a:extLst>
          </p:cNvPr>
          <p:cNvSpPr txBox="1"/>
          <p:nvPr/>
        </p:nvSpPr>
        <p:spPr>
          <a:xfrm>
            <a:off x="285720" y="1246892"/>
            <a:ext cx="44073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Исследование электромагнитного</a:t>
            </a:r>
          </a:p>
          <a:p>
            <a:r>
              <a:rPr lang="ru-RU" sz="3200" b="1" dirty="0">
                <a:solidFill>
                  <a:schemeClr val="accent1"/>
                </a:solidFill>
              </a:rPr>
              <a:t>излучения бытовых приборов </a:t>
            </a:r>
          </a:p>
          <a:p>
            <a:r>
              <a:rPr lang="ru-RU" sz="3200" b="1" dirty="0">
                <a:solidFill>
                  <a:schemeClr val="accent1"/>
                </a:solidFill>
              </a:rPr>
              <a:t>и его влияния на организм</a:t>
            </a:r>
          </a:p>
          <a:p>
            <a:r>
              <a:rPr lang="ru-RU" sz="3200" b="1" dirty="0">
                <a:solidFill>
                  <a:schemeClr val="accent1"/>
                </a:solidFill>
              </a:rPr>
              <a:t>человека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91CEF1-B026-4460-85DB-E6E27091DDEE}"/>
              </a:ext>
            </a:extLst>
          </p:cNvPr>
          <p:cNvSpPr/>
          <p:nvPr/>
        </p:nvSpPr>
        <p:spPr>
          <a:xfrm>
            <a:off x="2714612" y="4005263"/>
            <a:ext cx="337500" cy="270000"/>
          </a:xfrm>
          <a:prstGeom prst="rect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F7329957-12D8-4A21-80E0-F51EBF1576DE}"/>
              </a:ext>
            </a:extLst>
          </p:cNvPr>
          <p:cNvSpPr/>
          <p:nvPr/>
        </p:nvSpPr>
        <p:spPr>
          <a:xfrm>
            <a:off x="3819779" y="1989000"/>
            <a:ext cx="252155" cy="315000"/>
          </a:xfrm>
          <a:prstGeom prst="triangle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07C3386-8F08-4520-8F57-561F8005391A}"/>
              </a:ext>
            </a:extLst>
          </p:cNvPr>
          <p:cNvSpPr/>
          <p:nvPr/>
        </p:nvSpPr>
        <p:spPr>
          <a:xfrm>
            <a:off x="3428992" y="4572008"/>
            <a:ext cx="360000" cy="360000"/>
          </a:xfrm>
          <a:prstGeom prst="ellipse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A6715CEE-6A13-49AC-9537-D9425C1C1BD6}"/>
              </a:ext>
            </a:extLst>
          </p:cNvPr>
          <p:cNvSpPr/>
          <p:nvPr/>
        </p:nvSpPr>
        <p:spPr>
          <a:xfrm rot="1483570">
            <a:off x="6372732" y="5993387"/>
            <a:ext cx="68112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F317B666-44C3-4487-A0DF-D5A5852ABDCE}"/>
              </a:ext>
            </a:extLst>
          </p:cNvPr>
          <p:cNvSpPr/>
          <p:nvPr/>
        </p:nvSpPr>
        <p:spPr>
          <a:xfrm rot="16531375">
            <a:off x="4361131" y="700078"/>
            <a:ext cx="908160" cy="113792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id="{90269D15-39A6-44D5-A69F-0D6D88177B66}"/>
              </a:ext>
            </a:extLst>
          </p:cNvPr>
          <p:cNvSpPr/>
          <p:nvPr/>
        </p:nvSpPr>
        <p:spPr>
          <a:xfrm>
            <a:off x="3429748" y="3744001"/>
            <a:ext cx="109658" cy="136988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EA72F473-C12A-41E5-A556-4A27F0BB46D6}"/>
              </a:ext>
            </a:extLst>
          </p:cNvPr>
          <p:cNvSpPr/>
          <p:nvPr/>
        </p:nvSpPr>
        <p:spPr>
          <a:xfrm>
            <a:off x="3929058" y="3422320"/>
            <a:ext cx="178818" cy="223385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4E4D73-4589-41AA-94BF-7C7BF48A8614}"/>
              </a:ext>
            </a:extLst>
          </p:cNvPr>
          <p:cNvSpPr txBox="1"/>
          <p:nvPr/>
        </p:nvSpPr>
        <p:spPr>
          <a:xfrm>
            <a:off x="323528" y="5001823"/>
            <a:ext cx="37595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Выполнил учащийся 10 А класса МБОУ ЦО № 7 </a:t>
            </a:r>
            <a:r>
              <a:rPr lang="ru-RU">
                <a:solidFill>
                  <a:schemeClr val="accent2"/>
                </a:solidFill>
              </a:rPr>
              <a:t>г.Тулы</a:t>
            </a:r>
            <a:endParaRPr lang="ru-RU" dirty="0">
              <a:solidFill>
                <a:schemeClr val="accent2"/>
              </a:solidFill>
            </a:endParaRPr>
          </a:p>
          <a:p>
            <a:r>
              <a:rPr lang="ru-RU" dirty="0">
                <a:solidFill>
                  <a:schemeClr val="accent2"/>
                </a:solidFill>
              </a:rPr>
              <a:t>Власов Кирилл Александрович</a:t>
            </a:r>
          </a:p>
          <a:p>
            <a:r>
              <a:rPr lang="ru-RU" dirty="0">
                <a:solidFill>
                  <a:schemeClr val="accent2"/>
                </a:solidFill>
              </a:rPr>
              <a:t>Руководитель: учитель физики </a:t>
            </a:r>
          </a:p>
          <a:p>
            <a:r>
              <a:rPr lang="ru-RU" dirty="0" err="1">
                <a:solidFill>
                  <a:schemeClr val="accent2"/>
                </a:solidFill>
              </a:rPr>
              <a:t>Цуканова</a:t>
            </a:r>
            <a:r>
              <a:rPr lang="ru-RU" dirty="0">
                <a:solidFill>
                  <a:schemeClr val="accent2"/>
                </a:solidFill>
              </a:rPr>
              <a:t> Наталья Викторовна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B72969-8567-490C-A9E2-92C86A6A4966}"/>
              </a:ext>
            </a:extLst>
          </p:cNvPr>
          <p:cNvSpPr txBox="1"/>
          <p:nvPr/>
        </p:nvSpPr>
        <p:spPr>
          <a:xfrm>
            <a:off x="285720" y="332656"/>
            <a:ext cx="4407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E78421"/>
                </a:solidFill>
              </a:rPr>
              <a:t>Исследовательская</a:t>
            </a:r>
          </a:p>
          <a:p>
            <a:r>
              <a:rPr lang="ru-RU" sz="2400" b="1" dirty="0">
                <a:solidFill>
                  <a:srgbClr val="E78421"/>
                </a:solidFill>
              </a:rPr>
              <a:t>работа</a:t>
            </a:r>
          </a:p>
        </p:txBody>
      </p:sp>
      <p:sp>
        <p:nvSpPr>
          <p:cNvPr id="19" name="Полилиния: фигура 22">
            <a:extLst>
              <a:ext uri="{FF2B5EF4-FFF2-40B4-BE49-F238E27FC236}">
                <a16:creationId xmlns:a16="http://schemas.microsoft.com/office/drawing/2014/main" id="{F317B666-44C3-4487-A0DF-D5A5852ABDCE}"/>
              </a:ext>
            </a:extLst>
          </p:cNvPr>
          <p:cNvSpPr/>
          <p:nvPr/>
        </p:nvSpPr>
        <p:spPr>
          <a:xfrm rot="18371860">
            <a:off x="8160989" y="5700738"/>
            <a:ext cx="908160" cy="113792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1">
            <a:extLst>
              <a:ext uri="{FF2B5EF4-FFF2-40B4-BE49-F238E27FC236}">
                <a16:creationId xmlns:a16="http://schemas.microsoft.com/office/drawing/2014/main" id="{A6715CEE-6A13-49AC-9537-D9425C1C1BD6}"/>
              </a:ext>
            </a:extLst>
          </p:cNvPr>
          <p:cNvSpPr/>
          <p:nvPr/>
        </p:nvSpPr>
        <p:spPr>
          <a:xfrm rot="20561158">
            <a:off x="7676585" y="427138"/>
            <a:ext cx="68112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439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FF82343-202A-4D4B-8BA3-D03966DE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000" y="461299"/>
            <a:ext cx="3863962" cy="103887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dirty="0"/>
              <a:t>Влияние электромагнитного излучения на здоровье человека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CDD73BD5-62A0-4940-808F-7C6724B8A7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42271" y="2050670"/>
            <a:ext cx="3863578" cy="4814887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/>
              <a:t>У человека свое собственное электромагнитное поле, так называемое биополе. Благодаря ему организм функционирует слаженно. При воздействии на биополе человека других более сильных источников излучения, в нашем организме может произойти сбой, что впоследствии неблагоприятно скажется на здоровье. Проблема  в том, что интенсивность техногенных электромагнитных полей практически равна интенсивности излучений человека. Этим и опасны электромагнитные поля, так как такое взаимодействие полей приводит к искажению собственного поля человека, чем провоцируются разные болезни, возникающие, как правило, в ослабленных частях организма.</a:t>
            </a:r>
            <a:endParaRPr lang="ru-RU" sz="220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E876D53-9175-4A4B-AD82-D040A0F424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151" y="3357562"/>
            <a:ext cx="4117181" cy="2714643"/>
          </a:xfrm>
        </p:spPr>
        <p:txBody>
          <a:bodyPr>
            <a:noAutofit/>
          </a:bodyPr>
          <a:lstStyle/>
          <a:p>
            <a:pPr algn="just"/>
            <a:r>
              <a:rPr lang="ru-RU" sz="1400" i="1" dirty="0">
                <a:solidFill>
                  <a:schemeClr val="accent1">
                    <a:lumMod val="75000"/>
                  </a:schemeClr>
                </a:solidFill>
              </a:rPr>
              <a:t>В 1995 году проблема электромагнитного излучения объявлена Всемирной организацией здравоохранения одной их основных для человечества. Появилось определение «глобальное электромагнитное загрязнение». Домашняя электросеть, бытовые электроприборы, телевизоры, мобильные телефоны - это лишь часть источников, которые излучают электромагнитное поле самой различной частоты, модуляции и интенсивности. Разнообразные «умные» машины, облегчающие наш быт, в действительности могут причинить гораздо больше вреда, чем представляется. </a:t>
            </a:r>
          </a:p>
        </p:txBody>
      </p:sp>
      <p:pic>
        <p:nvPicPr>
          <p:cNvPr id="7" name="Picture 2" descr="C:\Users\XP\Desktop\физика проекты\презентации\emi.jpg"/>
          <p:cNvPicPr>
            <a:picLocks noChangeAspect="1" noChangeArrowheads="1"/>
          </p:cNvPicPr>
          <p:nvPr/>
        </p:nvPicPr>
        <p:blipFill>
          <a:blip r:embed="rId2" cstate="print"/>
          <a:srcRect t="2871" b="2871"/>
          <a:stretch>
            <a:fillRect/>
          </a:stretch>
        </p:blipFill>
        <p:spPr bwMode="auto">
          <a:xfrm>
            <a:off x="525451" y="285728"/>
            <a:ext cx="3971143" cy="2928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84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285729"/>
            <a:ext cx="4429156" cy="1285884"/>
          </a:xfrm>
        </p:spPr>
        <p:txBody>
          <a:bodyPr>
            <a:noAutofit/>
          </a:bodyPr>
          <a:lstStyle/>
          <a:p>
            <a:r>
              <a:rPr lang="ru-RU" sz="2800" dirty="0"/>
              <a:t>Наиболее чувствительные системы организма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E191D03-53A3-45E7-A6BF-D36C2FEAB066}"/>
              </a:ext>
            </a:extLst>
          </p:cNvPr>
          <p:cNvSpPr/>
          <p:nvPr/>
        </p:nvSpPr>
        <p:spPr>
          <a:xfrm>
            <a:off x="0" y="4214818"/>
            <a:ext cx="4281156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Pentagon 34">
            <a:extLst>
              <a:ext uri="{FF2B5EF4-FFF2-40B4-BE49-F238E27FC236}">
                <a16:creationId xmlns:a16="http://schemas.microsoft.com/office/drawing/2014/main" id="{E04AA2DC-D97B-4894-BBC5-93BFC533AAAD}"/>
              </a:ext>
            </a:extLst>
          </p:cNvPr>
          <p:cNvSpPr/>
          <p:nvPr/>
        </p:nvSpPr>
        <p:spPr>
          <a:xfrm rot="10800000">
            <a:off x="3805278" y="4120467"/>
            <a:ext cx="720000" cy="940496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FA824E4-74AA-4295-BC78-1AFE4A132058}"/>
              </a:ext>
            </a:extLst>
          </p:cNvPr>
          <p:cNvSpPr/>
          <p:nvPr/>
        </p:nvSpPr>
        <p:spPr>
          <a:xfrm flipV="1">
            <a:off x="4809468" y="4214816"/>
            <a:ext cx="4195917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Pentagon 37">
            <a:extLst>
              <a:ext uri="{FF2B5EF4-FFF2-40B4-BE49-F238E27FC236}">
                <a16:creationId xmlns:a16="http://schemas.microsoft.com/office/drawing/2014/main" id="{398E7196-C137-4119-8AA7-305C33D57361}"/>
              </a:ext>
            </a:extLst>
          </p:cNvPr>
          <p:cNvSpPr/>
          <p:nvPr/>
        </p:nvSpPr>
        <p:spPr>
          <a:xfrm flipV="1">
            <a:off x="4715539" y="4131770"/>
            <a:ext cx="720000" cy="995033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1E682433-501A-4A36-960D-23DE6CBB5DEA}"/>
              </a:ext>
            </a:extLst>
          </p:cNvPr>
          <p:cNvSpPr/>
          <p:nvPr/>
        </p:nvSpPr>
        <p:spPr>
          <a:xfrm flipV="1">
            <a:off x="138615" y="2037901"/>
            <a:ext cx="4281156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0189F1-9A3F-4534-B530-010EBFA915E4}"/>
              </a:ext>
            </a:extLst>
          </p:cNvPr>
          <p:cNvSpPr/>
          <p:nvPr/>
        </p:nvSpPr>
        <p:spPr>
          <a:xfrm>
            <a:off x="4805239" y="2013545"/>
            <a:ext cx="4195917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Pentagon 41">
            <a:extLst>
              <a:ext uri="{FF2B5EF4-FFF2-40B4-BE49-F238E27FC236}">
                <a16:creationId xmlns:a16="http://schemas.microsoft.com/office/drawing/2014/main" id="{E7F90C88-688C-48E0-9AE4-EB94B6AB5936}"/>
              </a:ext>
            </a:extLst>
          </p:cNvPr>
          <p:cNvSpPr/>
          <p:nvPr/>
        </p:nvSpPr>
        <p:spPr>
          <a:xfrm rot="10800000" flipV="1">
            <a:off x="3801047" y="3043278"/>
            <a:ext cx="720000" cy="940496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Pentagon 42">
            <a:extLst>
              <a:ext uri="{FF2B5EF4-FFF2-40B4-BE49-F238E27FC236}">
                <a16:creationId xmlns:a16="http://schemas.microsoft.com/office/drawing/2014/main" id="{F0A45BF4-890D-4CBD-B601-20A4AD98193E}"/>
              </a:ext>
            </a:extLst>
          </p:cNvPr>
          <p:cNvSpPr/>
          <p:nvPr/>
        </p:nvSpPr>
        <p:spPr>
          <a:xfrm>
            <a:off x="4711308" y="3054583"/>
            <a:ext cx="720000" cy="995033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96C1BA0-61BA-4118-B2A2-75FA594D09A8}"/>
              </a:ext>
            </a:extLst>
          </p:cNvPr>
          <p:cNvGrpSpPr/>
          <p:nvPr/>
        </p:nvGrpSpPr>
        <p:grpSpPr>
          <a:xfrm>
            <a:off x="756540" y="2143116"/>
            <a:ext cx="2575131" cy="1684864"/>
            <a:chOff x="647166" y="1361322"/>
            <a:chExt cx="2227996" cy="177632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0A315C-FCA9-4DCE-8D39-E892D8A02DD2}"/>
                </a:ext>
              </a:extLst>
            </p:cNvPr>
            <p:cNvSpPr txBox="1"/>
            <p:nvPr/>
          </p:nvSpPr>
          <p:spPr>
            <a:xfrm>
              <a:off x="647166" y="1361322"/>
              <a:ext cx="2227995" cy="681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СЕРДЕЧНО-СОСУДИСТАЯ СИСТЕМА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C5F6CA-4137-411A-830C-101B73D9ECF7}"/>
                </a:ext>
              </a:extLst>
            </p:cNvPr>
            <p:cNvSpPr txBox="1"/>
            <p:nvPr/>
          </p:nvSpPr>
          <p:spPr>
            <a:xfrm>
              <a:off x="647166" y="2066849"/>
              <a:ext cx="2227996" cy="1070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Под действием электромагнитного излучения возникают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изменения в крови, разрушаются эритроциты и тромбоциты, нарушается работа сердца, возникает аритмия.</a:t>
              </a:r>
              <a:endPara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8CFCCB6-C0F9-40BE-977C-9D64DC865AD7}"/>
              </a:ext>
            </a:extLst>
          </p:cNvPr>
          <p:cNvGrpSpPr/>
          <p:nvPr/>
        </p:nvGrpSpPr>
        <p:grpSpPr>
          <a:xfrm>
            <a:off x="756540" y="4481736"/>
            <a:ext cx="2575131" cy="1278457"/>
            <a:chOff x="647166" y="3699704"/>
            <a:chExt cx="2227996" cy="134785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08BA12-D464-4C61-ABC7-57D532F4081E}"/>
                </a:ext>
              </a:extLst>
            </p:cNvPr>
            <p:cNvSpPr txBox="1"/>
            <p:nvPr/>
          </p:nvSpPr>
          <p:spPr>
            <a:xfrm>
              <a:off x="647166" y="3699704"/>
              <a:ext cx="2222356" cy="389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ИМУННАЯ СИСТЕМА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6496498-7BF6-4253-8BAE-39F8D958A6F7}"/>
                </a:ext>
              </a:extLst>
            </p:cNvPr>
            <p:cNvSpPr txBox="1"/>
            <p:nvPr/>
          </p:nvSpPr>
          <p:spPr>
            <a:xfrm>
              <a:off x="647166" y="4171454"/>
              <a:ext cx="2227996" cy="876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Иммунная система понижает выброс в кровь особых ферментов, осуществляющих защитную функцию.</a:t>
              </a:r>
              <a:endPara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A5BE778-DAF3-41BA-A899-626E4E5AC443}"/>
              </a:ext>
            </a:extLst>
          </p:cNvPr>
          <p:cNvGrpSpPr/>
          <p:nvPr/>
        </p:nvGrpSpPr>
        <p:grpSpPr>
          <a:xfrm>
            <a:off x="5572132" y="2071678"/>
            <a:ext cx="3286148" cy="1843271"/>
            <a:chOff x="6296493" y="1392743"/>
            <a:chExt cx="2227996" cy="18368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0879CD8-6B65-4EF0-AD4C-0CA7493E2C97}"/>
                </a:ext>
              </a:extLst>
            </p:cNvPr>
            <p:cNvSpPr txBox="1"/>
            <p:nvPr/>
          </p:nvSpPr>
          <p:spPr>
            <a:xfrm>
              <a:off x="6302132" y="1392743"/>
              <a:ext cx="2222357" cy="920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ЭНДОКРИННАЯ И РЕПРОДУКТИВНАЯ СИСТЕМЫ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253C42-FEF6-4A86-A9D6-B5A4B069CBA7}"/>
                </a:ext>
              </a:extLst>
            </p:cNvPr>
            <p:cNvSpPr txBox="1"/>
            <p:nvPr/>
          </p:nvSpPr>
          <p:spPr>
            <a:xfrm>
              <a:off x="6296493" y="2033433"/>
              <a:ext cx="2227996" cy="1196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Эндокринная система выбрасывает в кровь больше адреналина, вследствие чего повышается нагрузка на </a:t>
              </a:r>
              <a:r>
                <a:rPr lang="ru-RU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сердечно-сосудистую</a:t>
              </a:r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систему организма.  Длительное воздействие излучения п</a:t>
              </a:r>
              <a:r>
                <a:rPr lang="ru-RU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риводит к патологии развития эмбриона.</a:t>
              </a:r>
              <a:endPara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14FB7A-6339-4EDC-996D-380199567A4B}"/>
              </a:ext>
            </a:extLst>
          </p:cNvPr>
          <p:cNvGrpSpPr/>
          <p:nvPr/>
        </p:nvGrpSpPr>
        <p:grpSpPr>
          <a:xfrm>
            <a:off x="5643570" y="4458518"/>
            <a:ext cx="3063712" cy="1599570"/>
            <a:chOff x="6296493" y="3699703"/>
            <a:chExt cx="2227996" cy="159396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0B053C-3696-4AFA-B3B5-BD2EF37AFFAF}"/>
                </a:ext>
              </a:extLst>
            </p:cNvPr>
            <p:cNvSpPr txBox="1"/>
            <p:nvPr/>
          </p:nvSpPr>
          <p:spPr>
            <a:xfrm>
              <a:off x="6302133" y="3699703"/>
              <a:ext cx="2222356" cy="368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НЕРВНАЯ СИСТЕМА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341E23-06D4-4841-B719-6585B01F0AD7}"/>
                </a:ext>
              </a:extLst>
            </p:cNvPr>
            <p:cNvSpPr txBox="1"/>
            <p:nvPr/>
          </p:nvSpPr>
          <p:spPr>
            <a:xfrm>
              <a:off x="6296493" y="4097546"/>
              <a:ext cx="2227996" cy="1196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Происходит угнетение высшей нервной деятельности, ухудшается память, внимание, замедляются реакции, возникает депрессия, повышенная утомляемость, подавленное настроение, чувство тревоги, головные боли.</a:t>
              </a:r>
              <a:endPara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F0BE880E-A1B2-441A-B69E-48CC871BCB90}"/>
              </a:ext>
            </a:extLst>
          </p:cNvPr>
          <p:cNvSpPr/>
          <p:nvPr/>
        </p:nvSpPr>
        <p:spPr>
          <a:xfrm rot="5400000">
            <a:off x="46548" y="1882222"/>
            <a:ext cx="867320" cy="817604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Right Triangle 32">
            <a:extLst>
              <a:ext uri="{FF2B5EF4-FFF2-40B4-BE49-F238E27FC236}">
                <a16:creationId xmlns:a16="http://schemas.microsoft.com/office/drawing/2014/main" id="{EFEF72E6-193C-46B3-9D28-EA9EB62AA287}"/>
              </a:ext>
            </a:extLst>
          </p:cNvPr>
          <p:cNvSpPr/>
          <p:nvPr/>
        </p:nvSpPr>
        <p:spPr>
          <a:xfrm rot="10800000">
            <a:off x="8271268" y="1871451"/>
            <a:ext cx="801326" cy="917613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ight Triangle 33">
            <a:extLst>
              <a:ext uri="{FF2B5EF4-FFF2-40B4-BE49-F238E27FC236}">
                <a16:creationId xmlns:a16="http://schemas.microsoft.com/office/drawing/2014/main" id="{06D22737-AF20-4D5D-B682-834C1B4205BC}"/>
              </a:ext>
            </a:extLst>
          </p:cNvPr>
          <p:cNvSpPr/>
          <p:nvPr/>
        </p:nvSpPr>
        <p:spPr>
          <a:xfrm>
            <a:off x="71406" y="5418354"/>
            <a:ext cx="817604" cy="86732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714876" y="214290"/>
            <a:ext cx="4357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Электромагнитное излучение особенно опасно для детей, беременных женщин, людей с болезнями центральной нервной и сердечно-сосудистой систем, людей с ослабленным иммунитетом </a:t>
            </a:r>
          </a:p>
        </p:txBody>
      </p:sp>
      <p:sp>
        <p:nvSpPr>
          <p:cNvPr id="6" name="Right Triangle 31">
            <a:extLst>
              <a:ext uri="{FF2B5EF4-FFF2-40B4-BE49-F238E27FC236}">
                <a16:creationId xmlns:a16="http://schemas.microsoft.com/office/drawing/2014/main" id="{76427FF4-F2E1-480A-9AF0-9115C3ADAC7A}"/>
              </a:ext>
            </a:extLst>
          </p:cNvPr>
          <p:cNvSpPr/>
          <p:nvPr/>
        </p:nvSpPr>
        <p:spPr>
          <a:xfrm rot="16200000">
            <a:off x="8228634" y="5415969"/>
            <a:ext cx="917613" cy="801328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593726"/>
            <a:ext cx="8348804" cy="1038875"/>
          </a:xfrm>
        </p:spPr>
        <p:txBody>
          <a:bodyPr>
            <a:noAutofit/>
          </a:bodyPr>
          <a:lstStyle/>
          <a:p>
            <a:r>
              <a:rPr lang="ru-RU" sz="3600" dirty="0"/>
              <a:t>Предельно допустимые нормы электромагнитного излучения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438151" y="2432064"/>
            <a:ext cx="8205815" cy="292576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600" dirty="0" err="1"/>
              <a:t>СанПиН</a:t>
            </a:r>
            <a:r>
              <a:rPr lang="ru-RU" sz="2600" dirty="0"/>
              <a:t> 1.2.3685-21 «Гигиенические нормативы и требования к обеспечению безопасности и (или) безвредности для человека факторов среды обитания» устанавливает допустимые величины электромагнитных полей. </a:t>
            </a:r>
          </a:p>
          <a:p>
            <a:pPr algn="just"/>
            <a:r>
              <a:rPr lang="ru-RU" sz="2600" dirty="0"/>
              <a:t>В жилых помещениях предельно допустимая напряженность переменного электрического поля не должна превышать 500 В/м, допустимая напряженность магнитного поля не должна превышать 5 мкТл.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2" y="0"/>
            <a:ext cx="36433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1B617FBF-8978-45C5-95A8-860220103BA2}"/>
              </a:ext>
            </a:extLst>
          </p:cNvPr>
          <p:cNvSpPr txBox="1">
            <a:spLocks/>
          </p:cNvSpPr>
          <p:nvPr/>
        </p:nvSpPr>
        <p:spPr>
          <a:xfrm>
            <a:off x="214282" y="4000504"/>
            <a:ext cx="3276000" cy="269652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dirty="0">
                <a:solidFill>
                  <a:schemeClr val="bg1"/>
                </a:solidFill>
              </a:rPr>
              <a:t>Измерения параметров электрической и магнитной составляющих электромагнитного излучения были проведены с помощью детектора электромагнитного излучения BENETECH GM3120</a:t>
            </a:r>
            <a:endParaRPr lang="ru-RU" sz="20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lum contrast="10000"/>
          </a:blip>
          <a:srcRect l="15816" r="14240"/>
          <a:stretch>
            <a:fillRect/>
          </a:stretch>
        </p:blipFill>
        <p:spPr bwMode="auto">
          <a:xfrm>
            <a:off x="214282" y="285728"/>
            <a:ext cx="321471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857620" y="214290"/>
            <a:ext cx="5000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+mj-lt"/>
              </a:rPr>
              <a:t>Измерение электромагнитного излучения</a:t>
            </a:r>
            <a:endParaRPr lang="ru-RU" sz="3200" dirty="0">
              <a:latin typeface="+mj-lt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86248" y="3257184"/>
            <a:ext cx="457203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D82080C-ACB7-47D5-A3A7-F93480980FAB}"/>
              </a:ext>
            </a:extLst>
          </p:cNvPr>
          <p:cNvSpPr/>
          <p:nvPr/>
        </p:nvSpPr>
        <p:spPr>
          <a:xfrm>
            <a:off x="4362628" y="1914543"/>
            <a:ext cx="44242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ea typeface="Times New Roman" pitchFamily="18" charset="0"/>
                <a:cs typeface="Times New Roman" pitchFamily="18" charset="0"/>
              </a:rPr>
              <a:t>Источниками электромагнитного излучения являлись электрические бытовые приборы, расположенные в жилом помещении автора работы (холодильник, микроволновая печь, электрочайник, фен, телевизор, утюг, компьютер, стиральная машина и др.), а также смартфон.</a:t>
            </a:r>
            <a:endParaRPr lang="ru-RU" sz="1200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Прямоугольник: скругленные углы 15">
            <a:extLst>
              <a:ext uri="{FF2B5EF4-FFF2-40B4-BE49-F238E27FC236}">
                <a16:creationId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3899873" y="1984370"/>
            <a:ext cx="350256" cy="46700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936844" y="2006401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82080C-ACB7-47D5-A3A7-F93480980FAB}"/>
              </a:ext>
            </a:extLst>
          </p:cNvPr>
          <p:cNvSpPr/>
          <p:nvPr/>
        </p:nvSpPr>
        <p:spPr>
          <a:xfrm>
            <a:off x="4362628" y="3477284"/>
            <a:ext cx="4352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ea typeface="Times New Roman" pitchFamily="18" charset="0"/>
                <a:cs typeface="Arial" pitchFamily="34" charset="0"/>
              </a:rPr>
              <a:t>Измерения проводились в режиме работы приборов  и в режиме ожидания. </a:t>
            </a:r>
            <a:endParaRPr lang="ru-RU" sz="1200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3899873" y="3477928"/>
            <a:ext cx="350256" cy="46700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936843" y="34999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D82080C-ACB7-47D5-A3A7-F93480980FAB}"/>
              </a:ext>
            </a:extLst>
          </p:cNvPr>
          <p:cNvSpPr/>
          <p:nvPr/>
        </p:nvSpPr>
        <p:spPr>
          <a:xfrm>
            <a:off x="4429124" y="4143380"/>
            <a:ext cx="42862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ea typeface="Times New Roman" pitchFamily="18" charset="0"/>
                <a:cs typeface="Arial" pitchFamily="34" charset="0"/>
              </a:rPr>
              <a:t>Измерялась </a:t>
            </a:r>
            <a:r>
              <a:rPr lang="ru-RU" sz="1400" dirty="0">
                <a:ea typeface="Calibri" pitchFamily="34" charset="0"/>
                <a:cs typeface="Arial" pitchFamily="34" charset="0"/>
              </a:rPr>
              <a:t>напряженность электрической составляющей электромагнитного поля и индукция магнитной составляющей электромагнитного излучения </a:t>
            </a:r>
            <a:r>
              <a:rPr lang="ru-RU" sz="1400" dirty="0"/>
              <a:t>у поверхности приборов и на расстоянии 0,3 м от них</a:t>
            </a:r>
            <a:r>
              <a:rPr lang="ru-RU" sz="1400" dirty="0">
                <a:ea typeface="Times New Roman" pitchFamily="18" charset="0"/>
                <a:cs typeface="Arial" pitchFamily="34" charset="0"/>
              </a:rPr>
              <a:t>.</a:t>
            </a:r>
            <a:endParaRPr lang="ru-RU" sz="1200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Прямоугольник: скругленные углы 15">
            <a:extLst>
              <a:ext uri="{FF2B5EF4-FFF2-40B4-BE49-F238E27FC236}">
                <a16:creationId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3965177" y="4341824"/>
            <a:ext cx="350256" cy="46700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4002147" y="43638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D82080C-ACB7-47D5-A3A7-F93480980FAB}"/>
              </a:ext>
            </a:extLst>
          </p:cNvPr>
          <p:cNvSpPr/>
          <p:nvPr/>
        </p:nvSpPr>
        <p:spPr>
          <a:xfrm>
            <a:off x="4429124" y="5547856"/>
            <a:ext cx="4214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/>
              <a:t>Полученные значения сравнивались с предельно допустимыми значениями, установленными </a:t>
            </a:r>
            <a:r>
              <a:rPr lang="ru-RU" sz="1400" dirty="0" err="1"/>
              <a:t>СанПиН</a:t>
            </a:r>
            <a:r>
              <a:rPr lang="ru-RU" sz="1400" dirty="0"/>
              <a:t> 1.2.3685-21</a:t>
            </a:r>
            <a:endParaRPr lang="ru-RU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2" name="Прямоугольник: скругленные углы 15">
            <a:extLst>
              <a:ext uri="{FF2B5EF4-FFF2-40B4-BE49-F238E27FC236}">
                <a16:creationId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3966368" y="5548500"/>
            <a:ext cx="350256" cy="46700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4003338" y="55705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ECD28-3359-497A-98B4-D68AA680A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5126"/>
            <a:ext cx="7975600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Результаты измерений</a:t>
            </a:r>
            <a:br>
              <a:rPr lang="ru-RU" b="1" dirty="0"/>
            </a:br>
            <a:r>
              <a:rPr lang="ru-RU" sz="1800" b="1" dirty="0"/>
              <a:t>у поверхности приборов в режиме ожидания</a:t>
            </a:r>
            <a:endParaRPr lang="ru-RU" sz="1800" dirty="0"/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2A9C9605-5419-42F0-A642-FBC0C9A7D9E4}"/>
              </a:ext>
            </a:extLst>
          </p:cNvPr>
          <p:cNvGraphicFramePr>
            <a:graphicFrameLocks/>
          </p:cNvGraphicFramePr>
          <p:nvPr/>
        </p:nvGraphicFramePr>
        <p:xfrm>
          <a:off x="539750" y="1928802"/>
          <a:ext cx="5580000" cy="450174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60000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1860000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1860000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</a:tblGrid>
              <a:tr h="684053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r>
                        <a:rPr lang="ru-RU" sz="1300" baseline="0" dirty="0">
                          <a:solidFill>
                            <a:schemeClr val="bg1"/>
                          </a:solidFill>
                        </a:rPr>
                        <a:t> прибора</a:t>
                      </a:r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Напряженность электрического поля, В/м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Индукция</a:t>
                      </a:r>
                      <a:r>
                        <a:rPr lang="ru-RU" sz="1300" baseline="0" dirty="0">
                          <a:solidFill>
                            <a:schemeClr val="bg1"/>
                          </a:solidFill>
                        </a:rPr>
                        <a:t> магнитного поля, мкТл</a:t>
                      </a:r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Монитор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456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Системный блок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403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Телевизор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154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Холодильник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204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Микроволновая печь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410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Электрочайник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117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Роутер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227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Мобильный телефон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Радиотелефон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135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Стиральная машина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205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Фен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271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429388" y="2000240"/>
            <a:ext cx="25003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Показатели электромагнитного поля всех бытовых приборов в режиме ожидания не превышали норму. </a:t>
            </a:r>
          </a:p>
        </p:txBody>
      </p:sp>
    </p:spTree>
    <p:extLst>
      <p:ext uri="{BB962C8B-B14F-4D97-AF65-F5344CB8AC3E}">
        <p14:creationId xmlns:p14="http://schemas.microsoft.com/office/powerpoint/2010/main" val="302735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ECD28-3359-497A-98B4-D68AA680A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365126"/>
            <a:ext cx="7801002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Результаты измерений</a:t>
            </a:r>
            <a:br>
              <a:rPr lang="ru-RU" b="1" dirty="0"/>
            </a:br>
            <a:r>
              <a:rPr lang="ru-RU" sz="1800" b="1" dirty="0"/>
              <a:t>в активном режиме у поверхности приборов</a:t>
            </a:r>
            <a:endParaRPr lang="ru-RU" sz="1800" dirty="0"/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2A9C9605-5419-42F0-A642-FBC0C9A7D9E4}"/>
              </a:ext>
            </a:extLst>
          </p:cNvPr>
          <p:cNvGraphicFramePr>
            <a:graphicFrameLocks/>
          </p:cNvGraphicFramePr>
          <p:nvPr/>
        </p:nvGraphicFramePr>
        <p:xfrm>
          <a:off x="539750" y="2000240"/>
          <a:ext cx="5580000" cy="429051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60000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1860000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1860000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</a:tblGrid>
              <a:tr h="645746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</a:rPr>
                        <a:t> прибора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Напряженность электрического поля, В/м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Индукция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</a:rPr>
                        <a:t> магнитного поля, мкТл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327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Монитор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480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327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Системный блок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518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327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Телевизор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172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2,4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327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Холодильник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406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327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Микроволновая печь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652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12,7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327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Электрочайник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276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  <a:tr h="327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Роутер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370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4,9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Мобильный телефон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89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Радиотелефон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198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Стиральная машина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270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Фен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691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24,2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6357950" y="2000240"/>
            <a:ext cx="242889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Самыми опасными бытовыми приборами оказались монитор, системный блок, холодильник, фен и микроволновая печь. Вблизи этих приборов напряженность электрического поля составила 400 – 700 В/м, а индукция магнитного поля превысила предельно допустимый показатель 5 мкТл.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35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ECD28-3359-497A-98B4-D68AA680A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57166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Результаты измерений</a:t>
            </a:r>
            <a:br>
              <a:rPr lang="ru-RU" b="1" dirty="0"/>
            </a:br>
            <a:r>
              <a:rPr lang="ru-RU" sz="1800" b="1" dirty="0"/>
              <a:t>в активном режиме на расстоянии 30 см от приборов</a:t>
            </a:r>
            <a:endParaRPr lang="ru-RU" sz="1800" dirty="0"/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2A9C9605-5419-42F0-A642-FBC0C9A7D9E4}"/>
              </a:ext>
            </a:extLst>
          </p:cNvPr>
          <p:cNvGraphicFramePr>
            <a:graphicFrameLocks/>
          </p:cNvGraphicFramePr>
          <p:nvPr/>
        </p:nvGraphicFramePr>
        <p:xfrm>
          <a:off x="539750" y="1928802"/>
          <a:ext cx="5580000" cy="449999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60000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1860000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1860000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</a:tblGrid>
              <a:tr h="68405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</a:rPr>
                        <a:t> прибора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Напряженность электрического поля, В/м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Индукция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</a:rPr>
                        <a:t> магнитного поля, мкТл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Монитор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Системный блок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Телевизор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Холодильник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Микроволновая печь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159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Электрочайник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Роутер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Мобильный телефон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Радиотелефон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Стиральная машина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Фен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Times New Roman"/>
                          <a:cs typeface="Times New Roman"/>
                        </a:rPr>
                        <a:t>155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6286512" y="1928802"/>
            <a:ext cx="264320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На расстоянии 30 см значения  показателей напряженности электрического поля всех электробытовых приборов не превышали 200 В/м, что значительно меньше предельно допустимого уровня 500 В/м, а показатель магнитной составляющей поля был минимальным, за исключением значения микроволновой печи. </a:t>
            </a:r>
          </a:p>
        </p:txBody>
      </p:sp>
    </p:spTree>
    <p:extLst>
      <p:ext uri="{BB962C8B-B14F-4D97-AF65-F5344CB8AC3E}">
        <p14:creationId xmlns:p14="http://schemas.microsoft.com/office/powerpoint/2010/main" val="302735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7683" y="4112401"/>
            <a:ext cx="2812697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137"/>
          <p:cNvGrpSpPr/>
          <p:nvPr/>
        </p:nvGrpSpPr>
        <p:grpSpPr>
          <a:xfrm>
            <a:off x="900357" y="1629401"/>
            <a:ext cx="226019" cy="2442541"/>
            <a:chOff x="1074408" y="1408903"/>
            <a:chExt cx="214311" cy="1737016"/>
          </a:xfrm>
        </p:grpSpPr>
        <p:cxnSp>
          <p:nvCxnSpPr>
            <p:cNvPr id="6" name="Straight Connector 5"/>
            <p:cNvCxnSpPr/>
            <p:nvPr/>
          </p:nvCxnSpPr>
          <p:spPr>
            <a:xfrm rot="16200000" flipV="1">
              <a:off x="321069" y="2263706"/>
              <a:ext cx="1715297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1074408" y="1558629"/>
              <a:ext cx="214311" cy="158729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38"/>
          <p:cNvGrpSpPr/>
          <p:nvPr/>
        </p:nvGrpSpPr>
        <p:grpSpPr>
          <a:xfrm>
            <a:off x="1300565" y="1637986"/>
            <a:ext cx="226019" cy="2433957"/>
            <a:chOff x="1447800" y="1460108"/>
            <a:chExt cx="214311" cy="1730909"/>
          </a:xfrm>
        </p:grpSpPr>
        <p:cxnSp>
          <p:nvCxnSpPr>
            <p:cNvPr id="9" name="Straight Connector 8"/>
            <p:cNvCxnSpPr/>
            <p:nvPr/>
          </p:nvCxnSpPr>
          <p:spPr>
            <a:xfrm rot="16200000" flipV="1">
              <a:off x="720065" y="2289308"/>
              <a:ext cx="1664091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1447800" y="1962149"/>
              <a:ext cx="214311" cy="122886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9"/>
          <p:cNvGrpSpPr/>
          <p:nvPr/>
        </p:nvGrpSpPr>
        <p:grpSpPr>
          <a:xfrm>
            <a:off x="1700774" y="1646826"/>
            <a:ext cx="226019" cy="2425116"/>
            <a:chOff x="1828800" y="1408905"/>
            <a:chExt cx="214311" cy="1724622"/>
          </a:xfrm>
        </p:grpSpPr>
        <p:cxnSp>
          <p:nvCxnSpPr>
            <p:cNvPr id="12" name="Straight Connector 11"/>
            <p:cNvCxnSpPr/>
            <p:nvPr/>
          </p:nvCxnSpPr>
          <p:spPr>
            <a:xfrm rot="16200000" flipV="1">
              <a:off x="1075463" y="2263707"/>
              <a:ext cx="1715295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1828800" y="2263079"/>
              <a:ext cx="214311" cy="87044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0"/>
          <p:cNvGrpSpPr/>
          <p:nvPr/>
        </p:nvGrpSpPr>
        <p:grpSpPr>
          <a:xfrm>
            <a:off x="2100983" y="1646288"/>
            <a:ext cx="226019" cy="2425654"/>
            <a:chOff x="2209800" y="1476574"/>
            <a:chExt cx="214311" cy="1656953"/>
          </a:xfrm>
        </p:grpSpPr>
        <p:cxnSp>
          <p:nvCxnSpPr>
            <p:cNvPr id="15" name="Straight Connector 14"/>
            <p:cNvCxnSpPr/>
            <p:nvPr/>
          </p:nvCxnSpPr>
          <p:spPr>
            <a:xfrm rot="16200000" flipV="1">
              <a:off x="1490297" y="2297541"/>
              <a:ext cx="1647626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2209800" y="2775107"/>
              <a:ext cx="214311" cy="35842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41"/>
          <p:cNvGrpSpPr/>
          <p:nvPr/>
        </p:nvGrpSpPr>
        <p:grpSpPr>
          <a:xfrm>
            <a:off x="2500298" y="1646828"/>
            <a:ext cx="226019" cy="2425114"/>
            <a:chOff x="2667000" y="1408906"/>
            <a:chExt cx="214311" cy="1724621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V="1">
              <a:off x="1910817" y="2266554"/>
              <a:ext cx="1715295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18"/>
            <p:cNvSpPr/>
            <p:nvPr/>
          </p:nvSpPr>
          <p:spPr>
            <a:xfrm>
              <a:off x="2667000" y="2851911"/>
              <a:ext cx="214311" cy="28161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42"/>
          <p:cNvGrpSpPr/>
          <p:nvPr/>
        </p:nvGrpSpPr>
        <p:grpSpPr>
          <a:xfrm>
            <a:off x="2901403" y="1621862"/>
            <a:ext cx="226019" cy="2450080"/>
            <a:chOff x="2971800" y="-8080976"/>
            <a:chExt cx="214311" cy="11214698"/>
          </a:xfrm>
        </p:grpSpPr>
        <p:cxnSp>
          <p:nvCxnSpPr>
            <p:cNvPr id="21" name="Straight Connector 20"/>
            <p:cNvCxnSpPr/>
            <p:nvPr/>
          </p:nvCxnSpPr>
          <p:spPr>
            <a:xfrm rot="16200000" flipV="1">
              <a:off x="-2526478" y="-2481233"/>
              <a:ext cx="11205177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894856" y="4261625"/>
            <a:ext cx="227627" cy="2954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24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98560" y="4261625"/>
            <a:ext cx="227626" cy="2954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19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02263" y="4261625"/>
            <a:ext cx="227627" cy="2954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13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62872" y="4261625"/>
            <a:ext cx="113814" cy="2954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66575" y="4261625"/>
            <a:ext cx="113814" cy="2954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70278" y="4261625"/>
            <a:ext cx="113814" cy="2954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49"/>
          <p:cNvGrpSpPr/>
          <p:nvPr/>
        </p:nvGrpSpPr>
        <p:grpSpPr>
          <a:xfrm>
            <a:off x="4572001" y="1857364"/>
            <a:ext cx="1905768" cy="439161"/>
            <a:chOff x="4597686" y="3155874"/>
            <a:chExt cx="1583966" cy="312310"/>
          </a:xfrm>
        </p:grpSpPr>
        <p:sp>
          <p:nvSpPr>
            <p:cNvPr id="30" name="TextBox 29"/>
            <p:cNvSpPr txBox="1"/>
            <p:nvPr/>
          </p:nvSpPr>
          <p:spPr>
            <a:xfrm>
              <a:off x="4597686" y="3155874"/>
              <a:ext cx="1542506" cy="23638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ФЕН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97686" y="3348942"/>
              <a:ext cx="1583966" cy="11924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52"/>
          <p:cNvGrpSpPr/>
          <p:nvPr/>
        </p:nvGrpSpPr>
        <p:grpSpPr>
          <a:xfrm>
            <a:off x="7216708" y="1803432"/>
            <a:ext cx="1855886" cy="553998"/>
            <a:chOff x="6978976" y="3155872"/>
            <a:chExt cx="1542507" cy="393976"/>
          </a:xfrm>
        </p:grpSpPr>
        <p:sp>
          <p:nvSpPr>
            <p:cNvPr id="33" name="TextBox 32"/>
            <p:cNvSpPr txBox="1"/>
            <p:nvPr/>
          </p:nvSpPr>
          <p:spPr>
            <a:xfrm>
              <a:off x="6978977" y="3155872"/>
              <a:ext cx="1542506" cy="39397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СИСТЕМНЫЙ БЛОК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78976" y="3348942"/>
              <a:ext cx="1542507" cy="11924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155"/>
          <p:cNvGrpSpPr/>
          <p:nvPr/>
        </p:nvGrpSpPr>
        <p:grpSpPr>
          <a:xfrm>
            <a:off x="4572000" y="2786058"/>
            <a:ext cx="1855886" cy="553998"/>
            <a:chOff x="4597685" y="3914329"/>
            <a:chExt cx="1542507" cy="393975"/>
          </a:xfrm>
        </p:grpSpPr>
        <p:sp>
          <p:nvSpPr>
            <p:cNvPr id="36" name="TextBox 35"/>
            <p:cNvSpPr txBox="1"/>
            <p:nvPr/>
          </p:nvSpPr>
          <p:spPr>
            <a:xfrm>
              <a:off x="4597686" y="3914329"/>
              <a:ext cx="1542506" cy="39397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МИКРО-ВОЛНОВАЯ ПЕЧЬ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597685" y="4107401"/>
              <a:ext cx="1542507" cy="11924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158"/>
          <p:cNvGrpSpPr/>
          <p:nvPr/>
        </p:nvGrpSpPr>
        <p:grpSpPr>
          <a:xfrm>
            <a:off x="7216708" y="2846961"/>
            <a:ext cx="1855886" cy="439163"/>
            <a:chOff x="6978976" y="3914336"/>
            <a:chExt cx="1542507" cy="312311"/>
          </a:xfrm>
        </p:grpSpPr>
        <p:sp>
          <p:nvSpPr>
            <p:cNvPr id="39" name="TextBox 38"/>
            <p:cNvSpPr txBox="1"/>
            <p:nvPr/>
          </p:nvSpPr>
          <p:spPr>
            <a:xfrm>
              <a:off x="6978977" y="3914336"/>
              <a:ext cx="1542506" cy="22060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РОУТЕР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978976" y="4107405"/>
              <a:ext cx="1542507" cy="11924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161"/>
          <p:cNvGrpSpPr/>
          <p:nvPr/>
        </p:nvGrpSpPr>
        <p:grpSpPr>
          <a:xfrm>
            <a:off x="4572000" y="3690528"/>
            <a:ext cx="1855886" cy="553999"/>
            <a:chOff x="4597685" y="3914330"/>
            <a:chExt cx="1542507" cy="393976"/>
          </a:xfrm>
        </p:grpSpPr>
        <p:sp>
          <p:nvSpPr>
            <p:cNvPr id="42" name="TextBox 41"/>
            <p:cNvSpPr txBox="1"/>
            <p:nvPr/>
          </p:nvSpPr>
          <p:spPr>
            <a:xfrm>
              <a:off x="4597686" y="3914330"/>
              <a:ext cx="1542506" cy="39397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СТИРАЛЬНАЯ МАШИНА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97685" y="4107401"/>
              <a:ext cx="1542507" cy="11924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164"/>
          <p:cNvGrpSpPr/>
          <p:nvPr/>
        </p:nvGrpSpPr>
        <p:grpSpPr>
          <a:xfrm>
            <a:off x="7216708" y="3786190"/>
            <a:ext cx="1855886" cy="439164"/>
            <a:chOff x="6978976" y="3914337"/>
            <a:chExt cx="1542507" cy="312312"/>
          </a:xfrm>
        </p:grpSpPr>
        <p:sp>
          <p:nvSpPr>
            <p:cNvPr id="45" name="TextBox 44"/>
            <p:cNvSpPr txBox="1"/>
            <p:nvPr/>
          </p:nvSpPr>
          <p:spPr>
            <a:xfrm>
              <a:off x="6978977" y="3914337"/>
              <a:ext cx="1542506" cy="22060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РАДИОТЕЛЕФОН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978976" y="4107407"/>
              <a:ext cx="1542507" cy="11924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41" name="Group 167"/>
          <p:cNvGrpSpPr/>
          <p:nvPr/>
        </p:nvGrpSpPr>
        <p:grpSpPr>
          <a:xfrm>
            <a:off x="6389530" y="3667067"/>
            <a:ext cx="720000" cy="720000"/>
            <a:chOff x="6299532" y="4190009"/>
            <a:chExt cx="469021" cy="455593"/>
          </a:xfrm>
        </p:grpSpPr>
        <p:sp>
          <p:nvSpPr>
            <p:cNvPr id="49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170"/>
          <p:cNvGrpSpPr/>
          <p:nvPr/>
        </p:nvGrpSpPr>
        <p:grpSpPr>
          <a:xfrm>
            <a:off x="3643307" y="1714492"/>
            <a:ext cx="755436" cy="698172"/>
            <a:chOff x="577207" y="3373207"/>
            <a:chExt cx="565503" cy="507674"/>
          </a:xfrm>
        </p:grpSpPr>
        <p:sp>
          <p:nvSpPr>
            <p:cNvPr id="52" name="Freeform 117"/>
            <p:cNvSpPr>
              <a:spLocks/>
            </p:cNvSpPr>
            <p:nvPr/>
          </p:nvSpPr>
          <p:spPr bwMode="auto">
            <a:xfrm>
              <a:off x="577207" y="3373207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30683" y="3383512"/>
              <a:ext cx="512027" cy="4973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173"/>
          <p:cNvGrpSpPr/>
          <p:nvPr/>
        </p:nvGrpSpPr>
        <p:grpSpPr>
          <a:xfrm>
            <a:off x="3714748" y="3567572"/>
            <a:ext cx="720002" cy="819493"/>
            <a:chOff x="3428938" y="4127051"/>
            <a:chExt cx="469022" cy="518549"/>
          </a:xfrm>
        </p:grpSpPr>
        <p:sp>
          <p:nvSpPr>
            <p:cNvPr id="55" name="Freeform 83"/>
            <p:cNvSpPr>
              <a:spLocks noEditPoints="1"/>
            </p:cNvSpPr>
            <p:nvPr/>
          </p:nvSpPr>
          <p:spPr bwMode="auto">
            <a:xfrm>
              <a:off x="3428938" y="4127051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3428939" y="4190007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176"/>
          <p:cNvGrpSpPr/>
          <p:nvPr/>
        </p:nvGrpSpPr>
        <p:grpSpPr>
          <a:xfrm>
            <a:off x="3500427" y="2428865"/>
            <a:ext cx="927969" cy="1005752"/>
            <a:chOff x="6164057" y="3203641"/>
            <a:chExt cx="604496" cy="636408"/>
          </a:xfrm>
        </p:grpSpPr>
        <p:sp>
          <p:nvSpPr>
            <p:cNvPr id="58" name="Freeform 36"/>
            <p:cNvSpPr>
              <a:spLocks noEditPoints="1"/>
            </p:cNvSpPr>
            <p:nvPr/>
          </p:nvSpPr>
          <p:spPr bwMode="auto">
            <a:xfrm>
              <a:off x="6164057" y="3203641"/>
              <a:ext cx="281413" cy="273356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179"/>
          <p:cNvGrpSpPr/>
          <p:nvPr/>
        </p:nvGrpSpPr>
        <p:grpSpPr>
          <a:xfrm>
            <a:off x="6389530" y="2680710"/>
            <a:ext cx="720000" cy="720000"/>
            <a:chOff x="630683" y="4190009"/>
            <a:chExt cx="469021" cy="455593"/>
          </a:xfrm>
        </p:grpSpPr>
        <p:sp>
          <p:nvSpPr>
            <p:cNvPr id="61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182"/>
          <p:cNvGrpSpPr/>
          <p:nvPr/>
        </p:nvGrpSpPr>
        <p:grpSpPr>
          <a:xfrm>
            <a:off x="6372226" y="1728662"/>
            <a:ext cx="737309" cy="720000"/>
            <a:chOff x="3414526" y="3384454"/>
            <a:chExt cx="480298" cy="455593"/>
          </a:xfrm>
        </p:grpSpPr>
        <p:sp>
          <p:nvSpPr>
            <p:cNvPr id="64" name="Freeform 5"/>
            <p:cNvSpPr>
              <a:spLocks noEditPoints="1"/>
            </p:cNvSpPr>
            <p:nvPr/>
          </p:nvSpPr>
          <p:spPr bwMode="auto">
            <a:xfrm>
              <a:off x="3414526" y="3465893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425803" y="3384454"/>
              <a:ext cx="469021" cy="455593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5" name="Footer Text"/>
          <p:cNvSpPr txBox="1"/>
          <p:nvPr/>
        </p:nvSpPr>
        <p:spPr>
          <a:xfrm>
            <a:off x="503814" y="5095171"/>
            <a:ext cx="818380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600" dirty="0"/>
              <a:t>Таким образом, в ходе эксперимента было установлено, что в жилом помещении постоянно работает множество бытовых приборов, и значения электромагнитного излучения от некоторых из них превышают предельно допустимый уровень. Вместе с тем часть бытовых приборов работает непродолжительное время, а воздействие электромагнитного поля снижается по мере удаления от источника излучения</a:t>
            </a:r>
            <a:r>
              <a:rPr lang="ru-RU" sz="1050" dirty="0"/>
              <a:t>.</a:t>
            </a:r>
          </a:p>
        </p:txBody>
      </p:sp>
      <p:cxnSp>
        <p:nvCxnSpPr>
          <p:cNvPr id="66" name="Straight Line buttom"/>
          <p:cNvCxnSpPr/>
          <p:nvPr/>
        </p:nvCxnSpPr>
        <p:spPr>
          <a:xfrm>
            <a:off x="497215" y="4907516"/>
            <a:ext cx="8197004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571472" y="526301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+mj-lt"/>
              </a:rPr>
              <a:t>Рейтинг бытовых приборов в зависимости от интенсивности создаваемого ими магнитного  поля</a:t>
            </a:r>
          </a:p>
        </p:txBody>
      </p:sp>
      <p:pic>
        <p:nvPicPr>
          <p:cNvPr id="2051" name="Picture 3" descr="D:\Закачки с 17.05.2022\mikrovolnovaya_pech_o8phu95fpyy4_5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786058"/>
            <a:ext cx="571505" cy="571505"/>
          </a:xfrm>
          <a:prstGeom prst="rect">
            <a:avLst/>
          </a:prstGeom>
          <a:noFill/>
        </p:spPr>
      </p:pic>
      <p:pic>
        <p:nvPicPr>
          <p:cNvPr id="2052" name="Picture 4" descr="D:\Закачки с 17.05.2022\elektropribor_i2wq8fqvibch_64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3686" y="3786190"/>
            <a:ext cx="468000" cy="468000"/>
          </a:xfrm>
          <a:prstGeom prst="rect">
            <a:avLst/>
          </a:prstGeom>
          <a:noFill/>
        </p:spPr>
      </p:pic>
      <p:pic>
        <p:nvPicPr>
          <p:cNvPr id="84" name="Picture 6" descr="D:\Закачки с 17.05.2022\fen_zuwxgn0rx6nf_6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63478" y="1857364"/>
            <a:ext cx="522770" cy="50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379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/>
      <p:bldP spid="24" grpId="0"/>
      <p:bldP spid="25" grpId="0"/>
      <p:bldP spid="26" grpId="0"/>
      <p:bldP spid="27" grpId="0"/>
      <p:bldP spid="28" grpId="0"/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65126"/>
            <a:ext cx="822963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ea typeface="Times New Roman" pitchFamily="18" charset="0"/>
                <a:cs typeface="Times New Roman" pitchFamily="18" charset="0"/>
              </a:rPr>
              <a:t>Безопасные расстояния от излучения бытовых приборов</a:t>
            </a:r>
            <a:endParaRPr lang="ru-RU" sz="3600" b="1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429256" y="2234882"/>
            <a:ext cx="321471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Calibri" pitchFamily="34" charset="0"/>
                <a:cs typeface="Times New Roman" pitchFamily="18" charset="0"/>
              </a:rPr>
              <a:t>По результатам многочисленных исследований н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аучные источники указывают безопасный для человека показатель магнитного поля 0,2 мкТл. Во многих странах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 данным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значением магнитного поля руководствуются при планировке жилых помещений и изготовлении бытовой техники. В ходе данного исследования были проведены замеры и определены расстояния, на которых начинаются г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раницы безопасных зон от излучения бытовых приборов. 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Рисунок 5" descr="! картика в проект.jpg"/>
          <p:cNvPicPr/>
          <p:nvPr/>
        </p:nvPicPr>
        <p:blipFill>
          <a:blip r:embed="rId2" cstate="print"/>
          <a:srcRect t="5041" b="2589"/>
          <a:stretch>
            <a:fillRect/>
          </a:stretch>
        </p:blipFill>
        <p:spPr>
          <a:xfrm>
            <a:off x="500034" y="1928802"/>
            <a:ext cx="4500594" cy="4429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52" y="170398"/>
            <a:ext cx="6791316" cy="11869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Защита от электромагнитного излучения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9A72FB7-17C1-4E76-9663-C9DBAB48A2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159" y="1214422"/>
            <a:ext cx="6591330" cy="104523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/>
              <a:t>В настоящее время остро стоит проблема защиты человека от электромагнитного излучения. В век бурного развития науки и техники мы не можем полностью защититься от электромагнитного излучения, но можем предпринять действия, позволяющие уменьшить его вредное влияние, а именно:</a:t>
            </a:r>
          </a:p>
          <a:p>
            <a:r>
              <a:rPr lang="en-US" sz="1400" dirty="0"/>
              <a:t>. </a:t>
            </a:r>
            <a:endParaRPr lang="ru-RU" sz="1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765D055-23FB-418D-A56C-899B5E29CC44}"/>
              </a:ext>
            </a:extLst>
          </p:cNvPr>
          <p:cNvSpPr/>
          <p:nvPr/>
        </p:nvSpPr>
        <p:spPr>
          <a:xfrm>
            <a:off x="4237146" y="2349500"/>
            <a:ext cx="2711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Не располагать электроприборы в зоне отдыха и сна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82080C-ACB7-47D5-A3A7-F93480980FAB}"/>
              </a:ext>
            </a:extLst>
          </p:cNvPr>
          <p:cNvSpPr/>
          <p:nvPr/>
        </p:nvSpPr>
        <p:spPr>
          <a:xfrm>
            <a:off x="1000087" y="2332017"/>
            <a:ext cx="25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Находиться как можно дальше от источников электромагнитного излучения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415103" y="2385094"/>
            <a:ext cx="460271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475159" y="246110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689455">
            <a:off x="3649831" y="2385093"/>
            <a:ext cx="460271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2831F4-2FD4-4876-BA0C-2C24EA34A8CF}"/>
              </a:ext>
            </a:extLst>
          </p:cNvPr>
          <p:cNvSpPr txBox="1"/>
          <p:nvPr/>
        </p:nvSpPr>
        <p:spPr>
          <a:xfrm>
            <a:off x="3709888" y="24611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0D6DE32-3CCE-4149-ABB8-85397A1BACD0}"/>
              </a:ext>
            </a:extLst>
          </p:cNvPr>
          <p:cNvSpPr/>
          <p:nvPr/>
        </p:nvSpPr>
        <p:spPr>
          <a:xfrm>
            <a:off x="4237144" y="3189273"/>
            <a:ext cx="2711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Распределить электроприборы так, чтобы снизить электромагнитную нагрузку на отдельные участки помещения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FC1FD99-9FFC-465B-A81E-9A6CFC3EB75C}"/>
              </a:ext>
            </a:extLst>
          </p:cNvPr>
          <p:cNvSpPr/>
          <p:nvPr/>
        </p:nvSpPr>
        <p:spPr>
          <a:xfrm>
            <a:off x="1007694" y="3214686"/>
            <a:ext cx="25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Располагать экран монитора на расстоянии не менее 50 см от пользователя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5F87BF2-0E8C-464F-83CE-C51FC1C29FBF}"/>
              </a:ext>
            </a:extLst>
          </p:cNvPr>
          <p:cNvSpPr/>
          <p:nvPr/>
        </p:nvSpPr>
        <p:spPr>
          <a:xfrm rot="2689455">
            <a:off x="422710" y="3287708"/>
            <a:ext cx="460271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F9A0B0-321F-4F30-810F-91242B5866DA}"/>
              </a:ext>
            </a:extLst>
          </p:cNvPr>
          <p:cNvSpPr txBox="1"/>
          <p:nvPr/>
        </p:nvSpPr>
        <p:spPr>
          <a:xfrm>
            <a:off x="482767" y="33637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BE62978E-6718-466A-A7ED-6ED7E3E382A8}"/>
              </a:ext>
            </a:extLst>
          </p:cNvPr>
          <p:cNvSpPr/>
          <p:nvPr/>
        </p:nvSpPr>
        <p:spPr>
          <a:xfrm rot="2689455">
            <a:off x="3657438" y="3313788"/>
            <a:ext cx="460271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6965E1-1479-4AB8-84E3-78DE6CC0D84E}"/>
              </a:ext>
            </a:extLst>
          </p:cNvPr>
          <p:cNvSpPr txBox="1"/>
          <p:nvPr/>
        </p:nvSpPr>
        <p:spPr>
          <a:xfrm>
            <a:off x="3717495" y="33898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112987C-F4F4-49CB-B446-1987C8B8A6F2}"/>
              </a:ext>
            </a:extLst>
          </p:cNvPr>
          <p:cNvSpPr/>
          <p:nvPr/>
        </p:nvSpPr>
        <p:spPr>
          <a:xfrm>
            <a:off x="4218614" y="4214818"/>
            <a:ext cx="27298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Подсоединить роутер для выхода в Интернет посредством кабелей </a:t>
            </a:r>
            <a:r>
              <a:rPr lang="ru-RU" sz="1400" dirty="0" err="1"/>
              <a:t>Ethernet</a:t>
            </a:r>
            <a:r>
              <a:rPr lang="ru-RU" sz="1400" dirty="0"/>
              <a:t> и отключить </a:t>
            </a:r>
            <a:r>
              <a:rPr lang="ru-RU" sz="1400" dirty="0" err="1"/>
              <a:t>Wi-Fi</a:t>
            </a:r>
            <a:endParaRPr lang="ru-RU" sz="1400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EC50026-1BE9-4B2F-B0F8-964921EA3B6E}"/>
              </a:ext>
            </a:extLst>
          </p:cNvPr>
          <p:cNvSpPr/>
          <p:nvPr/>
        </p:nvSpPr>
        <p:spPr>
          <a:xfrm>
            <a:off x="1000088" y="4214818"/>
            <a:ext cx="25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 Использовать проводные стационарные телефоны, которые не генерируют радиочастотное излучение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415103" y="4287841"/>
            <a:ext cx="460271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475159" y="436385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87089419-7EA6-47EC-86E9-7A8B61AAE3BE}"/>
              </a:ext>
            </a:extLst>
          </p:cNvPr>
          <p:cNvSpPr/>
          <p:nvPr/>
        </p:nvSpPr>
        <p:spPr>
          <a:xfrm rot="2689455">
            <a:off x="3649831" y="4287840"/>
            <a:ext cx="460271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3709888" y="43638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112987C-F4F4-49CB-B446-1987C8B8A6F2}"/>
              </a:ext>
            </a:extLst>
          </p:cNvPr>
          <p:cNvSpPr/>
          <p:nvPr/>
        </p:nvSpPr>
        <p:spPr>
          <a:xfrm>
            <a:off x="4227098" y="5214950"/>
            <a:ext cx="27213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/>
              <a:t>Выключать из розетки неиспользуемые электроприборы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EC50026-1BE9-4B2F-B0F8-964921EA3B6E}"/>
              </a:ext>
            </a:extLst>
          </p:cNvPr>
          <p:cNvSpPr/>
          <p:nvPr/>
        </p:nvSpPr>
        <p:spPr>
          <a:xfrm>
            <a:off x="1008570" y="5262104"/>
            <a:ext cx="25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Уменьшить время контакта с электромагнитным излучением</a:t>
            </a:r>
          </a:p>
        </p:txBody>
      </p:sp>
      <p:sp>
        <p:nvSpPr>
          <p:cNvPr id="38" name="Прямоугольник: скругленные углы 31">
            <a:extLst>
              <a:ext uri="{FF2B5EF4-FFF2-40B4-BE49-F238E27FC236}">
                <a16:creationId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423586" y="5287973"/>
            <a:ext cx="460271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483642" y="536398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0" name="Прямоугольник: скругленные углы 33">
            <a:extLst>
              <a:ext uri="{FF2B5EF4-FFF2-40B4-BE49-F238E27FC236}">
                <a16:creationId xmlns:a16="http://schemas.microsoft.com/office/drawing/2014/main" id="{87089419-7EA6-47EC-86E9-7A8B61AAE3BE}"/>
              </a:ext>
            </a:extLst>
          </p:cNvPr>
          <p:cNvSpPr/>
          <p:nvPr/>
        </p:nvSpPr>
        <p:spPr>
          <a:xfrm rot="2689455">
            <a:off x="3658314" y="5287972"/>
            <a:ext cx="460271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3718371" y="53639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EC50026-1BE9-4B2F-B0F8-964921EA3B6E}"/>
              </a:ext>
            </a:extLst>
          </p:cNvPr>
          <p:cNvSpPr/>
          <p:nvPr/>
        </p:nvSpPr>
        <p:spPr>
          <a:xfrm>
            <a:off x="357158" y="6143644"/>
            <a:ext cx="6591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Соблюдение таких простых правил позволит  уменьшить негативное влияние электромагнитного излучения на здоровье человека. </a:t>
            </a:r>
          </a:p>
        </p:txBody>
      </p:sp>
      <p:pic>
        <p:nvPicPr>
          <p:cNvPr id="11268" name="Picture 4" descr="C:\Users\XP\Desktop\физика проекты\ПРЕЗЕНТАЦИЯ КИР\Без имени-4.pn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27776" r="27776"/>
          <a:stretch>
            <a:fillRect/>
          </a:stretch>
        </p:blipFill>
        <p:spPr bwMode="auto">
          <a:xfrm>
            <a:off x="7215188" y="1196975"/>
            <a:ext cx="2071687" cy="4660900"/>
          </a:xfrm>
          <a:prstGeom prst="rect">
            <a:avLst/>
          </a:prstGeom>
          <a:noFill/>
        </p:spPr>
      </p:pic>
      <p:pic>
        <p:nvPicPr>
          <p:cNvPr id="43" name="Рисунок 42" descr="Без имени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0"/>
            <a:ext cx="2143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617FBF-8978-45C5-95A8-860220103BA2}"/>
              </a:ext>
            </a:extLst>
          </p:cNvPr>
          <p:cNvSpPr txBox="1">
            <a:spLocks/>
          </p:cNvSpPr>
          <p:nvPr/>
        </p:nvSpPr>
        <p:spPr>
          <a:xfrm>
            <a:off x="4786314" y="116632"/>
            <a:ext cx="4214842" cy="624132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ru-RU" sz="7200" dirty="0">
                <a:solidFill>
                  <a:schemeClr val="bg1"/>
                </a:solidFill>
              </a:rPr>
              <a:t>XX</a:t>
            </a:r>
            <a:r>
              <a:rPr lang="en-US" sz="7200" dirty="0">
                <a:solidFill>
                  <a:schemeClr val="bg1"/>
                </a:solidFill>
              </a:rPr>
              <a:t>I </a:t>
            </a:r>
            <a:r>
              <a:rPr lang="ru-RU" sz="7200" dirty="0">
                <a:solidFill>
                  <a:schemeClr val="bg1"/>
                </a:solidFill>
              </a:rPr>
              <a:t>век – это эпоха мощного развития науки и техники, в том числе беспроводной связи и радиоэлектроники. С каждым годом усиливающиеся радиосигналы, излучения средств связи буквально пронизывают всю нашу Землю. Можно с уверенностью сказать, что источники электромагнитного излучения искусственного происхождения сопровождают людей на протяжении всей их жизни. И в процессе трудовой деятельности, и в быту человека окружают разнообразные электронные устройства, создающие электромагнитные поля различной интенсивности. Однако воздействие техногенных электромагнитных полей на человека не проходит бесследно. В медицине имеются неопровержимые доказательства того, что длительное воздействие на человека электромагнитных полей приводит к неблагоприятным последствиям.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ru-RU" sz="7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ru-RU" sz="7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ru-RU" sz="7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текст, человек, внутренний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C5A4626C-D4AB-4EEE-BADC-D27F2F37CE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73898"/>
            <a:ext cx="4143404" cy="29696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359142"/>
            <a:ext cx="4000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+mj-lt"/>
              </a:rPr>
              <a:t>Электромагнитное </a:t>
            </a:r>
            <a:r>
              <a:rPr lang="ru-RU" sz="3200" b="1" spc="60" dirty="0">
                <a:solidFill>
                  <a:schemeClr val="accent1"/>
                </a:solidFill>
                <a:latin typeface="+mj-lt"/>
              </a:rPr>
              <a:t>излучение вокруг </a:t>
            </a:r>
            <a:r>
              <a:rPr lang="ru-RU" sz="3200" b="1" dirty="0">
                <a:solidFill>
                  <a:schemeClr val="accent1"/>
                </a:solidFill>
                <a:latin typeface="+mj-lt"/>
              </a:rPr>
              <a:t>нас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AE888-FC83-48E4-B6E8-F7C6FD7A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Выводы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CC6251-93DC-49BF-ADCA-30436005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2000240"/>
            <a:ext cx="8286808" cy="435771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000" dirty="0"/>
              <a:t>В ходе исследования воздействия электромагнитного излучения от бытовых электроприборов на человека была проанализирована соответствующая литература, нормативные документы  и проведено измерение электромагнитного излучения бытовых устройств. </a:t>
            </a:r>
          </a:p>
          <a:p>
            <a:pPr algn="just"/>
            <a:r>
              <a:rPr lang="ru-RU" sz="3000" dirty="0"/>
              <a:t>Эксперименты указывают на то, что наиболее мощными источниками электромагнитного излучения являются микроволновая печь, фен, монитор, системный блок, </a:t>
            </a:r>
            <a:r>
              <a:rPr lang="en-US" sz="3000" dirty="0" err="1"/>
              <a:t>Wi</a:t>
            </a:r>
            <a:r>
              <a:rPr lang="ru-RU" sz="3000" dirty="0"/>
              <a:t>-</a:t>
            </a:r>
            <a:r>
              <a:rPr lang="en-US" sz="3000" dirty="0" err="1"/>
              <a:t>Fi</a:t>
            </a:r>
            <a:r>
              <a:rPr lang="ru-RU" sz="3000" dirty="0"/>
              <a:t> роутер, холодильник, интенсивность электромагнитного излучения которых превышает действующие в нашей стране нормы, установленные  </a:t>
            </a:r>
            <a:r>
              <a:rPr lang="ru-RU" sz="3000" dirty="0" err="1"/>
              <a:t>СанПиН</a:t>
            </a:r>
            <a:r>
              <a:rPr lang="ru-RU" sz="3000" dirty="0"/>
              <a:t> 1.2.3685-21 «Гигиенические нормативы и требования к обеспечению безопасности и (или) безвредности для человека факторов среды обитания». Это превышение, как правило, фиксируется на очень близких расстояниях от прибора: чем дальше расстояние от бытовых приборов, тем меньше интенсивность электромагнитного поля. </a:t>
            </a:r>
          </a:p>
          <a:p>
            <a:pPr algn="just"/>
            <a:r>
              <a:rPr lang="ru-RU" sz="3000" dirty="0"/>
              <a:t>Была сопоставлена интенсивность электромагнитного излучения от работающих и неработающих бытовых приборов, но включенных в электрическую сеть, и установлено, что показатели электромагнитного поля всех бытовых приборов в режиме ожидания не превышают норму. </a:t>
            </a:r>
          </a:p>
          <a:p>
            <a:pPr algn="just"/>
            <a:r>
              <a:rPr lang="ru-RU" sz="3000" dirty="0"/>
              <a:t>В ходе исследования проанализированы биологические эффекты действия электромагнитного излучения на человека и выяснено, что электромагнитное излучение оказывает негативное воздействие на деятельность почти всех его систем. Наиболее чувствительными к электромагнитным полям оказались нервная, эндокринная, </a:t>
            </a:r>
            <a:r>
              <a:rPr lang="ru-RU" sz="3000" dirty="0" err="1"/>
              <a:t>сердечно-сосудистая</a:t>
            </a:r>
            <a:r>
              <a:rPr lang="ru-RU" sz="3000" dirty="0"/>
              <a:t>, репродуктивная  и иммунная системы. </a:t>
            </a:r>
          </a:p>
          <a:p>
            <a:pPr algn="just"/>
            <a:r>
              <a:rPr lang="ru-RU" sz="3000" dirty="0"/>
              <a:t>Разработаны предложения по уменьшению влияния электромагнитного излучения на человека в быту, заключающиеся в увеличении дистанции и сокращении времени пользования электроприборами. </a:t>
            </a:r>
          </a:p>
          <a:p>
            <a:pPr algn="just"/>
            <a:r>
              <a:rPr lang="ru-RU" sz="3000" dirty="0"/>
              <a:t>Сделан вывод о том, что соблюдение санитарных и гигиенических норм и следование необременительным рекомендациям по использованию бытовых приборов позволит сократить негативное влияние электромагнитных полей на человека. </a:t>
            </a:r>
          </a:p>
          <a:p>
            <a:pPr algn="just"/>
            <a:r>
              <a:rPr lang="ru-RU" sz="3000" dirty="0"/>
              <a:t>Таким образом, поставленные задачи выполнены, цель достигнута.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AE888-FC83-48E4-B6E8-F7C6FD7A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Актуальность проекта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CC6251-93DC-49BF-ADCA-30436005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10" y="2071678"/>
            <a:ext cx="7886700" cy="416563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2400"/>
              </a:spcBef>
              <a:buNone/>
            </a:pPr>
            <a:r>
              <a:rPr lang="ru-RU" sz="2900" dirty="0"/>
              <a:t>В последнее время значительно возросла оснащенность жилых помещений электронными устройствами, и человеку необходимо знать, что представляет собой электромагнитное излучение и как оно влияет на его здоровье. Очень важно, чтобы люди понимали, что бытовые приборы, являющиеся источниками электромагнитных волн, приносят вред здоровью и оказывают негативное влияние на организм. </a:t>
            </a:r>
            <a:r>
              <a:rPr lang="ru-RU" sz="2900" dirty="0">
                <a:solidFill>
                  <a:srgbClr val="000000"/>
                </a:solidFill>
              </a:rPr>
              <a:t>Человек настолько привык к удобствам, которые создают ему бытовые приборы, что уже не может представить себе жизнь без их существования. Однако мы можем уменьшить уровень облучения нашего организма электромагнитными волнами. В данной работе показана проблема вредного воздействия электромагнитного излучения бытовых электроприборов на человека и разработаны рекомендации, позволяющие сократить его негативное воздействие. </a:t>
            </a:r>
            <a:r>
              <a:rPr lang="ru-RU" sz="2900" dirty="0"/>
              <a:t>Эти знания помогут нам обезопасить себя от вредного воздействия техногенных электромагнитных полей. </a:t>
            </a:r>
          </a:p>
          <a:p>
            <a:pPr marL="0" indent="0" algn="just">
              <a:buNone/>
            </a:pPr>
            <a:endParaRPr lang="ru-RU" sz="22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AE888-FC83-48E4-B6E8-F7C6FD7A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Цель проекта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CC6251-93DC-49BF-ADCA-30436005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10" y="2325691"/>
            <a:ext cx="7886700" cy="3246449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/>
              <a:t>Измерить уровень электромагнитного излучения различных бытовых приборов.</a:t>
            </a:r>
          </a:p>
          <a:p>
            <a:pPr algn="just"/>
            <a:r>
              <a:rPr lang="ru-RU" sz="2400" dirty="0"/>
              <a:t>Проанализировать научные исследования о влиянии электромагнитного излучения на организм человека.</a:t>
            </a:r>
          </a:p>
          <a:p>
            <a:pPr algn="just"/>
            <a:r>
              <a:rPr lang="ru-RU" sz="2400" dirty="0"/>
              <a:t>Показать реальную угрозу нанесения вреда человеческому организму от электромагнитного излучения.</a:t>
            </a:r>
          </a:p>
          <a:p>
            <a:pPr algn="just"/>
            <a:r>
              <a:rPr lang="ru-RU" sz="2400" dirty="0"/>
              <a:t>Разработать предложения по уменьшению электромагнитного излучения на человека в повседневной жизни</a:t>
            </a:r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en-US" sz="24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AE888-FC83-48E4-B6E8-F7C6FD7A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Задачи проекта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CC6251-93DC-49BF-ADCA-30436005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10" y="2143116"/>
            <a:ext cx="7886700" cy="400052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600" dirty="0"/>
              <a:t>Произвести обзор бытовых источников электромагнитного излучения.</a:t>
            </a:r>
          </a:p>
          <a:p>
            <a:pPr algn="just"/>
            <a:r>
              <a:rPr lang="ru-RU" sz="2600" dirty="0"/>
              <a:t>Проанализировать данные научных исследований о влиянии электромагнитного излучения на организм человека.</a:t>
            </a:r>
          </a:p>
          <a:p>
            <a:pPr algn="just"/>
            <a:r>
              <a:rPr lang="ru-RU" sz="2600" dirty="0"/>
              <a:t>Подобрать и проанализировать нормативные документы, устанавливающие предельные уровни электромагнитного излучения для населения.</a:t>
            </a:r>
          </a:p>
          <a:p>
            <a:pPr algn="just"/>
            <a:r>
              <a:rPr lang="ru-RU" sz="2600" dirty="0"/>
              <a:t>Измерить уровень электромагнитного излучения различных бытовых приборов и оборудования, установленного в конкретном жилом помещении, и определить их соответствие предельно допустимым нормам.</a:t>
            </a:r>
          </a:p>
          <a:p>
            <a:pPr algn="just"/>
            <a:r>
              <a:rPr lang="ru-RU" sz="2600" dirty="0"/>
              <a:t>Выяснить, какие методы защиты от влияния электромагнитного излучения разработаны на сегодняшний день.</a:t>
            </a:r>
          </a:p>
          <a:p>
            <a:pPr algn="just"/>
            <a:r>
              <a:rPr lang="ru-RU" sz="2600" dirty="0"/>
              <a:t>Выработать конкретные предложения по обеспечению электромагнитной безопасности людей в быту.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AE888-FC83-48E4-B6E8-F7C6FD7A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Теоретическое и практическое значение проекта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CC6251-93DC-49BF-ADCA-30436005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4" y="2357430"/>
            <a:ext cx="3643338" cy="36750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/>
              <a:t>Данное исследование позволит обратить внимание пользователей электронных устройств на проблему негативного влияния электромагнитного излучения на организм человека и выработать рекомендации по уменьшению его вредного воздействия на здоровье.</a:t>
            </a:r>
          </a:p>
          <a:p>
            <a:pPr>
              <a:buNone/>
            </a:pPr>
            <a:endParaRPr lang="ru-RU" sz="2200" dirty="0"/>
          </a:p>
        </p:txBody>
      </p:sp>
      <p:pic>
        <p:nvPicPr>
          <p:cNvPr id="1026" name="Picture 2" descr="C:\Users\XP\Desktop\новое для проекта\waves1.jpg"/>
          <p:cNvPicPr>
            <a:picLocks noChangeAspect="1" noChangeArrowheads="1"/>
          </p:cNvPicPr>
          <p:nvPr/>
        </p:nvPicPr>
        <p:blipFill>
          <a:blip r:embed="rId2" cstate="print"/>
          <a:srcRect l="28096"/>
          <a:stretch>
            <a:fillRect/>
          </a:stretch>
        </p:blipFill>
        <p:spPr bwMode="auto">
          <a:xfrm flipH="1">
            <a:off x="403941" y="2428868"/>
            <a:ext cx="4382373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3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AE888-FC83-48E4-B6E8-F7C6FD7A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Понятие электромагнитного излучения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CC6251-93DC-49BF-ADCA-30436005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10" y="2071679"/>
            <a:ext cx="7886700" cy="257176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1900" dirty="0"/>
              <a:t>В соответствии с концепцией Джеймса Максвелла возбуждаемые переменными токами электромагнитные поля способны отрываться от источников, их создающих, и существовать независимо от них в виде полей, которые распространяются в пространстве: переменное магнитное поле возбуждает вокруг себя электрическое поле, а переменное электрическое поле возбуждает вокруг себя магнитное поле. Таким образом, возникают электромагнитные возмущения, которые перемещаются в пространстве в виде электромагнитных волн. Процесс формирования такого поля называется электромагнитным излучением.</a:t>
            </a:r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t="12790" b="13025"/>
          <a:stretch>
            <a:fillRect/>
          </a:stretch>
        </p:blipFill>
        <p:spPr bwMode="auto">
          <a:xfrm>
            <a:off x="1071538" y="4429132"/>
            <a:ext cx="671517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56950" y="5917188"/>
            <a:ext cx="3515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Модель электромагнитной волны</a:t>
            </a:r>
          </a:p>
        </p:txBody>
      </p:sp>
    </p:spTree>
    <p:extLst>
      <p:ext uri="{BB962C8B-B14F-4D97-AF65-F5344CB8AC3E}">
        <p14:creationId xmlns:p14="http://schemas.microsoft.com/office/powerpoint/2010/main" val="3193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AE888-FC83-48E4-B6E8-F7C6FD7A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Источники электромагнитного излучения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CC6251-93DC-49BF-ADCA-30436005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5357826"/>
            <a:ext cx="8001056" cy="1174747"/>
          </a:xfrm>
        </p:spPr>
        <p:txBody>
          <a:bodyPr>
            <a:normAutofit/>
          </a:bodyPr>
          <a:lstStyle/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843412"/>
            <a:ext cx="5643602" cy="340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5363190"/>
            <a:ext cx="850112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/>
              <a:t>Электромагнитный фон в доме создают работающие бытовые электроприборы, телевизоры, радиотелефоны, микроволновые печи, компьютеры и т.д., при этом чем выше мощность приборов, тем мощнее поле.</a:t>
            </a:r>
          </a:p>
        </p:txBody>
      </p:sp>
    </p:spTree>
    <p:extLst>
      <p:ext uri="{BB962C8B-B14F-4D97-AF65-F5344CB8AC3E}">
        <p14:creationId xmlns:p14="http://schemas.microsoft.com/office/powerpoint/2010/main" val="3193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Наиболее мощные источники электромагнитного излучения</a:t>
            </a:r>
          </a:p>
        </p:txBody>
      </p:sp>
      <p:sp>
        <p:nvSpPr>
          <p:cNvPr id="5" name="Freeform 3"/>
          <p:cNvSpPr/>
          <p:nvPr/>
        </p:nvSpPr>
        <p:spPr>
          <a:xfrm>
            <a:off x="1535157" y="2073878"/>
            <a:ext cx="2550952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10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10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4"/>
          <p:cNvSpPr/>
          <p:nvPr/>
        </p:nvSpPr>
        <p:spPr>
          <a:xfrm>
            <a:off x="1535157" y="3498968"/>
            <a:ext cx="2550952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10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10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5"/>
          <p:cNvSpPr/>
          <p:nvPr/>
        </p:nvSpPr>
        <p:spPr>
          <a:xfrm>
            <a:off x="1535157" y="4924058"/>
            <a:ext cx="2550952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10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10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6"/>
          <p:cNvSpPr/>
          <p:nvPr/>
        </p:nvSpPr>
        <p:spPr>
          <a:xfrm flipH="1">
            <a:off x="5050463" y="2073878"/>
            <a:ext cx="2550952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10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10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7"/>
          <p:cNvSpPr/>
          <p:nvPr/>
        </p:nvSpPr>
        <p:spPr>
          <a:xfrm flipH="1">
            <a:off x="5050463" y="3498968"/>
            <a:ext cx="2550952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10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10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8"/>
          <p:cNvSpPr/>
          <p:nvPr/>
        </p:nvSpPr>
        <p:spPr>
          <a:xfrm flipH="1">
            <a:off x="5050463" y="4924058"/>
            <a:ext cx="2550952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10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457" lvl="1" indent="-321457" defTabSz="1375123">
              <a:lnSpc>
                <a:spcPct val="120000"/>
              </a:lnSpc>
              <a:spcAft>
                <a:spcPct val="15000"/>
              </a:spcAft>
              <a:buChar char="••"/>
            </a:pPr>
            <a:endParaRPr lang="en-US" sz="10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1692275" y="2101937"/>
            <a:ext cx="2383535" cy="104131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spcBef>
                <a:spcPts val="600"/>
              </a:spcBef>
              <a:defRPr/>
            </a:pPr>
            <a:r>
              <a:rPr lang="ru-RU" altLang="zh-CN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Кондиционер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 defTabSz="1285829">
              <a:spcBef>
                <a:spcPts val="200"/>
              </a:spcBef>
              <a:defRPr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Один из наиболее мощных источников электромагнитного излучения. Излучение от него  в 100000 раз превышает нормальный фон электромагнитного поля Земли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1692275" y="3571876"/>
            <a:ext cx="2393833" cy="101566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ts val="600"/>
              </a:spcBef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Микроволновая печь</a:t>
            </a:r>
            <a:b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Повышенный уровень электромагнитных полей  вызывают в её конструкции три источника  электромагнитного поля: трансформатор, генератор СВЧ поля и вентилятор</a:t>
            </a:r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1692275" y="5042702"/>
            <a:ext cx="2383535" cy="110094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defRPr/>
            </a:pPr>
            <a:r>
              <a:rPr lang="ru-RU" altLang="zh-CN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Компьютер</a:t>
            </a:r>
            <a:b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sym typeface="Arial" panose="020B0604020202020204" pitchFamily="34" charset="0"/>
              </a:rPr>
              <a:t>Имеет 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два источника электромагнитного излучения: системный блок и монитор, и пользователь лишен возможности работать на дистанции от устройства</a:t>
            </a:r>
          </a:p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295445" y="2145557"/>
            <a:ext cx="2156279" cy="91871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ru-RU" altLang="zh-CN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Холодильник</a:t>
            </a:r>
          </a:p>
          <a:p>
            <a:pPr algn="r" defTabSz="1285829">
              <a:defRPr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 современных холодильников с системой «без инея» гораздо большее электромагнитное излучение, чем у обычных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5143504" y="3609425"/>
            <a:ext cx="2308221" cy="9110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ru-RU" altLang="zh-CN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Телевизор</a:t>
            </a:r>
          </a:p>
          <a:p>
            <a:pPr algn="r"/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Имеет в сто раз большую мощность излучения, чем холодильник и излучает электромагнитные поля во всех направлениях</a:t>
            </a:r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5287435" y="5058011"/>
            <a:ext cx="2164289" cy="8617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29">
              <a:defRPr/>
            </a:pPr>
            <a:r>
              <a:rPr lang="ru-RU" altLang="zh-CN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Фен</a:t>
            </a:r>
          </a:p>
          <a:p>
            <a:pPr algn="r" defTabSz="1285829">
              <a:defRPr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Один из самых мощных источников электромагнитного излучения. Его поле сравнимо с электромагнитным полем микроволновой печи 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ounded Rectangle 24"/>
          <p:cNvSpPr/>
          <p:nvPr/>
        </p:nvSpPr>
        <p:spPr>
          <a:xfrm>
            <a:off x="469783" y="1994394"/>
            <a:ext cx="1073748" cy="12768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3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8" name="Rounded Rectangle 25"/>
          <p:cNvSpPr/>
          <p:nvPr/>
        </p:nvSpPr>
        <p:spPr>
          <a:xfrm>
            <a:off x="469783" y="3419488"/>
            <a:ext cx="1073748" cy="12768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ru-RU" sz="3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lang="en-US" sz="3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ounded Rectangle 26"/>
          <p:cNvSpPr/>
          <p:nvPr/>
        </p:nvSpPr>
        <p:spPr>
          <a:xfrm>
            <a:off x="469783" y="4844579"/>
            <a:ext cx="1073748" cy="127682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ru-RU" sz="3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</a:t>
            </a:r>
            <a:endParaRPr lang="en-US" sz="3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ounded Rectangle 27"/>
          <p:cNvSpPr/>
          <p:nvPr/>
        </p:nvSpPr>
        <p:spPr>
          <a:xfrm flipH="1">
            <a:off x="7593039" y="1994394"/>
            <a:ext cx="1073748" cy="127683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ru-RU" sz="3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lang="en-US" sz="3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ounded Rectangle 28"/>
          <p:cNvSpPr/>
          <p:nvPr/>
        </p:nvSpPr>
        <p:spPr>
          <a:xfrm flipH="1">
            <a:off x="7593039" y="3419488"/>
            <a:ext cx="1073748" cy="127682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ru-RU" sz="3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endParaRPr lang="en-US" sz="3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ounded Rectangle 29"/>
          <p:cNvSpPr/>
          <p:nvPr/>
        </p:nvSpPr>
        <p:spPr>
          <a:xfrm flipH="1">
            <a:off x="7593039" y="4844579"/>
            <a:ext cx="1073748" cy="127682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29">
              <a:lnSpc>
                <a:spcPct val="120000"/>
              </a:lnSpc>
              <a:spcAft>
                <a:spcPct val="35000"/>
              </a:spcAft>
            </a:pPr>
            <a:r>
              <a:rPr lang="en-US" sz="3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1962</Words>
  <Application>Microsoft Office PowerPoint</Application>
  <PresentationFormat>Экран (4:3)</PresentationFormat>
  <Paragraphs>260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Актуальность проекта</vt:lpstr>
      <vt:lpstr>Цель проекта</vt:lpstr>
      <vt:lpstr>Задачи проекта</vt:lpstr>
      <vt:lpstr>Теоретическое и практическое значение проекта</vt:lpstr>
      <vt:lpstr>Понятие электромагнитного излучения</vt:lpstr>
      <vt:lpstr>Источники электромагнитного излучения</vt:lpstr>
      <vt:lpstr>Наиболее мощные источники электромагнитного излучения</vt:lpstr>
      <vt:lpstr>Влияние электромагнитного излучения на здоровье человека</vt:lpstr>
      <vt:lpstr>Наиболее чувствительные системы организма</vt:lpstr>
      <vt:lpstr>Предельно допустимые нормы электромагнитного излучения</vt:lpstr>
      <vt:lpstr>Презентация PowerPoint</vt:lpstr>
      <vt:lpstr>Результаты измерений у поверхности приборов в режиме ожидания</vt:lpstr>
      <vt:lpstr>Результаты измерений в активном режиме у поверхности приборов</vt:lpstr>
      <vt:lpstr>Результаты измерений в активном режиме на расстоянии 30 см от приборов</vt:lpstr>
      <vt:lpstr>Презентация PowerPoint</vt:lpstr>
      <vt:lpstr>Безопасные расстояния от излучения бытовых приборов</vt:lpstr>
      <vt:lpstr>Защита от электромагнитного излучения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Сова</cp:lastModifiedBy>
  <cp:revision>143</cp:revision>
  <dcterms:created xsi:type="dcterms:W3CDTF">2020-11-01T12:52:57Z</dcterms:created>
  <dcterms:modified xsi:type="dcterms:W3CDTF">2024-05-11T23:53:12Z</dcterms:modified>
</cp:coreProperties>
</file>