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49"/>
    <a:srgbClr val="E5BA64"/>
    <a:srgbClr val="1D4348"/>
    <a:srgbClr val="EEBC67"/>
    <a:srgbClr val="C1A460"/>
    <a:srgbClr val="7EBA56"/>
    <a:srgbClr val="62DB55"/>
    <a:srgbClr val="E20000"/>
    <a:srgbClr val="F20000"/>
    <a:srgbClr val="1F4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3-484C-97A2-51AA5B54C259}"/>
              </c:ext>
            </c:extLst>
          </c:dPt>
          <c:dPt>
            <c:idx val="1"/>
            <c:bubble3D val="0"/>
            <c:spPr>
              <a:solidFill>
                <a:srgbClr val="E2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80-4820-94CA-B73451F5207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80-4820-94CA-B73451F5207A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80-4820-94CA-B73451F5207A}"/>
              </c:ext>
            </c:extLst>
          </c:dPt>
          <c:dPt>
            <c:idx val="4"/>
            <c:bubble3D val="0"/>
            <c:spPr>
              <a:solidFill>
                <a:srgbClr val="7EBA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980-4820-94CA-B73451F5207A}"/>
              </c:ext>
            </c:extLst>
          </c:dPt>
          <c:cat>
            <c:strRef>
              <c:f>Лист1!$A$2:$A$6</c:f>
              <c:strCache>
                <c:ptCount val="5"/>
                <c:pt idx="0">
                  <c:v>Hilton Worldwide</c:v>
                </c:pt>
                <c:pt idx="1">
                  <c:v>Radisson HG</c:v>
                </c:pt>
                <c:pt idx="2">
                  <c:v>Accor Hotels</c:v>
                </c:pt>
                <c:pt idx="3">
                  <c:v>Другие (ост. опер.)</c:v>
                </c:pt>
                <c:pt idx="4">
                  <c:v>Другие (ушед. опер)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16.8</c:v>
                </c:pt>
                <c:pt idx="2">
                  <c:v>18</c:v>
                </c:pt>
                <c:pt idx="3">
                  <c:v>8</c:v>
                </c:pt>
                <c:pt idx="4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0-4820-94CA-B73451F52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B1B5A9D-493C-0EC0-829A-7406A6575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D7E8FB-E169-F799-3098-14CB93759B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6600-4736-447C-AFB3-3866D1DCC1D7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0A4478-A55E-9A6A-0B50-91B0C9A008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0F5F78-A3F4-2124-BDA7-B83FBA45C8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491F-F12A-4954-81AA-C99F214D8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9153-F9CE-43B9-A1EA-2535929DBD7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887B5-0803-4A10-89C6-B31466DA7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02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3B00B-1D1A-4999-8F74-858A6CD24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0D6DBE-57D7-463D-8889-11D2E0DD1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56964-0D5F-4BC6-9D09-B9934680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7BD5-4A02-4FDB-97CD-ACC70E5BD8A7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8C56BC-EE96-4F5A-8BDA-CB918DBB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E0570-ECD3-405F-9114-D405C9D1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F2A715-A5AF-463E-B0C2-E50E74EFA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84ACC-46DA-4D81-85EB-62818DEC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72AB1F-8455-4648-B744-59395F422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DF687-EE76-4BD4-8AA4-FC9B7674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DFB-4BF2-4CFB-A5D0-D01AB4D023F3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000F6-7672-4EBD-B66F-C4F90F7F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6542F-40F6-4216-AFA7-A2B90CAA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9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AAC82-1906-4761-B9B4-96FC79D3C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195D-F111-4C9E-A5F5-C81CF4AAB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4AF2D7-ECA2-46F7-A2B9-7B0434BD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A3F-74E4-4CCE-AF71-700ECEBE234C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F607F-8758-43EB-9E31-617E72CF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6ACC0-10B0-4951-A993-494D3AB8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3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2AC93-2041-475E-BB9B-4D11D647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8BDE4-EBC1-4B36-A365-42B06BE7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F29FC-2A21-4E32-9F28-343C464A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BFCE-1A1D-4E33-8AEE-ACCE82788FB4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870A2-C802-4F82-8D18-ADEA82C2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01027-B6EB-463B-82DA-E9770474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3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CE787-B19A-4A59-AB8E-00BA93E6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B0798F-4146-4F46-A300-F0CAD67D9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7798-0F05-47B7-90BA-4587FEFE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B74B-56B0-4C1C-A21C-946E66B74582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4D8D7-E5E0-4DB7-83CA-6BAB63C6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93FF3F-B8C7-441A-92F5-C9A9CB11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2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B2DB4-81F3-49B6-B05F-FCF02FC5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47FE1-BB9B-4DB3-8DCE-1F1D52922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92E765-54A7-4B30-B50C-5BE375EBF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29EF91-9EFC-44F9-BD16-597E2EDC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D0BA-3BD9-4340-A6D2-5168D86E7C20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535082-55DA-490A-A7ED-C8112000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2E376D-0EC1-4BBF-89B2-FF8CA0FA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6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95D71-E9BB-44C4-B7FA-5D2F1987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C09779-1575-45E9-A982-66A3AEF59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DE503-413C-4D12-882E-CED80811B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D00716-7FCA-486F-BEE1-73A6F85FB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B413C3-4851-49CD-97D1-E481B19C8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C2F8F5-5C19-41B6-9234-9D755EEE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59A9-F45F-4F27-933B-530443DEC5EB}" type="datetime1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CDAFE9-20DA-42BC-B452-60D61D98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F463C6-D38E-49E3-8D9F-4F47510C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3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9FFC9-7976-4AD3-BFA8-73C8672F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DF56E9-AF52-4D7C-A20F-7839FB53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80D1-5723-449B-88A3-2150C7C13E69}" type="datetime1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211CA6-9DAB-40A3-A82F-F2088257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71CE38-64D1-49F8-9F1C-046D7E52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7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E6874D-AA01-4787-A96B-439F5AFB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BBED-8754-4223-9D68-6F995E2EB541}" type="datetime1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8D2CC0-C7EB-4C35-960D-9F09D5FC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F6F892-374F-4C47-9335-71401BFD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AC2CC-F668-4C4A-8CA9-8AB92BDB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18ECA5-AB73-42E0-94A7-28E999E20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C3DED5-61EC-4DDD-8C68-90524FAE3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D73ECD-9799-4ECF-ACBF-47D86AF1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D949-110C-4EA7-BEAE-5DF5EF4731D5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8244D3-8168-4394-BBD9-EFD639AA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19783B-D017-4F93-A8A8-E4E6E29C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5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A0BD7-F89B-43A5-B435-590F9C5E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E1938B-5A20-4355-8AD7-6C4E69436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67EA1D-4817-480C-88B8-FC2B5A580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812F37-452D-43B6-847C-E195475C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4A83-85BC-4002-8919-A5B968F7668E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21E2D-FE59-404A-A864-C077B3E9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62C41-491F-4444-ABB4-2C3B8C32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6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E2624-8D6D-4878-B5ED-D850BF5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3025FE-B76F-4196-A2C8-3EF3A14A0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580F6-A4BB-4E5E-A2EE-223929693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F6B8-4983-43AB-9EC3-9AE3D9F1ED7D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115D0-301A-4922-8042-96139BCDC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5FC0F-B8E3-41B1-9967-ABC13A4DA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5FE3D-42CA-4A27-A822-26331F2BACD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687155-04F9-4AE0-9ED6-41CCD8BF05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869E7-B7D4-4335-9D4F-C98739916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43370"/>
            <a:ext cx="10422384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F464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Пути развития гостиничного бизнеса в России в условиях экономических санкций и ухода ведущих гостиничных цепочек на примере Краснодарского края и города Сочи.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F464B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ED81B3-E824-4F6B-917E-F758A624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486" y="5033316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rgbClr val="BB7006"/>
                </a:solidFill>
              </a:rPr>
              <a:t>Работу выполнил: ученик 10 «В» класса Федоровцев Владислав</a:t>
            </a:r>
          </a:p>
          <a:p>
            <a:r>
              <a:rPr lang="ru-RU" dirty="0">
                <a:solidFill>
                  <a:srgbClr val="BB7006"/>
                </a:solidFill>
              </a:rPr>
              <a:t>Научный руководитель: Баталова Гульнара </a:t>
            </a:r>
            <a:r>
              <a:rPr lang="ru-RU" dirty="0" err="1">
                <a:solidFill>
                  <a:srgbClr val="BB7006"/>
                </a:solidFill>
              </a:rPr>
              <a:t>Загитовна</a:t>
            </a:r>
            <a:endParaRPr lang="ru-RU" dirty="0">
              <a:solidFill>
                <a:srgbClr val="BB7006"/>
              </a:solidFill>
            </a:endParaRPr>
          </a:p>
          <a:p>
            <a:r>
              <a:rPr lang="ru-RU" dirty="0">
                <a:solidFill>
                  <a:srgbClr val="BB7006"/>
                </a:solidFill>
              </a:rPr>
              <a:t>Консультант: Петропавловская Алла Владиславовна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327606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D4C2-6D48-4A83-8EA6-54EB082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1835"/>
            <a:ext cx="12192000" cy="78018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1F464B"/>
                </a:solidFill>
              </a:rPr>
              <a:t>Вывод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D21CF5-213C-607C-51B3-71D0D22F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 descr="Более 1 392 000 работ на тему «отель»: стоковые фото ...">
            <a:extLst>
              <a:ext uri="{FF2B5EF4-FFF2-40B4-BE49-F238E27FC236}">
                <a16:creationId xmlns:a16="http://schemas.microsoft.com/office/drawing/2014/main" id="{5AA34BC7-B1A9-D5E5-5EE3-F63FFDDA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5720" y="6455494"/>
            <a:ext cx="2016760" cy="13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ход В Гостиничный Номер — стоковые фотографии и другие картинки Отель -  Отель, Комната в отеле, Дверь">
            <a:extLst>
              <a:ext uri="{FF2B5EF4-FFF2-40B4-BE49-F238E27FC236}">
                <a16:creationId xmlns:a16="http://schemas.microsoft.com/office/drawing/2014/main" id="{424B07E2-7748-EF0F-1128-339E9DE1C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320" y="4903892"/>
            <a:ext cx="635001" cy="4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4C6A56-68D0-D827-0257-DD6792FA742B}"/>
              </a:ext>
            </a:extLst>
          </p:cNvPr>
          <p:cNvSpPr txBox="1"/>
          <p:nvPr/>
        </p:nvSpPr>
        <p:spPr>
          <a:xfrm>
            <a:off x="6265903" y="2964900"/>
            <a:ext cx="4520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Сотрудничество с сохранившими  свое присутствие в России</a:t>
            </a:r>
          </a:p>
          <a:p>
            <a:pPr algn="ctr"/>
            <a:r>
              <a:rPr lang="ru-RU" sz="2400" dirty="0"/>
              <a:t>гостиничными операторами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5F98B-4FB8-0D2E-2780-53BB174DD736}"/>
              </a:ext>
            </a:extLst>
          </p:cNvPr>
          <p:cNvSpPr txBox="1"/>
          <p:nvPr/>
        </p:nvSpPr>
        <p:spPr>
          <a:xfrm>
            <a:off x="1252061" y="2964900"/>
            <a:ext cx="48158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Сохранение и улучшение нынешнего уровня функционирования отелей; повышение узнаваемости российских брендов</a:t>
            </a:r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id="{D7FC76FB-8D0D-4D9A-A36B-18801B816D85}"/>
              </a:ext>
            </a:extLst>
          </p:cNvPr>
          <p:cNvSpPr/>
          <p:nvPr/>
        </p:nvSpPr>
        <p:spPr>
          <a:xfrm rot="18900000">
            <a:off x="3581145" y="1960029"/>
            <a:ext cx="1856415" cy="545966"/>
          </a:xfrm>
          <a:prstGeom prst="leftArrow">
            <a:avLst>
              <a:gd name="adj1" fmla="val 41233"/>
              <a:gd name="adj2" fmla="val 50000"/>
            </a:avLst>
          </a:prstGeom>
          <a:solidFill>
            <a:srgbClr val="1D4348">
              <a:alpha val="88000"/>
            </a:srgbClr>
          </a:solidFill>
          <a:ln w="34925">
            <a:solidFill>
              <a:srgbClr val="E5B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EF5BE54C-0F0E-AB8A-46CC-D30F8D217350}"/>
              </a:ext>
            </a:extLst>
          </p:cNvPr>
          <p:cNvSpPr/>
          <p:nvPr/>
        </p:nvSpPr>
        <p:spPr>
          <a:xfrm rot="2727872">
            <a:off x="6750920" y="1954829"/>
            <a:ext cx="1857600" cy="547200"/>
          </a:xfrm>
          <a:prstGeom prst="rightArrow">
            <a:avLst>
              <a:gd name="adj1" fmla="val 41226"/>
              <a:gd name="adj2" fmla="val 50000"/>
            </a:avLst>
          </a:prstGeom>
          <a:solidFill>
            <a:srgbClr val="1D4348">
              <a:alpha val="88000"/>
            </a:srgbClr>
          </a:solidFill>
          <a:ln w="34925">
            <a:solidFill>
              <a:srgbClr val="E5B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48E803-C6BC-4B5A-CB75-613C81CE5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23" y="4864654"/>
            <a:ext cx="7938753" cy="1821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A6CE6-76C6-8948-27B6-833B20748CD1}"/>
              </a:ext>
            </a:extLst>
          </p:cNvPr>
          <p:cNvSpPr txBox="1"/>
          <p:nvPr/>
        </p:nvSpPr>
        <p:spPr>
          <a:xfrm>
            <a:off x="3835740" y="860422"/>
            <a:ext cx="4520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D4449"/>
                </a:solidFill>
              </a:rPr>
              <a:t>Пути развития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92234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D4C2-6D48-4A83-8EA6-54EB082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3" y="396242"/>
            <a:ext cx="9940637" cy="780184"/>
          </a:xfrm>
        </p:spPr>
        <p:txBody>
          <a:bodyPr/>
          <a:lstStyle/>
          <a:p>
            <a:r>
              <a:rPr lang="ru-RU" b="1" dirty="0">
                <a:solidFill>
                  <a:srgbClr val="1F464B"/>
                </a:solidFill>
              </a:rPr>
              <a:t>Полезность работы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8E8419-891A-CEA3-D1FE-57B592DB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BF713-CC0E-382B-DFCA-9A7A82C7E354}"/>
              </a:ext>
            </a:extLst>
          </p:cNvPr>
          <p:cNvSpPr txBox="1"/>
          <p:nvPr/>
        </p:nvSpPr>
        <p:spPr>
          <a:xfrm>
            <a:off x="2251363" y="1378310"/>
            <a:ext cx="6546408" cy="237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изучил функционирование отельного бизнеса, перспективы и методы его развития в современной России, и в рамках презентации ознакомил с полученной информацией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235597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CC892E-01C1-2771-B797-1CE2019F409E}"/>
              </a:ext>
            </a:extLst>
          </p:cNvPr>
          <p:cNvSpPr txBox="1">
            <a:spLocks/>
          </p:cNvSpPr>
          <p:nvPr/>
        </p:nvSpPr>
        <p:spPr>
          <a:xfrm>
            <a:off x="949911" y="834670"/>
            <a:ext cx="1042238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1F464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Пути развития гостиничного бизнеса в России в условиях экономических санкций и ухода ведущих гостиничных цепочек на примере Краснодарского края и города Сочи.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F464B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553A047-6986-929B-3BF5-7B1D78FE1324}"/>
              </a:ext>
            </a:extLst>
          </p:cNvPr>
          <p:cNvSpPr txBox="1">
            <a:spLocks/>
          </p:cNvSpPr>
          <p:nvPr/>
        </p:nvSpPr>
        <p:spPr>
          <a:xfrm>
            <a:off x="949911" y="3222270"/>
            <a:ext cx="9144000" cy="349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BB7006"/>
                </a:solidFill>
              </a:rPr>
              <a:t>Работу выполнил: </a:t>
            </a:r>
          </a:p>
          <a:p>
            <a:pPr marL="0" indent="0">
              <a:buNone/>
            </a:pPr>
            <a:r>
              <a:rPr lang="ru-RU" dirty="0">
                <a:solidFill>
                  <a:srgbClr val="BB7006"/>
                </a:solidFill>
              </a:rPr>
              <a:t>ученик 10 «В» класса Федоровцев Владислав</a:t>
            </a:r>
          </a:p>
          <a:p>
            <a:pPr marL="0" indent="0">
              <a:buNone/>
            </a:pPr>
            <a:r>
              <a:rPr lang="ru-RU" dirty="0">
                <a:solidFill>
                  <a:srgbClr val="BB7006"/>
                </a:solidFill>
              </a:rPr>
              <a:t>Научный руководитель: </a:t>
            </a:r>
          </a:p>
          <a:p>
            <a:pPr marL="0" indent="0">
              <a:buNone/>
            </a:pPr>
            <a:r>
              <a:rPr lang="ru-RU" dirty="0">
                <a:solidFill>
                  <a:srgbClr val="BB7006"/>
                </a:solidFill>
              </a:rPr>
              <a:t>Баталова Гульнара </a:t>
            </a:r>
            <a:r>
              <a:rPr lang="ru-RU" dirty="0" err="1">
                <a:solidFill>
                  <a:srgbClr val="BB7006"/>
                </a:solidFill>
              </a:rPr>
              <a:t>Загитовна</a:t>
            </a:r>
            <a:endParaRPr lang="ru-RU" dirty="0">
              <a:solidFill>
                <a:srgbClr val="BB700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BB7006"/>
                </a:solidFill>
              </a:rPr>
              <a:t>Консультант: </a:t>
            </a:r>
          </a:p>
          <a:p>
            <a:pPr marL="0" indent="0">
              <a:buNone/>
            </a:pPr>
            <a:r>
              <a:rPr lang="ru-RU" dirty="0">
                <a:solidFill>
                  <a:srgbClr val="BB7006"/>
                </a:solidFill>
              </a:rPr>
              <a:t>Петропавловская Алла Владиславовна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278A18-4238-1D44-00B7-074E03D3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9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3C61D-7C0F-B58F-2936-A7AA50CD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07" y="41036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D4449"/>
                </a:solidFill>
              </a:rPr>
              <a:t>Список</a:t>
            </a:r>
            <a:r>
              <a:rPr lang="ru-RU" sz="3600" dirty="0">
                <a:solidFill>
                  <a:srgbClr val="1D4449"/>
                </a:solidFill>
              </a:rPr>
              <a:t> </a:t>
            </a:r>
            <a:r>
              <a:rPr lang="ru-RU" sz="3600" b="1" dirty="0">
                <a:solidFill>
                  <a:srgbClr val="1D4449"/>
                </a:solidFill>
              </a:rPr>
              <a:t>использованной</a:t>
            </a:r>
            <a:r>
              <a:rPr lang="ru-RU" sz="3600" dirty="0">
                <a:solidFill>
                  <a:srgbClr val="1D4449"/>
                </a:solidFill>
              </a:rPr>
              <a:t> </a:t>
            </a:r>
            <a:r>
              <a:rPr lang="ru-RU" sz="3600" b="1" dirty="0">
                <a:solidFill>
                  <a:srgbClr val="1D4449"/>
                </a:solidFill>
              </a:rPr>
              <a:t>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4EE54-7EAA-0BDE-BA2D-68E5A063A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Адлер Х., </a:t>
            </a:r>
            <a:r>
              <a:rPr lang="ru-RU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Рузелли</a:t>
            </a: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Дж. Р., </a:t>
            </a:r>
            <a:r>
              <a:rPr lang="ru-RU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Браймер</a:t>
            </a: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Р.А. Операционные цепи в индустрии гостеприимства – М.: Аспект Пресс, 1995. – 382 с.</a:t>
            </a:r>
            <a:r>
              <a:rPr lang="ru-RU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«Гостиницы под управлением международных операторов в России – 2021 год» - Эрнст энд Янг — оценка и консультационные услуги. 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ru-RU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tourismsafety</a:t>
            </a:r>
            <a:r>
              <a:rPr lang="ru-RU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pic</a:t>
            </a:r>
            <a:r>
              <a:rPr lang="ru-RU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files</a:t>
            </a:r>
            <a:r>
              <a:rPr lang="ru-RU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/2021/Гостницы%20_исследования.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24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служба государственной статистики [Электронный ресурс]. URL: https://rosstat.gov.ru/statistics/turizm (дата обращения: 07.03.2024).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43C6CD-1B39-E251-1C09-D7D64FF3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3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D4C2-6D48-4A83-8EA6-54EB082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3" y="156545"/>
            <a:ext cx="9940637" cy="780184"/>
          </a:xfrm>
        </p:spPr>
        <p:txBody>
          <a:bodyPr/>
          <a:lstStyle/>
          <a:p>
            <a:r>
              <a:rPr lang="ru-RU" b="1" dirty="0">
                <a:solidFill>
                  <a:srgbClr val="1F464B"/>
                </a:solidFill>
              </a:rPr>
              <a:t>Актуальность работы: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F1B8FE-02B8-CE58-9891-D6AC95130774}"/>
              </a:ext>
            </a:extLst>
          </p:cNvPr>
          <p:cNvSpPr txBox="1"/>
          <p:nvPr/>
        </p:nvSpPr>
        <p:spPr>
          <a:xfrm>
            <a:off x="2332643" y="1205920"/>
            <a:ext cx="7993468" cy="330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остиничный бизнес как основная составляющая туристической отрасли, развитие которой является одной из приоритетных задач, установленных правительством РФ на ближайшие годы, является кране актуальной сферой предпринимательства в современной России.</a:t>
            </a:r>
            <a: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400" dirty="0">
                <a:effectLst/>
                <a:ea typeface="Calibri" panose="020F0502020204030204" pitchFamily="34" charset="0"/>
              </a:rPr>
              <a:t>Помимо этого, валовая добавленная стоимость туристической индустрии растет с каждым годом (4 300 млрд рублей в 2023 году, 3710 – в 2022 и 3220 в 2021).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109071-D92B-7416-1C50-9598FF07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3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D4C2-6D48-4A83-8EA6-54EB082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0" y="191801"/>
            <a:ext cx="9940637" cy="780184"/>
          </a:xfrm>
        </p:spPr>
        <p:txBody>
          <a:bodyPr/>
          <a:lstStyle/>
          <a:p>
            <a:r>
              <a:rPr lang="ru-RU" b="1" dirty="0">
                <a:solidFill>
                  <a:srgbClr val="1F464B"/>
                </a:solidFill>
              </a:rPr>
              <a:t>Цель работы: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52F460-956D-3AC4-0598-DC5E5C71824C}"/>
              </a:ext>
            </a:extLst>
          </p:cNvPr>
          <p:cNvSpPr txBox="1"/>
          <p:nvPr/>
        </p:nvSpPr>
        <p:spPr>
          <a:xfrm>
            <a:off x="2251365" y="971985"/>
            <a:ext cx="7689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роанализировать изменения на рынке гостиничного бизнеса в современных условиях России и познакомить с ними аудиторию.</a:t>
            </a:r>
            <a:endParaRPr lang="ru-RU" sz="2400" dirty="0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85A8E490-266B-A3FA-6643-E6166243AF34}"/>
              </a:ext>
            </a:extLst>
          </p:cNvPr>
          <p:cNvSpPr txBox="1">
            <a:spLocks/>
          </p:cNvSpPr>
          <p:nvPr/>
        </p:nvSpPr>
        <p:spPr>
          <a:xfrm>
            <a:off x="2251359" y="2172314"/>
            <a:ext cx="9940637" cy="780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1F464B"/>
                </a:solidFill>
              </a:rPr>
              <a:t>Задачи: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F1B8FE-02B8-CE58-9891-D6AC95130774}"/>
              </a:ext>
            </a:extLst>
          </p:cNvPr>
          <p:cNvSpPr txBox="1"/>
          <p:nvPr/>
        </p:nvSpPr>
        <p:spPr>
          <a:xfrm>
            <a:off x="2251359" y="2952498"/>
            <a:ext cx="8623787" cy="3251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Проанализировать </a:t>
            </a: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обстоятельства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рынке до начала СВО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Проанализировать </a:t>
            </a: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дел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рынке в данный момент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Сравнить ситуации на основании проведенного анализа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Рассмотреть примеры успешно функционирующего бизнеса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Выделить наиболее актуальные пути развития бизнеса, исходя из рассмотренных примеров</a:t>
            </a:r>
          </a:p>
        </p:txBody>
      </p:sp>
      <p:sp>
        <p:nvSpPr>
          <p:cNvPr id="33" name="Номер слайда 32">
            <a:extLst>
              <a:ext uri="{FF2B5EF4-FFF2-40B4-BE49-F238E27FC236}">
                <a16:creationId xmlns:a16="http://schemas.microsoft.com/office/drawing/2014/main" id="{AAE6FBA5-C896-B126-497E-41B0B5FD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D4C2-6D48-4A83-8EA6-54EB082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3" y="165423"/>
            <a:ext cx="9940637" cy="780184"/>
          </a:xfrm>
        </p:spPr>
        <p:txBody>
          <a:bodyPr/>
          <a:lstStyle/>
          <a:p>
            <a:r>
              <a:rPr lang="ru-RU" b="1" dirty="0">
                <a:solidFill>
                  <a:srgbClr val="1F464B"/>
                </a:solidFill>
              </a:rPr>
              <a:t>Гипотеза: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F1B8FE-02B8-CE58-9891-D6AC95130774}"/>
              </a:ext>
            </a:extLst>
          </p:cNvPr>
          <p:cNvSpPr txBox="1"/>
          <p:nvPr/>
        </p:nvSpPr>
        <p:spPr>
          <a:xfrm>
            <a:off x="2249883" y="783399"/>
            <a:ext cx="6094520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остиничный бизнес в России не пострадал от санкций и ухода многих всемирно известных гостиничных операторов и адаптировался к существующим условиям.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2F0CEEB-1EB4-AAE7-96BF-0D4E05A5CAA3}"/>
              </a:ext>
            </a:extLst>
          </p:cNvPr>
          <p:cNvSpPr txBox="1">
            <a:spLocks/>
          </p:cNvSpPr>
          <p:nvPr/>
        </p:nvSpPr>
        <p:spPr>
          <a:xfrm>
            <a:off x="2251362" y="2399519"/>
            <a:ext cx="9940637" cy="780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1F464B"/>
                </a:solidFill>
              </a:rPr>
              <a:t>Объект исследования: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317E16-8D6C-CE9E-0574-69FFB48796D8}"/>
              </a:ext>
            </a:extLst>
          </p:cNvPr>
          <p:cNvSpPr txBox="1">
            <a:spLocks/>
          </p:cNvSpPr>
          <p:nvPr/>
        </p:nvSpPr>
        <p:spPr>
          <a:xfrm>
            <a:off x="2251363" y="3996870"/>
            <a:ext cx="9940637" cy="780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1F464B"/>
                </a:solidFill>
              </a:rPr>
              <a:t>Предмет исследования: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2C23F-9B49-CF84-FA17-F812F074A043}"/>
              </a:ext>
            </a:extLst>
          </p:cNvPr>
          <p:cNvSpPr txBox="1"/>
          <p:nvPr/>
        </p:nvSpPr>
        <p:spPr>
          <a:xfrm>
            <a:off x="2248403" y="316587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 гостиничного бизнеса туристической сферы экономики России.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AC3E5-A09E-64A0-E2DE-817B05622B07}"/>
              </a:ext>
            </a:extLst>
          </p:cNvPr>
          <p:cNvSpPr txBox="1"/>
          <p:nvPr/>
        </p:nvSpPr>
        <p:spPr>
          <a:xfrm>
            <a:off x="2248403" y="4651681"/>
            <a:ext cx="609600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и 5-звездочный сегмент г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остиничного бизнеса Краснодарского края и города Сочи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83DD374B-B038-376B-C405-6DF52141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3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D4C2-6D48-4A83-8EA6-54EB082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3" y="156545"/>
            <a:ext cx="9940637" cy="780184"/>
          </a:xfrm>
        </p:spPr>
        <p:txBody>
          <a:bodyPr/>
          <a:lstStyle/>
          <a:p>
            <a:r>
              <a:rPr lang="ru-RU" b="1" dirty="0">
                <a:solidFill>
                  <a:srgbClr val="1F464B"/>
                </a:solidFill>
              </a:rPr>
              <a:t>Гостиничная цепочка - это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86C9-306E-DBC9-95D5-A7565E646DC5}"/>
              </a:ext>
            </a:extLst>
          </p:cNvPr>
          <p:cNvSpPr txBox="1"/>
          <p:nvPr/>
        </p:nvSpPr>
        <p:spPr>
          <a:xfrm>
            <a:off x="2251363" y="936729"/>
            <a:ext cx="85172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группа предприятий (два и более), осуществляющ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их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коллективный бизнес и находящихся под непосредственным контролем </a:t>
            </a:r>
            <a:r>
              <a:rPr lang="ru-RU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руководства цепи.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Цепь может владеть или арендовать здание и землю. Руководство цепи предприятий получает преимущества от любой прибыли, но в то же время несет и бремя ответственности за операционные потери.</a:t>
            </a:r>
            <a:r>
              <a:rPr lang="ru-RU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</a:t>
            </a: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D3A89C-3B6A-E47E-67BC-9ED2CC4B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2AAFD1-275F-3C3F-7F7A-7B4D7644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06" y="3754725"/>
            <a:ext cx="3852910" cy="27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2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D4C2-6D48-4A83-8EA6-54EB082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3" y="138789"/>
            <a:ext cx="9940637" cy="147694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1F464B"/>
                </a:solidFill>
              </a:rPr>
              <a:t>Анализ ситуации на рынке </a:t>
            </a:r>
            <a:br>
              <a:rPr lang="ru-RU" b="1" dirty="0">
                <a:solidFill>
                  <a:srgbClr val="1F464B"/>
                </a:solidFill>
              </a:rPr>
            </a:br>
            <a:r>
              <a:rPr lang="ru-RU" b="1" dirty="0">
                <a:solidFill>
                  <a:srgbClr val="1F464B"/>
                </a:solidFill>
              </a:rPr>
              <a:t>до начала СВО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293865-BE8C-4FDA-E83C-240C98B6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6" y="1729143"/>
            <a:ext cx="7510231" cy="4467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C22CAA-DAA2-D060-FAC1-28DBFDDD2D87}"/>
              </a:ext>
            </a:extLst>
          </p:cNvPr>
          <p:cNvSpPr txBox="1"/>
          <p:nvPr/>
        </p:nvSpPr>
        <p:spPr>
          <a:xfrm>
            <a:off x="8060647" y="4103578"/>
            <a:ext cx="3817675" cy="176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открытия гостиниц под мировым брендом, кол-во объектов в год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Источники: данные операторов, анализ компании </a:t>
            </a:r>
            <a:r>
              <a:rPr lang="en-US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 (</a:t>
            </a:r>
            <a:r>
              <a:rPr lang="ru-RU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ныне Б1)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E6E44-7FAD-5E73-398C-AA689EC2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8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D4C2-6D48-4A83-8EA6-54EB082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3" y="58889"/>
            <a:ext cx="9940637" cy="1663377"/>
          </a:xfrm>
        </p:spPr>
        <p:txBody>
          <a:bodyPr/>
          <a:lstStyle/>
          <a:p>
            <a:r>
              <a:rPr lang="ru-RU" b="1" dirty="0">
                <a:solidFill>
                  <a:srgbClr val="1F464B"/>
                </a:solidFill>
              </a:rPr>
              <a:t>Анализ ситуации на рынке </a:t>
            </a:r>
            <a:br>
              <a:rPr lang="ru-RU" b="1" dirty="0">
                <a:solidFill>
                  <a:srgbClr val="1F464B"/>
                </a:solidFill>
              </a:rPr>
            </a:br>
            <a:r>
              <a:rPr lang="ru-RU" b="1" dirty="0">
                <a:solidFill>
                  <a:srgbClr val="1F464B"/>
                </a:solidFill>
              </a:rPr>
              <a:t>после начала СВО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51585-B289-9C9D-5A66-98FBDCCED8C8}"/>
              </a:ext>
            </a:extLst>
          </p:cNvPr>
          <p:cNvSpPr txBox="1"/>
          <p:nvPr/>
        </p:nvSpPr>
        <p:spPr>
          <a:xfrm>
            <a:off x="474786" y="1464814"/>
            <a:ext cx="297402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Цепочки,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оставшиеся в России: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Hilton Hotels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Lotte Hotels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Soluxe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Hotel Group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Corinthia Hotels</a:t>
            </a: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Hotels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sewood Hotels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Rocco Forte Hotels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F21AC-B978-5336-5165-919606D3D858}"/>
              </a:ext>
            </a:extLst>
          </p:cNvPr>
          <p:cNvSpPr txBox="1"/>
          <p:nvPr/>
        </p:nvSpPr>
        <p:spPr>
          <a:xfrm>
            <a:off x="7837670" y="1393790"/>
            <a:ext cx="2823098" cy="694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Цепочки,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ушедшие из России: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Hyatt Hotels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InterContinental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Marriott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Hotels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Belmond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Sokos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Hotels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Seasons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BWH Hotels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Wyndham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C8108-E183-BB84-6A3F-146F6E9C388F}"/>
              </a:ext>
            </a:extLst>
          </p:cNvPr>
          <p:cNvSpPr txBox="1"/>
          <p:nvPr/>
        </p:nvSpPr>
        <p:spPr>
          <a:xfrm>
            <a:off x="4156228" y="1464814"/>
            <a:ext cx="2974020" cy="295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Цепочки, частично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оставшиеся в России: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 Hotels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Radisson HG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Kempinski Hotels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5769D8-6334-4CA0-47D1-00B9AA6B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1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D4C2-6D48-4A83-8EA6-54EB082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3" y="165422"/>
            <a:ext cx="9940637" cy="780184"/>
          </a:xfrm>
        </p:spPr>
        <p:txBody>
          <a:bodyPr/>
          <a:lstStyle/>
          <a:p>
            <a:r>
              <a:rPr lang="ru-RU" b="1" dirty="0">
                <a:solidFill>
                  <a:srgbClr val="1F464B"/>
                </a:solidFill>
              </a:rPr>
              <a:t>Сравнение ситуаций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6270ED-DC1D-E3AE-2795-FB3A8FDE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495048"/>
            <a:ext cx="4612640" cy="3405502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87C38A6-DA24-A5F7-A373-2AEA05BE3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502791"/>
              </p:ext>
            </p:extLst>
          </p:nvPr>
        </p:nvGraphicFramePr>
        <p:xfrm>
          <a:off x="6217920" y="1383288"/>
          <a:ext cx="5059680" cy="340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4DB6996-1BC7-FF98-4A25-D54DD4970382}"/>
              </a:ext>
            </a:extLst>
          </p:cNvPr>
          <p:cNvSpPr txBox="1"/>
          <p:nvPr/>
        </p:nvSpPr>
        <p:spPr>
          <a:xfrm>
            <a:off x="0" y="4732779"/>
            <a:ext cx="594360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номерного фонда между </a:t>
            </a: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интернациональными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гостиничными операторами до СВО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D8689B-ECF8-1E3E-93B7-0D62A6C1B890}"/>
              </a:ext>
            </a:extLst>
          </p:cNvPr>
          <p:cNvSpPr txBox="1"/>
          <p:nvPr/>
        </p:nvSpPr>
        <p:spPr>
          <a:xfrm>
            <a:off x="6217920" y="4732778"/>
            <a:ext cx="614172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номерного фонда между </a:t>
            </a: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интернациональными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гостиничными операторами </a:t>
            </a: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СВО</a:t>
            </a: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E668E857-8F59-64D0-505E-023233BE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685FB-461D-8B32-F3D1-8575D5EC30BD}"/>
              </a:ext>
            </a:extLst>
          </p:cNvPr>
          <p:cNvSpPr txBox="1"/>
          <p:nvPr/>
        </p:nvSpPr>
        <p:spPr>
          <a:xfrm>
            <a:off x="1007800" y="5918070"/>
            <a:ext cx="3502056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Источники: данные операторов, </a:t>
            </a:r>
            <a:endParaRPr lang="en-US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компании </a:t>
            </a:r>
            <a:r>
              <a:rPr lang="en-US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 (</a:t>
            </a:r>
            <a:r>
              <a:rPr lang="ru-RU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ныне Б1)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FDCAF-F5DA-3C79-3AA5-85D524A92DA4}"/>
              </a:ext>
            </a:extLst>
          </p:cNvPr>
          <p:cNvSpPr txBox="1"/>
          <p:nvPr/>
        </p:nvSpPr>
        <p:spPr>
          <a:xfrm>
            <a:off x="6704841" y="5918069"/>
            <a:ext cx="3502056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Источники: данные операторов, </a:t>
            </a:r>
            <a:endParaRPr lang="en-US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компании </a:t>
            </a:r>
            <a:r>
              <a:rPr lang="en-US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 (</a:t>
            </a:r>
            <a:r>
              <a:rPr lang="ru-RU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ныне Б1)</a:t>
            </a:r>
          </a:p>
        </p:txBody>
      </p:sp>
    </p:spTree>
    <p:extLst>
      <p:ext uri="{BB962C8B-B14F-4D97-AF65-F5344CB8AC3E}">
        <p14:creationId xmlns:p14="http://schemas.microsoft.com/office/powerpoint/2010/main" val="94012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D4C2-6D48-4A83-8EA6-54EB0825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3" y="0"/>
            <a:ext cx="9940637" cy="1690010"/>
          </a:xfrm>
        </p:spPr>
        <p:txBody>
          <a:bodyPr/>
          <a:lstStyle/>
          <a:p>
            <a:r>
              <a:rPr lang="ru-RU" b="1" dirty="0">
                <a:solidFill>
                  <a:srgbClr val="1F464B"/>
                </a:solidFill>
              </a:rPr>
              <a:t>Примеры успешно функционирующего</a:t>
            </a:r>
            <a:br>
              <a:rPr lang="ru-RU" b="1" dirty="0">
                <a:solidFill>
                  <a:srgbClr val="1F464B"/>
                </a:solidFill>
              </a:rPr>
            </a:br>
            <a:r>
              <a:rPr lang="ru-RU" b="1" dirty="0">
                <a:solidFill>
                  <a:srgbClr val="1F464B"/>
                </a:solidFill>
              </a:rPr>
              <a:t>в современных условиях бизнеса</a:t>
            </a:r>
          </a:p>
        </p:txBody>
      </p:sp>
      <p:pic>
        <p:nvPicPr>
          <p:cNvPr id="1026" name="Picture 2" descr="GRAND KARAT SOCHI» / «Гранд Карат Сочи» отель. Сочи, курорт. Цены на 2023 -  Официальный сайт Туроператор &quot;Алеан&quot;">
            <a:extLst>
              <a:ext uri="{FF2B5EF4-FFF2-40B4-BE49-F238E27FC236}">
                <a16:creationId xmlns:a16="http://schemas.microsoft.com/office/drawing/2014/main" id="{A9767C81-E1B0-29A9-FC38-1649A038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1690010"/>
            <a:ext cx="5383955" cy="31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336A66-DDCD-5D0D-F994-4C10D2CAB07A}"/>
              </a:ext>
            </a:extLst>
          </p:cNvPr>
          <p:cNvSpPr txBox="1"/>
          <p:nvPr/>
        </p:nvSpPr>
        <p:spPr>
          <a:xfrm>
            <a:off x="175471" y="5167990"/>
            <a:ext cx="38338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Karat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Hayatt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Regency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/>
          </a:p>
        </p:txBody>
      </p:sp>
      <p:pic>
        <p:nvPicPr>
          <p:cNvPr id="1028" name="Picture 4" descr="4-звездочный отель на «Роза Хутор» откроет зимний сезон под новым брендом">
            <a:extLst>
              <a:ext uri="{FF2B5EF4-FFF2-40B4-BE49-F238E27FC236}">
                <a16:creationId xmlns:a16="http://schemas.microsoft.com/office/drawing/2014/main" id="{E740B2D1-6ECA-8F4B-72C3-022ACDD8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19" y="1690010"/>
            <a:ext cx="4795425" cy="31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5FD66-9B21-C9ED-B844-B4C0FC365BC3}"/>
              </a:ext>
            </a:extLst>
          </p:cNvPr>
          <p:cNvSpPr txBox="1"/>
          <p:nvPr/>
        </p:nvSpPr>
        <p:spPr>
          <a:xfrm>
            <a:off x="6268719" y="5099605"/>
            <a:ext cx="6096000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Эрбелия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ВАСТА </a:t>
            </a: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Mercure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Роза Хутор)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B47633-67E3-6C2E-BBC5-159EA544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E3D-42CA-4A27-A822-26331F2BAC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51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664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Пути развития гостиничного бизнеса в России в условиях экономических санкций и ухода ведущих гостиничных цепочек на примере Краснодарского края и города Сочи.</vt:lpstr>
      <vt:lpstr>Актуальность работы:</vt:lpstr>
      <vt:lpstr>Цель работы:</vt:lpstr>
      <vt:lpstr>Гипотеза:</vt:lpstr>
      <vt:lpstr>Гостиничная цепочка - это</vt:lpstr>
      <vt:lpstr>Анализ ситуации на рынке  до начала СВО</vt:lpstr>
      <vt:lpstr>Анализ ситуации на рынке  после начала СВО</vt:lpstr>
      <vt:lpstr>Сравнение ситуаций</vt:lpstr>
      <vt:lpstr>Примеры успешно функционирующего в современных условиях бизнеса</vt:lpstr>
      <vt:lpstr>Вывод</vt:lpstr>
      <vt:lpstr>Полезность работы</vt:lpstr>
      <vt:lpstr>Презентация PowerPoint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Федоровцев Владислав Александрович</cp:lastModifiedBy>
  <cp:revision>37</cp:revision>
  <dcterms:created xsi:type="dcterms:W3CDTF">2021-06-25T08:43:43Z</dcterms:created>
  <dcterms:modified xsi:type="dcterms:W3CDTF">2024-05-13T18:23:46Z</dcterms:modified>
</cp:coreProperties>
</file>