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0383838" cy="7126288"/>
  <p:notesSz cx="6858000" cy="9144000"/>
  <p:defaultTextStyle>
    <a:defPPr>
      <a:defRPr lang="ru-RU"/>
    </a:defPPr>
    <a:lvl1pPr marL="0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8599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7197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5796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4398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92996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31595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70195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8794" algn="l" defTabSz="10771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51" autoAdjust="0"/>
  </p:normalViewPr>
  <p:slideViewPr>
    <p:cSldViewPr>
      <p:cViewPr>
        <p:scale>
          <a:sx n="72" d="100"/>
          <a:sy n="72" d="100"/>
        </p:scale>
        <p:origin x="-288" y="1166"/>
      </p:cViewPr>
      <p:guideLst>
        <p:guide orient="horz" pos="2245"/>
        <p:guide pos="32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C42F-FAC2-4E22-BD67-8E6823AD8DE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685800"/>
            <a:ext cx="4994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F85D-5ACE-46A1-90BD-0D4E0FC6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6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38599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77197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15796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54398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692996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31595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770195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08794" algn="l" defTabSz="10771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F85D-5ACE-46A1-90BD-0D4E0FC620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4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F85D-5ACE-46A1-90BD-0D4E0FC620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0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788" y="2213775"/>
            <a:ext cx="8826262" cy="15275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576" y="4038230"/>
            <a:ext cx="7268687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85391"/>
            <a:ext cx="2336364" cy="6080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2" y="285391"/>
            <a:ext cx="6836027" cy="6080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51" y="4579303"/>
            <a:ext cx="8826262" cy="1415360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251" y="3020431"/>
            <a:ext cx="8826262" cy="155887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85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7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57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543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929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315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70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087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62801"/>
            <a:ext cx="4586195" cy="47030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8451" y="1662801"/>
            <a:ext cx="4586195" cy="47030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595170"/>
            <a:ext cx="4587998" cy="66479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38599" indent="0">
              <a:buNone/>
              <a:defRPr sz="2300" b="1"/>
            </a:lvl2pPr>
            <a:lvl3pPr marL="1077197" indent="0">
              <a:buNone/>
              <a:defRPr sz="2100" b="1"/>
            </a:lvl3pPr>
            <a:lvl4pPr marL="1615796" indent="0">
              <a:buNone/>
              <a:defRPr sz="1900" b="1"/>
            </a:lvl4pPr>
            <a:lvl5pPr marL="2154398" indent="0">
              <a:buNone/>
              <a:defRPr sz="1900" b="1"/>
            </a:lvl5pPr>
            <a:lvl6pPr marL="2692996" indent="0">
              <a:buNone/>
              <a:defRPr sz="1900" b="1"/>
            </a:lvl6pPr>
            <a:lvl7pPr marL="3231595" indent="0">
              <a:buNone/>
              <a:defRPr sz="1900" b="1"/>
            </a:lvl7pPr>
            <a:lvl8pPr marL="3770195" indent="0">
              <a:buNone/>
              <a:defRPr sz="1900" b="1"/>
            </a:lvl8pPr>
            <a:lvl9pPr marL="430879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192" y="2259963"/>
            <a:ext cx="4587998" cy="410586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850" y="1595170"/>
            <a:ext cx="4589801" cy="66479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38599" indent="0">
              <a:buNone/>
              <a:defRPr sz="2300" b="1"/>
            </a:lvl2pPr>
            <a:lvl3pPr marL="1077197" indent="0">
              <a:buNone/>
              <a:defRPr sz="2100" b="1"/>
            </a:lvl3pPr>
            <a:lvl4pPr marL="1615796" indent="0">
              <a:buNone/>
              <a:defRPr sz="1900" b="1"/>
            </a:lvl4pPr>
            <a:lvl5pPr marL="2154398" indent="0">
              <a:buNone/>
              <a:defRPr sz="1900" b="1"/>
            </a:lvl5pPr>
            <a:lvl6pPr marL="2692996" indent="0">
              <a:buNone/>
              <a:defRPr sz="1900" b="1"/>
            </a:lvl6pPr>
            <a:lvl7pPr marL="3231595" indent="0">
              <a:buNone/>
              <a:defRPr sz="1900" b="1"/>
            </a:lvl7pPr>
            <a:lvl8pPr marL="3770195" indent="0">
              <a:buNone/>
              <a:defRPr sz="1900" b="1"/>
            </a:lvl8pPr>
            <a:lvl9pPr marL="430879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4850" y="2259963"/>
            <a:ext cx="4589801" cy="410586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6" y="283735"/>
            <a:ext cx="3416211" cy="120751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9792" y="283739"/>
            <a:ext cx="5804854" cy="608208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96" y="1491249"/>
            <a:ext cx="3416211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38599" indent="0">
              <a:buNone/>
              <a:defRPr sz="1500"/>
            </a:lvl2pPr>
            <a:lvl3pPr marL="1077197" indent="0">
              <a:buNone/>
              <a:defRPr sz="1300"/>
            </a:lvl3pPr>
            <a:lvl4pPr marL="1615796" indent="0">
              <a:buNone/>
              <a:defRPr sz="1100"/>
            </a:lvl4pPr>
            <a:lvl5pPr marL="2154398" indent="0">
              <a:buNone/>
              <a:defRPr sz="1100"/>
            </a:lvl5pPr>
            <a:lvl6pPr marL="2692996" indent="0">
              <a:buNone/>
              <a:defRPr sz="1100"/>
            </a:lvl6pPr>
            <a:lvl7pPr marL="3231595" indent="0">
              <a:buNone/>
              <a:defRPr sz="1100"/>
            </a:lvl7pPr>
            <a:lvl8pPr marL="3770195" indent="0">
              <a:buNone/>
              <a:defRPr sz="1100"/>
            </a:lvl8pPr>
            <a:lvl9pPr marL="430879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05" y="4988406"/>
            <a:ext cx="6230303" cy="5889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305" y="636745"/>
            <a:ext cx="6230303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38599" indent="0">
              <a:buNone/>
              <a:defRPr sz="3200"/>
            </a:lvl2pPr>
            <a:lvl3pPr marL="1077197" indent="0">
              <a:buNone/>
              <a:defRPr sz="2700"/>
            </a:lvl3pPr>
            <a:lvl4pPr marL="1615796" indent="0">
              <a:buNone/>
              <a:defRPr sz="2300"/>
            </a:lvl4pPr>
            <a:lvl5pPr marL="2154398" indent="0">
              <a:buNone/>
              <a:defRPr sz="2300"/>
            </a:lvl5pPr>
            <a:lvl6pPr marL="2692996" indent="0">
              <a:buNone/>
              <a:defRPr sz="2300"/>
            </a:lvl6pPr>
            <a:lvl7pPr marL="3231595" indent="0">
              <a:buNone/>
              <a:defRPr sz="2300"/>
            </a:lvl7pPr>
            <a:lvl8pPr marL="3770195" indent="0">
              <a:buNone/>
              <a:defRPr sz="2300"/>
            </a:lvl8pPr>
            <a:lvl9pPr marL="430879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305" y="5577314"/>
            <a:ext cx="6230303" cy="836349"/>
          </a:xfrm>
        </p:spPr>
        <p:txBody>
          <a:bodyPr/>
          <a:lstStyle>
            <a:lvl1pPr marL="0" indent="0">
              <a:buNone/>
              <a:defRPr sz="1700"/>
            </a:lvl1pPr>
            <a:lvl2pPr marL="538599" indent="0">
              <a:buNone/>
              <a:defRPr sz="1500"/>
            </a:lvl2pPr>
            <a:lvl3pPr marL="1077197" indent="0">
              <a:buNone/>
              <a:defRPr sz="1300"/>
            </a:lvl3pPr>
            <a:lvl4pPr marL="1615796" indent="0">
              <a:buNone/>
              <a:defRPr sz="1100"/>
            </a:lvl4pPr>
            <a:lvl5pPr marL="2154398" indent="0">
              <a:buNone/>
              <a:defRPr sz="1100"/>
            </a:lvl5pPr>
            <a:lvl6pPr marL="2692996" indent="0">
              <a:buNone/>
              <a:defRPr sz="1100"/>
            </a:lvl6pPr>
            <a:lvl7pPr marL="3231595" indent="0">
              <a:buNone/>
              <a:defRPr sz="1100"/>
            </a:lvl7pPr>
            <a:lvl8pPr marL="3770195" indent="0">
              <a:buNone/>
              <a:defRPr sz="1100"/>
            </a:lvl8pPr>
            <a:lvl9pPr marL="430879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85387"/>
            <a:ext cx="9345454" cy="1187715"/>
          </a:xfrm>
          <a:prstGeom prst="rect">
            <a:avLst/>
          </a:prstGeom>
        </p:spPr>
        <p:txBody>
          <a:bodyPr vert="horz" lIns="107720" tIns="53860" rIns="107720" bIns="5386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62801"/>
            <a:ext cx="9345454" cy="4703023"/>
          </a:xfrm>
          <a:prstGeom prst="rect">
            <a:avLst/>
          </a:prstGeom>
        </p:spPr>
        <p:txBody>
          <a:bodyPr vert="horz" lIns="107720" tIns="53860" rIns="107720" bIns="538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192" y="6605022"/>
            <a:ext cx="2422896" cy="379407"/>
          </a:xfrm>
          <a:prstGeom prst="rect">
            <a:avLst/>
          </a:prstGeom>
        </p:spPr>
        <p:txBody>
          <a:bodyPr vert="horz" lIns="107720" tIns="53860" rIns="107720" bIns="5386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7812" y="6605022"/>
            <a:ext cx="3288215" cy="379407"/>
          </a:xfrm>
          <a:prstGeom prst="rect">
            <a:avLst/>
          </a:prstGeom>
        </p:spPr>
        <p:txBody>
          <a:bodyPr vert="horz" lIns="107720" tIns="53860" rIns="107720" bIns="5386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41750" y="6605022"/>
            <a:ext cx="2422896" cy="379407"/>
          </a:xfrm>
          <a:prstGeom prst="rect">
            <a:avLst/>
          </a:prstGeom>
        </p:spPr>
        <p:txBody>
          <a:bodyPr vert="horz" lIns="107720" tIns="53860" rIns="107720" bIns="5386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7197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3949" indent="-403949" algn="l" defTabSz="10771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5224" indent="-336625" algn="l" defTabSz="107719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46499" indent="-269299" algn="l" defTabSz="107719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098" indent="-269299" algn="l" defTabSz="10771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696" indent="-269299" algn="l" defTabSz="10771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62295" indent="-269299" algn="l" defTabSz="10771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0894" indent="-269299" algn="l" defTabSz="10771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9495" indent="-269299" algn="l" defTabSz="10771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8094" indent="-269299" algn="l" defTabSz="10771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599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197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5796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398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2996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595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195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794" algn="l" defTabSz="10771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18.xml"/><Relationship Id="rId26" Type="http://schemas.openxmlformats.org/officeDocument/2006/relationships/slide" Target="slide13.xml"/><Relationship Id="rId3" Type="http://schemas.openxmlformats.org/officeDocument/2006/relationships/image" Target="../media/image3.jpeg"/><Relationship Id="rId21" Type="http://schemas.openxmlformats.org/officeDocument/2006/relationships/slide" Target="slide1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slide" Target="slide10.xml"/><Relationship Id="rId3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slide" Target="slide14.xml"/><Relationship Id="rId29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5.xml"/><Relationship Id="rId32" Type="http://schemas.openxmlformats.org/officeDocument/2006/relationships/slide" Target="slide4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15.xml"/><Relationship Id="rId28" Type="http://schemas.openxmlformats.org/officeDocument/2006/relationships/slide" Target="slide17.xml"/><Relationship Id="rId10" Type="http://schemas.openxmlformats.org/officeDocument/2006/relationships/image" Target="../media/image10.jpeg"/><Relationship Id="rId19" Type="http://schemas.openxmlformats.org/officeDocument/2006/relationships/slide" Target="slide6.xml"/><Relationship Id="rId31" Type="http://schemas.openxmlformats.org/officeDocument/2006/relationships/slide" Target="slide11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12.xml"/><Relationship Id="rId27" Type="http://schemas.openxmlformats.org/officeDocument/2006/relationships/slide" Target="slide9.xml"/><Relationship Id="rId30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27" y="466800"/>
            <a:ext cx="691276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72039" y="5867400"/>
            <a:ext cx="374474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err="1" smtClean="0"/>
              <a:t>Таболо</a:t>
            </a:r>
            <a:r>
              <a:rPr lang="ru-RU" dirty="0" smtClean="0"/>
              <a:t> Ирина Николаевна</a:t>
            </a:r>
          </a:p>
          <a:p>
            <a:r>
              <a:rPr lang="ru-RU" dirty="0" err="1" smtClean="0"/>
              <a:t>Панглиш</a:t>
            </a:r>
            <a:r>
              <a:rPr lang="ru-RU" dirty="0" smtClean="0"/>
              <a:t> Вероника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2087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423" y="0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ВОРОТА ГОРОДА МИНСКА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Ворота города Минска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не просто достопримечательность Беларуси. Это символ столицы, его визитная карточка, украшающая не одну сотню почтовых открыток да магнитиков. Ворота города – это первое, что видят туристы, прибывшие в Минск. И не важно, приехал ты поездом или автобусом – главные входы обоих вокзалов ведут к воротам. Только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авиатуристам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повезло меньше: чтобы увидеть эту достопримечательность Минска, им нужно проделать немаленький путь. Но увидеть этот символ столицы определенно стоит. Особенно вечером, когда ворота красиво подсвечены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280151" y="5579368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097" y="2725287"/>
            <a:ext cx="51911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34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Ворота города Минска представляют собой две симметричные высокие башни в стиле сталинского классицизма (ампира). Стиль сочетает элементы барокко, позднего классицизма и арт-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Все здания, выполненные в стиле сталинского ампира, отличаются величественностью, роскошью, даже помпезностью. Неизгладимое впечатление Ворота Минска производят именно в вечернее время суток благодаря интересному и продуманному освещению.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23" y="2926081"/>
            <a:ext cx="3181607" cy="25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415" y="133439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ОСТРОВ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МУЖЕСТВА И СКОРБИ И ПЛАЧУЩИЙ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62865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Остров слёз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Минске является искусственным островом. Его строительство началось в 1988 году, когда война с Афганистаном ещё не была окончена. Однако официально комплекс был открыт лишь 3 августа 1996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6668083" y="6451956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338" y="2666304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Остров слёз в Минске начинается с перекидного арочного моста. У входа – большой валун с вмурованной в него бронзовой иконой Божьей Матери. Под иконой – текст, раскрывающий предназначение мемориала: «Сынам, погибшим в Афганистане, возведен этот храм. Чтобы зла не было ни на своей, ни на чужой земле». Именно этот валун был установлен на острове слёз в далёком 1988 году в качестве закладного камня. Мемориальный комплекс Остров слёз в Минске был бы неполным без скульптуры плачущего ангела-хранителя. Ангел на Острове слёз – это памятник не только тем «белорусам-афганцам», кто погиб во время войны, но и тем, кто погиб от душевных и физических ран уже после возвращения на Родину. На территории мемориального комплекса Остров слёз в Минске располагаются большие камни-валуны с названиями афганских провинций, где воевали советские войска, а значит, где гибли белорусы.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47" y="291908"/>
            <a:ext cx="2917168" cy="22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415" y="122947"/>
            <a:ext cx="9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9. РЕЗИДЕНЦИЯ ДЕДА МОРОЗА В БЕЛОВЕЖСКОЙ ПУЩЕ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34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Поместье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белорусского Деда Мороза в Беловежской пуще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место удивительное. Появилось оно относительно недавно, в 2003-м году, но его уже называют одной из самых посещаемых и необычных достопримечательностей республики. Здесь всегда царит атмосфера весёлого праздника, а гостей любого возраста ждёт масса сюрпризов.</a:t>
            </a:r>
          </a:p>
          <a:p>
            <a:pPr indent="5334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Приключения начинаются уже перед резными воротами в усадьбу, где посетителей встречают Дуб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Дубович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Вяз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Вязович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персонажи белорусских народных сказок. Когда-то они были деревьями и погибли во время урагана, но Мороз Иванович смог их воскресить в обмен на вечную службу. Теперь они здешние охранники и заводилы — следят за порядком и чистотой, а если нужно, то и расскажут парочку интересных историй, чтобы никто не заскучал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616442" y="6371456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415" y="3777421"/>
            <a:ext cx="5688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Усадьба работает круглый год, и практически ежедневно Дед Мороз, как главный виновник праздничного настроения, выходит пообщаться с публикой. В зависимости от погоды, меняется его наряд — это может быть лёгкая льняная рубаха, парчовый кафтан или полушубок с высокими остроносыми сапогами. Неизменным остаётся главный атрибут — магический посох, который при необходимости немедленно нагонит стужу на окрестности.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79" y="3922925"/>
            <a:ext cx="3040320" cy="23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407" y="122947"/>
            <a:ext cx="90730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10.СВЯТО-БОРИСО-ГЛЕБСКАЯ (КОЛОЖСКАЯ)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ЦЕРКОВЬ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Коложская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церковь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одна из древнейших на территории Беларуси, была построена во второй половине ХІІ века. Сегодня это единственное сохранившееся произведение мастеров гродненской архитектурной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школыИмена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создателей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Коложской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церкви точно не известны, но предполагают, что среди них был древний зодчий Петр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Милонег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02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Борисоглебская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Коложская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церковь представляет собой уникальный образец древнерусской и византийской церковной архитектуры. Внешне ее стены декорированы оригинальными украшениями в виде вставок из отполированных гранитных камней различных оттенков, а также множества крестов, выложенных из специальной плитки. Знаменитый акустический прием в виде вмурованных в стены кувшинов-"голосников" для усиления звука, который принято считать чисто российским изобретением, здесь был применен на 100 лет раньше. До сих пор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Коложская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церковь открывает ученым-реставраторам неизвестные фресковые росписи, скрытые под многовековыми наслоениями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147094" y="6237594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43" y="4715272"/>
            <a:ext cx="3603810" cy="21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383" y="122947"/>
            <a:ext cx="9289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000" b="1" dirty="0"/>
              <a:t>11.  АВГУСТОВСКИЙ КАНАЛ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Августовский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канал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один из выдающихся объектов гидротехнической архитектуры первой половины XIX в., который соединяет реку Вислу с Неманом. Его длина составляет 102,8 км. Сейчас Августовский канал – это отличное место в Беларуси для отдыха, привлекающее туристов со всего мира не только своей природой и красотой, но и неповторимой уникальностью гидротехнических сооружений. Канал – идеальное место для тех, кто предпочитает активный отдых в Беларуси.</a:t>
            </a:r>
          </a:p>
          <a:p>
            <a:pPr indent="4429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белорусско-польскому соглашению от 2005 года о реконструкции канала, сейчас шлюзы вновь принимают судна. Планируется, что скоро на карте появятся порты, кемпинги, гостиницы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136135" y="6082700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391" y="3443383"/>
            <a:ext cx="51911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мире можно найти всего два аналога этого водного пути: один из них находится в Швеции — это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Gota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второй в Великобритании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Kalendonski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Территория, прилегающая к каналу, создает оптимальные условия для развития широкомасштабного туристического комплекса, организации зоны отдыха. Канал соединяет 7 естественных озёр и 11 рек. Впервые канал стал туристическим объектом в период между мировыми войнами.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15" y="3434271"/>
            <a:ext cx="3398336" cy="25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407" y="122947"/>
            <a:ext cx="90730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12. БОБРУЙСКАЯ КРЕПОСТЬ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Бобруйская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крепость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вошла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историю Беларуси как выдающееся оборонительное сооружение, памятник архитектуры первой половины XIX века.</a:t>
            </a:r>
          </a:p>
          <a:p>
            <a:pPr indent="3587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начале 1840-х годов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Бобруйская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цитадель – "старшая сестра" Брестской крепости – была не только самой неприступной в Российской империи, но и одной из лучших в Европе по уровню военного оснащения.</a:t>
            </a:r>
          </a:p>
          <a:p>
            <a:pPr indent="3587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крепостью связаны события войны 1812 года, декабристского движения, Великой Отечественной войны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indent="3587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Строительство крепости началось в 1810 году на месте средневекового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замчища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 правом берегу Березины, и всего год спустя возведенная ударными темпами фортеция была причислена к оборонным сооружениям первого класса. Руководивший земляными работами инженер Теодор Нарбут усилил и без того неприступную твердыню замаскированными «волчьими ямами» и системой подземных ходов, позволявшей внезапно напасть на врага с тыла. «Ни одна крепость России не была столь полезною, как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Бобруйская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 1812 году», – писал генерал-майор Михайловский в книге «Герои Отечественной войны». Более четырех месяцев ее малочисленный гарнизон сдерживал натиск двадцатитысячного французского войска. Именно под защитой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Бобруйской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крепости командующий 2-й русской армией Багратион смог переформировать подразделения, пополнить боезапас и затем благополучно соединиться с 1-й армией Барклая де Толли.</a:t>
            </a:r>
          </a:p>
          <a:p>
            <a:pPr indent="53022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280151" y="6443464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60" y="4427240"/>
            <a:ext cx="2687994" cy="18719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3407" y="4504977"/>
            <a:ext cx="54379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 прежних укреплений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Бобруйской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крепости сохранились несколько фортов, ныне ожидающих своей реконструкции, фрагменты валов, Водяные (Рогачевские) ворота. В ее прибрежной части под землей сокрыты остатки славянского городища V-VI веков, точное расположение которого обычный турист, не археолог, вряд ли определит. Зато в самом центре крепости трудно не заметить сооруженный в 2006–2008 гг. спортивный комплекс «Бобруйск-Арена», прозванный благодаря своей форме «летающей тарелкой».</a:t>
            </a:r>
          </a:p>
        </p:txBody>
      </p:sp>
    </p:spTree>
    <p:extLst>
      <p:ext uri="{BB962C8B-B14F-4D97-AF65-F5344CB8AC3E}">
        <p14:creationId xmlns:p14="http://schemas.microsoft.com/office/powerpoint/2010/main" val="35105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415" y="122947"/>
            <a:ext cx="9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13. КАМЕНЕЦКАЯ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БАШНЯ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Каменецкая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башня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уникальный памятник оборонительного зодчества XIII в. Построена между 1276–1288 г. на левом берегу реки Лесной по указанию князя Волынского Владимира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Васильковича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022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Каменецкой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башни 29,4 м, толщина стен – 2,5 м. Наружный диаметр – 13,5 м. Основанием башни служит мощный фундамент, сложенный из бутового камня, пересыпанный чистым речным песком. Его высота – 2,3 м, толщина стен – 3,7 м.</a:t>
            </a:r>
          </a:p>
          <a:p>
            <a:pPr indent="530225"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Каменецкая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башня имеет простые лаконичные формы. Вместе с тем, она не лишена декора. Это достигнуто элементами раннеготических архитектурных форм: стрельчатые проемы бойниц, архивольтом, расположенным над древним входом в башню, нервюрами на «гирьках», сохранившимися от кирпичного свода, которым заканчивался пятый ярус башни. Между бойницами пятого яруса, с наружной стороны башни, расположены четыре плоские ниши ложных окон с полуциркульным завершением. Ниши штукатурили, а потом белили. Это придавало строгому и величественному сооружению черты красоты. Завершение башни — зубчатая лента «древнеславянского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поребрика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из четырех рядов кирпичей, положенных на угол, перекликается с орнаментальными мотивами народного искусства.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этажи башни соединялись между собой узкими деревянными винтовыми лестницами, которые располагались по периметру стен. В толще стены пятого яруса начинается каменная лестница, которая выводит на самый верх башни, на боевую площадку. Лестница освещается двумя узкими окошками. Боевая площадка прикрыта 14-ю зубцами.</a:t>
            </a: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147094" y="6237594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15" y="5139704"/>
            <a:ext cx="2952328" cy="16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415" y="122947"/>
            <a:ext cx="9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14. МУЗЕЙНЫЙ КОМПЛЕКС ДУДУТКИ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61950"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Дудутки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музей белорусской сельской культуры, в котором представлено множество национальных ремесел. Причем представлены они вживую. В музее можно посетить настоящую кузню и увидеть как раньше ковали подковы и латы. Можно понаблюдать за работой гончара. Можно отведать сыра, который готовится прямо на местной сыроварне. Причем сыр этот хорошо использовать в качестве закуски к еще одному угощению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Дудутках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самогону. На территории усадьбы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Дудутки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располагается единственный в Беларуси самогонный аппарат, на котором официально разрешено изготавливать этот крепкий спиртной напиток. Во всей остальной Беларуси самогон производят неофициально, причем примерно также, как выращивают марихуану в Канаде – по принципу «если очень хочется, то можно». Однако то, что аппарат разрешен официально, безусловно, добавляет посетителям уверенности в безопасности продукта. Если турист решит приобрести полный тур по музею, то его ко всему отвезут на столетнюю мельницу, где предложат аттракцион – подъем на самый верх мельницы с тестированием самогона на каждой из четырех площадок по пути.</a:t>
            </a:r>
          </a:p>
          <a:p>
            <a:pPr indent="3619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Музейный комплекс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Дудутки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включает несколько построек – это ремесленный двор, с маслобойней, гончарной мастерской, мини-экспозицией народного быта и кузницей. Здесь же расположен и гараж, в котором можно увидеть образцы старинных автомобилей, в том числе трофейный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Хорьх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времен Второй Мировой Войны. За ремесленным двором располагается скотный двор, где помимо привычных коров, гусей и кур обитают дикий кабан и даже американский олень.</a:t>
            </a: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147094" y="6237594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5098904"/>
            <a:ext cx="2638319" cy="17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407" y="122947"/>
            <a:ext cx="90730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НАЦИОНАЛЬНЫЙ АКАДЕМИЧЕСКИЙ БОЛЬШОЙ ТЕАТР ОПЕРЫ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БАЛЕТА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Этот единственный оперный театр и крупнейший театр в Беларуси расположен на одном из самых высоких холмов Минска – Троицкой горе.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XIX веке на этом месте находился Троицкий базар. Сюда часто наведывались бродячие цирковые и театральные коллективы, около временных балаганов размещались аттракционы. Здесь же, на вечно людной Троицкой горе, в 1870 году появился первый в Минске почтовый ящик. Рынок просуществовал до 1933 года, когда на его месте началось строительство театра оперы и балета.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Архитекторы Лавров, а затем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Лангбард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планировали возвести бесподобное по своей грандиозности здание со зрительным залом на 5000 мест. На его механизированной сцене должны были происходить колоссальные мистерии с участием сотен людей, лошадей, автомобилей... Уже в процессе строительства проект пересмотрели. В связи с «экономической нецелесообразностью» вместимость зрительного зала сократили сперва до трех тысяч мест, а потом и вовсе до полутора тысяч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280151" y="6102250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407" y="3310762"/>
            <a:ext cx="519112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Чудом уцелело здание Оперы во время Великой Отечественной войны. В годы оккупации здесь располагались немецкие конюшни и склады награбленного имущества, куда часто приезжал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гауляйтер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Вильгельм Кубе с супругой – в бывших театральных подсобках они отбирали для себя ювелирные и художественные ценности, принадлежавшие расстрелянным минчанам. После войны в окрестностях театра саперы обезвредили более 200 мин и снарядов, а в 1948 году минская Опера вновь приняла своих зрителей.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8" y="3338638"/>
            <a:ext cx="3368075" cy="2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399" y="322784"/>
            <a:ext cx="9361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Мемо</a:t>
            </a:r>
          </a:p>
          <a:p>
            <a:pPr indent="53022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Мемо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действительно интересная и удивительно полезная игра! Она поднимет настроение большой и маленькой компании, скрасит время в поездке и на отдыхе. Вы станете поклонником этой игры, попробовав сыграть лишь однажды. 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«Мемо» – это настоящая находка как для детей, так и для родителей.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Мемо – это одна из тех редких игр, где успех чаще зависит от способностей и стараний игрока, чем от удачи. Это познавательная игра с простыми правилами, где дети могут выиграть у взрослых без поддавков!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 состоит из карточек с парными изображениями. Всего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(30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карточек). Вы и не заметите, как запомните все, что изображено на карточках. Эта игра, безусловно, расширяет кругозор, развивает внимание, тренирует память. Особенно полезно для детей.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ней присутствует описание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всех мест, изображенных на карточках, так что это ещё и своеобразный путеводитель.</a:t>
            </a:r>
          </a:p>
          <a:p>
            <a:pPr indent="53022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Эта игра поможет развить память. Вам необходимо собрать как можно больше пар карточек, т.е. две карточки с одинаковой картинкой.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 самый младший игрок, ход переходит по часовой стрелке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данной игре может играть от 2 до 4 игроков. </a:t>
            </a:r>
          </a:p>
          <a:p>
            <a:pPr indent="53022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очереди переворачивают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(нажав на карточку левой кнопкой мыши)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карточки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таким образом, чтобы все могли видеть изображенные на них картинки. Если картинки на карточках одинаковые, то игрок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получает один бал (счёт перелистывается нажав на карточку игрока ). Игрок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может продолжать игру до тех пор, пока он находит карточки с одинаковыми картинками. Если картинки на карточках не совпадают, то игрок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переворачивает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карточки обратно картинками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вниз (нажав на карточку левой кнопкой мыши),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ход переходит к следующему игроку, сидящему слева.</a:t>
            </a:r>
          </a:p>
          <a:p>
            <a:pPr indent="53022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Выигрывает тот игрок, который к концу игры наберет наибольшее количество парных карточек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022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перехода на информацию, о том изображении которое находится на карточке, нужно нажать на данный фрагмент          находящийся на карточке. Для возвращения к игре нажмите на значок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2167583" y="6443464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8839835" y="6443464"/>
            <a:ext cx="88858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6" y="970856"/>
            <a:ext cx="144000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Рисунок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10" y="970856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04" y="983970"/>
            <a:ext cx="144000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9" y="970248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19" y="971709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3" y="2154609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Рисунок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9" y="2157060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04" y="2165076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Рисунок 3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54" y="2154609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28" y="2122984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6" y="2122984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Рисунок 2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75" y="3362482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Рисунок 1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26" y="3373957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4" y="3401318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0" y="3370510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1" y="3393742"/>
            <a:ext cx="144000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4" y="3383849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Рисунок 2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6" y="4640913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26" y="4640912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29" y="4616322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4" y="4617266"/>
            <a:ext cx="144000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Рисунок 2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31" y="4616322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Рисунок 2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75" y="4617266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Рисунок 3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73" y="5811621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1" name="Овал 180"/>
          <p:cNvSpPr/>
          <p:nvPr/>
        </p:nvSpPr>
        <p:spPr>
          <a:xfrm>
            <a:off x="9127503" y="6524456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6" y="5824713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3" name="Овал 182">
            <a:hlinkClick r:id="rId18" action="ppaction://hlinksldjump"/>
          </p:cNvPr>
          <p:cNvSpPr/>
          <p:nvPr/>
        </p:nvSpPr>
        <p:spPr>
          <a:xfrm>
            <a:off x="7556050" y="6534655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41" y="5824713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4" name="Овал 183">
            <a:hlinkClick r:id="rId19" action="ppaction://hlinksldjump"/>
          </p:cNvPr>
          <p:cNvSpPr/>
          <p:nvPr/>
        </p:nvSpPr>
        <p:spPr>
          <a:xfrm>
            <a:off x="6029213" y="6534656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40" y="5811621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2" name="Овал 181">
            <a:hlinkClick r:id="rId20" action="ppaction://hlinksldjump"/>
          </p:cNvPr>
          <p:cNvSpPr/>
          <p:nvPr/>
        </p:nvSpPr>
        <p:spPr>
          <a:xfrm>
            <a:off x="4484980" y="6524457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4" y="5818135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4" name="Овал 163">
            <a:hlinkClick r:id="rId21" action="ppaction://hlinksldjump"/>
          </p:cNvPr>
          <p:cNvSpPr/>
          <p:nvPr/>
        </p:nvSpPr>
        <p:spPr>
          <a:xfrm>
            <a:off x="1365617" y="6545120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59" y="5838797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5" name="Овал 174">
            <a:hlinkClick r:id="rId18" action="ppaction://hlinksldjump"/>
          </p:cNvPr>
          <p:cNvSpPr/>
          <p:nvPr/>
        </p:nvSpPr>
        <p:spPr>
          <a:xfrm>
            <a:off x="2936770" y="6556670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Овал 176">
            <a:hlinkClick r:id="rId22" action="ppaction://hlinksldjump"/>
          </p:cNvPr>
          <p:cNvSpPr/>
          <p:nvPr/>
        </p:nvSpPr>
        <p:spPr>
          <a:xfrm>
            <a:off x="9073870" y="5333770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Овал 177">
            <a:hlinkClick r:id="rId23" action="ppaction://hlinksldjump"/>
          </p:cNvPr>
          <p:cNvSpPr/>
          <p:nvPr/>
        </p:nvSpPr>
        <p:spPr>
          <a:xfrm>
            <a:off x="7502917" y="5314126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Овал 178">
            <a:hlinkClick r:id="rId24" action="ppaction://hlinksldjump"/>
          </p:cNvPr>
          <p:cNvSpPr/>
          <p:nvPr/>
        </p:nvSpPr>
        <p:spPr>
          <a:xfrm>
            <a:off x="5985785" y="5322044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Овал 179">
            <a:hlinkClick r:id="rId22" action="ppaction://hlinksldjump"/>
          </p:cNvPr>
          <p:cNvSpPr/>
          <p:nvPr/>
        </p:nvSpPr>
        <p:spPr>
          <a:xfrm>
            <a:off x="4470503" y="5333769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Овал 164">
            <a:hlinkClick r:id="rId25" action="ppaction://hlinksldjump"/>
          </p:cNvPr>
          <p:cNvSpPr/>
          <p:nvPr/>
        </p:nvSpPr>
        <p:spPr>
          <a:xfrm>
            <a:off x="2874458" y="5333770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Овал 165">
            <a:hlinkClick r:id="rId20" action="ppaction://hlinksldjump"/>
          </p:cNvPr>
          <p:cNvSpPr/>
          <p:nvPr/>
        </p:nvSpPr>
        <p:spPr>
          <a:xfrm>
            <a:off x="1327128" y="5314127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Овал 166">
            <a:hlinkClick r:id="rId26" action="ppaction://hlinksldjump"/>
          </p:cNvPr>
          <p:cNvSpPr/>
          <p:nvPr/>
        </p:nvSpPr>
        <p:spPr>
          <a:xfrm>
            <a:off x="9095051" y="4076130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Овал 169">
            <a:hlinkClick r:id="rId27" action="ppaction://hlinksldjump"/>
          </p:cNvPr>
          <p:cNvSpPr/>
          <p:nvPr/>
        </p:nvSpPr>
        <p:spPr>
          <a:xfrm>
            <a:off x="7550229" y="4092011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Овал 170">
            <a:hlinkClick r:id="rId28" action="ppaction://hlinksldjump"/>
          </p:cNvPr>
          <p:cNvSpPr/>
          <p:nvPr/>
        </p:nvSpPr>
        <p:spPr>
          <a:xfrm>
            <a:off x="5993234" y="4109045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Овал 171">
            <a:hlinkClick r:id="rId26" action="ppaction://hlinksldjump"/>
          </p:cNvPr>
          <p:cNvSpPr/>
          <p:nvPr/>
        </p:nvSpPr>
        <p:spPr>
          <a:xfrm>
            <a:off x="4422314" y="4090919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Овал 172">
            <a:hlinkClick r:id="rId27" action="ppaction://hlinksldjump"/>
          </p:cNvPr>
          <p:cNvSpPr/>
          <p:nvPr/>
        </p:nvSpPr>
        <p:spPr>
          <a:xfrm>
            <a:off x="2884340" y="4101017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Овал 173">
            <a:hlinkClick r:id="rId24" action="ppaction://hlinksldjump"/>
          </p:cNvPr>
          <p:cNvSpPr/>
          <p:nvPr/>
        </p:nvSpPr>
        <p:spPr>
          <a:xfrm>
            <a:off x="1327128" y="4086357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Овал 155">
            <a:hlinkClick r:id="rId25" action="ppaction://hlinksldjump"/>
          </p:cNvPr>
          <p:cNvSpPr/>
          <p:nvPr/>
        </p:nvSpPr>
        <p:spPr>
          <a:xfrm>
            <a:off x="9090849" y="2861519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Овал 158">
            <a:hlinkClick r:id="rId29" action="ppaction://hlinksldjump"/>
          </p:cNvPr>
          <p:cNvSpPr/>
          <p:nvPr/>
        </p:nvSpPr>
        <p:spPr>
          <a:xfrm>
            <a:off x="7519108" y="2861519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Овал 159">
            <a:hlinkClick r:id="rId30" action="ppaction://hlinksldjump"/>
          </p:cNvPr>
          <p:cNvSpPr/>
          <p:nvPr/>
        </p:nvSpPr>
        <p:spPr>
          <a:xfrm>
            <a:off x="5970536" y="2873532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Овал 160">
            <a:hlinkClick r:id="rId21" action="ppaction://hlinksldjump"/>
          </p:cNvPr>
          <p:cNvSpPr/>
          <p:nvPr/>
        </p:nvSpPr>
        <p:spPr>
          <a:xfrm>
            <a:off x="4400235" y="2872193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Овал 161">
            <a:hlinkClick r:id="rId29" action="ppaction://hlinksldjump"/>
          </p:cNvPr>
          <p:cNvSpPr/>
          <p:nvPr/>
        </p:nvSpPr>
        <p:spPr>
          <a:xfrm>
            <a:off x="2863644" y="2838938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Овал 167">
            <a:hlinkClick r:id="rId30" action="ppaction://hlinksldjump"/>
          </p:cNvPr>
          <p:cNvSpPr/>
          <p:nvPr/>
        </p:nvSpPr>
        <p:spPr>
          <a:xfrm>
            <a:off x="1327129" y="2842048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Овал 154">
            <a:hlinkClick r:id="rId31" action="ppaction://hlinksldjump"/>
          </p:cNvPr>
          <p:cNvSpPr/>
          <p:nvPr/>
        </p:nvSpPr>
        <p:spPr>
          <a:xfrm>
            <a:off x="9073870" y="1675772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Овал 153">
            <a:hlinkClick r:id="rId19" action="ppaction://hlinksldjump"/>
          </p:cNvPr>
          <p:cNvSpPr/>
          <p:nvPr/>
        </p:nvSpPr>
        <p:spPr>
          <a:xfrm>
            <a:off x="7541926" y="1675773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3" name="Овал 152">
            <a:hlinkClick r:id="rId32" action="ppaction://hlinksldjump"/>
          </p:cNvPr>
          <p:cNvSpPr/>
          <p:nvPr/>
        </p:nvSpPr>
        <p:spPr>
          <a:xfrm>
            <a:off x="5986778" y="1694213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2" name="Овал 151">
            <a:hlinkClick r:id="rId28" action="ppaction://hlinksldjump"/>
          </p:cNvPr>
          <p:cNvSpPr/>
          <p:nvPr/>
        </p:nvSpPr>
        <p:spPr>
          <a:xfrm>
            <a:off x="2865097" y="1684992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Овал 157">
            <a:hlinkClick r:id="rId32" action="ppaction://hlinksldjump"/>
          </p:cNvPr>
          <p:cNvSpPr/>
          <p:nvPr/>
        </p:nvSpPr>
        <p:spPr>
          <a:xfrm>
            <a:off x="1327130" y="1691065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26" y="979395"/>
            <a:ext cx="144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1038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2" name="Рисунок 41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2" y="983970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3" name="Рисунок 52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9" y="2142769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4" name="Рисунок 53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28" y="2142768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5" name="Рисунок 54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80" y="2174969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6" name="Рисунок 55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90" y="2193693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7" name="Рисунок 56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5" y="2164501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8" name="Рисунок 57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92" y="2165076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9" name="Рисунок 58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1" y="3413647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0" name="Рисунок 59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0" y="3393742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" name="Рисунок 60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4" y="3413646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2" name="Рисунок 61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70" y="3401318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3" name="Рисунок 62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72" y="3383849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4" name="Рисунок 63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19" y="3357380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5" name="Рисунок 64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2" y="4655235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6" name="Рисунок 65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13" y="4662044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7" name="Рисунок 66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08" y="4650805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8" name="Рисунок 67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56" y="4640912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9" name="Рисунок 68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69" y="4617386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0" name="Рисунок 69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59" y="4629038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" name="Рисунок 70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9" y="5831406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3" name="Рисунок 72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13" y="5822478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4" name="Рисунок 73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3" y="5834605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5" name="Рисунок 74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81" y="5834604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6" name="Рисунок 75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98" y="5831406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4" name="Скругленный прямоугольник 83"/>
          <p:cNvSpPr/>
          <p:nvPr/>
        </p:nvSpPr>
        <p:spPr>
          <a:xfrm>
            <a:off x="1408252" y="228600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197284" y="228600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149984" y="228600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140456" y="228600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408251" y="246577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197283" y="246577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149983" y="246577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140455" y="246577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08250" y="246577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197282" y="246577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149982" y="246577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140454" y="246577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408252" y="250907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197284" y="250907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149984" y="250907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140456" y="250907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408252" y="255237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3197284" y="255237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149984" y="255237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140456" y="255237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422374" y="27321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211406" y="27321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164106" y="27321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7154578" y="27321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1422373" y="27321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211405" y="27321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164105" y="27321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154577" y="27321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408252" y="27754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197284" y="27754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149984" y="27754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140456" y="27754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422374" y="27754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3211406" y="27754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164106" y="27754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154578" y="27754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1422372" y="27754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3211404" y="27754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164104" y="27754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54576" y="27754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1408252" y="27754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3197284" y="27754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49984" y="27754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7140456" y="27754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1422374" y="263896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3211406" y="263896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5164106" y="263896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7154578" y="263896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422374" y="27754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211406" y="27754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5164106" y="27754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154578" y="27754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1422371" y="27754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3211403" y="27754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5164103" y="27754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7154575" y="27754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1427352" y="27754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3216384" y="27754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5169084" y="27754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159556" y="27754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1427352" y="256154"/>
            <a:ext cx="1231915" cy="598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Игрок 1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3216384" y="256154"/>
            <a:ext cx="1231915" cy="598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Игрок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5169084" y="256154"/>
            <a:ext cx="1231915" cy="598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Игрок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7159556" y="256154"/>
            <a:ext cx="1231915" cy="59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Игрок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1" y="970248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0" name="Рисунок 49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90" y="993922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" name="Рисунок 50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5" y="989287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2" name="Рисунок 51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05" y="966272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9" name="Овал 148">
            <a:hlinkClick r:id="rId31" action="ppaction://hlinksldjump"/>
          </p:cNvPr>
          <p:cNvSpPr/>
          <p:nvPr/>
        </p:nvSpPr>
        <p:spPr>
          <a:xfrm>
            <a:off x="4400235" y="1681650"/>
            <a:ext cx="428970" cy="3414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78" y="980808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2" name="Рисунок 71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53" y="5843636"/>
            <a:ext cx="1455827" cy="10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15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2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5" fill="hold">
                      <p:stCondLst>
                        <p:cond delay="0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>
                      <p:stCondLst>
                        <p:cond delay="0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>
                      <p:stCondLst>
                        <p:cond delay="0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399" y="0"/>
            <a:ext cx="54726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БРЕСТСКАЯ КРЕПОСТЬ</a:t>
            </a:r>
          </a:p>
          <a:p>
            <a:pPr indent="6286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Брестская крепость — уникальное фортификационное сооружение в Белоруссии, важнейший памятник Второй мировой войны, символ героического сопротивления и выдающегося мужества её защитников. В 1965 году, во время празднования 20-летия Победы над фашизмом, крепости было присвоено звание «Крепости-героя», а в 1971 году она становится мемориальным комплексом. Брестская крепость расположена на 4 островах, образовавшихся благодаря рекам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Мухавец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Западный Буг. Самый главным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главным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оборонительным узлом была Цитадель – остров с замкнутой, двухэтажной казармой и стенами - два метра в ширину, и почти два километра в длину. Цитадель соединялась с остальными островами Брестской крепости подъемными мостами.</a:t>
            </a: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132317" y="4691658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39" y="1745907"/>
            <a:ext cx="3376741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399" y="122947"/>
            <a:ext cx="9145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БЕЛОВЕЖСКАЯ ПУЩА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Беловежская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пуща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 из важнейших достопримечательностей Беларуси. Это остатки первобытного леса, простиравшегося когда-то от Балтийского моря до реки Буг и от Одера до Днепра.</a:t>
            </a:r>
          </a:p>
          <a:p>
            <a:pPr indent="5334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Беловежская пуща расположена в. Брестской и Гродненской областях, входит в число четырех национальных парков Беларуси и является самым большим лесом в центральной Европе. Заповедник находится в 340 км на юго-запад от Минска.  </a:t>
            </a:r>
          </a:p>
          <a:p>
            <a:pPr indent="5334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Здесь можно увидеть в естественной среде 59 видов млекопитающих, 227 разновидностей птиц, 7 различных видов пресмыкающихся, 11 видов земноводных, 24 вида разнообразных рыб и больше одиннадцати тысяч беспозвоночных. Но самым известным животным, ставшим символом заповедника Беловежская пуща (Беларусь) является зубр - одно из древнейших животных на земле. Именно здесь в средневековье проводилась охота на этих могучих и величественных животных. В двадцатом веке поголовье зубров было практически уничтожено. В заповеднике началось восстановление популяции, и теперь виду не угрожает опасность вымирания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823767" y="6227440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23" y="5147321"/>
            <a:ext cx="3240360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399" y="0"/>
            <a:ext cx="53285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НЕСВИЖСКИЙ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628650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Несвижский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замок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дворцово-замковый комплекс, расположенный возле маленького белорусского городка Несвиж в 120 км от Минска (всего около 2 часов пути), не зря называют жемчужиной белорусской архитектуры средних веков. Его богатая история, прекрасная архитектура, парковый комплекс, тщательно отреставрированные исторические здания превратили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исторический и культурный центр не только Беларуси, но и Европы в целом, который всегда полон туристов, приезжающих со всего мира. В 2005 году Дворцово-замковый комплекс был включен в список Всемирного наследия ЮНЕСКО.</a:t>
            </a:r>
          </a:p>
          <a:p>
            <a:pPr indent="6286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314785" y="3767386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2" y="898848"/>
            <a:ext cx="3683002" cy="2304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5410" y="4787280"/>
            <a:ext cx="9011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замка есть и собственный призрак – Черная Панна Барбара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Радзивилл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жертва пылкой любви и дворцовых интриг. По легенде, она появляется для того, чтобы предупредить о надвигающейся опасности. Так ее видели ночью перед пожаром в 2002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422" y="3058213"/>
            <a:ext cx="53544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любом замке в Мире есть свои легенды. Самая известная о подземном ходе. Согласно 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Радзивиллы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владельцы Мира и Несвижа, соединили две свои резиденции тоннелем длиной свыше 30 километров. По нему некогда мог свободно проехать запряженной тройкой экипаж и будто бы именно здесь спрятаны 12 апостолов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Радзивиллов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Но, к сожалению, следов тоннеля до сегодняшнего дня не обнаружено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208143" y="5940280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3407" y="0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МИРСКИЙ ЗАМОК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Величественный Мирский замок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архитектурная жемчужина Беларуси. Выдающееся произведение средневекового зодчества. Мирский замок — первая каменная частновладельческая резиденция на землях великого княжества Литовского. Возникла она в начале 16 века и судьба ее тесно связана с историческими событиями Белорусского государства.</a:t>
            </a:r>
          </a:p>
          <a:p>
            <a:pPr indent="5334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Расположился замок всего в 100 километрах от Минска в городском поселке Мир Гродненской области, история которого начинается с 14 века. Памятник выделяется богатством декора и гармоничным соединением элементов архитектуры разных стилей: готики, ренессанса и барокко.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63" y="3204511"/>
            <a:ext cx="3467443" cy="24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175695" y="6155433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415" y="17876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НАЦИОНАЛЬНАЯ БИБЛИОТЕКА РЕСПУБЛИКИ БЕЛАРУСЬ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Национальная библиотека Беларуси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одно из самых оригинальных зданий Минска. Это уникальное по архитектуре, очень эффектное сооружение выглядит как кристалл благодаря своей форме и сплошному остеклению. Облик у нее не просто современный: он, скорее, фантастический, напоминающий о футуристических произведениях, прокладывающих дорогу к новым для человечества образам и идеям.</a:t>
            </a:r>
          </a:p>
          <a:p>
            <a:pPr indent="5334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Национальная библиотека Республики Беларусь уже сама по себе стала символом страны и ее столицы. Национальная символика получила отражение и в других, находящихся поблизости или внутри здания объектах. Так, перед зданием стоит памятник первопечатнику Франциску Скорине. Его высказывания размещены на монументальном входе в комплекс: дизайн в виде раскрытой книги – еще один важный атрибут. Рядом — удивительные памятники буквам славянского алфавита.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2" y="4291941"/>
            <a:ext cx="3456384" cy="24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627" y="92859"/>
            <a:ext cx="50533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МУЗЕЙ ИСТОРИИ ВЕЛИКОЙ ОТЕЧЕСТВЕННОЙ ВОЙНЫ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МИНСКЕ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34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Музей Великой Отечественной войны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Минске, расположенный рядом с парком Победы, является уникальным и самым крупным в Республике Беларусь хранилищем реликвий военного периода 1941-1945 годов. Здесь выставлены подлинные документы и предметы, каждый из которых – это напоминание о тяжелых временах фашистской оккупации, которые невозможно ни забыть, ни вычеркнуть из нашей памяти. Да и архитектура здания представляется очень символичной: глядя на его колонны и наклонные стены, трудно порой отделаться от впечатления, что оно падающее, будто поврежденное вражеским налетом.</a:t>
            </a: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136135" y="5025430"/>
            <a:ext cx="165618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Вернуться к игре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71" y="1404778"/>
            <a:ext cx="3604520" cy="33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9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2660</Words>
  <Application>Microsoft Office PowerPoint</Application>
  <PresentationFormat>Произвольный</PresentationFormat>
  <Paragraphs>183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62</cp:revision>
  <dcterms:created xsi:type="dcterms:W3CDTF">2023-02-08T18:26:27Z</dcterms:created>
  <dcterms:modified xsi:type="dcterms:W3CDTF">2024-05-13T16:50:11Z</dcterms:modified>
</cp:coreProperties>
</file>