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4354" r:id="rId10"/>
    <p:sldMasterId id="2147484367" r:id="rId11"/>
    <p:sldMasterId id="2147485897" r:id="rId12"/>
  </p:sldMasterIdLst>
  <p:notesMasterIdLst>
    <p:notesMasterId r:id="rId36"/>
  </p:notesMasterIdLst>
  <p:handoutMasterIdLst>
    <p:handoutMasterId r:id="rId37"/>
  </p:handoutMasterIdLst>
  <p:sldIdLst>
    <p:sldId id="267" r:id="rId13"/>
    <p:sldId id="275" r:id="rId14"/>
    <p:sldId id="331" r:id="rId15"/>
    <p:sldId id="282" r:id="rId16"/>
    <p:sldId id="283" r:id="rId17"/>
    <p:sldId id="323" r:id="rId18"/>
    <p:sldId id="291" r:id="rId19"/>
    <p:sldId id="317" r:id="rId20"/>
    <p:sldId id="279" r:id="rId21"/>
    <p:sldId id="289" r:id="rId22"/>
    <p:sldId id="330" r:id="rId23"/>
    <p:sldId id="292" r:id="rId24"/>
    <p:sldId id="293" r:id="rId25"/>
    <p:sldId id="322" r:id="rId26"/>
    <p:sldId id="294" r:id="rId27"/>
    <p:sldId id="303" r:id="rId28"/>
    <p:sldId id="296" r:id="rId29"/>
    <p:sldId id="297" r:id="rId30"/>
    <p:sldId id="298" r:id="rId31"/>
    <p:sldId id="299" r:id="rId32"/>
    <p:sldId id="300" r:id="rId33"/>
    <p:sldId id="301" r:id="rId34"/>
    <p:sldId id="30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63" d="100"/>
          <a:sy n="63" d="100"/>
        </p:scale>
        <p:origin x="38" y="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5B25A10-71CF-4875-9E18-E514320E9013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584E43-A176-498E-832F-1E27E3534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386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263569-85B3-4D43-BBF8-ECADAF850D93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5412DB-329A-42E1-86C6-782965986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843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8F2278-7DDB-42F7-9B78-CA41CD65A40B}" type="slidenum">
              <a:rPr lang="ru-RU" altLang="ru-RU" smtClean="0">
                <a:latin typeface="Arial" pitchFamily="34" charset="0"/>
              </a:rPr>
              <a:pPr/>
              <a:t>1</a:t>
            </a:fld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D6BBD-E464-4D7B-B83E-171CA8526F3A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F694-059F-4565-B7F1-A7700BD77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848CD-6AAF-4856-A55A-8510AA74B087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F875C-8DC3-4B62-80E3-7B5219FA2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CAB-8DBF-4DD9-929F-597C877F0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F4DA-9ED6-4B88-98B0-505F67CB1ED2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0521-7C39-47D3-BAE5-097E6EA5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A316D9-6988-43FE-8BBF-92982A526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7A0A1A-A792-40D8-9735-9DA1C06C6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CD97F1-30CE-4E7F-979E-E0B214A67B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1AF359-4725-4937-8E95-F33C446AF7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A5EF0-B7A5-4C71-AAFC-B984E768DD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DE5B6E-8AF2-4C10-BF11-70AB5880D4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AA85F-40A5-40C4-B326-FB36A9199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F840-F8EF-4EA7-9988-F3E2039041B5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EF7C1-63C6-4300-85A9-11A2F59485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70D8E1-8197-4968-B9F4-9F569471F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DD39B6-34A7-46EB-817E-4462C556B9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2021FB-A848-4DFB-9DD0-3B0BDA1B6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6A399-6E06-456A-BA80-D08C775A6A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8A951-4804-42B5-B395-A5498AB052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A316D9-6988-43FE-8BBF-92982A526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94BFF-4182-43AB-92E2-FA37975E6EF9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3C1D2-0D6E-4302-82C2-242680093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38AE-0E32-48CB-908D-85E6B23D947E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5C335-0036-43BF-9F78-8C772C261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1599-737A-4C90-BD8B-F69B380F0062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9EA5-176A-444C-9BE1-B96696AB9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A908-E04F-4CF6-9458-D89DD83A1531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0772-40EC-4CAF-B274-6F175D427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1CBD-DDCD-425C-A1C0-7A698A2B206A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AF3EB-1D44-4A4F-A20C-72CF7FAAB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0F34-DE62-4AFA-8518-2C7F0D03810A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F3FD9-64A3-4ABB-827A-BACBCD1BF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3234-9D38-4E1A-984E-100AFD361314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8EBD-23FD-4FB5-8E78-11FD452FE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A163-6F49-4CEB-8F58-6005482EFAF9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82777-8499-45D6-B7FC-96F2887E4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D82D9-F48F-42BF-9BC3-EEA82454210F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3199B-BC4E-4091-9283-445C84627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9305C-E2EB-48F3-A23F-6D910EB542B3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E2FD7-F822-4ED4-B7D4-26C4F6F44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C2BC4-7302-46C7-8CC7-31481EC543B5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C29E0-4009-4266-BDC9-46BC22A26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4A104-D87A-403C-A1A7-5D614C278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952FA-8154-4556-AAAB-FFC86AFCB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D2F7-086A-4FFC-B218-8E065463C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6767-D2EF-4A41-8B9F-DB49E74AF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40B8-1A7D-4B62-8191-FB8138B14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1D028-AC6E-4F14-951C-E21CB196A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A658-45E1-40EA-9F25-52A6F74F2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F79D3-D4E7-42CD-93BD-2E7DCE37B772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D0F36-66BA-4D4E-90F9-0EDB451E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30496-14B2-45F4-917B-FBD967CD8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C9C21-AC18-46AF-BBB5-E86E7F7FA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48D15-07A8-4A49-8328-974A9E1B9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BA077-7027-484B-BE06-4A288924F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BEC6C-94AF-427E-B67F-CE30AF2A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726E-C662-40C4-AA48-BD93DB0BA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907B5-46B9-48B1-B265-BE19612F4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378E5-DD97-4110-B289-CD41F9E50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5B8B-01CD-4840-994F-C179472CB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32C96-3EA5-487E-89C1-21ED38A4A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78014-E1CC-4DFA-BCC0-6CAFFF70CEF4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C4CAC-33D8-4DB9-9027-14E418ED3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426A3-C177-4794-B13F-541BB7DB7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E362B-639E-4B62-8EB2-5D54DFAD6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FA981-C88F-449D-8A1E-37CDAA38B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47989-D7B2-4091-A7DC-7B0E22F3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FF1DA-FEC2-40BE-BBBE-2DD97EFB1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A0A1A-A792-40D8-9735-9DA1C06C6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D97F1-30CE-4E7F-979E-E0B214A6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AF359-4725-4937-8E95-F33C446AF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5EF0-B7A5-4C71-AAFC-B984E768D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E5B6E-8AF2-4C10-BF11-70AB5880D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B717-9C8D-48AA-AB6C-CEAA4BA8E66F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82DD5-8F96-4E94-A694-D025CCB3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A85F-40A5-40C4-B326-FB36A9199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0D8E1-8197-4968-B9F4-9F569471F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D39B6-34A7-46EB-817E-4462C556B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21FB-A848-4DFB-9DD0-3B0BDA1B6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A399-6E06-456A-BA80-D08C775A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8A951-4804-42B5-B395-A5498AB05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EA316D9-6988-43FE-8BBF-92982A5260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C76A7-5560-464A-A3DF-216F21594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17FE-599F-4F0E-997E-67B503F8B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631A9-3B8C-48CF-8C0B-9AC4394505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B8E07-ECFE-46D3-B2C5-C3B6523AD320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E748E-CF3E-4F1B-803C-0D4C56627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950A-426C-4595-8E55-70F767979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BE85-1B85-4B77-A882-E01791555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E4AD-5245-41CE-903A-2BF15FDCF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D7DCD-E19C-4A89-B191-8AC19E20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292C-D536-44BE-91DB-74A4538CE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8177B-821D-43E9-B9CD-581D42E80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1DDC4-210B-4F1C-9B63-96CCB86B9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6540-C098-4F69-A2BD-F696D638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AFA31-D12B-4FB3-957D-2222FEE20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E074-46D2-4A57-903F-6FE116163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48B93-A34D-4C80-BA1A-5375347DC305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22F8-C3DD-4EB5-9DAE-BB556487E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131B-9510-469D-AFF2-6717B3835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000C1-D0B7-4E94-A533-AE69A65B4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8CFF-8D4F-4F26-B2B5-3AD9EF8D2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C7FC1-2299-461C-968B-3BE90DFB7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CBDF3-5A1C-4362-8959-E4BD46D19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1EA4-501D-4FC7-8C19-F6282996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8CE7C-D585-4863-B656-F584CE7E1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F258-D2B4-4D2A-AE8A-F5B93757B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76400"/>
            <a:ext cx="205740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601980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7B975-0400-422F-9667-B968DA3B1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E6622-1812-432B-A914-2495AA3DA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F7DF-32C5-49DB-91F3-4C54E7B6B04C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3C29-4CDF-47A6-87DD-3D8A79B6A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ED9E3-716B-4772-A6E1-1BA9330E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6F75-D205-4D80-81D1-90C8932FB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36E1-92F5-4AEE-B04C-01188A932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8E645-E1AF-44C4-A61A-51181E4AB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3F55B-8C42-4F50-8F25-49DEEBA1B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425D4-E2FF-48E0-BE6C-B8759859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5683-E917-45D9-831F-62B40948F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03697-8902-4289-AB7D-782A4E7FE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C5FDB-1441-40F6-A116-E74DD9521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07645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7695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512F2-33F3-4143-BB9F-B1A6F7B3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CC87-AF7B-4EEF-AFDD-D92A35E7EAB9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8E3D2-C0A8-40D8-8711-4AC72A346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C866D-0D6E-4707-A4EE-AB896D244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DAEE-F2E2-4997-83C4-4184D6F0C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35639-82DC-4324-B806-D4309F549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99AAB-B0BE-49AE-B823-EBAF36CB5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E563-DCAF-442C-95F7-DFE7A3EF6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9A460-DEE4-4168-873F-075D98B26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08D31-6421-45F4-99E1-7D3F9C4F1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5CFF-4F1A-4020-A02B-D93CD8597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CE37-EE8A-4E8C-8BCE-D5E472C9D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406CF-9519-4C85-81B0-9847802EA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0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1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CDDDA02-E2A6-4CB9-95CE-9D5188AE9ADA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7696811-8806-41A7-985E-480F5D616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58" r:id="rId1"/>
    <p:sldLayoutId id="2147485759" r:id="rId2"/>
    <p:sldLayoutId id="2147485760" r:id="rId3"/>
    <p:sldLayoutId id="2147485761" r:id="rId4"/>
    <p:sldLayoutId id="2147485762" r:id="rId5"/>
    <p:sldLayoutId id="2147485763" r:id="rId6"/>
    <p:sldLayoutId id="2147485764" r:id="rId7"/>
    <p:sldLayoutId id="2147485765" r:id="rId8"/>
    <p:sldLayoutId id="2147485766" r:id="rId9"/>
    <p:sldLayoutId id="2147485767" r:id="rId10"/>
    <p:sldLayoutId id="214748576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57" r:id="rId1"/>
    <p:sldLayoutId id="2147485858" r:id="rId2"/>
    <p:sldLayoutId id="2147485859" r:id="rId3"/>
    <p:sldLayoutId id="2147485860" r:id="rId4"/>
    <p:sldLayoutId id="2147485861" r:id="rId5"/>
    <p:sldLayoutId id="2147485862" r:id="rId6"/>
    <p:sldLayoutId id="2147485863" r:id="rId7"/>
    <p:sldLayoutId id="2147485864" r:id="rId8"/>
    <p:sldLayoutId id="2147485865" r:id="rId9"/>
    <p:sldLayoutId id="2147485867" r:id="rId10"/>
    <p:sldLayoutId id="2147485868" r:id="rId11"/>
    <p:sldLayoutId id="2147485869" r:id="rId12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white rectangle.png"/>
          <p:cNvPicPr>
            <a:picLocks noChangeAspect="1"/>
          </p:cNvPicPr>
          <p:nvPr/>
        </p:nvPicPr>
        <p:blipFill>
          <a:blip r:embed="rId4" cstate="email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6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8CDDDA02-E2A6-4CB9-95CE-9D5188AE9ADA}" type="datetimeFigureOut">
              <a:rPr lang="ru-RU" smtClean="0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07696811-8806-41A7-985E-480F5D6162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898" r:id="rId1"/>
    <p:sldLayoutId id="2147485899" r:id="rId2"/>
    <p:sldLayoutId id="2147485900" r:id="rId3"/>
    <p:sldLayoutId id="2147485901" r:id="rId4"/>
    <p:sldLayoutId id="2147485902" r:id="rId5"/>
    <p:sldLayoutId id="2147485903" r:id="rId6"/>
    <p:sldLayoutId id="2147485904" r:id="rId7"/>
    <p:sldLayoutId id="2147485905" r:id="rId8"/>
    <p:sldLayoutId id="2147485906" r:id="rId9"/>
    <p:sldLayoutId id="2147485907" r:id="rId10"/>
    <p:sldLayoutId id="2147485908" r:id="rId11"/>
    <p:sldLayoutId id="214748590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2EDE34A-201F-4A8D-825B-0C314FF45906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0E1189B-1A2E-40B7-BD99-1B93557E7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69" r:id="rId1"/>
    <p:sldLayoutId id="2147485770" r:id="rId2"/>
    <p:sldLayoutId id="2147485771" r:id="rId3"/>
    <p:sldLayoutId id="2147485772" r:id="rId4"/>
    <p:sldLayoutId id="2147485773" r:id="rId5"/>
    <p:sldLayoutId id="2147485774" r:id="rId6"/>
    <p:sldLayoutId id="2147485775" r:id="rId7"/>
    <p:sldLayoutId id="2147485776" r:id="rId8"/>
    <p:sldLayoutId id="2147485777" r:id="rId9"/>
    <p:sldLayoutId id="2147485778" r:id="rId10"/>
    <p:sldLayoutId id="214748577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DC70724-5E48-4E75-982A-D4015F672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0" r:id="rId1"/>
    <p:sldLayoutId id="2147485781" r:id="rId2"/>
    <p:sldLayoutId id="2147485782" r:id="rId3"/>
    <p:sldLayoutId id="2147485783" r:id="rId4"/>
    <p:sldLayoutId id="2147485784" r:id="rId5"/>
    <p:sldLayoutId id="2147485785" r:id="rId6"/>
    <p:sldLayoutId id="2147485786" r:id="rId7"/>
    <p:sldLayoutId id="2147485787" r:id="rId8"/>
    <p:sldLayoutId id="2147485788" r:id="rId9"/>
    <p:sldLayoutId id="2147485789" r:id="rId10"/>
    <p:sldLayoutId id="214748579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2D77358-60E7-4435-B90E-A8A8BD523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1" r:id="rId1"/>
    <p:sldLayoutId id="2147485792" r:id="rId2"/>
    <p:sldLayoutId id="2147485793" r:id="rId3"/>
    <p:sldLayoutId id="2147485794" r:id="rId4"/>
    <p:sldLayoutId id="2147485795" r:id="rId5"/>
    <p:sldLayoutId id="2147485796" r:id="rId6"/>
    <p:sldLayoutId id="2147485797" r:id="rId7"/>
    <p:sldLayoutId id="2147485798" r:id="rId8"/>
    <p:sldLayoutId id="2147485799" r:id="rId9"/>
    <p:sldLayoutId id="2147485800" r:id="rId10"/>
    <p:sldLayoutId id="214748580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C06456C-0426-46EA-A1B1-1716BD92C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02" r:id="rId1"/>
    <p:sldLayoutId id="2147485803" r:id="rId2"/>
    <p:sldLayoutId id="2147485804" r:id="rId3"/>
    <p:sldLayoutId id="2147485805" r:id="rId4"/>
    <p:sldLayoutId id="2147485806" r:id="rId5"/>
    <p:sldLayoutId id="2147485807" r:id="rId6"/>
    <p:sldLayoutId id="2147485808" r:id="rId7"/>
    <p:sldLayoutId id="2147485809" r:id="rId8"/>
    <p:sldLayoutId id="2147485810" r:id="rId9"/>
    <p:sldLayoutId id="2147485811" r:id="rId10"/>
    <p:sldLayoutId id="2147485812" r:id="rId11"/>
    <p:sldLayoutId id="214748587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33294A0-61FA-43EC-BD08-B90BD51EC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13" r:id="rId1"/>
    <p:sldLayoutId id="2147485814" r:id="rId2"/>
    <p:sldLayoutId id="2147485815" r:id="rId3"/>
    <p:sldLayoutId id="2147485816" r:id="rId4"/>
    <p:sldLayoutId id="2147485817" r:id="rId5"/>
    <p:sldLayoutId id="2147485818" r:id="rId6"/>
    <p:sldLayoutId id="2147485819" r:id="rId7"/>
    <p:sldLayoutId id="2147485820" r:id="rId8"/>
    <p:sldLayoutId id="2147485821" r:id="rId9"/>
    <p:sldLayoutId id="2147485822" r:id="rId10"/>
    <p:sldLayoutId id="214748582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336307B-C4FA-4D1E-AA4D-0741158FD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4" r:id="rId1"/>
    <p:sldLayoutId id="2147485825" r:id="rId2"/>
    <p:sldLayoutId id="2147485826" r:id="rId3"/>
    <p:sldLayoutId id="2147485827" r:id="rId4"/>
    <p:sldLayoutId id="2147485828" r:id="rId5"/>
    <p:sldLayoutId id="2147485829" r:id="rId6"/>
    <p:sldLayoutId id="2147485830" r:id="rId7"/>
    <p:sldLayoutId id="2147485831" r:id="rId8"/>
    <p:sldLayoutId id="2147485832" r:id="rId9"/>
    <p:sldLayoutId id="2147485833" r:id="rId10"/>
    <p:sldLayoutId id="2147485834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03301B6-660D-45EA-BB1F-6FA0927DD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5" r:id="rId1"/>
    <p:sldLayoutId id="2147485836" r:id="rId2"/>
    <p:sldLayoutId id="2147485837" r:id="rId3"/>
    <p:sldLayoutId id="2147485838" r:id="rId4"/>
    <p:sldLayoutId id="2147485839" r:id="rId5"/>
    <p:sldLayoutId id="2147485840" r:id="rId6"/>
    <p:sldLayoutId id="2147485841" r:id="rId7"/>
    <p:sldLayoutId id="2147485842" r:id="rId8"/>
    <p:sldLayoutId id="2147485843" r:id="rId9"/>
    <p:sldLayoutId id="2147485844" r:id="rId10"/>
    <p:sldLayoutId id="214748584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3DCC14E-CEA6-4F89-9BE2-49F343787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6" r:id="rId1"/>
    <p:sldLayoutId id="2147485847" r:id="rId2"/>
    <p:sldLayoutId id="2147485848" r:id="rId3"/>
    <p:sldLayoutId id="2147485849" r:id="rId4"/>
    <p:sldLayoutId id="2147485850" r:id="rId5"/>
    <p:sldLayoutId id="2147485851" r:id="rId6"/>
    <p:sldLayoutId id="2147485852" r:id="rId7"/>
    <p:sldLayoutId id="2147485853" r:id="rId8"/>
    <p:sldLayoutId id="2147485854" r:id="rId9"/>
    <p:sldLayoutId id="2147485855" r:id="rId10"/>
    <p:sldLayoutId id="214748585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5491/train/203182/" TargetMode="External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MlzDRsh86E&amp;t=13s" TargetMode="External"/><Relationship Id="rId2" Type="http://schemas.openxmlformats.org/officeDocument/2006/relationships/hyperlink" Target="https://resh.edu.ru/subject/lesson/5491/start/203174/" TargetMode="External"/><Relationship Id="rId1" Type="http://schemas.openxmlformats.org/officeDocument/2006/relationships/slideLayout" Target="../slideLayouts/slideLayout125.xml"/><Relationship Id="rId4" Type="http://schemas.openxmlformats.org/officeDocument/2006/relationships/hyperlink" Target="https://www.youtube.com/watch?v=yvwQYXWmvz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843" y="1844824"/>
            <a:ext cx="7272337" cy="4105275"/>
          </a:xfrm>
        </p:spPr>
        <p:txBody>
          <a:bodyPr rtlCol="0">
            <a:normAutofit lnSpcReduction="10000"/>
          </a:bodyPr>
          <a:lstStyle/>
          <a:p>
            <a:pPr algn="ctr" defTabSz="914363">
              <a:lnSpc>
                <a:spcPct val="80000"/>
              </a:lnSpc>
              <a:buNone/>
              <a:defRPr/>
            </a:pPr>
            <a:r>
              <a:rPr lang="ru-RU" sz="44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Лекция. </a:t>
            </a:r>
            <a:r>
              <a:rPr lang="ru-RU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Структура информации. Списки, графы, деревья.  Алгоритм построения дерева решений</a:t>
            </a:r>
            <a:endParaRPr lang="ru-RU" sz="4100" b="1" i="1" dirty="0" smtClean="0">
              <a:solidFill>
                <a:srgbClr val="DDEA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algn="r" defTabSz="91436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900" b="1" i="1" dirty="0" smtClean="0">
              <a:solidFill>
                <a:srgbClr val="DDEA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algn="r" defTabSz="91436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900" b="1" i="1" dirty="0" smtClean="0">
              <a:solidFill>
                <a:srgbClr val="DDEA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algn="r" defTabSz="91436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900" b="1" i="1" dirty="0" smtClean="0">
              <a:solidFill>
                <a:srgbClr val="DDEA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algn="r" defTabSz="91436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900" b="1" i="1" dirty="0" smtClean="0">
              <a:solidFill>
                <a:srgbClr val="DDEAF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  <a:p>
            <a:pPr algn="ctr" defTabSz="914363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900" b="1" i="1" dirty="0" smtClean="0">
                <a:solidFill>
                  <a:srgbClr val="DDEAF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1 курс 2 семестр            </a:t>
            </a:r>
            <a:endParaRPr lang="ru-RU" sz="1900" dirty="0" smtClean="0">
              <a:solidFill>
                <a:srgbClr val="DDEAF3"/>
              </a:solidFill>
              <a:latin typeface="Arial Black" pitchFamily="34" charset="0"/>
            </a:endParaRPr>
          </a:p>
          <a:p>
            <a:pPr defTabSz="914363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sz="3000" dirty="0" smtClean="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992888" cy="664797"/>
          </a:xfrm>
          <a:solidFill>
            <a:schemeClr val="bg2">
              <a:lumMod val="60000"/>
              <a:lumOff val="40000"/>
            </a:schemeClr>
          </a:solidFill>
          <a:ln w="12700"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ГБПОУ «ДПЭК»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9" name="Picture 5" descr="C:\Users\user\AppData\Local\Microsoft\Windows\Temporary Internet Files\Content.IE5\3925KQJI\Budapest_Metro_Map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42490"/>
            <a:ext cx="2483768" cy="16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39552" y="332656"/>
            <a:ext cx="8064896" cy="144016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информации (данных)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476375" y="1773238"/>
            <a:ext cx="1439863" cy="1368425"/>
          </a:xfrm>
          <a:prstGeom prst="straightConnector1">
            <a:avLst/>
          </a:prstGeom>
          <a:ln w="28575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297363" y="1712913"/>
            <a:ext cx="71437" cy="1871662"/>
          </a:xfrm>
          <a:prstGeom prst="straightConnector1">
            <a:avLst/>
          </a:prstGeom>
          <a:ln w="28575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00788" y="1712913"/>
            <a:ext cx="1150937" cy="1295400"/>
          </a:xfrm>
          <a:prstGeom prst="straightConnector1">
            <a:avLst/>
          </a:prstGeom>
          <a:ln w="28575">
            <a:solidFill>
              <a:schemeClr val="bg2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7504" y="3141663"/>
            <a:ext cx="2304256" cy="1224136"/>
          </a:xfrm>
          <a:prstGeom prst="ellipse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ГРАФЫ</a:t>
            </a:r>
          </a:p>
        </p:txBody>
      </p:sp>
      <p:sp>
        <p:nvSpPr>
          <p:cNvPr id="12" name="Овал 11"/>
          <p:cNvSpPr/>
          <p:nvPr/>
        </p:nvSpPr>
        <p:spPr>
          <a:xfrm>
            <a:off x="2555776" y="3566832"/>
            <a:ext cx="3744416" cy="1207207"/>
          </a:xfrm>
          <a:prstGeom prst="ellipse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ИЕРАРХИЧЕСКИЕ СТРУКТУРЫ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012160" y="3024944"/>
            <a:ext cx="3024336" cy="1224136"/>
          </a:xfrm>
          <a:prstGeom prst="ellipse">
            <a:avLst/>
          </a:prstGeom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ТАБЛИЦЫ</a:t>
            </a:r>
          </a:p>
        </p:txBody>
      </p:sp>
      <p:sp>
        <p:nvSpPr>
          <p:cNvPr id="33808" name="Прямоугольник 6"/>
          <p:cNvSpPr>
            <a:spLocks noChangeArrowheads="1"/>
          </p:cNvSpPr>
          <p:nvPr/>
        </p:nvSpPr>
        <p:spPr bwMode="auto">
          <a:xfrm>
            <a:off x="971550" y="5084763"/>
            <a:ext cx="7200900" cy="1631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/>
              <a:t>Данные, на которых базируется информационная модель, представляют собой систему со всеми характерными признаками – элементным составом, структурой, назначением. Такие структурированные системы данных называют </a:t>
            </a:r>
            <a:r>
              <a:rPr lang="ru-RU" altLang="ru-RU" sz="2000" b="1">
                <a:solidFill>
                  <a:srgbClr val="FFFF00"/>
                </a:solidFill>
              </a:rPr>
              <a:t>структурами данных. </a:t>
            </a:r>
            <a:endParaRPr lang="ru-RU" altLang="ru-RU" sz="20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1"/>
          <p:cNvSpPr>
            <a:spLocks noGrp="1"/>
          </p:cNvSpPr>
          <p:nvPr>
            <p:ph idx="1"/>
          </p:nvPr>
        </p:nvSpPr>
        <p:spPr>
          <a:xfrm>
            <a:off x="467544" y="685801"/>
            <a:ext cx="8136904" cy="365759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altLang="ru-RU" sz="6300" dirty="0">
                <a:latin typeface="Arial Black" panose="020B0A04020102020204" pitchFamily="34" charset="0"/>
              </a:rPr>
              <a:t>Графы</a:t>
            </a:r>
            <a:endParaRPr lang="ru-RU" altLang="ru-RU" sz="6300" dirty="0" smtClean="0">
              <a:latin typeface="Arial Black" panose="020B0A04020102020204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ru-RU" altLang="ru-RU" sz="2400" dirty="0" smtClean="0"/>
          </a:p>
          <a:p>
            <a:pPr eaLnBrk="1" hangingPunct="1">
              <a:buFont typeface="Wingdings 3" pitchFamily="18" charset="2"/>
              <a:buNone/>
            </a:pPr>
            <a:endParaRPr lang="ru-RU" altLang="ru-RU" sz="2400" dirty="0"/>
          </a:p>
          <a:p>
            <a:pPr eaLnBrk="1" hangingPunct="1">
              <a:buFont typeface="Wingdings 3" pitchFamily="18" charset="2"/>
              <a:buNone/>
            </a:pPr>
            <a:endParaRPr lang="ru-RU" altLang="ru-RU" sz="24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dirty="0" smtClean="0"/>
              <a:t>Составными частями графа являются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вершины </a:t>
            </a:r>
            <a:r>
              <a:rPr lang="ru-RU" altLang="ru-RU" sz="2400" dirty="0" smtClean="0">
                <a:solidFill>
                  <a:srgbClr val="FF0000"/>
                </a:solidFill>
              </a:rPr>
              <a:t> </a:t>
            </a:r>
            <a:r>
              <a:rPr lang="ru-RU" altLang="ru-RU" sz="2400" dirty="0" smtClean="0"/>
              <a:t>и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 ребра</a:t>
            </a:r>
            <a:r>
              <a:rPr lang="ru-RU" altLang="ru-RU" sz="2400" b="1" i="1" dirty="0" smtClean="0"/>
              <a:t>. </a:t>
            </a:r>
            <a:r>
              <a:rPr lang="ru-RU" altLang="ru-RU" sz="2400" dirty="0" smtClean="0"/>
              <a:t>Здесь вершины – кружочки, обозначающие элементы системы, а ребра – линии, показывающие связь между элементами. Также этот граф называют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сетью</a:t>
            </a:r>
            <a:r>
              <a:rPr lang="ru-RU" altLang="ru-RU" sz="2400" dirty="0" smtClean="0"/>
              <a:t>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i="1" dirty="0" smtClean="0"/>
              <a:t>Для сети характерна возможность множества различных путей перемещения по ребрам между некоторыми парами вершин.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altLang="ru-RU" sz="2400" dirty="0" smtClean="0"/>
              <a:t>Для сети также характерно наличие замкнутых путей, которые называются </a:t>
            </a:r>
            <a:r>
              <a:rPr lang="ru-RU" altLang="ru-RU" sz="2400" b="1" i="1" dirty="0" smtClean="0">
                <a:solidFill>
                  <a:srgbClr val="FF0000"/>
                </a:solidFill>
              </a:rPr>
              <a:t>циклами</a:t>
            </a:r>
            <a:r>
              <a:rPr lang="ru-RU" altLang="ru-RU" sz="2400" dirty="0" smtClean="0"/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ru-RU" alt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i="1" dirty="0">
              <a:solidFill>
                <a:srgbClr val="057887"/>
              </a:solidFill>
            </a:endParaRPr>
          </a:p>
        </p:txBody>
      </p:sp>
      <p:pic>
        <p:nvPicPr>
          <p:cNvPr id="10244" name="Picture 4" descr="C:\Users\user\AppData\Local\Microsoft\Windows\Temporary Internet Files\Content.IE5\3925KQJI\350px-C64motherboa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81128"/>
            <a:ext cx="7920880" cy="149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5088" y="1760538"/>
            <a:ext cx="6264275" cy="3078162"/>
          </a:xfrm>
        </p:spPr>
      </p:pic>
      <p:sp>
        <p:nvSpPr>
          <p:cNvPr id="35843" name="Прямоугольник 3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35844" name="Прямоугольник 4"/>
          <p:cNvSpPr>
            <a:spLocks noChangeArrowheads="1"/>
          </p:cNvSpPr>
          <p:nvPr/>
        </p:nvSpPr>
        <p:spPr bwMode="auto">
          <a:xfrm>
            <a:off x="971550" y="188913"/>
            <a:ext cx="72723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FFFF00"/>
                </a:solidFill>
                <a:cs typeface="Times New Roman" pitchFamily="18" charset="0"/>
              </a:rPr>
              <a:t>Сеть</a:t>
            </a:r>
            <a:r>
              <a:rPr lang="ru-RU" altLang="ru-RU" sz="2800" b="1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ru-RU" altLang="ru-RU" sz="2800">
                <a:solidFill>
                  <a:srgbClr val="FFFFFF"/>
                </a:solidFill>
                <a:cs typeface="Times New Roman" pitchFamily="18" charset="0"/>
              </a:rPr>
              <a:t> – граф, в котором вершины связаны между собой по принципу «многие ко многим».</a:t>
            </a:r>
            <a:endParaRPr lang="ru-RU" altLang="ru-RU" sz="2800">
              <a:solidFill>
                <a:srgbClr val="FFFFFF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 bwMode="auto">
          <a:xfrm>
            <a:off x="883221" y="2660451"/>
            <a:ext cx="1512168" cy="576064"/>
          </a:xfrm>
          <a:prstGeom prst="wedgeEllipseCallout">
            <a:avLst>
              <a:gd name="adj1" fmla="val 100361"/>
              <a:gd name="adj2" fmla="val -16068"/>
            </a:avLst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/>
          <a:lstStyle/>
          <a:p>
            <a:pPr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Ребро графа</a:t>
            </a:r>
          </a:p>
        </p:txBody>
      </p:sp>
      <p:sp>
        <p:nvSpPr>
          <p:cNvPr id="35848" name="Прямоугольник 5"/>
          <p:cNvSpPr>
            <a:spLocks noChangeArrowheads="1"/>
          </p:cNvSpPr>
          <p:nvPr/>
        </p:nvSpPr>
        <p:spPr bwMode="auto">
          <a:xfrm>
            <a:off x="6732588" y="2492375"/>
            <a:ext cx="21605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>
                <a:cs typeface="Arial" pitchFamily="34" charset="0"/>
              </a:rPr>
              <a:t>Для сетей характерно наличие замкнутых путей – </a:t>
            </a:r>
            <a:r>
              <a:rPr lang="ru-RU" altLang="ru-RU" sz="2000" b="1">
                <a:solidFill>
                  <a:srgbClr val="FFFF00"/>
                </a:solidFill>
                <a:cs typeface="Arial" pitchFamily="34" charset="0"/>
              </a:rPr>
              <a:t>циклов</a:t>
            </a:r>
            <a:r>
              <a:rPr lang="ru-RU" altLang="ru-RU" b="1">
                <a:latin typeface="Times New Roman" pitchFamily="18" charset="0"/>
              </a:rPr>
              <a:t>.</a:t>
            </a:r>
          </a:p>
        </p:txBody>
      </p:sp>
      <p:sp>
        <p:nvSpPr>
          <p:cNvPr id="9" name="Овальная выноска 8"/>
          <p:cNvSpPr/>
          <p:nvPr/>
        </p:nvSpPr>
        <p:spPr bwMode="auto">
          <a:xfrm>
            <a:off x="239366" y="3694410"/>
            <a:ext cx="1287710" cy="720080"/>
          </a:xfrm>
          <a:prstGeom prst="wedgeEllipseCallout">
            <a:avLst>
              <a:gd name="adj1" fmla="val 69979"/>
              <a:gd name="adj2" fmla="val 35406"/>
            </a:avLst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none"/>
          <a:lstStyle/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Вершина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</a:rPr>
              <a:t>графа</a:t>
            </a:r>
          </a:p>
        </p:txBody>
      </p:sp>
      <p:sp>
        <p:nvSpPr>
          <p:cNvPr id="35852" name="Прямоугольник 6"/>
          <p:cNvSpPr>
            <a:spLocks noChangeArrowheads="1"/>
          </p:cNvSpPr>
          <p:nvPr/>
        </p:nvSpPr>
        <p:spPr bwMode="auto">
          <a:xfrm>
            <a:off x="971550" y="5084763"/>
            <a:ext cx="712946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altLang="ru-RU" sz="2000" b="1">
                <a:solidFill>
                  <a:srgbClr val="FFFF00"/>
                </a:solidFill>
                <a:cs typeface="Times New Roman" pitchFamily="18" charset="0"/>
              </a:rPr>
              <a:t>Вершины графа </a:t>
            </a:r>
            <a:r>
              <a:rPr lang="ru-RU" altLang="ru-RU" sz="2000">
                <a:cs typeface="Times New Roman" pitchFamily="18" charset="0"/>
              </a:rPr>
              <a:t>– это компоненты системы, изображаемые кругами, овалами, прямоугольниками и пр.</a:t>
            </a:r>
          </a:p>
          <a:p>
            <a:pPr algn="just">
              <a:spcBef>
                <a:spcPts val="600"/>
              </a:spcBef>
            </a:pPr>
            <a:r>
              <a:rPr lang="ru-RU" altLang="ru-RU" sz="2000" b="1">
                <a:solidFill>
                  <a:srgbClr val="FFFF00"/>
                </a:solidFill>
                <a:cs typeface="Times New Roman" pitchFamily="18" charset="0"/>
              </a:rPr>
              <a:t>Ребро графа </a:t>
            </a:r>
            <a:r>
              <a:rPr lang="ru-RU" altLang="ru-RU" sz="2000">
                <a:cs typeface="Times New Roman" pitchFamily="18" charset="0"/>
              </a:rPr>
              <a:t>– это ненаправленная линия, связывающая компоненты между собой определенным образом.</a:t>
            </a: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969401" y="116632"/>
            <a:ext cx="7164797" cy="941796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3600" b="1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>
                <a:latin typeface="Arial" pitchFamily="34" charset="0"/>
                <a:cs typeface="Arial" pitchFamily="34" charset="0"/>
              </a:rPr>
              <a:t>Ориентированный граф или несимметричная связь</a:t>
            </a:r>
            <a:endParaRPr lang="ru-RU" sz="32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Овал 4"/>
          <p:cNvSpPr/>
          <p:nvPr/>
        </p:nvSpPr>
        <p:spPr bwMode="auto">
          <a:xfrm>
            <a:off x="2791568" y="1947156"/>
            <a:ext cx="772320" cy="72520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I</a:t>
            </a:r>
            <a:endParaRPr lang="ru-RU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1007604" y="3184951"/>
            <a:ext cx="756084" cy="723875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II</a:t>
            </a:r>
            <a:endParaRPr lang="ru-RU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2791568" y="3974765"/>
            <a:ext cx="772320" cy="7033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IV</a:t>
            </a:r>
            <a:endParaRPr lang="ru-RU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583658" y="2789536"/>
            <a:ext cx="780430" cy="82205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Tahoma" pitchFamily="34" charset="0"/>
              </a:rPr>
              <a:t>III</a:t>
            </a:r>
            <a:endParaRPr lang="ru-RU" sz="24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5" name="Выгнутая вниз стрелка 24"/>
          <p:cNvSpPr/>
          <p:nvPr/>
        </p:nvSpPr>
        <p:spPr bwMode="auto">
          <a:xfrm>
            <a:off x="2923573" y="4581129"/>
            <a:ext cx="410182" cy="422186"/>
          </a:xfrm>
          <a:prstGeom prst="curved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6" name="Выгнутая вверх стрелка 25"/>
          <p:cNvSpPr/>
          <p:nvPr/>
        </p:nvSpPr>
        <p:spPr bwMode="auto">
          <a:xfrm flipH="1">
            <a:off x="2923573" y="1587116"/>
            <a:ext cx="391933" cy="36004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7" name="Выгнутая влево стрелка 26"/>
          <p:cNvSpPr/>
          <p:nvPr/>
        </p:nvSpPr>
        <p:spPr bwMode="auto">
          <a:xfrm>
            <a:off x="636420" y="3341293"/>
            <a:ext cx="392141" cy="380266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8" name="Выгнутая вправо стрелка 27"/>
          <p:cNvSpPr/>
          <p:nvPr/>
        </p:nvSpPr>
        <p:spPr bwMode="auto">
          <a:xfrm flipV="1">
            <a:off x="5333044" y="2960948"/>
            <a:ext cx="360040" cy="448008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solidFill>
                <a:schemeClr val="tx1"/>
              </a:solidFill>
              <a:latin typeface="Tahoma" pitchFamily="34" charset="0"/>
            </a:endParaRPr>
          </a:p>
        </p:txBody>
      </p:sp>
      <p:cxnSp>
        <p:nvCxnSpPr>
          <p:cNvPr id="36891" name="Прямая со стрелкой 29"/>
          <p:cNvCxnSpPr>
            <a:cxnSpLocks noChangeShapeType="1"/>
          </p:cNvCxnSpPr>
          <p:nvPr/>
        </p:nvCxnSpPr>
        <p:spPr bwMode="auto">
          <a:xfrm>
            <a:off x="3563938" y="2309813"/>
            <a:ext cx="1133475" cy="600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36892" name="Прямая со стрелкой 31"/>
          <p:cNvCxnSpPr>
            <a:cxnSpLocks noChangeShapeType="1"/>
          </p:cNvCxnSpPr>
          <p:nvPr/>
        </p:nvCxnSpPr>
        <p:spPr bwMode="auto">
          <a:xfrm flipH="1">
            <a:off x="1652588" y="2309813"/>
            <a:ext cx="1138237" cy="981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36893" name="Прямая со стрелкой 33"/>
          <p:cNvCxnSpPr>
            <a:cxnSpLocks noChangeShapeType="1"/>
          </p:cNvCxnSpPr>
          <p:nvPr/>
        </p:nvCxnSpPr>
        <p:spPr bwMode="auto">
          <a:xfrm>
            <a:off x="1652588" y="3802063"/>
            <a:ext cx="1138237" cy="523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36894" name="Прямая со стрелкой 35"/>
          <p:cNvCxnSpPr>
            <a:cxnSpLocks noChangeShapeType="1"/>
          </p:cNvCxnSpPr>
          <p:nvPr/>
        </p:nvCxnSpPr>
        <p:spPr bwMode="auto">
          <a:xfrm flipH="1">
            <a:off x="3563938" y="3490913"/>
            <a:ext cx="1133475" cy="835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cxnSp>
        <p:nvCxnSpPr>
          <p:cNvPr id="36895" name="Прямая со стрелкой 40"/>
          <p:cNvCxnSpPr>
            <a:cxnSpLocks noChangeShapeType="1"/>
          </p:cNvCxnSpPr>
          <p:nvPr/>
        </p:nvCxnSpPr>
        <p:spPr bwMode="auto">
          <a:xfrm>
            <a:off x="3178175" y="2671763"/>
            <a:ext cx="0" cy="1303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36896" name="Прямоугольник 45"/>
          <p:cNvSpPr>
            <a:spLocks noChangeArrowheads="1"/>
          </p:cNvSpPr>
          <p:nvPr/>
        </p:nvSpPr>
        <p:spPr bwMode="auto">
          <a:xfrm>
            <a:off x="6011863" y="1989138"/>
            <a:ext cx="28813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FFFF66"/>
                </a:solidFill>
              </a:rPr>
              <a:t>Пример</a:t>
            </a:r>
            <a:r>
              <a:rPr lang="ru-RU" altLang="ru-RU" i="1"/>
              <a:t>:</a:t>
            </a:r>
            <a:endParaRPr lang="ru-RU" altLang="ru-RU"/>
          </a:p>
          <a:p>
            <a:r>
              <a:rPr lang="ru-RU" altLang="ru-RU"/>
              <a:t>Известно, что существуют четыре группы крови человека. При переливании крови от одного человека к другому не все группы совместимы.</a:t>
            </a:r>
          </a:p>
          <a:p>
            <a:r>
              <a:rPr lang="ru-RU" altLang="ru-RU"/>
              <a:t>На схеме показаны возможные варианты переливания крови </a:t>
            </a:r>
          </a:p>
        </p:txBody>
      </p:sp>
      <p:sp>
        <p:nvSpPr>
          <p:cNvPr id="58" name="Овальная выноска 57"/>
          <p:cNvSpPr/>
          <p:nvPr/>
        </p:nvSpPr>
        <p:spPr bwMode="auto">
          <a:xfrm>
            <a:off x="321575" y="4507795"/>
            <a:ext cx="1080120" cy="568853"/>
          </a:xfrm>
          <a:prstGeom prst="wedgeEllipseCallout">
            <a:avLst>
              <a:gd name="adj1" fmla="val 108304"/>
              <a:gd name="adj2" fmla="val -149931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Дуги</a:t>
            </a:r>
          </a:p>
        </p:txBody>
      </p:sp>
      <p:sp>
        <p:nvSpPr>
          <p:cNvPr id="59" name="Овальная выноска 58"/>
          <p:cNvSpPr/>
          <p:nvPr/>
        </p:nvSpPr>
        <p:spPr bwMode="auto">
          <a:xfrm>
            <a:off x="3938512" y="4734336"/>
            <a:ext cx="1269703" cy="537958"/>
          </a:xfrm>
          <a:prstGeom prst="wedgeEllipseCallout">
            <a:avLst>
              <a:gd name="adj1" fmla="val -106481"/>
              <a:gd name="adj2" fmla="val -1257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>Петля</a:t>
            </a:r>
          </a:p>
        </p:txBody>
      </p:sp>
      <p:sp>
        <p:nvSpPr>
          <p:cNvPr id="8231" name="Прямоугольник 76"/>
          <p:cNvSpPr>
            <a:spLocks noChangeArrowheads="1"/>
          </p:cNvSpPr>
          <p:nvPr/>
        </p:nvSpPr>
        <p:spPr bwMode="auto">
          <a:xfrm>
            <a:off x="900113" y="5589588"/>
            <a:ext cx="6624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FFFF00"/>
                </a:solidFill>
                <a:latin typeface="Arial" charset="0"/>
              </a:rPr>
              <a:t>Петля </a:t>
            </a:r>
            <a:r>
              <a:rPr lang="ru-RU" sz="2000" dirty="0">
                <a:latin typeface="Arial" charset="0"/>
              </a:rPr>
              <a:t>– линия, выходящая и входящая в одну и ту же вершину. Направленные линии называют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дугами</a:t>
            </a:r>
            <a:r>
              <a:rPr lang="ru-RU" sz="2000" dirty="0">
                <a:latin typeface="Arial" charset="0"/>
              </a:rPr>
              <a:t> (в отличии от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ребер</a:t>
            </a:r>
            <a:r>
              <a:rPr lang="ru-RU" sz="2000" dirty="0">
                <a:latin typeface="Arial" charset="0"/>
              </a:rPr>
              <a:t> неориентированных графов).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85825" y="944563"/>
            <a:ext cx="7286625" cy="5637212"/>
          </a:xfrm>
        </p:spPr>
        <p:txBody>
          <a:bodyPr>
            <a:normAutofit fontScale="92500" lnSpcReduction="10000"/>
          </a:bodyPr>
          <a:lstStyle/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r>
              <a:rPr lang="ru-RU" altLang="ru-RU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Пример</a:t>
            </a:r>
            <a:r>
              <a:rPr lang="ru-RU" altLang="ru-RU" sz="270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60363" indent="0" eaLnBrk="1" hangingPunct="1">
              <a:buClr>
                <a:srgbClr val="FFCC00"/>
              </a:buClr>
              <a:buFontTx/>
              <a:buNone/>
            </a:pPr>
            <a:r>
              <a:rPr lang="ru-RU" altLang="ru-RU" sz="180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Район состоит их пяти поселков: Дедкино, Бабкино, Репкино, Кошкино и Мышкино. Автомобильные дороги проложены между: Дедкино и Бабкино, Дедкино и Кошкино, Бабкино и Мышкино, Бабкино и Кошкино, Кошкино и Репкино.</a:t>
            </a:r>
          </a:p>
          <a:p>
            <a:pPr marL="360363" indent="0" eaLnBrk="1" hangingPunct="1">
              <a:buClr>
                <a:srgbClr val="FFCC00"/>
              </a:buClr>
              <a:buFontTx/>
              <a:buNone/>
            </a:pPr>
            <a:r>
              <a:rPr lang="ru-RU" altLang="ru-RU" sz="1800" smtClean="0">
                <a:latin typeface="Arial" pitchFamily="34" charset="0"/>
                <a:cs typeface="Arial" pitchFamily="34" charset="0"/>
              </a:rPr>
              <a:t>Это словесное описание – словесная модель. По ней можно построить следующую схему – граф.</a:t>
            </a:r>
          </a:p>
        </p:txBody>
      </p:sp>
      <p:sp>
        <p:nvSpPr>
          <p:cNvPr id="5" name="Овал 4"/>
          <p:cNvSpPr/>
          <p:nvPr/>
        </p:nvSpPr>
        <p:spPr>
          <a:xfrm>
            <a:off x="2214563" y="1484784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Д</a:t>
            </a:r>
          </a:p>
        </p:txBody>
      </p:sp>
      <p:sp>
        <p:nvSpPr>
          <p:cNvPr id="6" name="Овал 5"/>
          <p:cNvSpPr/>
          <p:nvPr/>
        </p:nvSpPr>
        <p:spPr>
          <a:xfrm>
            <a:off x="2915816" y="3163565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К</a:t>
            </a:r>
          </a:p>
        </p:txBody>
      </p:sp>
      <p:sp>
        <p:nvSpPr>
          <p:cNvPr id="7" name="Овал 6"/>
          <p:cNvSpPr/>
          <p:nvPr/>
        </p:nvSpPr>
        <p:spPr>
          <a:xfrm>
            <a:off x="927026" y="3666795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</a:t>
            </a:r>
          </a:p>
        </p:txBody>
      </p:sp>
      <p:sp>
        <p:nvSpPr>
          <p:cNvPr id="8" name="Овал 7"/>
          <p:cNvSpPr/>
          <p:nvPr/>
        </p:nvSpPr>
        <p:spPr>
          <a:xfrm>
            <a:off x="5887541" y="3163565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</a:t>
            </a:r>
          </a:p>
        </p:txBody>
      </p:sp>
      <p:sp>
        <p:nvSpPr>
          <p:cNvPr id="9" name="Овал 8"/>
          <p:cNvSpPr/>
          <p:nvPr/>
        </p:nvSpPr>
        <p:spPr>
          <a:xfrm>
            <a:off x="4956969" y="1484784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Б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1784350" y="3629025"/>
            <a:ext cx="1143000" cy="4286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571751" y="2555875"/>
            <a:ext cx="857250" cy="3587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071813" y="1912938"/>
            <a:ext cx="18478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5392738" y="2484437"/>
            <a:ext cx="928688" cy="50006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773488" y="2257425"/>
            <a:ext cx="1428750" cy="12858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85888" y="116632"/>
            <a:ext cx="72008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Неориентированный граф или симметричная связь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88" y="116632"/>
            <a:ext cx="7189737" cy="1296144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Иерархические структуры - деревья</a:t>
            </a:r>
            <a:endParaRPr lang="ru-RU" sz="3200" b="1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5013325"/>
            <a:ext cx="6840537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Дерево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2000" dirty="0" smtClean="0">
                <a:cs typeface="Arial" pitchFamily="34" charset="0"/>
              </a:rPr>
              <a:t>– это граф, предназначенный для отображения вложенности, подчиненности, наследования между объектами. Между любыми двумя его вершинами существует единственный путь. Деревья не содержат циклов и петель.</a:t>
            </a:r>
            <a:endParaRPr lang="ru-RU" dirty="0">
              <a:latin typeface="+mn-lt"/>
            </a:endParaRPr>
          </a:p>
        </p:txBody>
      </p:sp>
      <p:sp>
        <p:nvSpPr>
          <p:cNvPr id="9220" name="Овал 10"/>
          <p:cNvSpPr>
            <a:spLocks noChangeArrowheads="1"/>
          </p:cNvSpPr>
          <p:nvPr/>
        </p:nvSpPr>
        <p:spPr bwMode="auto">
          <a:xfrm>
            <a:off x="5219700" y="2678113"/>
            <a:ext cx="576263" cy="576262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9221" name="Овал 12"/>
          <p:cNvSpPr>
            <a:spLocks noChangeArrowheads="1"/>
          </p:cNvSpPr>
          <p:nvPr/>
        </p:nvSpPr>
        <p:spPr bwMode="auto">
          <a:xfrm>
            <a:off x="5191125" y="3881438"/>
            <a:ext cx="576263" cy="576262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9222" name="Овал 21"/>
          <p:cNvSpPr>
            <a:spLocks noChangeArrowheads="1"/>
          </p:cNvSpPr>
          <p:nvPr/>
        </p:nvSpPr>
        <p:spPr bwMode="auto">
          <a:xfrm>
            <a:off x="6375400" y="3887788"/>
            <a:ext cx="574675" cy="576262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9223" name="Овал 22"/>
          <p:cNvSpPr>
            <a:spLocks noChangeArrowheads="1"/>
          </p:cNvSpPr>
          <p:nvPr/>
        </p:nvSpPr>
        <p:spPr bwMode="auto">
          <a:xfrm>
            <a:off x="3608388" y="1685925"/>
            <a:ext cx="576262" cy="576263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9224" name="Овал 23"/>
          <p:cNvSpPr>
            <a:spLocks noChangeArrowheads="1"/>
          </p:cNvSpPr>
          <p:nvPr/>
        </p:nvSpPr>
        <p:spPr bwMode="auto">
          <a:xfrm>
            <a:off x="1781175" y="2678113"/>
            <a:ext cx="576263" cy="576262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9225" name="Овал 24"/>
          <p:cNvSpPr>
            <a:spLocks noChangeArrowheads="1"/>
          </p:cNvSpPr>
          <p:nvPr/>
        </p:nvSpPr>
        <p:spPr bwMode="auto">
          <a:xfrm>
            <a:off x="833438" y="3933825"/>
            <a:ext cx="576262" cy="574675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9226" name="Овал 25"/>
          <p:cNvSpPr>
            <a:spLocks noChangeArrowheads="1"/>
          </p:cNvSpPr>
          <p:nvPr/>
        </p:nvSpPr>
        <p:spPr bwMode="auto">
          <a:xfrm>
            <a:off x="2195513" y="3933825"/>
            <a:ext cx="576262" cy="574675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9227" name="Овал 26"/>
          <p:cNvSpPr>
            <a:spLocks noChangeArrowheads="1"/>
          </p:cNvSpPr>
          <p:nvPr/>
        </p:nvSpPr>
        <p:spPr bwMode="auto">
          <a:xfrm>
            <a:off x="4119563" y="3906838"/>
            <a:ext cx="576262" cy="576262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ru-RU" sz="2400">
              <a:latin typeface="Tahoma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019675" y="1701800"/>
            <a:ext cx="3140075" cy="342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200" b="1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Корень</a:t>
            </a:r>
            <a:r>
              <a:rPr lang="ru-RU" sz="1200" u="sng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(единственная вершина 1-го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уровня)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6426200" y="2762250"/>
            <a:ext cx="1573213" cy="407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2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Вершины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2-го уровня (Ветви)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7334250" y="3973513"/>
            <a:ext cx="1654175" cy="392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Вершины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3-го уровня (Листья)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8943" name="Прямая соединительная линия 44"/>
          <p:cNvCxnSpPr>
            <a:cxnSpLocks noChangeShapeType="1"/>
          </p:cNvCxnSpPr>
          <p:nvPr/>
        </p:nvCxnSpPr>
        <p:spPr bwMode="auto">
          <a:xfrm flipV="1">
            <a:off x="2273300" y="2133600"/>
            <a:ext cx="1335088" cy="6286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944" name="Прямая соединительная линия 46"/>
          <p:cNvCxnSpPr>
            <a:cxnSpLocks noChangeShapeType="1"/>
          </p:cNvCxnSpPr>
          <p:nvPr/>
        </p:nvCxnSpPr>
        <p:spPr bwMode="auto">
          <a:xfrm>
            <a:off x="4100513" y="2176463"/>
            <a:ext cx="1203325" cy="5857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945" name="Прямая соединительная линия 48"/>
          <p:cNvCxnSpPr>
            <a:cxnSpLocks noChangeShapeType="1"/>
          </p:cNvCxnSpPr>
          <p:nvPr/>
        </p:nvCxnSpPr>
        <p:spPr bwMode="auto">
          <a:xfrm>
            <a:off x="5711825" y="3170238"/>
            <a:ext cx="747713" cy="803275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946" name="Прямая соединительная линия 50"/>
          <p:cNvCxnSpPr>
            <a:cxnSpLocks noChangeShapeType="1"/>
          </p:cNvCxnSpPr>
          <p:nvPr/>
        </p:nvCxnSpPr>
        <p:spPr bwMode="auto">
          <a:xfrm flipH="1">
            <a:off x="5478463" y="3254375"/>
            <a:ext cx="30162" cy="62706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947" name="Прямая соединительная линия 52"/>
          <p:cNvCxnSpPr>
            <a:cxnSpLocks noChangeShapeType="1"/>
          </p:cNvCxnSpPr>
          <p:nvPr/>
        </p:nvCxnSpPr>
        <p:spPr bwMode="auto">
          <a:xfrm flipH="1">
            <a:off x="4611688" y="3170238"/>
            <a:ext cx="692150" cy="82073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948" name="Прямая соединительная линия 54"/>
          <p:cNvCxnSpPr>
            <a:cxnSpLocks noChangeShapeType="1"/>
          </p:cNvCxnSpPr>
          <p:nvPr/>
        </p:nvCxnSpPr>
        <p:spPr bwMode="auto">
          <a:xfrm>
            <a:off x="2068513" y="3254375"/>
            <a:ext cx="415925" cy="67945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38949" name="Прямая соединительная линия 56"/>
          <p:cNvCxnSpPr>
            <a:cxnSpLocks noChangeShapeType="1"/>
          </p:cNvCxnSpPr>
          <p:nvPr/>
        </p:nvCxnSpPr>
        <p:spPr bwMode="auto">
          <a:xfrm flipH="1">
            <a:off x="1122363" y="3170238"/>
            <a:ext cx="742950" cy="763587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93246" y="1916832"/>
            <a:ext cx="3143250" cy="64293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Российская Федерация</a:t>
            </a:r>
          </a:p>
        </p:txBody>
      </p:sp>
      <p:sp>
        <p:nvSpPr>
          <p:cNvPr id="39942" name="Содержимое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214313" y="1284288"/>
            <a:ext cx="8715375" cy="5024437"/>
          </a:xfrm>
          <a:ln>
            <a:solidFill>
              <a:srgbClr val="FFFF00"/>
            </a:solidFill>
          </a:ln>
        </p:spPr>
        <p:txBody>
          <a:bodyPr/>
          <a:lstStyle/>
          <a:p>
            <a:pPr indent="14288" algn="ctr" eaLnBrk="1" hangingPunct="1">
              <a:buFont typeface="Wingdings 3" pitchFamily="18" charset="2"/>
              <a:buNone/>
              <a:tabLst>
                <a:tab pos="88900" algn="l"/>
              </a:tabLst>
            </a:pPr>
            <a:r>
              <a:rPr lang="ru-RU" altLang="ru-RU" sz="2400" u="sng" dirty="0" smtClean="0"/>
              <a:t> </a:t>
            </a:r>
            <a:endParaRPr lang="ru-RU" altLang="ru-RU" sz="2400" dirty="0" smtClean="0"/>
          </a:p>
        </p:txBody>
      </p:sp>
      <p:sp>
        <p:nvSpPr>
          <p:cNvPr id="5" name="Овал 4"/>
          <p:cNvSpPr/>
          <p:nvPr/>
        </p:nvSpPr>
        <p:spPr>
          <a:xfrm>
            <a:off x="214313" y="2857500"/>
            <a:ext cx="2305061" cy="7143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Центральный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округ</a:t>
            </a:r>
          </a:p>
        </p:txBody>
      </p:sp>
      <p:sp>
        <p:nvSpPr>
          <p:cNvPr id="6" name="Овал 5"/>
          <p:cNvSpPr/>
          <p:nvPr/>
        </p:nvSpPr>
        <p:spPr>
          <a:xfrm>
            <a:off x="2519374" y="3087688"/>
            <a:ext cx="2285989" cy="7143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Приволжский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округ</a:t>
            </a:r>
          </a:p>
        </p:txBody>
      </p:sp>
      <p:sp>
        <p:nvSpPr>
          <p:cNvPr id="7" name="Овал 6"/>
          <p:cNvSpPr/>
          <p:nvPr/>
        </p:nvSpPr>
        <p:spPr>
          <a:xfrm>
            <a:off x="4945857" y="3071813"/>
            <a:ext cx="2036761" cy="7143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Сибирский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округ</a:t>
            </a:r>
          </a:p>
        </p:txBody>
      </p:sp>
      <p:sp>
        <p:nvSpPr>
          <p:cNvPr id="8" name="Овал 7"/>
          <p:cNvSpPr/>
          <p:nvPr/>
        </p:nvSpPr>
        <p:spPr>
          <a:xfrm>
            <a:off x="6982619" y="2851510"/>
            <a:ext cx="1947069" cy="81085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Северо-Западный округ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394075" y="2559050"/>
            <a:ext cx="673100" cy="512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83175" y="2559050"/>
            <a:ext cx="560388" cy="584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24563" y="2411413"/>
            <a:ext cx="1250950" cy="676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043113" y="2359025"/>
            <a:ext cx="1284287" cy="60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84888" y="2359025"/>
            <a:ext cx="714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500313" y="2352675"/>
            <a:ext cx="714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4643438" y="2559050"/>
            <a:ext cx="1587" cy="871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28625" y="4264025"/>
            <a:ext cx="2128838" cy="7048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Томская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7" name="Овал 26"/>
          <p:cNvSpPr/>
          <p:nvPr/>
        </p:nvSpPr>
        <p:spPr>
          <a:xfrm>
            <a:off x="2770982" y="4286250"/>
            <a:ext cx="2174876" cy="60721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Кемеровская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обл.</a:t>
            </a:r>
          </a:p>
        </p:txBody>
      </p:sp>
      <p:sp>
        <p:nvSpPr>
          <p:cNvPr id="28" name="Овал 27"/>
          <p:cNvSpPr/>
          <p:nvPr/>
        </p:nvSpPr>
        <p:spPr>
          <a:xfrm>
            <a:off x="5048250" y="4264025"/>
            <a:ext cx="1750219" cy="5715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Омская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обл.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7072313" y="4290219"/>
            <a:ext cx="1692274" cy="64293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</a:rPr>
              <a:t>Бийская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обл.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181475" y="3592513"/>
            <a:ext cx="12477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215063" y="3805238"/>
            <a:ext cx="1363662" cy="485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394075" y="3786188"/>
            <a:ext cx="144463" cy="236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965325" y="3681413"/>
            <a:ext cx="695325" cy="39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321469" y="3464719"/>
            <a:ext cx="357187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1393031" y="3750469"/>
            <a:ext cx="42862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043113" y="3467100"/>
            <a:ext cx="28575" cy="247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6714332" y="3699669"/>
            <a:ext cx="285750" cy="24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919413" y="3824288"/>
            <a:ext cx="214312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5500688" y="3760788"/>
            <a:ext cx="428625" cy="52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H="1">
            <a:off x="4437063" y="3824288"/>
            <a:ext cx="1293812" cy="4667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V="1">
            <a:off x="2195513" y="3681413"/>
            <a:ext cx="3209925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16200000" flipH="1">
            <a:off x="8562975" y="3562350"/>
            <a:ext cx="390525" cy="200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16200000" flipH="1">
            <a:off x="8108156" y="3750469"/>
            <a:ext cx="42862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4805363" y="3702050"/>
            <a:ext cx="695325" cy="298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7048500" y="3633788"/>
            <a:ext cx="461963" cy="128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/>
          <p:cNvSpPr/>
          <p:nvPr/>
        </p:nvSpPr>
        <p:spPr>
          <a:xfrm>
            <a:off x="2470150" y="5500688"/>
            <a:ext cx="1714500" cy="5715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Тарский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4568403" y="5561930"/>
            <a:ext cx="1873672" cy="5715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Саргатский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H="1">
            <a:off x="3859213" y="4786313"/>
            <a:ext cx="1506537" cy="776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6650038" y="5541963"/>
            <a:ext cx="2008187" cy="59146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Черлакский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5730875" y="4857750"/>
            <a:ext cx="198438" cy="642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6281738" y="4799013"/>
            <a:ext cx="925512" cy="701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5214938" y="4857750"/>
            <a:ext cx="285750" cy="752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16200000" flipH="1">
            <a:off x="5965032" y="4999831"/>
            <a:ext cx="357188" cy="73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217488" y="4860925"/>
            <a:ext cx="282575" cy="38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07207" y="5107781"/>
            <a:ext cx="5000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1285875" y="4949825"/>
            <a:ext cx="285750" cy="592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16200000" flipH="1">
            <a:off x="1833563" y="5062538"/>
            <a:ext cx="420687" cy="211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8799513" y="4835525"/>
            <a:ext cx="130175" cy="52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6200000" flipH="1">
            <a:off x="8215313" y="5072063"/>
            <a:ext cx="357187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7822407" y="5036344"/>
            <a:ext cx="28575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7207250" y="4978400"/>
            <a:ext cx="155575" cy="379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6200000" flipH="1">
            <a:off x="4115594" y="4972844"/>
            <a:ext cx="349250" cy="211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6200000" flipH="1">
            <a:off x="3572669" y="5076032"/>
            <a:ext cx="42862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>
            <a:off x="2964656" y="4964907"/>
            <a:ext cx="42862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5400000">
            <a:off x="2524126" y="4719637"/>
            <a:ext cx="349250" cy="282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64406" y="88207"/>
            <a:ext cx="720799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110000"/>
              <a:tabLst>
                <a:tab pos="88900" algn="l"/>
              </a:tabLst>
              <a:defRPr/>
            </a:pPr>
            <a:r>
              <a:rPr lang="ru-RU" sz="3200" b="1" spc="-150" dirty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Примеры иерархических структур - деревьев</a:t>
            </a:r>
            <a:endParaRPr lang="ru-RU" sz="3200" b="1" u="sng" kern="0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5328" y="116632"/>
            <a:ext cx="7217072" cy="1110579"/>
          </a:xfrm>
        </p:spPr>
        <p:txBody>
          <a:bodyPr/>
          <a:lstStyle/>
          <a:p>
            <a:pPr algn="ctr" defTabSz="914400" eaLnBrk="1" hangingPunct="1">
              <a:lnSpc>
                <a:spcPct val="100000"/>
              </a:lnSpc>
              <a:spcBef>
                <a:spcPct val="20000"/>
              </a:spcBef>
              <a:tabLst>
                <a:tab pos="88900" algn="l"/>
              </a:tabLst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Примеры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иерархических структур - деревьев</a:t>
            </a:r>
            <a:r>
              <a:rPr lang="ru-RU" sz="2800" b="1" u="sng" kern="0" spc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cs typeface="+mn-cs"/>
              </a:rPr>
              <a:t/>
            </a:r>
            <a:br>
              <a:rPr lang="ru-RU" sz="2800" b="1" u="sng" kern="0" spc="0" dirty="0">
                <a:ln>
                  <a:noFill/>
                </a:ln>
                <a:solidFill>
                  <a:srgbClr val="FFFF00"/>
                </a:solidFill>
                <a:effectLst/>
                <a:latin typeface="Arial"/>
                <a:cs typeface="+mn-cs"/>
              </a:rPr>
            </a:br>
            <a:endParaRPr lang="ru-RU" sz="2800" dirty="0"/>
          </a:p>
        </p:txBody>
      </p:sp>
      <p:grpSp>
        <p:nvGrpSpPr>
          <p:cNvPr id="40963" name="Группа 4"/>
          <p:cNvGrpSpPr>
            <a:grpSpLocks/>
          </p:cNvGrpSpPr>
          <p:nvPr/>
        </p:nvGrpSpPr>
        <p:grpSpPr bwMode="auto">
          <a:xfrm>
            <a:off x="285750" y="1785938"/>
            <a:ext cx="7310438" cy="4786312"/>
            <a:chOff x="214282" y="1484313"/>
            <a:chExt cx="9047800" cy="5041900"/>
          </a:xfrm>
        </p:grpSpPr>
        <p:sp>
          <p:nvSpPr>
            <p:cNvPr id="40967" name="Rectangle 9"/>
            <p:cNvSpPr>
              <a:spLocks noChangeArrowheads="1"/>
            </p:cNvSpPr>
            <p:nvPr/>
          </p:nvSpPr>
          <p:spPr bwMode="auto">
            <a:xfrm>
              <a:off x="3348038" y="4149725"/>
              <a:ext cx="1439862" cy="57467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b="1"/>
                <a:t>Владимир</a:t>
              </a:r>
            </a:p>
          </p:txBody>
        </p:sp>
        <p:grpSp>
          <p:nvGrpSpPr>
            <p:cNvPr id="40968" name="Группа 34"/>
            <p:cNvGrpSpPr>
              <a:grpSpLocks/>
            </p:cNvGrpSpPr>
            <p:nvPr/>
          </p:nvGrpSpPr>
          <p:grpSpPr bwMode="auto">
            <a:xfrm>
              <a:off x="214282" y="1484313"/>
              <a:ext cx="9047800" cy="5041900"/>
              <a:chOff x="214282" y="1484313"/>
              <a:chExt cx="9047800" cy="5041900"/>
            </a:xfrm>
          </p:grpSpPr>
          <p:sp>
            <p:nvSpPr>
              <p:cNvPr id="40969" name="Rectangle 5"/>
              <p:cNvSpPr>
                <a:spLocks noChangeArrowheads="1"/>
              </p:cNvSpPr>
              <p:nvPr/>
            </p:nvSpPr>
            <p:spPr bwMode="auto">
              <a:xfrm>
                <a:off x="3492500" y="1484313"/>
                <a:ext cx="1008063" cy="504825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Рюрик</a:t>
                </a:r>
              </a:p>
            </p:txBody>
          </p:sp>
          <p:sp>
            <p:nvSpPr>
              <p:cNvPr id="40970" name="Rectangle 6"/>
              <p:cNvSpPr>
                <a:spLocks noChangeArrowheads="1"/>
              </p:cNvSpPr>
              <p:nvPr/>
            </p:nvSpPr>
            <p:spPr bwMode="auto">
              <a:xfrm>
                <a:off x="3492500" y="2276475"/>
                <a:ext cx="1008063" cy="504825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Игорь</a:t>
                </a:r>
              </a:p>
            </p:txBody>
          </p:sp>
          <p:sp>
            <p:nvSpPr>
              <p:cNvPr id="40971" name="Rectangle 7"/>
              <p:cNvSpPr>
                <a:spLocks noChangeArrowheads="1"/>
              </p:cNvSpPr>
              <p:nvPr/>
            </p:nvSpPr>
            <p:spPr bwMode="auto">
              <a:xfrm>
                <a:off x="3348037" y="3141663"/>
                <a:ext cx="1547218" cy="503237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Святослав</a:t>
                </a:r>
              </a:p>
            </p:txBody>
          </p:sp>
          <p:sp>
            <p:nvSpPr>
              <p:cNvPr id="40972" name="Rectangle 8"/>
              <p:cNvSpPr>
                <a:spLocks noChangeArrowheads="1"/>
              </p:cNvSpPr>
              <p:nvPr/>
            </p:nvSpPr>
            <p:spPr bwMode="auto">
              <a:xfrm>
                <a:off x="5786446" y="4143380"/>
                <a:ext cx="1223962" cy="57626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Олег</a:t>
                </a:r>
              </a:p>
            </p:txBody>
          </p:sp>
          <p:sp>
            <p:nvSpPr>
              <p:cNvPr id="40973" name="Rectangle 10"/>
              <p:cNvSpPr>
                <a:spLocks noChangeArrowheads="1"/>
              </p:cNvSpPr>
              <p:nvPr/>
            </p:nvSpPr>
            <p:spPr bwMode="auto">
              <a:xfrm>
                <a:off x="214282" y="4000504"/>
                <a:ext cx="1727200" cy="57626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Ярополк</a:t>
                </a:r>
              </a:p>
            </p:txBody>
          </p:sp>
          <p:sp>
            <p:nvSpPr>
              <p:cNvPr id="40974" name="Rectangle 11"/>
              <p:cNvSpPr>
                <a:spLocks noChangeArrowheads="1"/>
              </p:cNvSpPr>
              <p:nvPr/>
            </p:nvSpPr>
            <p:spPr bwMode="auto">
              <a:xfrm>
                <a:off x="7019925" y="5661025"/>
                <a:ext cx="2242157" cy="79216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Мстислав</a:t>
                </a:r>
              </a:p>
              <a:p>
                <a:pPr algn="ctr"/>
                <a:r>
                  <a:rPr lang="ru-RU" altLang="ru-RU" b="1"/>
                  <a:t>Тмутараканский</a:t>
                </a:r>
              </a:p>
            </p:txBody>
          </p:sp>
          <p:sp>
            <p:nvSpPr>
              <p:cNvPr id="40975" name="Rectangle 12"/>
              <p:cNvSpPr>
                <a:spLocks noChangeArrowheads="1"/>
              </p:cNvSpPr>
              <p:nvPr/>
            </p:nvSpPr>
            <p:spPr bwMode="auto">
              <a:xfrm>
                <a:off x="5580063" y="5661025"/>
                <a:ext cx="1296987" cy="86518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Глеб</a:t>
                </a:r>
              </a:p>
            </p:txBody>
          </p:sp>
          <p:sp>
            <p:nvSpPr>
              <p:cNvPr id="40976" name="Rectangle 13"/>
              <p:cNvSpPr>
                <a:spLocks noChangeArrowheads="1"/>
              </p:cNvSpPr>
              <p:nvPr/>
            </p:nvSpPr>
            <p:spPr bwMode="auto">
              <a:xfrm>
                <a:off x="4140200" y="5661025"/>
                <a:ext cx="1289770" cy="86518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Ярослав</a:t>
                </a:r>
              </a:p>
            </p:txBody>
          </p:sp>
          <p:sp>
            <p:nvSpPr>
              <p:cNvPr id="40977" name="Rectangle 14"/>
              <p:cNvSpPr>
                <a:spLocks noChangeArrowheads="1"/>
              </p:cNvSpPr>
              <p:nvPr/>
            </p:nvSpPr>
            <p:spPr bwMode="auto">
              <a:xfrm>
                <a:off x="2916238" y="5661025"/>
                <a:ext cx="1079500" cy="86518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Борис</a:t>
                </a:r>
              </a:p>
            </p:txBody>
          </p:sp>
          <p:sp>
            <p:nvSpPr>
              <p:cNvPr id="40978" name="Rectangle 15"/>
              <p:cNvSpPr>
                <a:spLocks noChangeArrowheads="1"/>
              </p:cNvSpPr>
              <p:nvPr/>
            </p:nvSpPr>
            <p:spPr bwMode="auto">
              <a:xfrm>
                <a:off x="214282" y="4786322"/>
                <a:ext cx="1500198" cy="714380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Святополк</a:t>
                </a:r>
              </a:p>
            </p:txBody>
          </p:sp>
          <p:sp>
            <p:nvSpPr>
              <p:cNvPr id="40979" name="Rectangle 16"/>
              <p:cNvSpPr>
                <a:spLocks noChangeArrowheads="1"/>
              </p:cNvSpPr>
              <p:nvPr/>
            </p:nvSpPr>
            <p:spPr bwMode="auto">
              <a:xfrm>
                <a:off x="1285852" y="5643578"/>
                <a:ext cx="1403350" cy="865188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altLang="ru-RU" b="1"/>
                  <a:t>Изяслав</a:t>
                </a:r>
              </a:p>
              <a:p>
                <a:pPr algn="ctr"/>
                <a:r>
                  <a:rPr lang="ru-RU" altLang="ru-RU" b="1"/>
                  <a:t>Полоцкий</a:t>
                </a:r>
              </a:p>
            </p:txBody>
          </p:sp>
          <p:sp>
            <p:nvSpPr>
              <p:cNvPr id="40980" name="Line 17"/>
              <p:cNvSpPr>
                <a:spLocks noChangeShapeType="1"/>
              </p:cNvSpPr>
              <p:nvPr/>
            </p:nvSpPr>
            <p:spPr bwMode="auto">
              <a:xfrm>
                <a:off x="3995738" y="2060575"/>
                <a:ext cx="0" cy="1444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1" name="Line 18"/>
              <p:cNvSpPr>
                <a:spLocks noChangeShapeType="1"/>
              </p:cNvSpPr>
              <p:nvPr/>
            </p:nvSpPr>
            <p:spPr bwMode="auto">
              <a:xfrm>
                <a:off x="3995738" y="2852738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2" name="Line 20"/>
              <p:cNvSpPr>
                <a:spLocks noChangeShapeType="1"/>
              </p:cNvSpPr>
              <p:nvPr/>
            </p:nvSpPr>
            <p:spPr bwMode="auto">
              <a:xfrm>
                <a:off x="1042988" y="3789363"/>
                <a:ext cx="5545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3" name="Line 21"/>
              <p:cNvSpPr>
                <a:spLocks noChangeShapeType="1"/>
              </p:cNvSpPr>
              <p:nvPr/>
            </p:nvSpPr>
            <p:spPr bwMode="auto">
              <a:xfrm>
                <a:off x="1042988" y="3789363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4" name="Line 22"/>
              <p:cNvSpPr>
                <a:spLocks noChangeShapeType="1"/>
              </p:cNvSpPr>
              <p:nvPr/>
            </p:nvSpPr>
            <p:spPr bwMode="auto">
              <a:xfrm>
                <a:off x="6588125" y="3789363"/>
                <a:ext cx="0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5" name="Line 23"/>
              <p:cNvSpPr>
                <a:spLocks noChangeShapeType="1"/>
              </p:cNvSpPr>
              <p:nvPr/>
            </p:nvSpPr>
            <p:spPr bwMode="auto">
              <a:xfrm>
                <a:off x="3995738" y="3789363"/>
                <a:ext cx="0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6" name="Line 25"/>
              <p:cNvSpPr>
                <a:spLocks noChangeShapeType="1"/>
              </p:cNvSpPr>
              <p:nvPr/>
            </p:nvSpPr>
            <p:spPr bwMode="auto">
              <a:xfrm>
                <a:off x="2285984" y="5183506"/>
                <a:ext cx="5886466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7" name="Line 27"/>
              <p:cNvSpPr>
                <a:spLocks noChangeShapeType="1"/>
              </p:cNvSpPr>
              <p:nvPr/>
            </p:nvSpPr>
            <p:spPr bwMode="auto">
              <a:xfrm>
                <a:off x="2268538" y="5229225"/>
                <a:ext cx="0" cy="360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8" name="Line 28"/>
              <p:cNvSpPr>
                <a:spLocks noChangeShapeType="1"/>
              </p:cNvSpPr>
              <p:nvPr/>
            </p:nvSpPr>
            <p:spPr bwMode="auto">
              <a:xfrm>
                <a:off x="3419475" y="5229225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89" name="Line 29"/>
              <p:cNvSpPr>
                <a:spLocks noChangeShapeType="1"/>
              </p:cNvSpPr>
              <p:nvPr/>
            </p:nvSpPr>
            <p:spPr bwMode="auto">
              <a:xfrm>
                <a:off x="4643438" y="5229225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90" name="Line 30"/>
              <p:cNvSpPr>
                <a:spLocks noChangeShapeType="1"/>
              </p:cNvSpPr>
              <p:nvPr/>
            </p:nvSpPr>
            <p:spPr bwMode="auto">
              <a:xfrm>
                <a:off x="6227763" y="5229225"/>
                <a:ext cx="0" cy="360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91" name="Line 31"/>
              <p:cNvSpPr>
                <a:spLocks noChangeShapeType="1"/>
              </p:cNvSpPr>
              <p:nvPr/>
            </p:nvSpPr>
            <p:spPr bwMode="auto">
              <a:xfrm>
                <a:off x="8172450" y="5229225"/>
                <a:ext cx="0" cy="360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992" name="Line 32"/>
              <p:cNvSpPr>
                <a:spLocks noChangeShapeType="1"/>
              </p:cNvSpPr>
              <p:nvPr/>
            </p:nvSpPr>
            <p:spPr bwMode="auto">
              <a:xfrm>
                <a:off x="4067175" y="4724400"/>
                <a:ext cx="0" cy="504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40993" name="Прямая соединительная линия 31"/>
              <p:cNvCxnSpPr>
                <a:cxnSpLocks noChangeShapeType="1"/>
                <a:stCxn id="40973" idx="2"/>
              </p:cNvCxnSpPr>
              <p:nvPr/>
            </p:nvCxnSpPr>
            <p:spPr bwMode="auto">
              <a:xfrm rot="5400000">
                <a:off x="969934" y="4678375"/>
                <a:ext cx="209556" cy="63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40964" name="Прямоугольник 2"/>
          <p:cNvSpPr>
            <a:spLocks noChangeArrowheads="1"/>
          </p:cNvSpPr>
          <p:nvPr/>
        </p:nvSpPr>
        <p:spPr bwMode="auto">
          <a:xfrm>
            <a:off x="604838" y="1655763"/>
            <a:ext cx="209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/>
              <a:t>Династия Рюриковичей</a:t>
            </a:r>
          </a:p>
        </p:txBody>
      </p:sp>
      <p:pic>
        <p:nvPicPr>
          <p:cNvPr id="11266" name="Picture 2" descr="C:\Users\user\AppData\Local\Microsoft\Windows\Temporary Internet Files\Content.IE5\9UOS1VX2\200px-MB_EP-8KDA7I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37" y="5434686"/>
            <a:ext cx="1425575" cy="1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3"/>
          <p:cNvGraphicFramePr>
            <a:graphicFrameLocks noGrp="1"/>
          </p:cNvGraphicFramePr>
          <p:nvPr>
            <p:ph idx="1"/>
          </p:nvPr>
        </p:nvGraphicFramePr>
        <p:xfrm>
          <a:off x="736601" y="1841208"/>
          <a:ext cx="7772400" cy="176129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323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Элементы прямоугольной таблицы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Строки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Столбцы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Ячейки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323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Типы таблиц</a:t>
                      </a:r>
                      <a:endParaRPr lang="ru-RU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3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Объект-свойство</a:t>
                      </a:r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Объект-объект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Двоичная</a:t>
                      </a:r>
                      <a:r>
                        <a:rPr lang="ru-RU" baseline="0" dirty="0" smtClean="0"/>
                        <a:t> матрица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921" y="116632"/>
            <a:ext cx="7215479" cy="443198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ТАБЛИЦЫ</a:t>
            </a:r>
            <a:endParaRPr lang="ru-RU" sz="3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одержимое 10"/>
          <p:cNvGraphicFramePr>
            <a:graphicFrameLocks/>
          </p:cNvGraphicFramePr>
          <p:nvPr/>
        </p:nvGraphicFramePr>
        <p:xfrm>
          <a:off x="539553" y="3717032"/>
          <a:ext cx="2520279" cy="1368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0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9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Дата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осадки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Темпе </a:t>
                      </a:r>
                      <a:r>
                        <a:rPr lang="ru-RU" sz="1600" dirty="0" err="1" smtClean="0"/>
                        <a:t>ратура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611">
                <a:tc>
                  <a:txBody>
                    <a:bodyPr/>
                    <a:lstStyle/>
                    <a:p>
                      <a:r>
                        <a:rPr lang="ru-RU" sz="1600" dirty="0"/>
                        <a:t>15.03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снег</a:t>
                      </a:r>
                      <a:endParaRPr lang="ru-RU" sz="1600" b="0" i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- 15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611">
                <a:tc>
                  <a:txBody>
                    <a:bodyPr/>
                    <a:lstStyle/>
                    <a:p>
                      <a:r>
                        <a:rPr lang="ru-RU" sz="1600" dirty="0"/>
                        <a:t>16.03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дождь</a:t>
                      </a:r>
                      <a:endParaRPr lang="ru-RU" sz="1600" b="0" i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- 20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163441" y="3717032"/>
          <a:ext cx="2880320" cy="14214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96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Ученик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русский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алгебра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72">
                <a:tc>
                  <a:txBody>
                    <a:bodyPr/>
                    <a:lstStyle/>
                    <a:p>
                      <a:r>
                        <a:rPr lang="ru-RU" sz="1600" dirty="0"/>
                        <a:t>Иванов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4</a:t>
                      </a:r>
                      <a:endParaRPr lang="ru-RU" sz="1600" b="0" i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27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Петров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120171" y="3717032"/>
          <a:ext cx="2952330" cy="1562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4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4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Ученик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Танцы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dirty="0" smtClean="0"/>
                        <a:t>Легкая атлетика 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/>
                        <a:t>Ботова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Иванова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</a:t>
                      </a:r>
                      <a:endParaRPr lang="ru-RU" sz="1600" b="0" i="0" dirty="0">
                        <a:latin typeface="Arial"/>
                      </a:endParaRPr>
                    </a:p>
                  </a:txBody>
                  <a:tcPr marL="47625" marR="47625" marT="47625" marB="47625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39552" y="5340934"/>
            <a:ext cx="252028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 w="12700">
                  <a:noFill/>
                </a:ln>
              </a:rPr>
              <a:t>Каждая строка относится к конкретному объекту</a:t>
            </a:r>
            <a:endParaRPr lang="ru-RU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4688" y="5340350"/>
            <a:ext cx="2735262" cy="9239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 w="12700">
                  <a:noFill/>
                </a:ln>
              </a:rPr>
              <a:t>Таблицы отражают взаимосвязь между различными объектами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57263" y="620713"/>
            <a:ext cx="75755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Таблица</a:t>
            </a:r>
            <a:r>
              <a:rPr lang="ru-RU" dirty="0">
                <a:latin typeface="Arial" charset="0"/>
                <a:cs typeface="Times New Roman" pitchFamily="18" charset="0"/>
              </a:rPr>
              <a:t> – универсальное средство представления информации. В таблице может содержаться информация о различных свойствах объектов, об объектах одного класса и разных классов, об отдельных объектах и группах объектов.</a:t>
            </a:r>
            <a:endParaRPr lang="ru-RU" dirty="0"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325" y="5202238"/>
            <a:ext cx="2879725" cy="120015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n w="12700">
                  <a:noFill/>
                </a:ln>
              </a:rPr>
              <a:t>Двоичные матрицы отражают качественную связь между объектами: есть связь или нет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19163" y="1700213"/>
            <a:ext cx="7129462" cy="288925"/>
          </a:xfrm>
        </p:spPr>
        <p:txBody>
          <a:bodyPr rtlCol="0">
            <a:normAutofit fontScale="85000" lnSpcReduction="20000"/>
          </a:bodyPr>
          <a:lstStyle/>
          <a:p>
            <a:pPr marL="0" indent="0" defTabSz="914363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Таблица 1.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Административная структура Российской Федерации</a:t>
            </a:r>
          </a:p>
          <a:p>
            <a:pPr algn="ctr" defTabSz="914363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2800" u="sng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131" name="Заголовок 2"/>
          <p:cNvSpPr>
            <a:spLocks noGrp="1"/>
          </p:cNvSpPr>
          <p:nvPr>
            <p:ph type="title"/>
          </p:nvPr>
        </p:nvSpPr>
        <p:spPr>
          <a:xfrm>
            <a:off x="900113" y="332656"/>
            <a:ext cx="7272287" cy="1152128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Пример таблицы «объект-свойство»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TextBox 2"/>
          <p:cNvSpPr txBox="1">
            <a:spLocks noChangeArrowheads="1"/>
          </p:cNvSpPr>
          <p:nvPr/>
        </p:nvSpPr>
        <p:spPr bwMode="auto">
          <a:xfrm>
            <a:off x="971550" y="5048250"/>
            <a:ext cx="7129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  <a:defRPr/>
            </a:pPr>
            <a:r>
              <a:rPr lang="ru-RU" sz="1600" dirty="0">
                <a:cs typeface="Arial" charset="0"/>
              </a:rPr>
              <a:t>Объект – </a:t>
            </a:r>
            <a:r>
              <a:rPr lang="ru-RU" sz="1600" dirty="0" smtClean="0">
                <a:cs typeface="Arial" charset="0"/>
              </a:rPr>
              <a:t>гор</a:t>
            </a:r>
            <a:endParaRPr lang="ru-RU" sz="1600" dirty="0">
              <a:cs typeface="Arial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78460"/>
              </p:ext>
            </p:extLst>
          </p:nvPr>
        </p:nvGraphicFramePr>
        <p:xfrm>
          <a:off x="971548" y="2167970"/>
          <a:ext cx="7201419" cy="324251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400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00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Город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31" marB="4573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Регион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31" marB="4573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Округ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31" marB="45731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Омск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Омская обл.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Сибирский</a:t>
                      </a: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8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Тюмень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Тюменская обл.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Уральский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Сургут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Ханты-Мансийский АО</a:t>
                      </a: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Уральский</a:t>
                      </a: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0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Нижневартовск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Ханты-Мансийский АО</a:t>
                      </a: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Уральский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81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Сергиев Посад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Московская</a:t>
                      </a:r>
                      <a:r>
                        <a:rPr lang="ru-RU" sz="1800" baseline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 обл.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Центральный</a:t>
                      </a:r>
                      <a:endParaRPr lang="ru-RU" sz="18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971550" y="1412875"/>
            <a:ext cx="7027863" cy="5251450"/>
          </a:xfrm>
        </p:spPr>
        <p:txBody>
          <a:bodyPr>
            <a:normAutofit fontScale="92500"/>
          </a:bodyPr>
          <a:lstStyle/>
          <a:p>
            <a:pPr marL="18288" indent="0" eaLnBrk="1" hangingPunct="1">
              <a:buNone/>
              <a:defRPr/>
            </a:pPr>
            <a:r>
              <a:rPr lang="ru-RU" sz="1950" b="1" dirty="0" smtClean="0">
                <a:solidFill>
                  <a:srgbClr val="93FF27"/>
                </a:solidFill>
                <a:latin typeface="Arial" pitchFamily="34" charset="0"/>
                <a:cs typeface="Arial" pitchFamily="34" charset="0"/>
              </a:rPr>
              <a:t>Образовательная</a:t>
            </a:r>
            <a:r>
              <a:rPr lang="ru-RU" sz="195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 eaLnBrk="1" hangingPunct="1">
              <a:spcBef>
                <a:spcPts val="300"/>
              </a:spcBef>
              <a:buFont typeface="Calibri" pitchFamily="34" charset="0"/>
              <a:buAutoNum type="arabicPeriod"/>
              <a:defRPr/>
            </a:pPr>
            <a:r>
              <a:rPr lang="ru-RU" sz="1950" dirty="0" smtClean="0">
                <a:latin typeface="Arial" pitchFamily="34" charset="0"/>
                <a:cs typeface="Arial" pitchFamily="34" charset="0"/>
              </a:rPr>
              <a:t>ввести классификацию структур информационных моделей;</a:t>
            </a:r>
          </a:p>
          <a:p>
            <a:pPr algn="just" eaLnBrk="1" hangingPunct="1">
              <a:spcBef>
                <a:spcPts val="300"/>
              </a:spcBef>
              <a:buFont typeface="Calibri" pitchFamily="34" charset="0"/>
              <a:buAutoNum type="arabicPeriod"/>
              <a:defRPr/>
            </a:pPr>
            <a:r>
              <a:rPr lang="ru-RU" sz="1950" dirty="0" smtClean="0">
                <a:latin typeface="Arial" pitchFamily="34" charset="0"/>
                <a:cs typeface="Arial" pitchFamily="34" charset="0"/>
              </a:rPr>
              <a:t>сформировать понятия «граф», «деревья»,</a:t>
            </a:r>
            <a:r>
              <a:rPr lang="ru-RU" sz="195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950" dirty="0" smtClean="0">
                <a:latin typeface="Arial" pitchFamily="34" charset="0"/>
                <a:cs typeface="Arial" pitchFamily="34" charset="0"/>
              </a:rPr>
              <a:t>сети», «таблицы»;</a:t>
            </a:r>
          </a:p>
          <a:p>
            <a:pPr algn="just" eaLnBrk="1" hangingPunct="1">
              <a:spcBef>
                <a:spcPts val="300"/>
              </a:spcBef>
              <a:buFont typeface="Calibri" pitchFamily="34" charset="0"/>
              <a:buAutoNum type="arabicPeriod"/>
              <a:defRPr/>
            </a:pPr>
            <a:r>
              <a:rPr lang="ru-RU" sz="1950" dirty="0" smtClean="0">
                <a:latin typeface="Arial" pitchFamily="34" charset="0"/>
                <a:cs typeface="Arial" pitchFamily="34" charset="0"/>
              </a:rPr>
              <a:t>ознакомить обучающихся с граф-моделями и табличными моделями систем, сформировать умение строить такие модели, использовать их для решения практических задач.</a:t>
            </a:r>
          </a:p>
          <a:p>
            <a:pPr marL="18288" indent="0" algn="just" eaLnBrk="1" hangingPunct="1">
              <a:buNone/>
              <a:defRPr/>
            </a:pPr>
            <a:r>
              <a:rPr lang="ru-RU" sz="1950" b="1" dirty="0" smtClean="0">
                <a:solidFill>
                  <a:srgbClr val="93FF27"/>
                </a:solidFill>
                <a:latin typeface="Arial" pitchFamily="34" charset="0"/>
                <a:cs typeface="Arial" pitchFamily="34" charset="0"/>
              </a:rPr>
              <a:t>Развивающая</a:t>
            </a:r>
            <a:r>
              <a:rPr lang="ru-RU" sz="195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 eaLnBrk="1" hangingPunct="1">
              <a:spcBef>
                <a:spcPts val="300"/>
              </a:spcBef>
              <a:buFont typeface="Calibri" pitchFamily="34" charset="0"/>
              <a:buAutoNum type="arabicPeriod"/>
              <a:defRPr/>
            </a:pPr>
            <a:r>
              <a:rPr lang="ru-RU" sz="1950" dirty="0" smtClean="0">
                <a:latin typeface="Arial" pitchFamily="34" charset="0"/>
                <a:cs typeface="Arial" pitchFamily="34" charset="0"/>
              </a:rPr>
              <a:t>развивать умение оценивать свою учебную деятельность и деятельность своего партнера;</a:t>
            </a:r>
          </a:p>
          <a:p>
            <a:pPr algn="just" eaLnBrk="1" hangingPunct="1">
              <a:spcBef>
                <a:spcPts val="300"/>
              </a:spcBef>
              <a:buFont typeface="Calibri" pitchFamily="34" charset="0"/>
              <a:buAutoNum type="arabicPeriod"/>
              <a:defRPr/>
            </a:pPr>
            <a:r>
              <a:rPr lang="ru-RU" sz="1950" dirty="0" smtClean="0">
                <a:latin typeface="Arial" pitchFamily="34" charset="0"/>
                <a:cs typeface="Arial" pitchFamily="34" charset="0"/>
              </a:rPr>
              <a:t>развивать умения выделять главное, сравнивать, анализировать, обобщать. </a:t>
            </a:r>
          </a:p>
          <a:p>
            <a:pPr marL="18288" indent="0" algn="just" eaLnBrk="1" hangingPunct="1">
              <a:buNone/>
              <a:defRPr/>
            </a:pPr>
            <a:r>
              <a:rPr lang="ru-RU" sz="1950" b="1" dirty="0" smtClean="0">
                <a:solidFill>
                  <a:srgbClr val="93FF27"/>
                </a:solidFill>
                <a:latin typeface="Arial" pitchFamily="34" charset="0"/>
                <a:cs typeface="Arial" pitchFamily="34" charset="0"/>
              </a:rPr>
              <a:t>Воспитательная</a:t>
            </a:r>
            <a:r>
              <a:rPr lang="ru-RU" sz="195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 eaLnBrk="1" hangingPunct="1">
              <a:spcBef>
                <a:spcPts val="300"/>
              </a:spcBef>
              <a:buFont typeface="Calibri" pitchFamily="34" charset="0"/>
              <a:buAutoNum type="arabicPeriod"/>
              <a:defRPr/>
            </a:pPr>
            <a:r>
              <a:rPr lang="ru-RU" sz="1950" dirty="0" smtClean="0">
                <a:latin typeface="Arial" pitchFamily="34" charset="0"/>
                <a:cs typeface="Arial" pitchFamily="34" charset="0"/>
              </a:rPr>
              <a:t>стимулировать интерес обучающихся к  информационным технологиям;</a:t>
            </a:r>
          </a:p>
          <a:p>
            <a:pPr algn="just" eaLnBrk="1" hangingPunct="1">
              <a:spcBef>
                <a:spcPts val="300"/>
              </a:spcBef>
              <a:spcAft>
                <a:spcPts val="1200"/>
              </a:spcAft>
              <a:buFont typeface="Calibri" pitchFamily="34" charset="0"/>
              <a:buAutoNum type="arabicPeriod"/>
              <a:defRPr/>
            </a:pPr>
            <a:r>
              <a:rPr lang="ru-RU" sz="1950" dirty="0" smtClean="0">
                <a:latin typeface="Arial" pitchFamily="34" charset="0"/>
                <a:cs typeface="Arial" pitchFamily="34" charset="0"/>
              </a:rPr>
              <a:t>пробудить интерес к самостоятельному решению задач.</a:t>
            </a:r>
            <a:endParaRPr lang="ru-RU" sz="195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88912"/>
            <a:ext cx="7200800" cy="997196"/>
          </a:xfrm>
          <a:ln w="12700"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normAutofit/>
          </a:bodyPr>
          <a:lstStyle/>
          <a:p>
            <a:pPr algn="ctr" defTabSz="914363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ЦЕЛИ ЗАНЯТИЯ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AppData\Local\Microsoft\Windows\Temporary Internet Files\Content.IE5\2FQN4FV9\220px-Acusystem_yamah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77272"/>
            <a:ext cx="1512168" cy="90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965200" y="1341438"/>
            <a:ext cx="7710488" cy="249237"/>
          </a:xfrm>
        </p:spPr>
        <p:txBody>
          <a:bodyPr rtlCol="0">
            <a:normAutofit fontScale="62500" lnSpcReduction="20000"/>
          </a:bodyPr>
          <a:lstStyle/>
          <a:p>
            <a:pPr defTabSz="914363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Таблица 2.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Успеваемость</a:t>
            </a:r>
            <a:endParaRPr lang="ru-RU" sz="2800" u="sng" dirty="0" smtClean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155" name="Заголовок 2"/>
          <p:cNvSpPr>
            <a:spLocks noGrp="1"/>
          </p:cNvSpPr>
          <p:nvPr>
            <p:ph type="title"/>
          </p:nvPr>
        </p:nvSpPr>
        <p:spPr>
          <a:xfrm>
            <a:off x="959371" y="188640"/>
            <a:ext cx="7200800" cy="443198"/>
          </a:xfrm>
        </p:spPr>
        <p:txBody>
          <a:bodyPr/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3200" b="1">
                <a:latin typeface="Arial" pitchFamily="34" charset="0"/>
                <a:cs typeface="Arial" pitchFamily="34" charset="0"/>
              </a:rPr>
              <a:t>Пример таблицы «объект-объект»</a:t>
            </a:r>
            <a:endParaRPr lang="ru-RU" sz="32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71600" y="1700808"/>
          <a:ext cx="7704858" cy="312078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4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5900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Ученик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31" marB="457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Предмет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 marT="45731" marB="45731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31" marB="45731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007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 marT="45731" marB="45731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Русский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Алгебра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Химия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Физика</a:t>
                      </a: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История</a:t>
                      </a: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482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Аликин</a:t>
                      </a:r>
                      <a:r>
                        <a:rPr lang="ru-RU" sz="1600" baseline="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 Петр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4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4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4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0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Ботов Иван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3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3</a:t>
                      </a: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3</a:t>
                      </a: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3</a:t>
                      </a: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3</a:t>
                      </a: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0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Волков Илья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4</a:t>
                      </a: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5</a:t>
                      </a: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00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Галкина Нина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4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5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3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</a:rPr>
                        <a:t>4</a:t>
                      </a:r>
                      <a:endParaRPr lang="ru-RU" sz="1600" dirty="0">
                        <a:ln>
                          <a:solidFill>
                            <a:schemeClr val="accent6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 marL="91439" marR="91439" marT="45731" marB="45731" anchor="ctr">
                    <a:lnL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931863" y="4881563"/>
            <a:ext cx="76247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solidFill>
                  <a:srgbClr val="FFFF00"/>
                </a:solidFill>
                <a:cs typeface="Arial" pitchFamily="34" charset="0"/>
              </a:rPr>
              <a:t>Таблица ОО </a:t>
            </a:r>
            <a:r>
              <a:rPr lang="ru-RU" altLang="ru-RU" sz="2000">
                <a:cs typeface="Arial" pitchFamily="34" charset="0"/>
              </a:rPr>
              <a:t>– это таблица, которая описывает пары объектов и только одно свойство. </a:t>
            </a:r>
          </a:p>
          <a:p>
            <a:r>
              <a:rPr lang="ru-RU" altLang="ru-RU" sz="2000">
                <a:cs typeface="Arial" pitchFamily="34" charset="0"/>
              </a:rPr>
              <a:t>В такой таблице строки и столбцы могут поменяться местами: </a:t>
            </a:r>
          </a:p>
          <a:p>
            <a:pPr algn="just"/>
            <a:r>
              <a:rPr lang="ru-RU" altLang="ru-RU" sz="2000">
                <a:cs typeface="Arial" pitchFamily="34" charset="0"/>
              </a:rPr>
              <a:t>в строках – информация о предметах, в столбцах –                          об учениках.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</p:nvPr>
        </p:nvGraphicFramePr>
        <p:xfrm>
          <a:off x="926481" y="2852936"/>
          <a:ext cx="7822230" cy="3111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3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3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34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  <a:solidFill>
                            <a:srgbClr val="660033"/>
                          </a:solidFill>
                        </a:rPr>
                        <a:t>Поселок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  <a:solidFill>
                          <a:srgbClr val="660033"/>
                        </a:solidFill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  <a:solidFill>
                            <a:srgbClr val="660033"/>
                          </a:solidFill>
                        </a:rPr>
                        <a:t>Поселок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  <a:solidFill>
                          <a:srgbClr val="660033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3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Бабкино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Дедкино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Кошкино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Репкино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Мышкино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34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Бабкино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Дедкино</a:t>
                      </a:r>
                    </a:p>
                    <a:p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34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Кошкино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3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Репкино</a:t>
                      </a:r>
                    </a:p>
                    <a:p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34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Мышкино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accent4">
                                <a:lumMod val="25000"/>
                              </a:schemeClr>
                            </a:solidFill>
                          </a:ln>
                        </a:rPr>
                        <a:t>0</a:t>
                      </a:r>
                      <a:endParaRPr lang="ru-RU" dirty="0">
                        <a:ln>
                          <a:solidFill>
                            <a:schemeClr val="accent4">
                              <a:lumMod val="25000"/>
                            </a:schemeClr>
                          </a:solidFill>
                        </a:ln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8638" y="1412875"/>
            <a:ext cx="7345362" cy="830263"/>
          </a:xfrm>
        </p:spPr>
        <p:txBody>
          <a:bodyPr/>
          <a:lstStyle/>
          <a:p>
            <a:pPr indent="457200" algn="just" defTabSz="914363" eaLnBrk="1" fontAlgn="auto" hangingPunct="1">
              <a:spcAft>
                <a:spcPts val="0"/>
              </a:spcAft>
              <a:defRPr/>
            </a:pPr>
            <a:r>
              <a:rPr lang="ru-RU" sz="2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Двоичная матрица называется </a:t>
            </a:r>
            <a:r>
              <a:rPr lang="ru-RU" sz="2000" b="1" i="1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матрицей смежности: </a:t>
            </a:r>
            <a:r>
              <a:rPr lang="ru-RU" sz="200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единицы </a:t>
            </a:r>
            <a:r>
              <a:rPr lang="ru-RU" sz="200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стоят на пересечении строк и столбцов с названием смежных (соединенных дорог) </a:t>
            </a:r>
            <a:r>
              <a:rPr lang="ru-RU" sz="200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поселков.</a:t>
            </a:r>
            <a:endParaRPr lang="ru-RU" sz="240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Заголовок 2"/>
          <p:cNvSpPr txBox="1">
            <a:spLocks/>
          </p:cNvSpPr>
          <p:nvPr/>
        </p:nvSpPr>
        <p:spPr bwMode="auto">
          <a:xfrm>
            <a:off x="971598" y="88851"/>
            <a:ext cx="7777113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ru-RU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Пример таблицы «двоичная матрица» (</a:t>
            </a:r>
            <a:r>
              <a:rPr lang="ru-RU" sz="3200" b="1" i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матрица смежности</a:t>
            </a:r>
            <a:r>
              <a:rPr lang="ru-RU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45061" name="Rectangle 2"/>
          <p:cNvSpPr txBox="1">
            <a:spLocks noChangeArrowheads="1"/>
          </p:cNvSpPr>
          <p:nvPr/>
        </p:nvSpPr>
        <p:spPr bwMode="auto">
          <a:xfrm>
            <a:off x="971550" y="6032500"/>
            <a:ext cx="7129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just"/>
            <a:r>
              <a:rPr lang="ru-RU" altLang="ru-RU">
                <a:cs typeface="Arial" pitchFamily="34" charset="0"/>
              </a:rPr>
              <a:t>Таблица 3 представляет собой двоичную матрицу, соответствующую структуре сети на слайде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7263" y="2466975"/>
            <a:ext cx="5113337" cy="3413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63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i="1" spc="-150" dirty="0">
                <a:ln w="3175">
                  <a:noFill/>
                </a:ln>
                <a:solidFill>
                  <a:srgbClr val="FFFFFF"/>
                </a:solidFill>
                <a:cs typeface="Arial" pitchFamily="34" charset="0"/>
              </a:rPr>
              <a:t>Таблица 3. </a:t>
            </a:r>
            <a:r>
              <a:rPr lang="ru-RU" spc="-150" dirty="0">
                <a:ln w="3175">
                  <a:noFill/>
                </a:ln>
                <a:solidFill>
                  <a:srgbClr val="FFFFFF"/>
                </a:solidFill>
                <a:cs typeface="Arial" pitchFamily="34" charset="0"/>
              </a:rPr>
              <a:t>Дорожная сеть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46" name="Group 186"/>
          <p:cNvGraphicFramePr>
            <a:graphicFrameLocks noGrp="1"/>
          </p:cNvGraphicFramePr>
          <p:nvPr>
            <p:ph/>
          </p:nvPr>
        </p:nvGraphicFramePr>
        <p:xfrm>
          <a:off x="985838" y="1700808"/>
          <a:ext cx="7560839" cy="29740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89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2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28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205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Начальная вершина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Конечная вершина</a:t>
                      </a:r>
                      <a:endParaRPr kumimoji="0" lang="ru-RU" sz="2400" b="0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T w="381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slop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I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II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III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IV</a:t>
                      </a: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I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II</a:t>
                      </a:r>
                      <a:endParaRPr kumimoji="0" lang="en-US" sz="2000" b="1" i="0" u="none" strike="noStrike" cap="none" normalizeH="0" baseline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III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IV</a:t>
                      </a:r>
                      <a:endParaRPr kumimoji="0" lang="en-US" sz="20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1800" b="1" i="0" u="none" strike="noStrike" cap="none" normalizeH="0" baseline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0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solidFill>
                              <a:schemeClr val="accent2">
                                <a:lumMod val="50000"/>
                              </a:schemeClr>
                            </a:solidFill>
                          </a:ln>
                          <a:effectLst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solidFill>
                            <a:schemeClr val="accent2">
                              <a:lumMod val="50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cell3D prstMaterial="dkEdge">
                      <a:bevel prst="slop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96975"/>
            <a:ext cx="5005388" cy="249238"/>
          </a:xfrm>
        </p:spPr>
        <p:txBody>
          <a:bodyPr/>
          <a:lstStyle/>
          <a:p>
            <a:pPr defTabSz="914363" eaLnBrk="1" fontAlgn="auto" hangingPunct="1">
              <a:spcAft>
                <a:spcPts val="0"/>
              </a:spcAft>
              <a:defRPr/>
            </a:pPr>
            <a:r>
              <a:rPr lang="ru-RU" sz="1800" i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Таблица </a:t>
            </a:r>
            <a:r>
              <a:rPr lang="ru-RU" sz="1800" i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</a:t>
            </a:r>
            <a:r>
              <a:rPr lang="ru-RU" sz="1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Переливание крови</a:t>
            </a:r>
          </a:p>
        </p:txBody>
      </p:sp>
      <p:sp>
        <p:nvSpPr>
          <p:cNvPr id="51204" name="Заголовок 2"/>
          <p:cNvSpPr txBox="1">
            <a:spLocks/>
          </p:cNvSpPr>
          <p:nvPr/>
        </p:nvSpPr>
        <p:spPr bwMode="auto">
          <a:xfrm>
            <a:off x="986408" y="116632"/>
            <a:ext cx="7344816" cy="64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ru-RU" sz="3200" b="1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Пример таблицы «двоичная матрица»</a:t>
            </a:r>
            <a:endParaRPr lang="ru-RU" sz="3200" b="1" dirty="0" smtClean="0">
              <a:solidFill>
                <a:srgbClr val="FFFF00"/>
              </a:solidFill>
            </a:endParaRPr>
          </a:p>
        </p:txBody>
      </p:sp>
      <p:sp>
        <p:nvSpPr>
          <p:cNvPr id="46085" name="Rectangle 2"/>
          <p:cNvSpPr txBox="1">
            <a:spLocks noChangeArrowheads="1"/>
          </p:cNvSpPr>
          <p:nvPr/>
        </p:nvSpPr>
        <p:spPr bwMode="auto">
          <a:xfrm>
            <a:off x="985838" y="5876925"/>
            <a:ext cx="7115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ru-RU" altLang="ru-RU" sz="2000">
              <a:cs typeface="Arial" pitchFamily="34" charset="0"/>
            </a:endParaRPr>
          </a:p>
        </p:txBody>
      </p:sp>
      <p:sp>
        <p:nvSpPr>
          <p:cNvPr id="46087" name="Прямоугольник 1"/>
          <p:cNvSpPr>
            <a:spLocks noChangeArrowheads="1"/>
          </p:cNvSpPr>
          <p:nvPr/>
        </p:nvSpPr>
        <p:spPr bwMode="auto">
          <a:xfrm>
            <a:off x="985838" y="4848225"/>
            <a:ext cx="7024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>
                <a:solidFill>
                  <a:srgbClr val="FFFFFF"/>
                </a:solidFill>
                <a:cs typeface="Arial" pitchFamily="34" charset="0"/>
              </a:rPr>
              <a:t>У матрицы, отражающей ориентированный граф, симметричности не будет. </a:t>
            </a:r>
          </a:p>
          <a:p>
            <a:pPr algn="just"/>
            <a:r>
              <a:rPr lang="ru-RU" altLang="ru-RU">
                <a:solidFill>
                  <a:srgbClr val="FFFFFF"/>
                </a:solidFill>
                <a:cs typeface="Arial" pitchFamily="34" charset="0"/>
              </a:rPr>
              <a:t>Таблица 4 представляет собой матрицу смежности, соответствующую структуре ориентированного графа, изображенного на слайде </a:t>
            </a:r>
            <a:endParaRPr lang="ru-RU" altLang="ru-RU" sz="20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Объект 2"/>
          <p:cNvSpPr>
            <a:spLocks noGrp="1"/>
          </p:cNvSpPr>
          <p:nvPr>
            <p:ph idx="1"/>
          </p:nvPr>
        </p:nvSpPr>
        <p:spPr>
          <a:xfrm>
            <a:off x="328305" y="2204864"/>
            <a:ext cx="8784976" cy="29012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1. Проработать </a:t>
            </a:r>
            <a:r>
              <a:rPr lang="ru-RU" sz="2800" dirty="0">
                <a:effectLst/>
                <a:latin typeface="Arial" pitchFamily="34" charset="0"/>
                <a:cs typeface="Arial" pitchFamily="34" charset="0"/>
              </a:rPr>
              <a:t>лекционный материал.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2. Выполнить </a:t>
            </a:r>
            <a:r>
              <a:rPr lang="ru-RU" sz="2800" dirty="0">
                <a:effectLst/>
                <a:latin typeface="Arial" pitchFamily="34" charset="0"/>
                <a:cs typeface="Arial" pitchFamily="34" charset="0"/>
              </a:rPr>
              <a:t>тренировочное задание по </a:t>
            </a: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ссылке: </a:t>
            </a:r>
            <a:r>
              <a:rPr lang="en-US" sz="2800" dirty="0">
                <a:effectLst/>
                <a:latin typeface="Arial" pitchFamily="34" charset="0"/>
                <a:cs typeface="Arial" pitchFamily="34" charset="0"/>
                <a:hlinkClick r:id="rId2"/>
              </a:rPr>
              <a:t>https://resh.edu.ru/subject/lesson/5491/train/203182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  <a:hlinkClick r:id="rId2"/>
              </a:rPr>
              <a:t>/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 Скриншоты </a:t>
            </a:r>
            <a:r>
              <a:rPr lang="ru-RU" sz="2800" dirty="0">
                <a:effectLst/>
                <a:latin typeface="Arial" pitchFamily="34" charset="0"/>
                <a:cs typeface="Arial" pitchFamily="34" charset="0"/>
              </a:rPr>
              <a:t>прислать преподавателю на </a:t>
            </a:r>
            <a:r>
              <a:rPr lang="ru-RU" sz="2800" dirty="0" smtClean="0">
                <a:effectLst/>
                <a:latin typeface="Arial" pitchFamily="34" charset="0"/>
                <a:cs typeface="Arial" pitchFamily="34" charset="0"/>
              </a:rPr>
              <a:t>почту. </a:t>
            </a:r>
            <a:endParaRPr lang="ru-RU" sz="2800" dirty="0">
              <a:effectLst/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387423"/>
            <a:ext cx="5760640" cy="1296144"/>
          </a:xfr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>
                <a:latin typeface="Arial" pitchFamily="34" charset="0"/>
                <a:cs typeface="Arial" pitchFamily="34" charset="0"/>
              </a:rPr>
            </a:br>
            <a:r>
              <a:rPr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5200" y="919368"/>
            <a:ext cx="77104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kern="0" dirty="0" smtClean="0">
                <a:solidFill>
                  <a:srgbClr val="FFFF00"/>
                </a:solidFill>
                <a:cs typeface="Arial" pitchFamily="34" charset="0"/>
              </a:rPr>
              <a:t>ДОМАШНЕЕ ЗАДАНИЕ: </a:t>
            </a:r>
            <a:endParaRPr lang="ru-RU" sz="3200" b="1" dirty="0"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200" b="1" dirty="0"/>
              <a:t>Литература: </a:t>
            </a:r>
          </a:p>
          <a:p>
            <a:pPr marL="18288" indent="0">
              <a:buNone/>
            </a:pPr>
            <a:r>
              <a:rPr lang="ru-RU" dirty="0" smtClean="0"/>
              <a:t>1. Информатика</a:t>
            </a:r>
            <a:r>
              <a:rPr lang="ru-RU" dirty="0"/>
              <a:t>. 10 класс : учебник / Л. Л. </a:t>
            </a:r>
            <a:r>
              <a:rPr lang="ru-RU" dirty="0" err="1"/>
              <a:t>Босова</a:t>
            </a:r>
            <a:r>
              <a:rPr lang="ru-RU" dirty="0"/>
              <a:t>, А. Ю. </a:t>
            </a:r>
            <a:r>
              <a:rPr lang="ru-RU" dirty="0" err="1"/>
              <a:t>Босова</a:t>
            </a:r>
            <a:r>
              <a:rPr lang="ru-RU" dirty="0"/>
              <a:t>. — М. : БИНОМ. Лаборатория знаний, 2023. — 256 с. : ил.</a:t>
            </a:r>
          </a:p>
          <a:p>
            <a:pPr marL="18288" indent="0">
              <a:buNone/>
            </a:pPr>
            <a:r>
              <a:rPr lang="ru-RU" dirty="0" smtClean="0"/>
              <a:t>2. Моделирование </a:t>
            </a:r>
            <a:r>
              <a:rPr lang="ru-RU" dirty="0"/>
              <a:t>на графах </a:t>
            </a:r>
            <a:r>
              <a:rPr lang="ru-RU" dirty="0">
                <a:hlinkClick r:id="rId2"/>
              </a:rPr>
              <a:t>https://resh.edu.ru/subject/lesson/5491/start/203174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  </a:t>
            </a:r>
            <a:endParaRPr lang="ru-RU" dirty="0"/>
          </a:p>
          <a:p>
            <a:pPr marL="18288" indent="0">
              <a:buNone/>
            </a:pPr>
            <a:r>
              <a:rPr lang="ru-RU" dirty="0" smtClean="0"/>
              <a:t>3. Алгоритм </a:t>
            </a:r>
            <a:r>
              <a:rPr lang="ru-RU" dirty="0"/>
              <a:t>"Деревья решений" для задач классификации. Реализация в </a:t>
            </a:r>
            <a:r>
              <a:rPr lang="ru-RU" dirty="0" err="1"/>
              <a:t>RStudio</a:t>
            </a:r>
            <a:r>
              <a:rPr lang="ru-RU" dirty="0"/>
              <a:t>.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www.youtube.com/watch?v=0MlzDRsh86E&amp;t=13s</a:t>
            </a:r>
            <a:r>
              <a:rPr lang="ru-RU" dirty="0" smtClean="0"/>
              <a:t>  </a:t>
            </a:r>
            <a:endParaRPr lang="ru-RU" dirty="0"/>
          </a:p>
          <a:p>
            <a:pPr marL="18288" indent="0">
              <a:buNone/>
            </a:pPr>
            <a:r>
              <a:rPr lang="ru-RU" dirty="0" smtClean="0"/>
              <a:t>4. Структуры </a:t>
            </a:r>
            <a:r>
              <a:rPr lang="ru-RU" dirty="0"/>
              <a:t>данных деревья, сети, графы, таблицы | Информатика 10-11 класс #12 | </a:t>
            </a:r>
            <a:r>
              <a:rPr lang="ru-RU" dirty="0" err="1"/>
              <a:t>Инфоурок</a:t>
            </a:r>
            <a:r>
              <a:rPr lang="ru-RU" dirty="0"/>
              <a:t>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www.youtube.com/watch?v=yvwQYXWmvzo</a:t>
            </a:r>
            <a:r>
              <a:rPr lang="ru-RU" dirty="0" smtClean="0"/>
              <a:t>   </a:t>
            </a:r>
            <a:endParaRPr lang="ru-RU" dirty="0"/>
          </a:p>
          <a:p>
            <a:pPr marL="18288" indent="0">
              <a:buNone/>
            </a:pPr>
            <a:endParaRPr lang="ru-RU" dirty="0"/>
          </a:p>
          <a:p>
            <a:pPr marL="18288" indent="0" algn="ctr">
              <a:buNone/>
            </a:pPr>
            <a:r>
              <a:rPr lang="ru-RU" dirty="0"/>
              <a:t>План </a:t>
            </a:r>
            <a:r>
              <a:rPr lang="ru-RU" dirty="0" smtClean="0"/>
              <a:t>лекции:</a:t>
            </a:r>
            <a:endParaRPr lang="ru-RU" dirty="0"/>
          </a:p>
          <a:p>
            <a:pPr marL="18288" indent="0">
              <a:buNone/>
            </a:pPr>
            <a:r>
              <a:rPr lang="ru-RU" dirty="0"/>
              <a:t>1.	Информационные модели.</a:t>
            </a:r>
          </a:p>
          <a:p>
            <a:pPr marL="18288" indent="0">
              <a:buNone/>
            </a:pPr>
            <a:r>
              <a:rPr lang="ru-RU" dirty="0"/>
              <a:t>2.	Классификация информационных моделей.</a:t>
            </a:r>
          </a:p>
          <a:p>
            <a:pPr marL="1828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3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557338"/>
            <a:ext cx="7200900" cy="486251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такое модель? </a:t>
            </a:r>
          </a:p>
          <a:p>
            <a:pPr marL="0" indent="442913" algn="just" eaLnBrk="1" hangingPunct="1">
              <a:lnSpc>
                <a:spcPct val="80000"/>
              </a:lnSpc>
              <a:spcBef>
                <a:spcPts val="1800"/>
              </a:spcBef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Модель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- это объект, который используется в качестве «заместителя», представителя другого объекта (оригинала) с определённой целью.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800"/>
              </a:spcBef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Назовите виды моделей. </a:t>
            </a:r>
          </a:p>
          <a:p>
            <a:pPr marL="0" indent="442913" algn="just" eaLnBrk="1" hangingPunct="1">
              <a:lnSpc>
                <a:spcPct val="80000"/>
              </a:lnSpc>
              <a:spcBef>
                <a:spcPts val="1800"/>
              </a:spcBef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Виды моделей: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натурные и информационные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800"/>
              </a:spcBef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Приведите примеры материальных моделей, не упомянутые в параграфе.</a:t>
            </a:r>
          </a:p>
          <a:p>
            <a:pPr marL="0" indent="442913" algn="just" eaLnBrk="1" hangingPunct="1">
              <a:lnSpc>
                <a:spcPct val="80000"/>
              </a:lnSpc>
              <a:spcBef>
                <a:spcPts val="1800"/>
              </a:spcBef>
              <a:buFont typeface="Rockwell" pitchFamily="18" charset="0"/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Муляж яблока, глобус, манекен.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1800"/>
              </a:spcBef>
              <a:buFont typeface="Rockwell" pitchFamily="18" charset="0"/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Назовите типы информационных моделей.</a:t>
            </a:r>
          </a:p>
          <a:p>
            <a:pPr marL="0" indent="442913" algn="just" eaLnBrk="1" hangingPunct="1">
              <a:lnSpc>
                <a:spcPct val="80000"/>
              </a:lnSpc>
              <a:spcBef>
                <a:spcPts val="1800"/>
              </a:spcBef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Типы информационных моделей: вербальные, графические, табличные, математические.</a:t>
            </a:r>
          </a:p>
          <a:p>
            <a:pPr marL="0" indent="442913" eaLnBrk="1" hangingPunct="1">
              <a:lnSpc>
                <a:spcPct val="80000"/>
              </a:lnSpc>
              <a:tabLst>
                <a:tab pos="685800" algn="l"/>
              </a:tabLst>
              <a:defRPr/>
            </a:pPr>
            <a:endParaRPr lang="ru-RU" sz="1900" dirty="0" smtClean="0">
              <a:effectLst>
                <a:outerShdw blurRad="38100" dist="38100" dir="2700000" algn="tl">
                  <a:srgbClr val="1F7335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188912"/>
            <a:ext cx="7200800" cy="443198"/>
          </a:xfrm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Ответьте на следующие вопросы:</a:t>
            </a:r>
            <a:endParaRPr lang="ru-RU" sz="3200" b="1" dirty="0">
              <a:effectLst>
                <a:outerShdw blurRad="38100" dist="38100" dir="2700000" algn="tl">
                  <a:srgbClr val="895D1D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AppData\Local\Microsoft\Windows\Temporary Internet Files\Content.IE5\LNW4B1UB\200px-SiemensHicom300_12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085184"/>
            <a:ext cx="1000000" cy="16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620713"/>
            <a:ext cx="7058025" cy="4464050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ts val="1800"/>
              </a:spcBef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такое информационная модель? </a:t>
            </a:r>
          </a:p>
          <a:p>
            <a:pPr marL="609600" indent="609600" algn="just" eaLnBrk="1" hangingPunct="1">
              <a:spcBef>
                <a:spcPts val="1800"/>
              </a:spcBef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Информационная модель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это описание в той или иной форме объекта моделирования.</a:t>
            </a:r>
          </a:p>
          <a:p>
            <a:pPr marL="0" indent="0" algn="just" eaLnBrk="1" hangingPunct="1">
              <a:spcBef>
                <a:spcPts val="1800"/>
              </a:spcBef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Можно ли карту города назвать информационной моделью? </a:t>
            </a:r>
          </a:p>
          <a:p>
            <a:pPr marL="609600" indent="609600" algn="just" eaLnBrk="1" hangingPunct="1">
              <a:spcBef>
                <a:spcPts val="1800"/>
              </a:spcBef>
              <a:buFontTx/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Можно.</a:t>
            </a:r>
          </a:p>
          <a:p>
            <a:pPr marL="0" indent="0" algn="just" eaLnBrk="1" hangingPunct="1">
              <a:spcBef>
                <a:spcPts val="1800"/>
              </a:spcBef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Что такое компьютерная информационная  модель? </a:t>
            </a:r>
          </a:p>
          <a:p>
            <a:pPr marL="609600" indent="609600" algn="just" eaLnBrk="1" hangingPunct="1">
              <a:spcBef>
                <a:spcPts val="1800"/>
              </a:spcBef>
              <a:buFont typeface="Wingdings" pitchFamily="2" charset="2"/>
              <a:buNone/>
              <a:tabLst>
                <a:tab pos="685800" algn="l"/>
              </a:tabLst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Компьютерная информационная  модель </a:t>
            </a:r>
            <a:r>
              <a:rPr lang="ru-R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– информационные модели, реализованные на компьютере.</a:t>
            </a:r>
          </a:p>
          <a:p>
            <a:pPr marL="609600" indent="-609600" eaLnBrk="1" hangingPunct="1">
              <a:spcBef>
                <a:spcPts val="1800"/>
              </a:spcBef>
              <a:buFont typeface="Wingdings" pitchFamily="2" charset="2"/>
              <a:buNone/>
              <a:tabLst>
                <a:tab pos="685800" algn="l"/>
              </a:tabLst>
              <a:defRPr/>
            </a:pPr>
            <a:endParaRPr lang="ru-RU" sz="2600" dirty="0" smtClean="0">
              <a:effectLst>
                <a:outerShdw blurRad="38100" dist="38100" dir="2700000" algn="tl">
                  <a:srgbClr val="1F7335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73138"/>
            <a:ext cx="8424936" cy="562451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  <a:defRPr/>
            </a:pPr>
            <a:r>
              <a:rPr lang="ru-RU" sz="225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     В </a:t>
            </a:r>
            <a:r>
              <a:rPr lang="ru-RU" sz="225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разговорной речи мы часто используем словесное (вербальное) представление информации. Например, словестное описание некоторой местности: «Наш район состоит из пяти поселков: Дедкино, Бабкино, Репкино, Кошкино и Мышкино. Автомобильные дороги проложены между поселков: Дедкино и Бабкино, Дедкино и Кошкино, Бабкино и Мышкино, Бабкино и Кошкино, Кошкино и Репкино». По такому описанию довольно трудно представить себе эту местность, нелегко и запомнить описание. А представьте себе, что поселков не 5, а 25! Как представить данную информацию, чтобы она стала понятной всем? </a:t>
            </a:r>
            <a:r>
              <a:rPr lang="ru-RU" sz="2250" dirty="0">
                <a:latin typeface="Arial" pitchFamily="34" charset="0"/>
                <a:cs typeface="Arial" pitchFamily="34" charset="0"/>
              </a:rPr>
              <a:t>Это словесное описание – словесная модель. </a:t>
            </a:r>
            <a:r>
              <a:rPr lang="ru-RU" sz="225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ru-RU" sz="225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гораздо понятнее становится из схемы (на ней поселки обозначены первыми буквами своих названий). </a:t>
            </a:r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0188"/>
            <a:ext cx="7200800" cy="44319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b="1" smtClean="0">
                <a:latin typeface="Arial" pitchFamily="34" charset="0"/>
                <a:cs typeface="Arial" pitchFamily="34" charset="0"/>
              </a:rPr>
              <a:t>Целеполагание</a:t>
            </a:r>
            <a:endParaRPr lang="ru-RU" sz="32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85825" y="333375"/>
            <a:ext cx="7431088" cy="4333875"/>
          </a:xfrm>
        </p:spPr>
        <p:txBody>
          <a:bodyPr/>
          <a:lstStyle/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Font typeface="Wingdings 3" pitchFamily="18" charset="2"/>
              <a:buNone/>
            </a:pPr>
            <a:endParaRPr lang="ru-RU" altLang="ru-RU" sz="2700" smtClean="0"/>
          </a:p>
          <a:p>
            <a:pPr marL="360363" indent="0" eaLnBrk="1" hangingPunct="1">
              <a:buClr>
                <a:srgbClr val="FFCC00"/>
              </a:buClr>
              <a:buFontTx/>
              <a:buNone/>
            </a:pPr>
            <a:endParaRPr lang="ru-RU" altLang="ru-RU" sz="1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70188" y="627534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Д</a:t>
            </a:r>
          </a:p>
        </p:txBody>
      </p:sp>
      <p:sp>
        <p:nvSpPr>
          <p:cNvPr id="6" name="Овал 5"/>
          <p:cNvSpPr/>
          <p:nvPr/>
        </p:nvSpPr>
        <p:spPr>
          <a:xfrm>
            <a:off x="3268663" y="2364532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К</a:t>
            </a:r>
          </a:p>
        </p:txBody>
      </p:sp>
      <p:sp>
        <p:nvSpPr>
          <p:cNvPr id="7" name="Овал 6"/>
          <p:cNvSpPr/>
          <p:nvPr/>
        </p:nvSpPr>
        <p:spPr>
          <a:xfrm>
            <a:off x="1619672" y="3439339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Р</a:t>
            </a:r>
          </a:p>
        </p:txBody>
      </p:sp>
      <p:sp>
        <p:nvSpPr>
          <p:cNvPr id="8" name="Овал 7"/>
          <p:cNvSpPr/>
          <p:nvPr/>
        </p:nvSpPr>
        <p:spPr>
          <a:xfrm>
            <a:off x="6012067" y="2610497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М</a:t>
            </a:r>
          </a:p>
        </p:txBody>
      </p:sp>
      <p:sp>
        <p:nvSpPr>
          <p:cNvPr id="9" name="Овал 8"/>
          <p:cNvSpPr/>
          <p:nvPr/>
        </p:nvSpPr>
        <p:spPr>
          <a:xfrm>
            <a:off x="5426205" y="824558"/>
            <a:ext cx="857250" cy="85725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/>
              <a:t>Б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368550" y="3095625"/>
            <a:ext cx="1025525" cy="5540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3019426" y="1755775"/>
            <a:ext cx="857250" cy="3587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27438" y="1057275"/>
            <a:ext cx="184785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5568950" y="1895476"/>
            <a:ext cx="928687" cy="5000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140200" y="1555750"/>
            <a:ext cx="1428750" cy="12001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744" name="Прямоугольник 9"/>
          <p:cNvSpPr>
            <a:spLocks noChangeArrowheads="1"/>
          </p:cNvSpPr>
          <p:nvPr/>
        </p:nvSpPr>
        <p:spPr bwMode="auto">
          <a:xfrm>
            <a:off x="927100" y="4652963"/>
            <a:ext cx="7072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buClr>
                <a:srgbClr val="FFCC00"/>
              </a:buClr>
            </a:pPr>
            <a:r>
              <a:rPr lang="ru-RU" altLang="ru-RU">
                <a:solidFill>
                  <a:srgbClr val="FFFFFF"/>
                </a:solidFill>
                <a:cs typeface="Arial" pitchFamily="34" charset="0"/>
              </a:rPr>
              <a:t>Район состоит их пяти поселков: Дедкино, Бабкино, Репкино, Кошкино и Мышкино. Автомобильные дороги проложены между: Дедкино и Бабкино, Дедкино и Кошкино, Бабкино и Мышкино, Бабкино и Кошкино, Кошкино и Репкино.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/>
          </p:cNvSpPr>
          <p:nvPr>
            <p:ph idx="1"/>
          </p:nvPr>
        </p:nvSpPr>
        <p:spPr>
          <a:xfrm>
            <a:off x="900113" y="765175"/>
            <a:ext cx="7272337" cy="5176838"/>
          </a:xfrm>
        </p:spPr>
        <p:txBody>
          <a:bodyPr>
            <a:normAutofit/>
          </a:bodyPr>
          <a:lstStyle/>
          <a:p>
            <a:pPr marL="0" indent="854075">
              <a:spcAft>
                <a:spcPts val="1200"/>
              </a:spcAft>
              <a:buFontTx/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Сформулировать цели и задачи занятия вы сможете сами. Закончите предложение, используя опорные фразы: </a:t>
            </a:r>
          </a:p>
          <a:p>
            <a:pPr marL="18288" indent="0"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Буду уметь…</a:t>
            </a:r>
          </a:p>
          <a:p>
            <a:pPr marL="18288" indent="0"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Узнаю о...  </a:t>
            </a:r>
          </a:p>
          <a:p>
            <a:pPr marL="18288" indent="0"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Приобрету  знания…</a:t>
            </a:r>
          </a:p>
          <a:p>
            <a:pPr marL="18288" indent="0"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Смогу решить…</a:t>
            </a:r>
          </a:p>
          <a:p>
            <a:pPr marL="18288" indent="0"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Смогу проявить…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88640"/>
            <a:ext cx="7200801" cy="504056"/>
          </a:xfrm>
          <a:ln w="12700">
            <a:solidFill>
              <a:schemeClr val="bg2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 defTabSz="914363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Изучение нового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материала</a:t>
            </a:r>
            <a:endParaRPr lang="ru-RU" sz="3600" dirty="0"/>
          </a:p>
        </p:txBody>
      </p:sp>
      <p:pic>
        <p:nvPicPr>
          <p:cNvPr id="32771" name="Picture 5" descr="J02341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99413" y="5602288"/>
            <a:ext cx="1114425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71550" y="1268413"/>
            <a:ext cx="7200900" cy="44135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93FF27"/>
                </a:solidFill>
                <a:cs typeface="Arial" pitchFamily="34" charset="0"/>
              </a:rPr>
              <a:t>ЦЕЛЬ</a:t>
            </a:r>
            <a:r>
              <a:rPr lang="ru-RU" sz="2400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  <a:p>
            <a:pPr algn="just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2400" dirty="0">
                <a:solidFill>
                  <a:srgbClr val="FFFFFF"/>
                </a:solidFill>
                <a:cs typeface="Arial" pitchFamily="34" charset="0"/>
              </a:rPr>
              <a:t> ввести понятия «структура данных», «граф», «сеть», «дерево» «таблица»; </a:t>
            </a:r>
          </a:p>
          <a:p>
            <a:pPr algn="just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2400" dirty="0">
                <a:solidFill>
                  <a:srgbClr val="FFFFFF"/>
                </a:solidFill>
                <a:cs typeface="Arial" pitchFamily="34" charset="0"/>
              </a:rPr>
              <a:t> сформировать навыки построения графов, деревьев, по вербальному описанию системы;</a:t>
            </a:r>
          </a:p>
          <a:p>
            <a:pPr algn="just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r>
              <a:rPr lang="ru-RU" sz="2400" dirty="0">
                <a:solidFill>
                  <a:srgbClr val="FFFFFF"/>
                </a:solidFill>
                <a:cs typeface="Arial" pitchFamily="34" charset="0"/>
              </a:rPr>
              <a:t> строить различные по типу таблицы.</a:t>
            </a:r>
          </a:p>
          <a:p>
            <a:pPr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/>
            </a:pPr>
            <a:endParaRPr lang="ru-RU" sz="2400" dirty="0">
              <a:solidFill>
                <a:srgbClr val="FFFFFF"/>
              </a:solidFill>
              <a:cs typeface="Arial" pitchFamily="34" charset="0"/>
            </a:endParaRPr>
          </a:p>
          <a:p>
            <a:pPr indent="457200" algn="just" defTabSz="91281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400" dirty="0"/>
              <a:t>Реализация целей этапа осуществляется </a:t>
            </a:r>
            <a:r>
              <a:rPr lang="ru-RU" sz="2400" dirty="0" smtClean="0"/>
              <a:t>через: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ru-RU" sz="2400" dirty="0" smtClean="0"/>
              <a:t>Построение графа с </a:t>
            </a:r>
            <a:r>
              <a:rPr lang="en-US" sz="2400" dirty="0" smtClean="0"/>
              <a:t> </a:t>
            </a:r>
            <a:r>
              <a:rPr lang="ru-RU" sz="2400" dirty="0" smtClean="0"/>
              <a:t>использованием</a:t>
            </a:r>
            <a:r>
              <a:rPr lang="en-US" sz="2400" dirty="0" smtClean="0"/>
              <a:t> PowerPoint 2010.</a:t>
            </a:r>
          </a:p>
          <a:p>
            <a:pPr marL="457200" indent="-457200" algn="just" defTabSz="912813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AutoNum type="arabicPeriod"/>
              <a:defRPr/>
            </a:pPr>
            <a:r>
              <a:rPr lang="ru-RU" sz="2400" dirty="0" smtClean="0">
                <a:solidFill>
                  <a:srgbClr val="FFFFFF"/>
                </a:solidFill>
                <a:cs typeface="Arial" pitchFamily="34" charset="0"/>
              </a:rPr>
              <a:t>Построение </a:t>
            </a:r>
            <a:r>
              <a:rPr lang="ru-RU" sz="2400" dirty="0">
                <a:solidFill>
                  <a:srgbClr val="FFFFFF"/>
                </a:solidFill>
                <a:cs typeface="Arial" pitchFamily="34" charset="0"/>
              </a:rPr>
              <a:t>таблиц с помощью </a:t>
            </a: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EXCEL 2010</a:t>
            </a:r>
            <a:endParaRPr lang="ru-RU" sz="2400" dirty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Green Swirls Segoe Template_TP10286739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5 edges">
  <a:themeElements>
    <a:clrScheme name="">
      <a:dk1>
        <a:srgbClr val="C0C0C0"/>
      </a:dk1>
      <a:lt1>
        <a:srgbClr val="FFFFFF"/>
      </a:lt1>
      <a:dk2>
        <a:srgbClr val="0000CC"/>
      </a:dk2>
      <a:lt2>
        <a:srgbClr val="CCECFF"/>
      </a:lt2>
      <a:accent1>
        <a:srgbClr val="FF3399"/>
      </a:accent1>
      <a:accent2>
        <a:srgbClr val="99CCFF"/>
      </a:accent2>
      <a:accent3>
        <a:srgbClr val="AAAA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5 ed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5 edg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edg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edg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CC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CC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CC00CC"/>
      </a:accent1>
      <a:accent2>
        <a:srgbClr val="00FFFF"/>
      </a:accent2>
      <a:accent3>
        <a:srgbClr val="AAB8CA"/>
      </a:accent3>
      <a:accent4>
        <a:srgbClr val="DADADA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CC00CC"/>
      </a:accent1>
      <a:accent2>
        <a:srgbClr val="00FFFF"/>
      </a:accent2>
      <a:accent3>
        <a:srgbClr val="AAB8CA"/>
      </a:accent3>
      <a:accent4>
        <a:srgbClr val="000000"/>
      </a:accent4>
      <a:accent5>
        <a:srgbClr val="E2AAE2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1.6 (10)</Template>
  <TotalTime>3664</TotalTime>
  <Words>1401</Words>
  <Application>Microsoft Office PowerPoint</Application>
  <PresentationFormat>Экран (4:3)</PresentationFormat>
  <Paragraphs>329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23</vt:i4>
      </vt:variant>
    </vt:vector>
  </HeadingPairs>
  <TitlesOfParts>
    <vt:vector size="47" baseType="lpstr">
      <vt:lpstr>Arial</vt:lpstr>
      <vt:lpstr>Arial Black</vt:lpstr>
      <vt:lpstr>Calibri</vt:lpstr>
      <vt:lpstr>Constantia</vt:lpstr>
      <vt:lpstr>Courier New</vt:lpstr>
      <vt:lpstr>Lucida Sans Unicode</vt:lpstr>
      <vt:lpstr>Palatino Linotype</vt:lpstr>
      <vt:lpstr>Rockwell</vt:lpstr>
      <vt:lpstr>Tahoma</vt:lpstr>
      <vt:lpstr>Times New Roman</vt:lpstr>
      <vt:lpstr>Wingdings</vt:lpstr>
      <vt:lpstr>Wingdings 3</vt:lpstr>
      <vt:lpstr>6_colormaster</vt:lpstr>
      <vt:lpstr>45 edges</vt:lpstr>
      <vt:lpstr>1_colormaster</vt:lpstr>
      <vt:lpstr>2_colormaster</vt:lpstr>
      <vt:lpstr>3_colormaster</vt:lpstr>
      <vt:lpstr>4_colormaster</vt:lpstr>
      <vt:lpstr>5_colormaster</vt:lpstr>
      <vt:lpstr>7_colormaster</vt:lpstr>
      <vt:lpstr>8_colormaster</vt:lpstr>
      <vt:lpstr>1_Green Swirls Segoe Template_TP10286739</vt:lpstr>
      <vt:lpstr>Белый текст и шрифт Courier для слайдов с кодом</vt:lpstr>
      <vt:lpstr>Базовая</vt:lpstr>
      <vt:lpstr>ГБПОУ «ДПЭК»</vt:lpstr>
      <vt:lpstr> ЦЕЛИ ЗАНЯТИЯ</vt:lpstr>
      <vt:lpstr>Презентация PowerPoint</vt:lpstr>
      <vt:lpstr>Ответьте на следующие вопросы:</vt:lpstr>
      <vt:lpstr>Презентация PowerPoint</vt:lpstr>
      <vt:lpstr>Целеполагание</vt:lpstr>
      <vt:lpstr>Презентация PowerPoint</vt:lpstr>
      <vt:lpstr>Презентация PowerPoint</vt:lpstr>
      <vt:lpstr>Изучение нового материала</vt:lpstr>
      <vt:lpstr>Презентация PowerPoint</vt:lpstr>
      <vt:lpstr>Презентация PowerPoint</vt:lpstr>
      <vt:lpstr>Презентация PowerPoint</vt:lpstr>
      <vt:lpstr> Ориентированный граф или несимметричная связь</vt:lpstr>
      <vt:lpstr>Презентация PowerPoint</vt:lpstr>
      <vt:lpstr>Иерархические структуры - деревья</vt:lpstr>
      <vt:lpstr>Презентация PowerPoint</vt:lpstr>
      <vt:lpstr>    Примеры иерархических структур - деревьев </vt:lpstr>
      <vt:lpstr>ТАБЛИЦЫ</vt:lpstr>
      <vt:lpstr>Пример таблицы «объект-свойство»</vt:lpstr>
      <vt:lpstr>Пример таблицы «объект-объект»</vt:lpstr>
      <vt:lpstr>Двоичная матрица называется матрицей смежности: единицы стоят на пересечении строк и столбцов с названием смежных (соединенных дорог) поселков.</vt:lpstr>
      <vt:lpstr>Таблица 4. Переливание крови</vt:lpstr>
      <vt:lpstr>  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Недосейкина  Вера Александровна,  группа 10 Модуль 1. Отражение использования ЭОР в образовательном процессе: федеральные программы и ресурсы</dc:title>
  <dc:creator>Dom</dc:creator>
  <cp:lastModifiedBy>Лариса</cp:lastModifiedBy>
  <cp:revision>194</cp:revision>
  <dcterms:created xsi:type="dcterms:W3CDTF">2012-12-12T15:15:22Z</dcterms:created>
  <dcterms:modified xsi:type="dcterms:W3CDTF">2024-04-13T13:51:06Z</dcterms:modified>
</cp:coreProperties>
</file>