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ru-RU" smtClean="0"/>
              <a:t>Образец заголовка</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ru-RU" smtClean="0"/>
              <a:t>Вставка рисунка</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C79C5D-2A6F-F04D-97DA-BEF2467B64E4}" type="datetimeFigureOut">
              <a:rPr lang="en-US" dirty="0"/>
              <a:pPr/>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ru-RU" smtClean="0"/>
              <a:t>Образец заголовка</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ru-RU" smtClean="0"/>
              <a:t>Образец текста</a:t>
            </a:r>
          </a:p>
        </p:txBody>
      </p:sp>
      <p:sp>
        <p:nvSpPr>
          <p:cNvPr id="4" name="Date Placeholder 3"/>
          <p:cNvSpPr>
            <a:spLocks noGrp="1"/>
          </p:cNvSpPr>
          <p:nvPr>
            <p:ph type="dt" sz="half" idx="10"/>
          </p:nvPr>
        </p:nvSpPr>
        <p:spPr/>
        <p:txBody>
          <a:bodyPr/>
          <a:lstStyle/>
          <a:p>
            <a:fld id="{8DFA1846-DA80-1C48-A609-854EA85C59AD}"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ru-RU" smtClean="0"/>
              <a:t>Образец заголовка</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ru-RU" smtClean="0"/>
              <a:t>Образец текста</a:t>
            </a:r>
          </a:p>
        </p:txBody>
      </p:sp>
      <p:sp>
        <p:nvSpPr>
          <p:cNvPr id="2" name="Date Placeholder 1"/>
          <p:cNvSpPr>
            <a:spLocks noGrp="1"/>
          </p:cNvSpPr>
          <p:nvPr>
            <p:ph type="dt" sz="half" idx="10"/>
          </p:nvPr>
        </p:nvSpPr>
        <p:spPr/>
        <p:txBody>
          <a:bodyPr/>
          <a:lstStyle/>
          <a:p>
            <a:fld id="{FBF54567-0DE4-3F47-BF90-CB84690072F9}" type="datetimeFigureOut">
              <a:rPr lang="en-US" dirty="0"/>
              <a:pPr/>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ru-RU" smtClean="0"/>
              <a:t>Образец заголовка</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DFA1846-DA80-1C48-A609-854EA85C59AD}"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ru-RU" smtClean="0"/>
              <a:t>Образец заголовка</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0DF5E60-9974-AC48-9591-99C2BB44B7CF}" type="datetimeFigureOut">
              <a:rPr lang="en-US" dirty="0"/>
              <a:pPr/>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ru-RU" smtClean="0"/>
              <a:t>Образец заголовка</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ru-RU" smtClean="0"/>
              <a:t>Вставка рисунка</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2/13/2024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2/13/2024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q=http://to-name.ru/historical-events/novyj-god-istoria.htm&amp;sa=D&amp;ust=1491143585059000&amp;usg=AFQjCNFWZQyzOiFxW1uWfBeTcaHaR44Gbg" TargetMode="External"/><Relationship Id="rId2" Type="http://schemas.openxmlformats.org/officeDocument/2006/relationships/hyperlink" Target="https://www.google.com/url?q=http://to-name.ru/historical-events/novyj-god-istoria.htm&amp;sa=D&amp;ust=1491143585058000&amp;usg=AFQjCNGFH1uNnt_1pWP69zS_dKDu1axIjA" TargetMode="External"/><Relationship Id="rId1" Type="http://schemas.openxmlformats.org/officeDocument/2006/relationships/slideLayout" Target="../slideLayouts/slideLayout2.xml"/><Relationship Id="rId5" Type="http://schemas.openxmlformats.org/officeDocument/2006/relationships/hyperlink" Target="https://www.google.com/url?q=http://to-name.ru/biography/snow-maiden.htm&amp;sa=D&amp;ust=1491143585061000&amp;usg=AFQjCNG68S3623aNUdn2NVQCAbpaT8AZ4w" TargetMode="External"/><Relationship Id="rId4" Type="http://schemas.openxmlformats.org/officeDocument/2006/relationships/hyperlink" Target="https://www.google.com/url?q=http://to-name.ru/biography/santa-claus.htm&amp;sa=D&amp;ust=1491143585060000&amp;usg=AFQjCNHjWLWt4JEmsRTlGkWQGoTOhpCQb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a:t>
            </a:r>
            <a:r>
              <a:rPr lang="ru-RU" dirty="0" smtClean="0"/>
              <a:t>Ёлка: живая или искусственная? Вот в чём вопрос</a:t>
            </a:r>
            <a:r>
              <a:rPr lang="en-US" dirty="0" smtClean="0"/>
              <a:t>!”</a:t>
            </a:r>
            <a:endParaRPr lang="ru-RU" dirty="0"/>
          </a:p>
        </p:txBody>
      </p:sp>
      <p:sp>
        <p:nvSpPr>
          <p:cNvPr id="3" name="Подзаголовок 2"/>
          <p:cNvSpPr>
            <a:spLocks noGrp="1"/>
          </p:cNvSpPr>
          <p:nvPr>
            <p:ph type="subTitle" idx="1"/>
          </p:nvPr>
        </p:nvSpPr>
        <p:spPr/>
        <p:txBody>
          <a:bodyPr/>
          <a:lstStyle/>
          <a:p>
            <a:r>
              <a:rPr lang="ru-RU" dirty="0" smtClean="0"/>
              <a:t>Проект создан Анастасией Александровной Ивакиной 4В</a:t>
            </a:r>
            <a:endParaRPr lang="ru-RU" dirty="0"/>
          </a:p>
        </p:txBody>
      </p:sp>
    </p:spTree>
    <p:extLst>
      <p:ext uri="{BB962C8B-B14F-4D97-AF65-F5344CB8AC3E}">
        <p14:creationId xmlns:p14="http://schemas.microsoft.com/office/powerpoint/2010/main" val="20665407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10001" y="2308012"/>
            <a:ext cx="7191000" cy="3636511"/>
          </a:xfrm>
        </p:spPr>
        <p:txBody>
          <a:bodyPr/>
          <a:lstStyle/>
          <a:p>
            <a:pPr marL="0" indent="0">
              <a:buNone/>
            </a:pPr>
            <a:r>
              <a:rPr lang="ru-RU" sz="2400" dirty="0"/>
              <a:t>2.  Почему на новый год украшают елку?</a:t>
            </a:r>
          </a:p>
          <a:p>
            <a:r>
              <a:rPr lang="ru-RU" sz="2400" dirty="0"/>
              <a:t>Большинство ответило, что «</a:t>
            </a:r>
            <a:r>
              <a:rPr lang="ru-RU" sz="2400" b="1" dirty="0"/>
              <a:t>для красоты</a:t>
            </a:r>
            <a:r>
              <a:rPr lang="ru-RU" sz="2400" dirty="0"/>
              <a:t>»</a:t>
            </a:r>
          </a:p>
          <a:p>
            <a:r>
              <a:rPr lang="ru-RU" sz="2400" dirty="0"/>
              <a:t>Второй популярный ответ: </a:t>
            </a:r>
            <a:r>
              <a:rPr lang="ru-RU" sz="2400" b="1" dirty="0"/>
              <a:t>чтобы Дед мороз знал куда положить </a:t>
            </a:r>
            <a:r>
              <a:rPr lang="ru-RU" sz="2400" b="1" dirty="0" smtClean="0"/>
              <a:t>подарки</a:t>
            </a:r>
          </a:p>
          <a:p>
            <a:r>
              <a:rPr lang="ru-RU" sz="2400" dirty="0" smtClean="0"/>
              <a:t>Третий </a:t>
            </a:r>
            <a:r>
              <a:rPr lang="ru-RU" sz="2400" dirty="0"/>
              <a:t>популярный ответ: </a:t>
            </a:r>
            <a:r>
              <a:rPr lang="ru-RU" sz="2400" b="1" dirty="0"/>
              <a:t>это символ нового года</a:t>
            </a:r>
            <a:r>
              <a:rPr lang="ru-RU" sz="2400" dirty="0"/>
              <a:t>.</a:t>
            </a:r>
          </a:p>
          <a:p>
            <a:endParaRPr lang="ru-RU" sz="2400" dirty="0"/>
          </a:p>
        </p:txBody>
      </p:sp>
      <p:sp>
        <p:nvSpPr>
          <p:cNvPr id="5" name="AutoShape 10" descr="https://cdn1.ozone.ru/s3/multimedia-s/c1000/60347041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2"/>
          <a:stretch>
            <a:fillRect/>
          </a:stretch>
        </p:blipFill>
        <p:spPr>
          <a:xfrm>
            <a:off x="8219100" y="2389431"/>
            <a:ext cx="3312539" cy="3199913"/>
          </a:xfrm>
          <a:prstGeom prst="rect">
            <a:avLst/>
          </a:prstGeom>
        </p:spPr>
      </p:pic>
    </p:spTree>
    <p:extLst>
      <p:ext uri="{BB962C8B-B14F-4D97-AF65-F5344CB8AC3E}">
        <p14:creationId xmlns:p14="http://schemas.microsoft.com/office/powerpoint/2010/main" val="13373593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dirty="0" smtClean="0"/>
              <a:t>3. Что </a:t>
            </a:r>
            <a:r>
              <a:rPr lang="ru-RU" dirty="0"/>
              <a:t>вы знаете об этой традиции?</a:t>
            </a:r>
          </a:p>
          <a:p>
            <a:r>
              <a:rPr lang="ru-RU" b="1" dirty="0"/>
              <a:t>17 человек</a:t>
            </a:r>
            <a:r>
              <a:rPr lang="ru-RU" dirty="0"/>
              <a:t> ответили: - </a:t>
            </a:r>
            <a:r>
              <a:rPr lang="ru-RU" dirty="0" smtClean="0"/>
              <a:t>ничего;  </a:t>
            </a:r>
          </a:p>
          <a:p>
            <a:pPr marL="0" indent="0">
              <a:buNone/>
            </a:pPr>
            <a:r>
              <a:rPr lang="ru-RU" dirty="0" smtClean="0"/>
              <a:t>Другие </a:t>
            </a:r>
            <a:r>
              <a:rPr lang="ru-RU" dirty="0"/>
              <a:t>популярные ответы:</a:t>
            </a:r>
          </a:p>
          <a:p>
            <a:pPr lvl="0"/>
            <a:r>
              <a:rPr lang="ru-RU" dirty="0"/>
              <a:t>Под елку кладут подарки</a:t>
            </a:r>
            <a:r>
              <a:rPr lang="en-US" dirty="0"/>
              <a:t>;</a:t>
            </a:r>
            <a:endParaRPr lang="ru-RU" dirty="0"/>
          </a:p>
          <a:p>
            <a:pPr lvl="0"/>
            <a:r>
              <a:rPr lang="ru-RU" dirty="0"/>
              <a:t>Вокруг елки собираются всей семьей;</a:t>
            </a:r>
          </a:p>
          <a:p>
            <a:pPr lvl="0"/>
            <a:r>
              <a:rPr lang="ru-RU" dirty="0"/>
              <a:t>Эту традицию ввел в России Петр </a:t>
            </a:r>
            <a:r>
              <a:rPr lang="en-US" dirty="0"/>
              <a:t>I</a:t>
            </a:r>
            <a:r>
              <a:rPr lang="ru-RU" dirty="0"/>
              <a:t>;</a:t>
            </a:r>
          </a:p>
          <a:p>
            <a:pPr lvl="0"/>
            <a:r>
              <a:rPr lang="ru-RU" dirty="0"/>
              <a:t>Елку наряжают во многих странах;</a:t>
            </a:r>
          </a:p>
          <a:p>
            <a:pPr lvl="0"/>
            <a:r>
              <a:rPr lang="ru-RU" dirty="0"/>
              <a:t>На елку часто вешают сладости;</a:t>
            </a:r>
          </a:p>
          <a:p>
            <a:pPr lvl="0"/>
            <a:r>
              <a:rPr lang="ru-RU" dirty="0"/>
              <a:t>На верхушку елки принято ставить звезду</a:t>
            </a:r>
            <a:r>
              <a:rPr lang="ru-RU" dirty="0" smtClean="0"/>
              <a:t>.</a:t>
            </a:r>
            <a:endParaRPr lang="ru-RU" dirty="0"/>
          </a:p>
        </p:txBody>
      </p:sp>
      <p:pic>
        <p:nvPicPr>
          <p:cNvPr id="2050" name="Picture 2" descr="https://pro-dachnikov.com/uploads/posts/2021-10/1633523360_70-p-naryazhennie-novogodnie-yelki-doma-foto-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454" y="2114798"/>
            <a:ext cx="4991999" cy="37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965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sz="2800" dirty="0" smtClean="0"/>
              <a:t> </a:t>
            </a:r>
            <a:r>
              <a:rPr lang="ru-RU" sz="2800" dirty="0"/>
              <a:t>3. Как вы думаете, наносит ли ущерб вырубка   новогодней  красавицы  состоянию лесного хозяйства?</a:t>
            </a:r>
          </a:p>
          <a:p>
            <a:r>
              <a:rPr lang="ru-RU" sz="2800" dirty="0"/>
              <a:t>Большинство ответило, что </a:t>
            </a:r>
            <a:r>
              <a:rPr lang="ru-RU" sz="2800" b="1" dirty="0"/>
              <a:t>да, наносит</a:t>
            </a:r>
            <a:r>
              <a:rPr lang="ru-RU" sz="2800" dirty="0"/>
              <a:t> (28 человек)</a:t>
            </a:r>
          </a:p>
        </p:txBody>
      </p:sp>
    </p:spTree>
    <p:extLst>
      <p:ext uri="{BB962C8B-B14F-4D97-AF65-F5344CB8AC3E}">
        <p14:creationId xmlns:p14="http://schemas.microsoft.com/office/powerpoint/2010/main" val="42287275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История новогодней традиции</a:t>
            </a:r>
          </a:p>
        </p:txBody>
      </p:sp>
      <p:sp>
        <p:nvSpPr>
          <p:cNvPr id="3" name="Объект 2"/>
          <p:cNvSpPr>
            <a:spLocks noGrp="1"/>
          </p:cNvSpPr>
          <p:nvPr>
            <p:ph idx="1"/>
          </p:nvPr>
        </p:nvSpPr>
        <p:spPr>
          <a:xfrm>
            <a:off x="256650" y="2429996"/>
            <a:ext cx="7444444" cy="3636511"/>
          </a:xfrm>
        </p:spPr>
        <p:txBody>
          <a:bodyPr>
            <a:normAutofit fontScale="77500" lnSpcReduction="20000"/>
          </a:bodyPr>
          <a:lstStyle/>
          <a:p>
            <a:r>
              <a:rPr lang="ru-RU" b="1" u="sng" dirty="0"/>
              <a:t>1.Религиозная версия</a:t>
            </a:r>
            <a:endParaRPr lang="ru-RU" dirty="0"/>
          </a:p>
          <a:p>
            <a:r>
              <a:rPr lang="ru-RU" dirty="0"/>
              <a:t>Эта всемирная традиция имеет очень богатую историю, и без нее вряд ли можно представить празднование главных зимних праздников. Почему же мы наряжаем именно ель и как появился этот обычай? Согласно старинной легенде, ель стала символом Рождества по желанию небесных сил. Когда в Вифлееме родился Спаситель, под пение ангелов на темном небе зажглась новая яркая звезда. Внемля знамению, к пещере поспешили не только люди, но и животные и растения. Каждый старался показать новорожденному свою радость и принести какой-нибудь подарок. Растения и деревья дарили Младенцу свои благоухания, цветы, плоды и листья. На радостное событие спешила с далекого севера и Ель. Она пришла самой последней и, стесняясь, встала в стороне. Все удивленно спросили ее, почему она не заходит. Ель ответила, что ей очень хочется войти, но ей нечего подарить Младенцу, и она боится испугать Его или уколоть иголками. Тогда растения поделились с Елью своими дарами, и на ее ветвях стали красоваться красные яблоки, орехи, яркие цветы и зеленые листочки. Ель очень обрадовалась, поблагодарила всех, и тихо подошла к Иисусу. Младенец улыбнулся, увидев красивую, разноцветную, добрую Ель, и тогда над самой ее верхушкой еще ярче засияла Вифлеемская звезда…</a:t>
            </a:r>
          </a:p>
          <a:p>
            <a:endParaRPr lang="ru-RU" dirty="0"/>
          </a:p>
        </p:txBody>
      </p:sp>
      <p:pic>
        <p:nvPicPr>
          <p:cNvPr id="1026" name="Picture 2" descr="https://stihi.ru/pics/2022/01/06/5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841" y="2755969"/>
            <a:ext cx="3277530" cy="21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6448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2</a:t>
            </a:r>
            <a:r>
              <a:rPr lang="ru-RU" dirty="0" smtClean="0"/>
              <a:t>.Историческая версия</a:t>
            </a:r>
            <a:endParaRPr lang="ru-RU" dirty="0"/>
          </a:p>
        </p:txBody>
      </p:sp>
      <p:sp>
        <p:nvSpPr>
          <p:cNvPr id="3" name="Объект 2"/>
          <p:cNvSpPr>
            <a:spLocks noGrp="1"/>
          </p:cNvSpPr>
          <p:nvPr>
            <p:ph idx="1"/>
          </p:nvPr>
        </p:nvSpPr>
        <p:spPr>
          <a:xfrm>
            <a:off x="818712" y="2222287"/>
            <a:ext cx="10554574" cy="4098302"/>
          </a:xfrm>
        </p:spPr>
        <p:txBody>
          <a:bodyPr>
            <a:normAutofit lnSpcReduction="10000"/>
          </a:bodyPr>
          <a:lstStyle/>
          <a:p>
            <a:r>
              <a:rPr lang="ru-RU" dirty="0"/>
              <a:t>В древние времена люди обожествляли природу и верили в существование духов, живущих, преимущественно, в лесах на хвойных деревьях. Считалось, что именно сверхъестественные лесные существа вызывают лютые морозы, насылают метели и запутывают охотников, а особенно смело духи ведут себя длинными декабрьскими ночами. И поэтому, чтобы уберечь себя и свое имущество от проделок лесных существ, люди старались всячески задобрить их: украшали ели различными плодами и угощениями, произносили специальные заговоры и совершали таинственные обряды. К тому же, вечнозеленая елка издревле символизировала саму жизнь. Европейцы убеждены, что распространить обычай наряжать елку помог и глава немецкой Реформации Мартин Лютер. Однажды, в канун Рождества, морозной звездной ночью, он возвращался домой через лес и, решив сделать семье сюрприз, принес елку. Ее украсили свечками и бантиками. После этого случая многие стали брать с него пример. В начале XIX в. этот красивый немецкий обычай стал распространяться на территории Северной Европы. В Англии, Франции, Америке повсеместно ставить и украшать рождественские елки стали только в середине XIX в.</a:t>
            </a:r>
          </a:p>
        </p:txBody>
      </p:sp>
    </p:spTree>
    <p:extLst>
      <p:ext uri="{BB962C8B-B14F-4D97-AF65-F5344CB8AC3E}">
        <p14:creationId xmlns:p14="http://schemas.microsoft.com/office/powerpoint/2010/main" val="11983478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dirty="0"/>
              <a:t>Как традиция появилась в России</a:t>
            </a:r>
          </a:p>
        </p:txBody>
      </p:sp>
      <p:sp>
        <p:nvSpPr>
          <p:cNvPr id="3" name="Объект 2"/>
          <p:cNvSpPr>
            <a:spLocks noGrp="1"/>
          </p:cNvSpPr>
          <p:nvPr>
            <p:ph idx="1"/>
          </p:nvPr>
        </p:nvSpPr>
        <p:spPr>
          <a:xfrm>
            <a:off x="818712" y="2222287"/>
            <a:ext cx="11052446" cy="4082260"/>
          </a:xfrm>
        </p:spPr>
        <p:txBody>
          <a:bodyPr/>
          <a:lstStyle/>
          <a:p>
            <a:r>
              <a:rPr lang="ru-RU" dirty="0"/>
              <a:t>Самая популярная версия происхождения традиции ставить новогоднюю елку в России относится к Петру I. Как известно, вернувшись в Россию, после своей первой поездки в Западную Европу в 1698-1699 года Петр I своим указом от 20 декабря 1699 года, назначил Новый год. Да, да именно назначил. Как сказано было в указе, «по примеру всех иудео-христианских народов» день «</a:t>
            </a:r>
            <a:r>
              <a:rPr lang="ru-RU" dirty="0" err="1"/>
              <a:t>новолетия</a:t>
            </a:r>
            <a:r>
              <a:rPr lang="ru-RU" dirty="0"/>
              <a:t>» или Новый год (до этого традиционно на протяжении тысяч лет отмечавшийся 1 сентября), перенесли на 1 января. Указом Петра I 1 января объявлялся праздничным днем, и строго предписывалось на домах вешать «украшения от древ и ветвей сосновых, еловых и можжевеловых». Интересно, что про елку внутри дома в указе ничего не говорилось, елками нужно было украшать именно дома</a:t>
            </a:r>
            <a:r>
              <a:rPr lang="ru-RU" dirty="0" smtClean="0"/>
              <a:t>!</a:t>
            </a:r>
            <a:endParaRPr lang="ru-RU" dirty="0"/>
          </a:p>
        </p:txBody>
      </p:sp>
    </p:spTree>
    <p:extLst>
      <p:ext uri="{BB962C8B-B14F-4D97-AF65-F5344CB8AC3E}">
        <p14:creationId xmlns:p14="http://schemas.microsoft.com/office/powerpoint/2010/main" val="18685328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Итак, давайте разберем более подробно, чем отличаются елки</a:t>
            </a:r>
            <a:r>
              <a:rPr lang="ru-RU" sz="2800" dirty="0" smtClean="0"/>
              <a:t>.</a:t>
            </a:r>
            <a:r>
              <a:rPr lang="ru-RU" sz="2800" u="sng" dirty="0"/>
              <a:t> </a:t>
            </a:r>
            <a:r>
              <a:rPr lang="ru-RU" sz="2800" dirty="0"/>
              <a:t>Сравнение елок с различных точек </a:t>
            </a:r>
            <a:r>
              <a:rPr lang="ru-RU" sz="2800" dirty="0" smtClean="0"/>
              <a:t>зрения…</a:t>
            </a:r>
            <a:endParaRPr lang="ru-RU" sz="2800" dirty="0"/>
          </a:p>
        </p:txBody>
      </p:sp>
      <p:sp>
        <p:nvSpPr>
          <p:cNvPr id="3" name="Объект 2"/>
          <p:cNvSpPr>
            <a:spLocks noGrp="1"/>
          </p:cNvSpPr>
          <p:nvPr>
            <p:ph idx="1"/>
          </p:nvPr>
        </p:nvSpPr>
        <p:spPr/>
        <p:txBody>
          <a:bodyPr/>
          <a:lstStyle/>
          <a:p>
            <a:r>
              <a:rPr lang="ru-RU" b="1" dirty="0"/>
              <a:t>1. </a:t>
            </a:r>
            <a:r>
              <a:rPr lang="ru-RU" b="1" dirty="0" smtClean="0"/>
              <a:t>Экологии:</a:t>
            </a:r>
            <a:endParaRPr lang="ru-RU" dirty="0"/>
          </a:p>
          <a:p>
            <a:pPr lvl="0"/>
            <a:r>
              <a:rPr lang="ru-RU" dirty="0"/>
              <a:t>Живая елка выращивается специально для праздника, что способствует сохранению зеленых насаждений и биоразнообразия.</a:t>
            </a:r>
          </a:p>
          <a:p>
            <a:pPr lvl="0"/>
            <a:r>
              <a:rPr lang="ru-RU" dirty="0"/>
              <a:t>Искусственные елки производятся из пластика, что негативно влияет на окружающую среду при производстве и утилизации.</a:t>
            </a:r>
          </a:p>
        </p:txBody>
      </p:sp>
    </p:spTree>
    <p:extLst>
      <p:ext uri="{BB962C8B-B14F-4D97-AF65-F5344CB8AC3E}">
        <p14:creationId xmlns:p14="http://schemas.microsoft.com/office/powerpoint/2010/main" val="19877867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2</a:t>
            </a:r>
            <a:r>
              <a:rPr lang="ru-RU" b="1" dirty="0"/>
              <a:t>.  </a:t>
            </a:r>
            <a:r>
              <a:rPr lang="ru-RU" b="1" dirty="0" smtClean="0"/>
              <a:t>Экономики:</a:t>
            </a:r>
            <a:endParaRPr lang="ru-RU" dirty="0"/>
          </a:p>
          <a:p>
            <a:pPr lvl="0"/>
            <a:r>
              <a:rPr lang="ru-RU" dirty="0"/>
              <a:t>Живая елка требует ежегодных затрат на покупку новой елки, тогда как искусственная является одноразовой инвестицией.</a:t>
            </a:r>
          </a:p>
          <a:p>
            <a:pPr lvl="0"/>
            <a:r>
              <a:rPr lang="ru-RU" dirty="0"/>
              <a:t>Однако, стоимость искусственной елки может быть выше, чем стоимость живой, в зависимости от качества материалов и производителя</a:t>
            </a:r>
            <a:r>
              <a:rPr lang="ru-RU" dirty="0" smtClean="0"/>
              <a:t>.</a:t>
            </a:r>
            <a:endParaRPr lang="ru-RU" dirty="0"/>
          </a:p>
        </p:txBody>
      </p:sp>
    </p:spTree>
    <p:extLst>
      <p:ext uri="{BB962C8B-B14F-4D97-AF65-F5344CB8AC3E}">
        <p14:creationId xmlns:p14="http://schemas.microsoft.com/office/powerpoint/2010/main" val="14789003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3. </a:t>
            </a:r>
            <a:r>
              <a:rPr lang="ru-RU" b="1" dirty="0" smtClean="0"/>
              <a:t>Психологии:</a:t>
            </a:r>
            <a:endParaRPr lang="ru-RU" dirty="0"/>
          </a:p>
          <a:p>
            <a:pPr lvl="0"/>
            <a:r>
              <a:rPr lang="ru-RU" dirty="0"/>
              <a:t>Выбор между живой и искусственной елкой может отражать индивидуальные ценности и предпочтения семьи.</a:t>
            </a:r>
          </a:p>
          <a:p>
            <a:pPr lvl="0"/>
            <a:r>
              <a:rPr lang="ru-RU" dirty="0"/>
              <a:t>Психологическое воздействие аромата и внешнего вида живой елки может быть более значимым для создания праздничной атмосферы</a:t>
            </a:r>
            <a:r>
              <a:rPr lang="ru-RU" dirty="0" smtClean="0"/>
              <a:t>.</a:t>
            </a:r>
            <a:endParaRPr lang="ru-RU" dirty="0"/>
          </a:p>
        </p:txBody>
      </p:sp>
    </p:spTree>
    <p:extLst>
      <p:ext uri="{BB962C8B-B14F-4D97-AF65-F5344CB8AC3E}">
        <p14:creationId xmlns:p14="http://schemas.microsoft.com/office/powerpoint/2010/main" val="406794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a:t>4.</a:t>
            </a:r>
            <a:r>
              <a:rPr lang="ru-RU" dirty="0"/>
              <a:t> </a:t>
            </a:r>
            <a:r>
              <a:rPr lang="ru-RU" b="1" dirty="0"/>
              <a:t>Традиции:</a:t>
            </a:r>
            <a:endParaRPr lang="ru-RU" dirty="0"/>
          </a:p>
          <a:p>
            <a:pPr lvl="0"/>
            <a:r>
              <a:rPr lang="ru-RU" dirty="0"/>
              <a:t>Живая елка имеет более долгую историю использования в качестве символа праздника, что может быть важным для тех, кто ценит традиции и историю.</a:t>
            </a:r>
          </a:p>
          <a:p>
            <a:pPr lvl="0"/>
            <a:r>
              <a:rPr lang="ru-RU" dirty="0"/>
              <a:t>Искусственные елки, с другой стороны, стали популярными в более поздние времена и могут быть предпочтительными для тех, кто предпочитает современные решения и удобство.</a:t>
            </a:r>
          </a:p>
        </p:txBody>
      </p:sp>
    </p:spTree>
    <p:extLst>
      <p:ext uri="{BB962C8B-B14F-4D97-AF65-F5344CB8AC3E}">
        <p14:creationId xmlns:p14="http://schemas.microsoft.com/office/powerpoint/2010/main" val="3368267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ru-RU" sz="2000" dirty="0"/>
              <a:t>Елка - символ Рождества и Нового года, который приносит радость и уют в дома многих семей. Однако, перед выбором елки многие задаются вопросом: живая или искусственная? Вот и в нашей семье возник вопрос: «А что же все-таки лучше: искусственное или живое дерево?» Мама за искусственную, так как не любит собирать елочные иголки после праздника, папа говорит, что ему нравится запах настоящей елки. А я думаю, что важно определить использование какой елки меньше вредит природе. Я решила разобраться в этом... В ходе поиска информации я узнала очень много полезного и интересного. И теперь хочу поделиться с вами своим исследованием.</a:t>
            </a:r>
          </a:p>
          <a:p>
            <a:endParaRPr lang="ru-RU" sz="2000" dirty="0"/>
          </a:p>
        </p:txBody>
      </p:sp>
    </p:spTree>
    <p:extLst>
      <p:ext uri="{BB962C8B-B14F-4D97-AF65-F5344CB8AC3E}">
        <p14:creationId xmlns:p14="http://schemas.microsoft.com/office/powerpoint/2010/main" val="9889283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5</a:t>
            </a:r>
            <a:r>
              <a:rPr lang="ru-RU" b="1" dirty="0"/>
              <a:t>. </a:t>
            </a:r>
            <a:r>
              <a:rPr lang="ru-RU" b="1" dirty="0" smtClean="0"/>
              <a:t>Здоровья </a:t>
            </a:r>
            <a:r>
              <a:rPr lang="ru-RU" b="1" dirty="0"/>
              <a:t>и </a:t>
            </a:r>
            <a:r>
              <a:rPr lang="ru-RU" b="1" dirty="0" smtClean="0"/>
              <a:t>безопасности:</a:t>
            </a:r>
            <a:endParaRPr lang="ru-RU" dirty="0"/>
          </a:p>
          <a:p>
            <a:pPr lvl="0"/>
            <a:r>
              <a:rPr lang="ru-RU" dirty="0"/>
              <a:t>Живая елка может вызывать аллергические реакции у некоторых людей из-за пыльцы и смолы.</a:t>
            </a:r>
          </a:p>
          <a:p>
            <a:pPr lvl="0"/>
            <a:r>
              <a:rPr lang="ru-RU" dirty="0"/>
              <a:t>Искусственная елка может быть более безопасной в отношении пожаров, особенно если она оборудована негорючими материалами</a:t>
            </a:r>
            <a:r>
              <a:rPr lang="ru-RU" dirty="0" smtClean="0"/>
              <a:t>.</a:t>
            </a:r>
            <a:endParaRPr lang="ru-RU" dirty="0"/>
          </a:p>
        </p:txBody>
      </p:sp>
    </p:spTree>
    <p:extLst>
      <p:ext uri="{BB962C8B-B14F-4D97-AF65-F5344CB8AC3E}">
        <p14:creationId xmlns:p14="http://schemas.microsoft.com/office/powerpoint/2010/main" val="3471369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6. </a:t>
            </a:r>
            <a:r>
              <a:rPr lang="ru-RU" b="1" dirty="0" smtClean="0"/>
              <a:t>Использования </a:t>
            </a:r>
            <a:r>
              <a:rPr lang="ru-RU" b="1" dirty="0"/>
              <a:t>после праздников:</a:t>
            </a:r>
            <a:endParaRPr lang="ru-RU" dirty="0"/>
          </a:p>
          <a:p>
            <a:pPr lvl="0"/>
            <a:r>
              <a:rPr lang="ru-RU" dirty="0"/>
              <a:t>Живая елка может быть пересажена или утилизирована в качестве компоста после праздников, что способствует устойчивому использованию ресурсов.</a:t>
            </a:r>
          </a:p>
          <a:p>
            <a:r>
              <a:rPr lang="ru-RU" dirty="0"/>
              <a:t>Искусственная елка может храниться и быть использована в течение нескольких лет, что уменьшает необходимость в повторных затратах на покупку</a:t>
            </a:r>
          </a:p>
        </p:txBody>
      </p:sp>
    </p:spTree>
    <p:extLst>
      <p:ext uri="{BB962C8B-B14F-4D97-AF65-F5344CB8AC3E}">
        <p14:creationId xmlns:p14="http://schemas.microsoft.com/office/powerpoint/2010/main" val="37905657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6. </a:t>
            </a:r>
            <a:r>
              <a:rPr lang="ru-RU" b="1" dirty="0" err="1" smtClean="0"/>
              <a:t>Использованой</a:t>
            </a:r>
            <a:r>
              <a:rPr lang="ru-RU" b="1" dirty="0" smtClean="0"/>
              <a:t> </a:t>
            </a:r>
            <a:r>
              <a:rPr lang="ru-RU" b="1" dirty="0"/>
              <a:t>после праздников:</a:t>
            </a:r>
            <a:endParaRPr lang="ru-RU" dirty="0"/>
          </a:p>
          <a:p>
            <a:pPr lvl="0"/>
            <a:r>
              <a:rPr lang="ru-RU" dirty="0"/>
              <a:t>Живая елка может быть пересажена или утилизирована в качестве компоста после праздников, что способствует устойчивому использованию ресурсов.</a:t>
            </a:r>
          </a:p>
          <a:p>
            <a:r>
              <a:rPr lang="ru-RU" dirty="0"/>
              <a:t>Искусственная елка может храниться и быть использована в течение нескольких лет, что уменьшает необходимость в повторных затратах на покупку</a:t>
            </a:r>
          </a:p>
        </p:txBody>
      </p:sp>
    </p:spTree>
    <p:extLst>
      <p:ext uri="{BB962C8B-B14F-4D97-AF65-F5344CB8AC3E}">
        <p14:creationId xmlns:p14="http://schemas.microsoft.com/office/powerpoint/2010/main" val="373149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8. </a:t>
            </a:r>
            <a:r>
              <a:rPr lang="ru-RU" b="1" dirty="0" smtClean="0"/>
              <a:t>Влияния </a:t>
            </a:r>
            <a:r>
              <a:rPr lang="ru-RU" b="1" dirty="0"/>
              <a:t>на декорирование:</a:t>
            </a:r>
            <a:endParaRPr lang="ru-RU" dirty="0"/>
          </a:p>
          <a:p>
            <a:pPr lvl="0"/>
            <a:r>
              <a:rPr lang="ru-RU" dirty="0"/>
              <a:t>Живая елка может предоставить больше возможностей для творчества и оформления, так как ее ветви идеально подходят для различных украшений.</a:t>
            </a:r>
          </a:p>
          <a:p>
            <a:r>
              <a:rPr lang="ru-RU" dirty="0"/>
              <a:t>Искусственная елка, с другой стороны, часто имеет более равномерную форму и ветви, что облегчает процесс украшения и создает более ровный внешний вид.</a:t>
            </a:r>
          </a:p>
        </p:txBody>
      </p:sp>
    </p:spTree>
    <p:extLst>
      <p:ext uri="{BB962C8B-B14F-4D97-AF65-F5344CB8AC3E}">
        <p14:creationId xmlns:p14="http://schemas.microsoft.com/office/powerpoint/2010/main" val="30281668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9. </a:t>
            </a:r>
            <a:r>
              <a:rPr lang="ru-RU" b="1" dirty="0" smtClean="0"/>
              <a:t>Экспериментирования </a:t>
            </a:r>
            <a:r>
              <a:rPr lang="ru-RU" b="1" dirty="0"/>
              <a:t>с новыми технологиями:</a:t>
            </a:r>
            <a:endParaRPr lang="ru-RU" dirty="0"/>
          </a:p>
          <a:p>
            <a:pPr lvl="0"/>
            <a:r>
              <a:rPr lang="ru-RU" dirty="0"/>
              <a:t>Искусственные елки могут быть оборудованы светодиодными огнями и другими инновационными функциями, что придает им современный вид и делает их более привлекательными для некоторых потребителей</a:t>
            </a:r>
          </a:p>
          <a:p>
            <a:pPr lvl="0"/>
            <a:r>
              <a:rPr lang="ru-RU" dirty="0"/>
              <a:t>Живые елки остаются более традиционным выбором и не предлагают таких технологических возможностей.</a:t>
            </a:r>
          </a:p>
        </p:txBody>
      </p:sp>
    </p:spTree>
    <p:extLst>
      <p:ext uri="{BB962C8B-B14F-4D97-AF65-F5344CB8AC3E}">
        <p14:creationId xmlns:p14="http://schemas.microsoft.com/office/powerpoint/2010/main" val="34073271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Экспертное </a:t>
            </a:r>
            <a:r>
              <a:rPr lang="ru-RU" dirty="0" smtClean="0"/>
              <a:t>мнение</a:t>
            </a:r>
            <a:endParaRPr lang="ru-RU" dirty="0"/>
          </a:p>
        </p:txBody>
      </p:sp>
      <p:sp>
        <p:nvSpPr>
          <p:cNvPr id="3" name="Объект 2"/>
          <p:cNvSpPr>
            <a:spLocks noGrp="1"/>
          </p:cNvSpPr>
          <p:nvPr>
            <p:ph idx="1"/>
          </p:nvPr>
        </p:nvSpPr>
        <p:spPr>
          <a:xfrm>
            <a:off x="818712" y="2222287"/>
            <a:ext cx="10554574" cy="4274766"/>
          </a:xfrm>
        </p:spPr>
        <p:txBody>
          <a:bodyPr>
            <a:normAutofit fontScale="92500"/>
          </a:bodyPr>
          <a:lstStyle/>
          <a:p>
            <a:pPr marL="0" indent="0">
              <a:buNone/>
            </a:pPr>
            <a:r>
              <a:rPr lang="ru-RU" dirty="0" smtClean="0"/>
              <a:t>С </a:t>
            </a:r>
            <a:r>
              <a:rPr lang="ru-RU" dirty="0"/>
              <a:t>одной стороны, купить живую елку (имеется в виду не совсем живая елочка, а срубленная) и поставить её у себя дома – это очень приятно и полезно для организма в связи с определёнными свойствами хвои. А как же это влияет на "организм" леса? Это </a:t>
            </a:r>
            <a:r>
              <a:rPr lang="ru-RU" dirty="0" smtClean="0"/>
              <a:t>я решила выяснить  с профессиональной точки зрения : </a:t>
            </a:r>
            <a:r>
              <a:rPr lang="ru-RU" dirty="0"/>
              <a:t>С одной стороны, Вам может показаться, что использование «многоразовой» пластиковой елки лучше, чем приобретение живого дерева, срубленного в лесу (а вдруг еще и браконьерами). С другой стороны изготовление пластиковых елок не безвредно для природы. И об этом надо всегда помнить. Если учесть все этапы процесса - добычу и транспортировку топлива, загрязнение окружающей среды при производстве, то оказывается, что выращивание даже десяти натуральных елок на специальной плантации наносит природе значительно меньший ущерб, чем производство одной искусственной. В общем, если натуральная ель имеет законное, не браконьерское происхождение, то она не хуже, чем искусственная, с точки зрения сохранения природы.</a:t>
            </a:r>
            <a:br>
              <a:rPr lang="ru-RU" dirty="0"/>
            </a:br>
            <a:r>
              <a:rPr lang="ru-RU" dirty="0"/>
              <a:t>Елки в основном принято заготавливать с таких мест, где они достаточно густо произрастают, мешая друг другу расти. Т.е. если они густо растут, то крона будет не такая пушистая. Также принято вести заготовку на линиях электропередач. Там даже запрещено расти деревьям. Вот именно там их и убирают, чтобы в дальнейшем не мешали</a:t>
            </a:r>
            <a:r>
              <a:rPr lang="ru-RU" dirty="0" smtClean="0"/>
              <a:t>.</a:t>
            </a:r>
            <a:endParaRPr lang="ru-RU" dirty="0"/>
          </a:p>
        </p:txBody>
      </p:sp>
    </p:spTree>
    <p:extLst>
      <p:ext uri="{BB962C8B-B14F-4D97-AF65-F5344CB8AC3E}">
        <p14:creationId xmlns:p14="http://schemas.microsoft.com/office/powerpoint/2010/main" val="21691695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Объект 2"/>
          <p:cNvSpPr>
            <a:spLocks noGrp="1"/>
          </p:cNvSpPr>
          <p:nvPr>
            <p:ph idx="1"/>
          </p:nvPr>
        </p:nvSpPr>
        <p:spPr>
          <a:xfrm>
            <a:off x="642249" y="1580603"/>
            <a:ext cx="10554574" cy="4515397"/>
          </a:xfrm>
        </p:spPr>
        <p:txBody>
          <a:bodyPr/>
          <a:lstStyle/>
          <a:p>
            <a:pPr marL="0" indent="0">
              <a:buNone/>
            </a:pPr>
            <a:endParaRPr lang="ru-RU" dirty="0"/>
          </a:p>
          <a:p>
            <a:r>
              <a:rPr lang="ru-RU" b="1" dirty="0"/>
              <a:t>1. Преимущества живой елки:</a:t>
            </a:r>
            <a:endParaRPr lang="ru-RU" dirty="0"/>
          </a:p>
          <a:p>
            <a:r>
              <a:rPr lang="ru-RU" dirty="0"/>
              <a:t>• Природный вид и аромат, создающие атмосферу праздника.</a:t>
            </a:r>
          </a:p>
          <a:p>
            <a:r>
              <a:rPr lang="ru-RU" dirty="0"/>
              <a:t>• Экологический аспект: живая елка способствует очищению воздуха и сохранению природы.</a:t>
            </a:r>
          </a:p>
          <a:p>
            <a:r>
              <a:rPr lang="ru-RU" dirty="0"/>
              <a:t>• Эмоциональное воздействие: уникальный опыт выбора и ухода за елкой, создание воспоминаний.</a:t>
            </a:r>
          </a:p>
        </p:txBody>
      </p:sp>
    </p:spTree>
    <p:extLst>
      <p:ext uri="{BB962C8B-B14F-4D97-AF65-F5344CB8AC3E}">
        <p14:creationId xmlns:p14="http://schemas.microsoft.com/office/powerpoint/2010/main" val="26332792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a:t>2. Преимущества искусственной елки:</a:t>
            </a:r>
            <a:endParaRPr lang="ru-RU" dirty="0"/>
          </a:p>
          <a:p>
            <a:r>
              <a:rPr lang="ru-RU" dirty="0"/>
              <a:t>• Долговечность: может использоваться многократно, экономя ресурсы.</a:t>
            </a:r>
          </a:p>
          <a:p>
            <a:r>
              <a:rPr lang="ru-RU" dirty="0"/>
              <a:t>• Удобство: не требует ухода и не рассыпается иголками, что особенно удобно для занятых людей.</a:t>
            </a:r>
          </a:p>
          <a:p>
            <a:r>
              <a:rPr lang="ru-RU" dirty="0"/>
              <a:t>• Разнообразие: доступна в различных размерах и формах, удовлетворяя индивидуальные предпочтения</a:t>
            </a:r>
            <a:r>
              <a:rPr lang="ru-RU" dirty="0" smtClean="0"/>
              <a:t>.</a:t>
            </a:r>
            <a:endParaRPr lang="ru-RU" dirty="0"/>
          </a:p>
          <a:p>
            <a:endParaRPr lang="ru-RU" dirty="0"/>
          </a:p>
        </p:txBody>
      </p:sp>
    </p:spTree>
    <p:extLst>
      <p:ext uri="{BB962C8B-B14F-4D97-AF65-F5344CB8AC3E}">
        <p14:creationId xmlns:p14="http://schemas.microsoft.com/office/powerpoint/2010/main" val="28215140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Объект 2"/>
          <p:cNvSpPr>
            <a:spLocks noGrp="1"/>
          </p:cNvSpPr>
          <p:nvPr>
            <p:ph idx="1"/>
          </p:nvPr>
        </p:nvSpPr>
        <p:spPr/>
        <p:txBody>
          <a:bodyPr/>
          <a:lstStyle/>
          <a:p>
            <a:pPr marL="0" indent="0">
              <a:buNone/>
            </a:pPr>
            <a:endParaRPr lang="ru-RU" sz="2800" dirty="0"/>
          </a:p>
          <a:p>
            <a:r>
              <a:rPr lang="ru-RU" sz="2800" dirty="0"/>
              <a:t>Решение между живой и искусственной елкой - это не просто выбор декора, это также решение, которое отражает ценности и предпочтения семьи. Независимо от выбора, главное - это то, что елка приносит радость и создает уютную атмосферу праздника для всех, кто вокруг нее собирается.</a:t>
            </a:r>
          </a:p>
          <a:p>
            <a:pPr marL="0" indent="0">
              <a:buNone/>
            </a:pPr>
            <a:endParaRPr lang="ru-RU" dirty="0"/>
          </a:p>
          <a:p>
            <a:endParaRPr lang="ru-RU" dirty="0"/>
          </a:p>
        </p:txBody>
      </p:sp>
    </p:spTree>
    <p:extLst>
      <p:ext uri="{BB962C8B-B14F-4D97-AF65-F5344CB8AC3E}">
        <p14:creationId xmlns:p14="http://schemas.microsoft.com/office/powerpoint/2010/main" val="38386587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3" name="Объект 2"/>
          <p:cNvSpPr>
            <a:spLocks noGrp="1"/>
          </p:cNvSpPr>
          <p:nvPr>
            <p:ph idx="1"/>
          </p:nvPr>
        </p:nvSpPr>
        <p:spPr>
          <a:xfrm>
            <a:off x="818712" y="2222287"/>
            <a:ext cx="6972738" cy="3636511"/>
          </a:xfrm>
        </p:spPr>
        <p:txBody>
          <a:bodyPr/>
          <a:lstStyle/>
          <a:p>
            <a:pPr marL="0" indent="0">
              <a:buNone/>
            </a:pPr>
            <a:endParaRPr lang="ru-RU" dirty="0"/>
          </a:p>
          <a:p>
            <a:pPr lvl="0"/>
            <a:r>
              <a:rPr lang="ru-RU" dirty="0"/>
              <a:t>Моя первая энциклопедия. Планета Земля. - М.: </a:t>
            </a:r>
            <a:r>
              <a:rPr lang="ru-RU" dirty="0" err="1"/>
              <a:t>Эксмо</a:t>
            </a:r>
            <a:r>
              <a:rPr lang="ru-RU" dirty="0"/>
              <a:t>, 2012.</a:t>
            </a:r>
          </a:p>
          <a:p>
            <a:pPr lvl="0"/>
            <a:r>
              <a:rPr lang="ru-RU" dirty="0"/>
              <a:t> </a:t>
            </a:r>
            <a:r>
              <a:rPr lang="ru-RU" dirty="0" err="1"/>
              <a:t>А.Рапопорт</a:t>
            </a:r>
            <a:r>
              <a:rPr lang="ru-RU" dirty="0"/>
              <a:t>. История новогодней елки. – М.: Качели, 2018.</a:t>
            </a:r>
          </a:p>
          <a:p>
            <a:pPr lvl="0"/>
            <a:r>
              <a:rPr lang="ru-RU" dirty="0" err="1"/>
              <a:t>Е.Душечкина</a:t>
            </a:r>
            <a:r>
              <a:rPr lang="ru-RU" dirty="0"/>
              <a:t>. Русская елка. История. Мифология. Литература. – М.: Новое литературное обозрение, 2024. </a:t>
            </a:r>
          </a:p>
          <a:p>
            <a:pPr lvl="0"/>
            <a:r>
              <a:rPr lang="ru-RU" dirty="0"/>
              <a:t> </a:t>
            </a:r>
            <a:r>
              <a:rPr lang="ru-RU" dirty="0" err="1"/>
              <a:t>Е.Ким</a:t>
            </a:r>
            <a:r>
              <a:rPr lang="ru-RU" dirty="0"/>
              <a:t>. Елка. Сто лет тому назад. М.: Лабиринт, 2020. </a:t>
            </a:r>
          </a:p>
          <a:p>
            <a:pPr lvl="0"/>
            <a:r>
              <a:rPr lang="ru-RU" dirty="0"/>
              <a:t> Статьи из русскоязычного интернета.</a:t>
            </a:r>
          </a:p>
        </p:txBody>
      </p:sp>
      <p:pic>
        <p:nvPicPr>
          <p:cNvPr id="5122" name="Picture 2" descr="https://opt2008.ru/img/products/112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062" y="2295525"/>
            <a:ext cx="3898733" cy="38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9075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Моя гипотеза:</a:t>
            </a:r>
            <a:endParaRPr lang="ru-RU" dirty="0"/>
          </a:p>
        </p:txBody>
      </p:sp>
      <p:sp>
        <p:nvSpPr>
          <p:cNvPr id="3" name="Объект 2"/>
          <p:cNvSpPr>
            <a:spLocks noGrp="1"/>
          </p:cNvSpPr>
          <p:nvPr>
            <p:ph idx="1"/>
          </p:nvPr>
        </p:nvSpPr>
        <p:spPr>
          <a:xfrm>
            <a:off x="1028262" y="2249744"/>
            <a:ext cx="6763188" cy="3636511"/>
          </a:xfrm>
        </p:spPr>
        <p:txBody>
          <a:bodyPr>
            <a:normAutofit/>
          </a:bodyPr>
          <a:lstStyle/>
          <a:p>
            <a:r>
              <a:rPr lang="ru-RU" sz="2400" b="1" dirty="0"/>
              <a:t>Искусственная </a:t>
            </a:r>
            <a:r>
              <a:rPr lang="ru-RU" sz="2400" b="1" dirty="0" smtClean="0"/>
              <a:t>ёлка </a:t>
            </a:r>
            <a:r>
              <a:rPr lang="ru-RU" sz="2400" b="1" dirty="0"/>
              <a:t>более практичная и </a:t>
            </a:r>
            <a:r>
              <a:rPr lang="ru-RU" sz="2400" b="1" dirty="0" err="1"/>
              <a:t>экологичная</a:t>
            </a:r>
            <a:r>
              <a:rPr lang="ru-RU" sz="2400" b="1" dirty="0"/>
              <a:t>.</a:t>
            </a:r>
            <a:r>
              <a:rPr lang="ru-RU" sz="2400" dirty="0"/>
              <a:t> </a:t>
            </a:r>
          </a:p>
        </p:txBody>
      </p:sp>
      <p:pic>
        <p:nvPicPr>
          <p:cNvPr id="5" name="Рисунок 4"/>
          <p:cNvPicPr>
            <a:picLocks noChangeAspect="1"/>
          </p:cNvPicPr>
          <p:nvPr/>
        </p:nvPicPr>
        <p:blipFill>
          <a:blip r:embed="rId2"/>
          <a:stretch>
            <a:fillRect/>
          </a:stretch>
        </p:blipFill>
        <p:spPr>
          <a:xfrm>
            <a:off x="7791450" y="2171700"/>
            <a:ext cx="4068000" cy="4068000"/>
          </a:xfrm>
          <a:prstGeom prst="rect">
            <a:avLst/>
          </a:prstGeom>
        </p:spPr>
      </p:pic>
    </p:spTree>
    <p:extLst>
      <p:ext uri="{BB962C8B-B14F-4D97-AF65-F5344CB8AC3E}">
        <p14:creationId xmlns:p14="http://schemas.microsoft.com/office/powerpoint/2010/main" val="20892378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0863" y="2919312"/>
            <a:ext cx="10561418" cy="1468800"/>
          </a:xfrm>
        </p:spPr>
        <p:txBody>
          <a:bodyPr/>
          <a:lstStyle/>
          <a:p>
            <a:r>
              <a:rPr lang="ru-RU" u="sng" dirty="0"/>
              <a:t>СПАСИБО ЗА ВНИМАНИЕ!</a:t>
            </a:r>
            <a:r>
              <a:rPr lang="ru-RU" dirty="0"/>
              <a:t/>
            </a:r>
            <a:br>
              <a:rPr lang="ru-RU" dirty="0"/>
            </a:b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5531719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Цель моего проекта</a:t>
            </a:r>
            <a:r>
              <a:rPr lang="ru-RU" dirty="0" smtClean="0"/>
              <a:t>:</a:t>
            </a:r>
            <a:endParaRPr lang="ru-RU" dirty="0"/>
          </a:p>
        </p:txBody>
      </p:sp>
      <p:sp>
        <p:nvSpPr>
          <p:cNvPr id="3" name="Объект 2"/>
          <p:cNvSpPr>
            <a:spLocks noGrp="1"/>
          </p:cNvSpPr>
          <p:nvPr>
            <p:ph idx="1"/>
          </p:nvPr>
        </p:nvSpPr>
        <p:spPr/>
        <p:txBody>
          <a:bodyPr>
            <a:normAutofit/>
          </a:bodyPr>
          <a:lstStyle/>
          <a:p>
            <a:r>
              <a:rPr lang="ru-RU" sz="2800" dirty="0"/>
              <a:t>Выяснить, какое новогоднее дерево лучше выбрать на Новый год, искусственное или живое?</a:t>
            </a:r>
          </a:p>
          <a:p>
            <a:pPr marL="0" indent="0">
              <a:buNone/>
            </a:pPr>
            <a:r>
              <a:rPr lang="ru-RU" sz="2800" dirty="0" smtClean="0"/>
              <a:t>     Чтобы </a:t>
            </a:r>
            <a:r>
              <a:rPr lang="ru-RU" sz="2800" dirty="0"/>
              <a:t>ее достичь необходимо выполнить ряд </a:t>
            </a:r>
            <a:r>
              <a:rPr lang="ru-RU" sz="2800" dirty="0" smtClean="0"/>
              <a:t>задач…</a:t>
            </a:r>
            <a:endParaRPr lang="ru-RU" sz="2800" dirty="0"/>
          </a:p>
        </p:txBody>
      </p:sp>
    </p:spTree>
    <p:extLst>
      <p:ext uri="{BB962C8B-B14F-4D97-AF65-F5344CB8AC3E}">
        <p14:creationId xmlns:p14="http://schemas.microsoft.com/office/powerpoint/2010/main" val="19344237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Итак, задачи:</a:t>
            </a:r>
            <a:endParaRPr lang="ru-RU" dirty="0"/>
          </a:p>
        </p:txBody>
      </p:sp>
      <p:sp>
        <p:nvSpPr>
          <p:cNvPr id="3" name="Объект 2"/>
          <p:cNvSpPr>
            <a:spLocks noGrp="1"/>
          </p:cNvSpPr>
          <p:nvPr>
            <p:ph idx="1"/>
          </p:nvPr>
        </p:nvSpPr>
        <p:spPr/>
        <p:txBody>
          <a:bodyPr>
            <a:noAutofit/>
          </a:bodyPr>
          <a:lstStyle/>
          <a:p>
            <a:pPr lvl="0"/>
            <a:r>
              <a:rPr lang="ru-RU" sz="2400" dirty="0"/>
              <a:t>Провести анкетирование</a:t>
            </a:r>
          </a:p>
          <a:p>
            <a:pPr lvl="0"/>
            <a:r>
              <a:rPr lang="ru-RU" sz="2400" dirty="0"/>
              <a:t>Узнать историю новогодних традиций </a:t>
            </a:r>
          </a:p>
          <a:p>
            <a:pPr lvl="0"/>
            <a:r>
              <a:rPr lang="ru-RU" sz="2400" dirty="0"/>
              <a:t>Рассмотреть плюсы и минусы обоих ёлок</a:t>
            </a:r>
          </a:p>
          <a:p>
            <a:pPr lvl="0"/>
            <a:r>
              <a:rPr lang="ru-RU" sz="2400" dirty="0"/>
              <a:t>Выяснить, как новогодняя традиция влияет на лесное хозяйство</a:t>
            </a:r>
          </a:p>
          <a:p>
            <a:pPr lvl="0"/>
            <a:r>
              <a:rPr lang="ru-RU" sz="2400" dirty="0"/>
              <a:t>Сделать вывод</a:t>
            </a:r>
          </a:p>
          <a:p>
            <a:pPr lvl="0"/>
            <a:r>
              <a:rPr lang="ru-RU" sz="2400" dirty="0"/>
              <a:t>Подготовить презентацию</a:t>
            </a:r>
          </a:p>
          <a:p>
            <a:pPr marL="0" indent="0">
              <a:buNone/>
            </a:pPr>
            <a:endParaRPr lang="ru-RU" sz="2400" dirty="0"/>
          </a:p>
        </p:txBody>
      </p:sp>
    </p:spTree>
    <p:extLst>
      <p:ext uri="{BB962C8B-B14F-4D97-AF65-F5344CB8AC3E}">
        <p14:creationId xmlns:p14="http://schemas.microsoft.com/office/powerpoint/2010/main" val="19884889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исследования, использованные в ходе проекта</a:t>
            </a:r>
            <a:endParaRPr lang="ru-RU" dirty="0"/>
          </a:p>
        </p:txBody>
      </p:sp>
      <p:sp>
        <p:nvSpPr>
          <p:cNvPr id="3" name="Объект 2"/>
          <p:cNvSpPr>
            <a:spLocks noGrp="1"/>
          </p:cNvSpPr>
          <p:nvPr>
            <p:ph idx="1"/>
          </p:nvPr>
        </p:nvSpPr>
        <p:spPr>
          <a:xfrm>
            <a:off x="818712" y="2222287"/>
            <a:ext cx="6867963" cy="3636511"/>
          </a:xfrm>
        </p:spPr>
        <p:txBody>
          <a:bodyPr/>
          <a:lstStyle/>
          <a:p>
            <a:r>
              <a:rPr lang="ru-RU" sz="3600" dirty="0"/>
              <a:t>Методы исследования: анкетирование, изучение литературы, интервью.</a:t>
            </a:r>
          </a:p>
          <a:p>
            <a:endParaRPr lang="ru-RU" dirty="0"/>
          </a:p>
        </p:txBody>
      </p:sp>
      <p:pic>
        <p:nvPicPr>
          <p:cNvPr id="4104" name="Picture 8" descr="https://ascension.co.in/wp-content/uploads/2018/07/LG1384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2333625"/>
            <a:ext cx="3888000" cy="38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9667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sz="2400" dirty="0"/>
              <a:t>Новый год – это один из самых любимых праздников с пушистым белым снегом за окном, запахом елочной хвои, сверканием разноцветных игрушек и мишуры, обязательным </a:t>
            </a:r>
            <a:r>
              <a:rPr lang="ru-RU" sz="2400" dirty="0">
                <a:hlinkClick r:id="rId2"/>
              </a:rPr>
              <a:t>фейерверком</a:t>
            </a:r>
            <a:r>
              <a:rPr lang="ru-RU" sz="2400" dirty="0"/>
              <a:t>, </a:t>
            </a:r>
            <a:r>
              <a:rPr lang="ru-RU" sz="2400" dirty="0">
                <a:hlinkClick r:id="rId3"/>
              </a:rPr>
              <a:t>подарками</a:t>
            </a:r>
            <a:r>
              <a:rPr lang="ru-RU" sz="2400" dirty="0"/>
              <a:t>, а также с </a:t>
            </a:r>
            <a:r>
              <a:rPr lang="ru-RU" sz="2400" dirty="0">
                <a:hlinkClick r:id="rId4"/>
              </a:rPr>
              <a:t>нарядным Дедом Морозом</a:t>
            </a:r>
            <a:r>
              <a:rPr lang="ru-RU" sz="2400" dirty="0"/>
              <a:t> и </a:t>
            </a:r>
            <a:r>
              <a:rPr lang="ru-RU" sz="2400" dirty="0">
                <a:hlinkClick r:id="rId5"/>
              </a:rPr>
              <a:t>очаровательной Снегурочкой</a:t>
            </a:r>
            <a:r>
              <a:rPr lang="ru-RU" sz="2400" dirty="0"/>
              <a:t>. </a:t>
            </a:r>
          </a:p>
          <a:p>
            <a:endParaRPr lang="ru-RU" dirty="0"/>
          </a:p>
        </p:txBody>
      </p:sp>
    </p:spTree>
    <p:extLst>
      <p:ext uri="{BB962C8B-B14F-4D97-AF65-F5344CB8AC3E}">
        <p14:creationId xmlns:p14="http://schemas.microsoft.com/office/powerpoint/2010/main" val="10251832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3200" dirty="0"/>
              <a:t>Чтобы узнать, как мои одноклассники проводят этот праздник я провела среди них анкетирование (31 человек участвовал в опросе). Его результаты были такие:</a:t>
            </a:r>
          </a:p>
        </p:txBody>
      </p:sp>
    </p:spTree>
    <p:extLst>
      <p:ext uri="{BB962C8B-B14F-4D97-AF65-F5344CB8AC3E}">
        <p14:creationId xmlns:p14="http://schemas.microsoft.com/office/powerpoint/2010/main" val="38672371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Анкетирование</a:t>
            </a:r>
            <a:endParaRPr lang="ru-RU" dirty="0"/>
          </a:p>
        </p:txBody>
      </p:sp>
      <p:sp>
        <p:nvSpPr>
          <p:cNvPr id="3" name="Объект 2"/>
          <p:cNvSpPr>
            <a:spLocks noGrp="1"/>
          </p:cNvSpPr>
          <p:nvPr>
            <p:ph idx="1"/>
          </p:nvPr>
        </p:nvSpPr>
        <p:spPr/>
        <p:txBody>
          <a:bodyPr>
            <a:normAutofit fontScale="25000" lnSpcReduction="20000"/>
          </a:bodyPr>
          <a:lstStyle/>
          <a:p>
            <a:pPr marL="0" indent="0">
              <a:buNone/>
            </a:pPr>
            <a:r>
              <a:rPr lang="ru-RU" sz="11200" dirty="0"/>
              <a:t>1.  Какое дерево вы украшаете дома на новый год?</a:t>
            </a:r>
          </a:p>
          <a:p>
            <a:r>
              <a:rPr lang="ru-RU" sz="11200" b="1" dirty="0"/>
              <a:t>12</a:t>
            </a:r>
            <a:r>
              <a:rPr lang="ru-RU" sz="11200" dirty="0"/>
              <a:t> человек выбрали а) ель       </a:t>
            </a:r>
          </a:p>
          <a:p>
            <a:r>
              <a:rPr lang="ru-RU" sz="11200" b="1" dirty="0"/>
              <a:t>0</a:t>
            </a:r>
            <a:r>
              <a:rPr lang="ru-RU" sz="11200" dirty="0"/>
              <a:t> человек выбрали  б) сосну     </a:t>
            </a:r>
          </a:p>
          <a:p>
            <a:r>
              <a:rPr lang="ru-RU" sz="11200" b="1" dirty="0"/>
              <a:t>13</a:t>
            </a:r>
            <a:r>
              <a:rPr lang="ru-RU" sz="11200" dirty="0"/>
              <a:t> человек выбрали в) искусственную ёлочку</a:t>
            </a:r>
          </a:p>
          <a:p>
            <a:r>
              <a:rPr lang="ru-RU" sz="11200" b="1" dirty="0"/>
              <a:t>6</a:t>
            </a:r>
            <a:r>
              <a:rPr lang="ru-RU" sz="11200" dirty="0"/>
              <a:t> человек елку не </a:t>
            </a:r>
            <a:r>
              <a:rPr lang="ru-RU" sz="11200" dirty="0" smtClean="0"/>
              <a:t>наряжали</a:t>
            </a:r>
            <a:endParaRPr lang="ru-RU" sz="11200" dirty="0"/>
          </a:p>
        </p:txBody>
      </p:sp>
    </p:spTree>
    <p:extLst>
      <p:ext uri="{BB962C8B-B14F-4D97-AF65-F5344CB8AC3E}">
        <p14:creationId xmlns:p14="http://schemas.microsoft.com/office/powerpoint/2010/main" val="7299262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Цитаты">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TM03457503[[fn=Цитируемая]]</Template>
  <TotalTime>67</TotalTime>
  <Words>1703</Words>
  <Application>Microsoft Office PowerPoint</Application>
  <PresentationFormat>Широкоэкранный</PresentationFormat>
  <Paragraphs>98</Paragraphs>
  <Slides>30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30</vt:i4>
      </vt:variant>
    </vt:vector>
  </HeadingPairs>
  <TitlesOfParts>
    <vt:vector size="33" baseType="lpstr">
      <vt:lpstr>Century Gothic</vt:lpstr>
      <vt:lpstr>Wingdings 2</vt:lpstr>
      <vt:lpstr>Цитаты</vt:lpstr>
      <vt:lpstr>“Ёлка: живая или искусственная? Вот в чём вопрос!”</vt:lpstr>
      <vt:lpstr>Презентация PowerPoint</vt:lpstr>
      <vt:lpstr>Моя гипотеза:</vt:lpstr>
      <vt:lpstr>Цель моего проекта:</vt:lpstr>
      <vt:lpstr>Итак, задачи:</vt:lpstr>
      <vt:lpstr>Методы исследования, использованные в ходе проекта</vt:lpstr>
      <vt:lpstr>Презентация PowerPoint</vt:lpstr>
      <vt:lpstr>Презентация PowerPoint</vt:lpstr>
      <vt:lpstr>Анкетирование</vt:lpstr>
      <vt:lpstr>Презентация PowerPoint</vt:lpstr>
      <vt:lpstr>Презентация PowerPoint</vt:lpstr>
      <vt:lpstr>Презентация PowerPoint</vt:lpstr>
      <vt:lpstr>История новогодней традиции</vt:lpstr>
      <vt:lpstr>2.Историческая версия</vt:lpstr>
      <vt:lpstr>Как традиция появилась в России</vt:lpstr>
      <vt:lpstr>Итак, давайте разберем более подробно, чем отличаются елки. Сравнение елок с различных точек зрения…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Экспертное мнение</vt:lpstr>
      <vt:lpstr>Выводы</vt:lpstr>
      <vt:lpstr>Презентация PowerPoint</vt:lpstr>
      <vt:lpstr>Заключение</vt:lpstr>
      <vt:lpstr>Литература</vt:lpstr>
      <vt:lpstr>СПАСИБО ЗА ВНИМАНИЕ!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“Ёлка: живая или искусственная? Вот в чём вопрос!”</dc:title>
  <dc:creator>Учетная запись Майкрософт</dc:creator>
  <cp:lastModifiedBy>Учетная запись Майкрософт</cp:lastModifiedBy>
  <cp:revision>11</cp:revision>
  <dcterms:created xsi:type="dcterms:W3CDTF">2024-02-13T17:00:55Z</dcterms:created>
  <dcterms:modified xsi:type="dcterms:W3CDTF">2024-02-13T18:44:50Z</dcterms:modified>
</cp:coreProperties>
</file>