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1254" r:id="rId4"/>
    <p:sldId id="260" r:id="rId5"/>
    <p:sldId id="1258" r:id="rId6"/>
    <p:sldId id="1247" r:id="rId7"/>
    <p:sldId id="1252" r:id="rId8"/>
    <p:sldId id="1257" r:id="rId9"/>
    <p:sldId id="1256" r:id="rId10"/>
    <p:sldId id="1255" r:id="rId11"/>
    <p:sldId id="261" r:id="rId12"/>
    <p:sldId id="125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11"/>
    <a:srgbClr val="DAA600"/>
    <a:srgbClr val="00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/>
    <p:restoredTop sz="95152"/>
  </p:normalViewPr>
  <p:slideViewPr>
    <p:cSldViewPr snapToGrid="0" snapToObjects="1">
      <p:cViewPr varScale="1">
        <p:scale>
          <a:sx n="68" d="100"/>
          <a:sy n="68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41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438A972-7BAD-3E40-AB60-C6185F209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B007C8-0F43-1143-B4FA-D3702DEAF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7C44-F244-EE45-A4DB-B83C878A9690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2A537C-F3C9-FA40-B3E8-27952E2EB1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0C81C7-E27D-344A-8A02-895AAB670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81E0-5E15-F446-A249-D3F6E90B9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8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5ADB-6694-6243-8AEB-26D4E8536EB9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489F-0FDC-E94E-A729-BDBF2F8B80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31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46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45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47926-9E2A-9643-B443-64BA0D3E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F8084E-5D6B-8648-BD5F-F03C63F9D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55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-with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91575AAC-A214-B24D-8786-D83D226351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6041" y="2062690"/>
            <a:ext cx="3995826" cy="479530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2F83F77-1D39-6E47-B970-D64B8E16A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403CF204-B5CE-444A-A4CC-A0F86C03B265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F679A4D-C13F-2041-83E5-DADB12F341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1FE57ECA-7F28-0C43-8963-5D98A04F027D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9B0D217-D275-084C-A2B1-CF08456DE93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877C7BC-802C-B846-B15C-4D33C68B4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4C154CD6-CB6C-CB48-83B9-EC8938886B30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6A63A08-A747-E643-BBAE-C25BB2243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9DE40555-B033-D94F-928F-AC87616E2C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0845F9C0-DFCF-F046-B113-31642371E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3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2BDD6130-C846-E24A-A5CC-4B7D0EEA4F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89470"/>
            <a:ext cx="6272980" cy="506852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7D92D7B-31C4-CC4E-85A3-E55C0BE7D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número de diapositiva 9">
            <a:extLst>
              <a:ext uri="{FF2B5EF4-FFF2-40B4-BE49-F238E27FC236}">
                <a16:creationId xmlns:a16="http://schemas.microsoft.com/office/drawing/2014/main" id="{8FF58466-B408-8445-ACF1-38A2C8E3476B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FCB3901-DB9E-4443-8092-2312CEE3B89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FAB576D3-6034-0942-A483-2AB950B07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81676" y="0"/>
            <a:ext cx="5210324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94B9A8A-F858-9843-A2D5-3B4A22286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E7D981C1-E1ED-2144-8235-B4512687CF81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FA1E810-ED64-6D41-9C38-69BCE57144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2D2D0EA0-DBBB-B546-BB0F-0C1216D0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67979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EB13C6C9-DBA8-DA44-A5BA-B7D633ABC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321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54B55A73-2209-8141-A2A8-95B7544D9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34482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D65F626E-3C0D-C44F-BCD1-2FE0C50CC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0D2CA750-82A1-0148-A711-0F930B21EFDF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4409AA-AACC-6A4B-85AE-6D987724C0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2D2D0EA0-DBBB-B546-BB0F-0C1216D0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8459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EB13C6C9-DBA8-DA44-A5BA-B7D633ABC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7801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54B55A73-2209-8141-A2A8-95B7544D9D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4962" y="1845731"/>
            <a:ext cx="1284219" cy="133243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FFBE2826-DF7A-E04C-B9F3-9128D66583BA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6062F0-F64D-C84D-8638-563B3108C0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7">
            <a:extLst>
              <a:ext uri="{FF2B5EF4-FFF2-40B4-BE49-F238E27FC236}">
                <a16:creationId xmlns:a16="http://schemas.microsoft.com/office/drawing/2014/main" id="{51089C10-3653-104B-9430-F0D30A98A8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9E51A1C8-52F0-8544-BE2E-B3B6749D2A76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853611A-04C2-3241-B937-2802B2C10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1" y="-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6" y="6379545"/>
            <a:ext cx="81729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0" y="6394721"/>
            <a:ext cx="0" cy="24385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C6DDB2-65B2-D14F-81D8-7265EA38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6F74D-301B-6545-91CD-F5B4B530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096B2-1C63-E044-AE74-E52ABD67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847C-62CA-A34A-927B-BFC139F17DCE}" type="datetimeFigureOut">
              <a:rPr lang="es-ES" smtClean="0"/>
              <a:t>05/12/2023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5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5" r:id="rId9"/>
    <p:sldLayoutId id="2147484034" r:id="rId10"/>
    <p:sldLayoutId id="21474840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1BFA0-FC6D-964F-BA8D-B4743B6E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391" y="2252776"/>
            <a:ext cx="13462780" cy="1500691"/>
          </a:xfrm>
        </p:spPr>
        <p:txBody>
          <a:bodyPr anchor="ctr">
            <a:noAutofit/>
          </a:bodyPr>
          <a:lstStyle/>
          <a:p>
            <a:r>
              <a:rPr lang="ru-RU" sz="7000" dirty="0"/>
              <a:t>Проведение пульсометрии</a:t>
            </a:r>
            <a:endParaRPr lang="es-ES" sz="7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00C6ED-D388-6343-8D76-8CF350E87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594" y="3817257"/>
            <a:ext cx="5470606" cy="98574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500" b="1" dirty="0"/>
              <a:t>на уроках физической культуры </a:t>
            </a:r>
            <a:endParaRPr lang="es-ES" sz="25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54E109-6BFA-B64F-B45E-E053A71CEB8B}"/>
              </a:ext>
            </a:extLst>
          </p:cNvPr>
          <p:cNvSpPr/>
          <p:nvPr/>
        </p:nvSpPr>
        <p:spPr>
          <a:xfrm>
            <a:off x="10828912" y="-9625"/>
            <a:ext cx="1372713" cy="1414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95C2BE8-911C-EB43-B1CB-D6A40036C828}"/>
              </a:ext>
            </a:extLst>
          </p:cNvPr>
          <p:cNvSpPr txBox="1">
            <a:spLocks/>
          </p:cNvSpPr>
          <p:nvPr/>
        </p:nvSpPr>
        <p:spPr>
          <a:xfrm>
            <a:off x="1649930" y="5986061"/>
            <a:ext cx="8892139" cy="59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40"/>
              </a:lnSpc>
            </a:pPr>
            <a:endParaRPr lang="es-ES" sz="12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43798B5-B052-C54C-9C97-AB9A4A3BABA0}"/>
              </a:ext>
            </a:extLst>
          </p:cNvPr>
          <p:cNvSpPr txBox="1">
            <a:spLocks/>
          </p:cNvSpPr>
          <p:nvPr/>
        </p:nvSpPr>
        <p:spPr>
          <a:xfrm>
            <a:off x="1649930" y="1251285"/>
            <a:ext cx="8892139" cy="49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8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39147B-0EF3-ED43-8A45-7FEB2024B5DC}"/>
              </a:ext>
            </a:extLst>
          </p:cNvPr>
          <p:cNvSpPr/>
          <p:nvPr/>
        </p:nvSpPr>
        <p:spPr>
          <a:xfrm>
            <a:off x="6076749" y="4889633"/>
            <a:ext cx="45719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3F48E01-270C-6E46-BE9E-608EF21F2BE5}"/>
              </a:ext>
            </a:extLst>
          </p:cNvPr>
          <p:cNvSpPr/>
          <p:nvPr/>
        </p:nvSpPr>
        <p:spPr>
          <a:xfrm rot="16200000">
            <a:off x="6051635" y="1710056"/>
            <a:ext cx="45719" cy="240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CD7283-7847-3CEF-8B0F-2CE35DEC3A29}"/>
              </a:ext>
            </a:extLst>
          </p:cNvPr>
          <p:cNvSpPr/>
          <p:nvPr/>
        </p:nvSpPr>
        <p:spPr>
          <a:xfrm>
            <a:off x="10668000" y="697831"/>
            <a:ext cx="914400" cy="87229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7FD802-2E36-B631-84FC-C9F048C0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94807" y="4803006"/>
            <a:ext cx="7334791" cy="20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74EB1-C34B-0D87-E2A6-F71ED951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/>
              <a:t>Более быстрый способ проведение пульсометрии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C7AA5-8DB2-38E1-3BFB-81A7F1B2677A}"/>
              </a:ext>
            </a:extLst>
          </p:cNvPr>
          <p:cNvSpPr txBox="1"/>
          <p:nvPr/>
        </p:nvSpPr>
        <p:spPr>
          <a:xfrm>
            <a:off x="860542" y="2917537"/>
            <a:ext cx="6397905" cy="226215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Прощупать ритмические колебания (пульс) </a:t>
            </a:r>
          </a:p>
          <a:p>
            <a:pPr marL="342900" indent="-342900">
              <a:buAutoNum type="arabicPeriod"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Посчитать ЧСС за </a:t>
            </a:r>
            <a:r>
              <a:rPr lang="ru-RU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сек</a:t>
            </a:r>
          </a:p>
          <a:p>
            <a:pPr marL="342900" indent="-342900">
              <a:buAutoNum type="arabicPeriod"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Полученный результат умножить на </a:t>
            </a:r>
            <a:r>
              <a:rPr lang="ru-RU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                             (</a:t>
            </a:r>
            <a:r>
              <a:rPr lang="ru-RU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сек = </a:t>
            </a:r>
            <a:r>
              <a:rPr lang="ru-RU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мин)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50090-A13A-E32B-8B11-08EA8917156D}"/>
              </a:ext>
            </a:extLst>
          </p:cNvPr>
          <p:cNvSpPr txBox="1"/>
          <p:nvPr/>
        </p:nvSpPr>
        <p:spPr>
          <a:xfrm>
            <a:off x="7710269" y="1509460"/>
            <a:ext cx="36435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значения:</a:t>
            </a:r>
          </a:p>
          <a:p>
            <a:pPr algn="ctr"/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– 72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– 76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– 80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– 100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– 108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– 120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140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– 148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160 </a:t>
            </a:r>
          </a:p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– 180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DDCC3-9814-DF1A-7026-D6089D1B961D}"/>
              </a:ext>
            </a:extLst>
          </p:cNvPr>
          <p:cNvSpPr txBox="1"/>
          <p:nvPr/>
        </p:nvSpPr>
        <p:spPr>
          <a:xfrm>
            <a:off x="10644727" y="3977585"/>
            <a:ext cx="1160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уд</a:t>
            </a:r>
            <a:r>
              <a:rPr lang="en-US" sz="2200" dirty="0"/>
              <a:t>/</a:t>
            </a:r>
            <a:r>
              <a:rPr lang="ru-RU" sz="2200" dirty="0"/>
              <a:t>мин</a:t>
            </a:r>
          </a:p>
        </p:txBody>
      </p:sp>
    </p:spTree>
    <p:extLst>
      <p:ext uri="{BB962C8B-B14F-4D97-AF65-F5344CB8AC3E}">
        <p14:creationId xmlns:p14="http://schemas.microsoft.com/office/powerpoint/2010/main" val="26229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ángulo 122">
            <a:extLst>
              <a:ext uri="{FF2B5EF4-FFF2-40B4-BE49-F238E27FC236}">
                <a16:creationId xmlns:a16="http://schemas.microsoft.com/office/drawing/2014/main" id="{8D6CA0BC-2244-F645-8D5B-45AFAEEB87FA}"/>
              </a:ext>
            </a:extLst>
          </p:cNvPr>
          <p:cNvSpPr/>
          <p:nvPr/>
        </p:nvSpPr>
        <p:spPr>
          <a:xfrm>
            <a:off x="10857842" y="0"/>
            <a:ext cx="1334158" cy="1334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4ABBE6-9E85-4242-8045-605DCCE2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998" y="211113"/>
            <a:ext cx="8332568" cy="1218475"/>
          </a:xfrm>
          <a:ln>
            <a:solidFill>
              <a:schemeClr val="tx1"/>
            </a:solidFill>
            <a:prstDash val="lgDashDotDot"/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-RU" sz="5000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для закрепления</a:t>
            </a:r>
            <a:endParaRPr lang="ru-RU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ctangle 4">
            <a:extLst>
              <a:ext uri="{FF2B5EF4-FFF2-40B4-BE49-F238E27FC236}">
                <a16:creationId xmlns:a16="http://schemas.microsoft.com/office/drawing/2014/main" id="{2CCAE135-C958-934B-B5CB-6B8AC00A794D}"/>
              </a:ext>
            </a:extLst>
          </p:cNvPr>
          <p:cNvSpPr/>
          <p:nvPr/>
        </p:nvSpPr>
        <p:spPr>
          <a:xfrm>
            <a:off x="841410" y="2695727"/>
            <a:ext cx="22056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41755"/>
            <a:r>
              <a:rPr lang="ru-RU" sz="2500" dirty="0">
                <a:ea typeface="Roboto Light" panose="02000000000000000000" pitchFamily="2" charset="0"/>
                <a:cs typeface="Open Sans Light" panose="020B0306030504020204" pitchFamily="34" charset="0"/>
              </a:rPr>
              <a:t>Что такое пульс и чсс</a:t>
            </a:r>
            <a:r>
              <a:rPr lang="en-US" sz="2500" dirty="0">
                <a:ea typeface="Roboto Light" panose="02000000000000000000" pitchFamily="2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C2105B51-89A8-EC40-B88B-93BD2EB61D23}"/>
              </a:ext>
            </a:extLst>
          </p:cNvPr>
          <p:cNvSpPr/>
          <p:nvPr/>
        </p:nvSpPr>
        <p:spPr>
          <a:xfrm>
            <a:off x="4907894" y="2861649"/>
            <a:ext cx="2905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41755"/>
            <a:r>
              <a:rPr lang="ru-RU" sz="2500" dirty="0"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Зачем измерять ЧСС</a:t>
            </a:r>
            <a:r>
              <a:rPr lang="en-US" sz="2500" dirty="0"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110" name="Rectangle 14">
            <a:extLst>
              <a:ext uri="{FF2B5EF4-FFF2-40B4-BE49-F238E27FC236}">
                <a16:creationId xmlns:a16="http://schemas.microsoft.com/office/drawing/2014/main" id="{0EE9FF92-5EC0-1546-AC7C-0F0EA331E16B}"/>
              </a:ext>
            </a:extLst>
          </p:cNvPr>
          <p:cNvSpPr/>
          <p:nvPr/>
        </p:nvSpPr>
        <p:spPr>
          <a:xfrm>
            <a:off x="9097568" y="4988304"/>
            <a:ext cx="22056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500" dirty="0">
                <a:latin typeface="+mj-lt"/>
                <a:ea typeface="Roboto Light" panose="02000000000000000000" pitchFamily="2" charset="0"/>
                <a:cs typeface="Times New Roman" panose="02020603050405020304" pitchFamily="18" charset="0"/>
              </a:rPr>
              <a:t>Как замерять ЧСС</a:t>
            </a:r>
            <a:r>
              <a:rPr lang="en-US" sz="2500" dirty="0">
                <a:latin typeface="+mj-lt"/>
                <a:ea typeface="Roboto Light" panose="02000000000000000000" pitchFamily="2" charset="0"/>
                <a:cs typeface="Times New Roman" panose="02020603050405020304" pitchFamily="18" charset="0"/>
              </a:rPr>
              <a:t>? </a:t>
            </a:r>
            <a:r>
              <a:rPr lang="ru-RU" sz="2500" dirty="0">
                <a:latin typeface="+mj-lt"/>
                <a:ea typeface="Roboto Light" panose="02000000000000000000" pitchFamily="2" charset="0"/>
                <a:cs typeface="Times New Roman" panose="02020603050405020304" pitchFamily="18" charset="0"/>
              </a:rPr>
              <a:t>Варианты измерения.</a:t>
            </a:r>
            <a:endParaRPr lang="en-US" sz="2500" dirty="0"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98E47F01-3640-7B41-B862-D59ABAB27E0A}"/>
              </a:ext>
            </a:extLst>
          </p:cNvPr>
          <p:cNvSpPr/>
          <p:nvPr/>
        </p:nvSpPr>
        <p:spPr>
          <a:xfrm>
            <a:off x="8866764" y="2814645"/>
            <a:ext cx="264419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41755"/>
            <a:r>
              <a:rPr lang="ru-RU" sz="2500" dirty="0"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Что такое максимальное значение ЧСС</a:t>
            </a:r>
            <a:r>
              <a:rPr lang="en-US" sz="2500" dirty="0"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118" name="Rectangle 24">
            <a:extLst>
              <a:ext uri="{FF2B5EF4-FFF2-40B4-BE49-F238E27FC236}">
                <a16:creationId xmlns:a16="http://schemas.microsoft.com/office/drawing/2014/main" id="{3FB6E016-96CB-3F48-89E3-AE34BF4810B1}"/>
              </a:ext>
            </a:extLst>
          </p:cNvPr>
          <p:cNvSpPr/>
          <p:nvPr/>
        </p:nvSpPr>
        <p:spPr>
          <a:xfrm>
            <a:off x="5257909" y="5014652"/>
            <a:ext cx="23253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Что влияет на ЧСС</a:t>
            </a:r>
            <a:r>
              <a:rPr lang="en-US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4F397E10-B52A-B743-8A7B-801D556C3096}"/>
              </a:ext>
            </a:extLst>
          </p:cNvPr>
          <p:cNvSpPr/>
          <p:nvPr/>
        </p:nvSpPr>
        <p:spPr>
          <a:xfrm>
            <a:off x="10065566" y="4697047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accent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153D2B6E-9AA7-B645-B174-9F43C1DF0D3B}"/>
              </a:ext>
            </a:extLst>
          </p:cNvPr>
          <p:cNvSpPr/>
          <p:nvPr/>
        </p:nvSpPr>
        <p:spPr>
          <a:xfrm>
            <a:off x="6210139" y="2351070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F773716C-2551-4240-A3BF-20C0F7962253}"/>
              </a:ext>
            </a:extLst>
          </p:cNvPr>
          <p:cNvSpPr/>
          <p:nvPr/>
        </p:nvSpPr>
        <p:spPr>
          <a:xfrm>
            <a:off x="9936764" y="2299566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accent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" name="Рисунок 3" descr="Мозг в голове">
            <a:extLst>
              <a:ext uri="{FF2B5EF4-FFF2-40B4-BE49-F238E27FC236}">
                <a16:creationId xmlns:a16="http://schemas.microsoft.com/office/drawing/2014/main" id="{BA22D487-66AE-1D66-0DBD-57CC6684B11F}"/>
              </a:ext>
            </a:extLst>
          </p:cNvPr>
          <p:cNvSpPr/>
          <p:nvPr/>
        </p:nvSpPr>
        <p:spPr>
          <a:xfrm>
            <a:off x="1780593" y="2259938"/>
            <a:ext cx="323992" cy="381000"/>
          </a:xfrm>
          <a:custGeom>
            <a:avLst/>
            <a:gdLst>
              <a:gd name="connsiteX0" fmla="*/ 217742 w 323992"/>
              <a:gd name="connsiteY0" fmla="*/ 156210 h 381000"/>
              <a:gd name="connsiteX1" fmla="*/ 175356 w 323992"/>
              <a:gd name="connsiteY1" fmla="*/ 156210 h 381000"/>
              <a:gd name="connsiteX2" fmla="*/ 142494 w 323992"/>
              <a:gd name="connsiteY2" fmla="*/ 188595 h 381000"/>
              <a:gd name="connsiteX3" fmla="*/ 142494 w 323992"/>
              <a:gd name="connsiteY3" fmla="*/ 223838 h 381000"/>
              <a:gd name="connsiteX4" fmla="*/ 121063 w 323992"/>
              <a:gd name="connsiteY4" fmla="*/ 223838 h 381000"/>
              <a:gd name="connsiteX5" fmla="*/ 121063 w 323992"/>
              <a:gd name="connsiteY5" fmla="*/ 195739 h 381000"/>
              <a:gd name="connsiteX6" fmla="*/ 114396 w 323992"/>
              <a:gd name="connsiteY6" fmla="*/ 164783 h 381000"/>
              <a:gd name="connsiteX7" fmla="*/ 100108 w 323992"/>
              <a:gd name="connsiteY7" fmla="*/ 152400 h 381000"/>
              <a:gd name="connsiteX8" fmla="*/ 89631 w 323992"/>
              <a:gd name="connsiteY8" fmla="*/ 143351 h 381000"/>
              <a:gd name="connsiteX9" fmla="*/ 86297 w 323992"/>
              <a:gd name="connsiteY9" fmla="*/ 136684 h 381000"/>
              <a:gd name="connsiteX10" fmla="*/ 103918 w 323992"/>
              <a:gd name="connsiteY10" fmla="*/ 134303 h 381000"/>
              <a:gd name="connsiteX11" fmla="*/ 109157 w 323992"/>
              <a:gd name="connsiteY11" fmla="*/ 129540 h 381000"/>
              <a:gd name="connsiteX12" fmla="*/ 105347 w 323992"/>
              <a:gd name="connsiteY12" fmla="*/ 123349 h 381000"/>
              <a:gd name="connsiteX13" fmla="*/ 83439 w 323992"/>
              <a:gd name="connsiteY13" fmla="*/ 125730 h 381000"/>
              <a:gd name="connsiteX14" fmla="*/ 82963 w 323992"/>
              <a:gd name="connsiteY14" fmla="*/ 123349 h 381000"/>
              <a:gd name="connsiteX15" fmla="*/ 84392 w 323992"/>
              <a:gd name="connsiteY15" fmla="*/ 110490 h 381000"/>
              <a:gd name="connsiteX16" fmla="*/ 106776 w 323992"/>
              <a:gd name="connsiteY16" fmla="*/ 92869 h 381000"/>
              <a:gd name="connsiteX17" fmla="*/ 112491 w 323992"/>
              <a:gd name="connsiteY17" fmla="*/ 91440 h 381000"/>
              <a:gd name="connsiteX18" fmla="*/ 113919 w 323992"/>
              <a:gd name="connsiteY18" fmla="*/ 90964 h 381000"/>
              <a:gd name="connsiteX19" fmla="*/ 114396 w 323992"/>
              <a:gd name="connsiteY19" fmla="*/ 90964 h 381000"/>
              <a:gd name="connsiteX20" fmla="*/ 120587 w 323992"/>
              <a:gd name="connsiteY20" fmla="*/ 92393 h 381000"/>
              <a:gd name="connsiteX21" fmla="*/ 122968 w 323992"/>
              <a:gd name="connsiteY21" fmla="*/ 92869 h 381000"/>
              <a:gd name="connsiteX22" fmla="*/ 125826 w 323992"/>
              <a:gd name="connsiteY22" fmla="*/ 93345 h 381000"/>
              <a:gd name="connsiteX23" fmla="*/ 132493 w 323992"/>
              <a:gd name="connsiteY23" fmla="*/ 113348 h 381000"/>
              <a:gd name="connsiteX24" fmla="*/ 122968 w 323992"/>
              <a:gd name="connsiteY24" fmla="*/ 131921 h 381000"/>
              <a:gd name="connsiteX25" fmla="*/ 122492 w 323992"/>
              <a:gd name="connsiteY25" fmla="*/ 139541 h 381000"/>
              <a:gd name="connsiteX26" fmla="*/ 129636 w 323992"/>
              <a:gd name="connsiteY26" fmla="*/ 140018 h 381000"/>
              <a:gd name="connsiteX27" fmla="*/ 137732 w 323992"/>
              <a:gd name="connsiteY27" fmla="*/ 130016 h 381000"/>
              <a:gd name="connsiteX28" fmla="*/ 138208 w 323992"/>
              <a:gd name="connsiteY28" fmla="*/ 130016 h 381000"/>
              <a:gd name="connsiteX29" fmla="*/ 161544 w 323992"/>
              <a:gd name="connsiteY29" fmla="*/ 122873 h 381000"/>
              <a:gd name="connsiteX30" fmla="*/ 163926 w 323992"/>
              <a:gd name="connsiteY30" fmla="*/ 119539 h 381000"/>
              <a:gd name="connsiteX31" fmla="*/ 162973 w 323992"/>
              <a:gd name="connsiteY31" fmla="*/ 115729 h 381000"/>
              <a:gd name="connsiteX32" fmla="*/ 155829 w 323992"/>
              <a:gd name="connsiteY32" fmla="*/ 114300 h 381000"/>
              <a:gd name="connsiteX33" fmla="*/ 142018 w 323992"/>
              <a:gd name="connsiteY33" fmla="*/ 119063 h 381000"/>
              <a:gd name="connsiteX34" fmla="*/ 142971 w 323992"/>
              <a:gd name="connsiteY34" fmla="*/ 114300 h 381000"/>
              <a:gd name="connsiteX35" fmla="*/ 140113 w 323992"/>
              <a:gd name="connsiteY35" fmla="*/ 96679 h 381000"/>
              <a:gd name="connsiteX36" fmla="*/ 151543 w 323992"/>
              <a:gd name="connsiteY36" fmla="*/ 97631 h 381000"/>
              <a:gd name="connsiteX37" fmla="*/ 161544 w 323992"/>
              <a:gd name="connsiteY37" fmla="*/ 96679 h 381000"/>
              <a:gd name="connsiteX38" fmla="*/ 185357 w 323992"/>
              <a:gd name="connsiteY38" fmla="*/ 111919 h 381000"/>
              <a:gd name="connsiteX39" fmla="*/ 209169 w 323992"/>
              <a:gd name="connsiteY39" fmla="*/ 139541 h 381000"/>
              <a:gd name="connsiteX40" fmla="*/ 211551 w 323992"/>
              <a:gd name="connsiteY40" fmla="*/ 144780 h 381000"/>
              <a:gd name="connsiteX41" fmla="*/ 217266 w 323992"/>
              <a:gd name="connsiteY41" fmla="*/ 144780 h 381000"/>
              <a:gd name="connsiteX42" fmla="*/ 219647 w 323992"/>
              <a:gd name="connsiteY42" fmla="*/ 139541 h 381000"/>
              <a:gd name="connsiteX43" fmla="*/ 206788 w 323992"/>
              <a:gd name="connsiteY43" fmla="*/ 113348 h 381000"/>
              <a:gd name="connsiteX44" fmla="*/ 223457 w 323992"/>
              <a:gd name="connsiteY44" fmla="*/ 104775 h 381000"/>
              <a:gd name="connsiteX45" fmla="*/ 222981 w 323992"/>
              <a:gd name="connsiteY45" fmla="*/ 97155 h 381000"/>
              <a:gd name="connsiteX46" fmla="*/ 215361 w 323992"/>
              <a:gd name="connsiteY46" fmla="*/ 97631 h 381000"/>
              <a:gd name="connsiteX47" fmla="*/ 197739 w 323992"/>
              <a:gd name="connsiteY47" fmla="*/ 102394 h 381000"/>
              <a:gd name="connsiteX48" fmla="*/ 172974 w 323992"/>
              <a:gd name="connsiteY48" fmla="*/ 93345 h 381000"/>
              <a:gd name="connsiteX49" fmla="*/ 191548 w 323992"/>
              <a:gd name="connsiteY49" fmla="*/ 77153 h 381000"/>
              <a:gd name="connsiteX50" fmla="*/ 189643 w 323992"/>
              <a:gd name="connsiteY50" fmla="*/ 69533 h 381000"/>
              <a:gd name="connsiteX51" fmla="*/ 182499 w 323992"/>
              <a:gd name="connsiteY51" fmla="*/ 71438 h 381000"/>
              <a:gd name="connsiteX52" fmla="*/ 130112 w 323992"/>
              <a:gd name="connsiteY52" fmla="*/ 83820 h 381000"/>
              <a:gd name="connsiteX53" fmla="*/ 138208 w 323992"/>
              <a:gd name="connsiteY53" fmla="*/ 62389 h 381000"/>
              <a:gd name="connsiteX54" fmla="*/ 135351 w 323992"/>
              <a:gd name="connsiteY54" fmla="*/ 57626 h 381000"/>
              <a:gd name="connsiteX55" fmla="*/ 129636 w 323992"/>
              <a:gd name="connsiteY55" fmla="*/ 58103 h 381000"/>
              <a:gd name="connsiteX56" fmla="*/ 127254 w 323992"/>
              <a:gd name="connsiteY56" fmla="*/ 63341 h 381000"/>
              <a:gd name="connsiteX57" fmla="*/ 110109 w 323992"/>
              <a:gd name="connsiteY57" fmla="*/ 81439 h 381000"/>
              <a:gd name="connsiteX58" fmla="*/ 105347 w 323992"/>
              <a:gd name="connsiteY58" fmla="*/ 82868 h 381000"/>
              <a:gd name="connsiteX59" fmla="*/ 89154 w 323992"/>
              <a:gd name="connsiteY59" fmla="*/ 69056 h 381000"/>
              <a:gd name="connsiteX60" fmla="*/ 83916 w 323992"/>
              <a:gd name="connsiteY60" fmla="*/ 70485 h 381000"/>
              <a:gd name="connsiteX61" fmla="*/ 82487 w 323992"/>
              <a:gd name="connsiteY61" fmla="*/ 76200 h 381000"/>
              <a:gd name="connsiteX62" fmla="*/ 86773 w 323992"/>
              <a:gd name="connsiteY62" fmla="*/ 80010 h 381000"/>
              <a:gd name="connsiteX63" fmla="*/ 95346 w 323992"/>
              <a:gd name="connsiteY63" fmla="*/ 87154 h 381000"/>
              <a:gd name="connsiteX64" fmla="*/ 95346 w 323992"/>
              <a:gd name="connsiteY64" fmla="*/ 87630 h 381000"/>
              <a:gd name="connsiteX65" fmla="*/ 75819 w 323992"/>
              <a:gd name="connsiteY65" fmla="*/ 107633 h 381000"/>
              <a:gd name="connsiteX66" fmla="*/ 74391 w 323992"/>
              <a:gd name="connsiteY66" fmla="*/ 114300 h 381000"/>
              <a:gd name="connsiteX67" fmla="*/ 72009 w 323992"/>
              <a:gd name="connsiteY67" fmla="*/ 110966 h 381000"/>
              <a:gd name="connsiteX68" fmla="*/ 68199 w 323992"/>
              <a:gd name="connsiteY68" fmla="*/ 98108 h 381000"/>
              <a:gd name="connsiteX69" fmla="*/ 64866 w 323992"/>
              <a:gd name="connsiteY69" fmla="*/ 93821 h 381000"/>
              <a:gd name="connsiteX70" fmla="*/ 59627 w 323992"/>
              <a:gd name="connsiteY70" fmla="*/ 94774 h 381000"/>
              <a:gd name="connsiteX71" fmla="*/ 58198 w 323992"/>
              <a:gd name="connsiteY71" fmla="*/ 100013 h 381000"/>
              <a:gd name="connsiteX72" fmla="*/ 63437 w 323992"/>
              <a:gd name="connsiteY72" fmla="*/ 115729 h 381000"/>
              <a:gd name="connsiteX73" fmla="*/ 75343 w 323992"/>
              <a:gd name="connsiteY73" fmla="*/ 126682 h 381000"/>
              <a:gd name="connsiteX74" fmla="*/ 81534 w 323992"/>
              <a:gd name="connsiteY74" fmla="*/ 146209 h 381000"/>
              <a:gd name="connsiteX75" fmla="*/ 69152 w 323992"/>
              <a:gd name="connsiteY75" fmla="*/ 156686 h 381000"/>
              <a:gd name="connsiteX76" fmla="*/ 66294 w 323992"/>
              <a:gd name="connsiteY76" fmla="*/ 161449 h 381000"/>
              <a:gd name="connsiteX77" fmla="*/ 69152 w 323992"/>
              <a:gd name="connsiteY77" fmla="*/ 166211 h 381000"/>
              <a:gd name="connsiteX78" fmla="*/ 74391 w 323992"/>
              <a:gd name="connsiteY78" fmla="*/ 165735 h 381000"/>
              <a:gd name="connsiteX79" fmla="*/ 87249 w 323992"/>
              <a:gd name="connsiteY79" fmla="*/ 154781 h 381000"/>
              <a:gd name="connsiteX80" fmla="*/ 95822 w 323992"/>
              <a:gd name="connsiteY80" fmla="*/ 160973 h 381000"/>
              <a:gd name="connsiteX81" fmla="*/ 108204 w 323992"/>
              <a:gd name="connsiteY81" fmla="*/ 171450 h 381000"/>
              <a:gd name="connsiteX82" fmla="*/ 112491 w 323992"/>
              <a:gd name="connsiteY82" fmla="*/ 195263 h 381000"/>
              <a:gd name="connsiteX83" fmla="*/ 112491 w 323992"/>
              <a:gd name="connsiteY83" fmla="*/ 223838 h 381000"/>
              <a:gd name="connsiteX84" fmla="*/ 90583 w 323992"/>
              <a:gd name="connsiteY84" fmla="*/ 223838 h 381000"/>
              <a:gd name="connsiteX85" fmla="*/ 71533 w 323992"/>
              <a:gd name="connsiteY85" fmla="*/ 185738 h 381000"/>
              <a:gd name="connsiteX86" fmla="*/ 41529 w 323992"/>
              <a:gd name="connsiteY86" fmla="*/ 153829 h 381000"/>
              <a:gd name="connsiteX87" fmla="*/ 41053 w 323992"/>
              <a:gd name="connsiteY87" fmla="*/ 150495 h 381000"/>
              <a:gd name="connsiteX88" fmla="*/ 42482 w 323992"/>
              <a:gd name="connsiteY88" fmla="*/ 112395 h 381000"/>
              <a:gd name="connsiteX89" fmla="*/ 41053 w 323992"/>
              <a:gd name="connsiteY89" fmla="*/ 102394 h 381000"/>
              <a:gd name="connsiteX90" fmla="*/ 67247 w 323992"/>
              <a:gd name="connsiteY90" fmla="*/ 70961 h 381000"/>
              <a:gd name="connsiteX91" fmla="*/ 98203 w 323992"/>
              <a:gd name="connsiteY91" fmla="*/ 49054 h 381000"/>
              <a:gd name="connsiteX92" fmla="*/ 105823 w 323992"/>
              <a:gd name="connsiteY92" fmla="*/ 50006 h 381000"/>
              <a:gd name="connsiteX93" fmla="*/ 128683 w 323992"/>
              <a:gd name="connsiteY93" fmla="*/ 38576 h 381000"/>
              <a:gd name="connsiteX94" fmla="*/ 152972 w 323992"/>
              <a:gd name="connsiteY94" fmla="*/ 47149 h 381000"/>
              <a:gd name="connsiteX95" fmla="*/ 181547 w 323992"/>
              <a:gd name="connsiteY95" fmla="*/ 42863 h 381000"/>
              <a:gd name="connsiteX96" fmla="*/ 202502 w 323992"/>
              <a:gd name="connsiteY96" fmla="*/ 62865 h 381000"/>
              <a:gd name="connsiteX97" fmla="*/ 204407 w 323992"/>
              <a:gd name="connsiteY97" fmla="*/ 62865 h 381000"/>
              <a:gd name="connsiteX98" fmla="*/ 237268 w 323992"/>
              <a:gd name="connsiteY98" fmla="*/ 95250 h 381000"/>
              <a:gd name="connsiteX99" fmla="*/ 237268 w 323992"/>
              <a:gd name="connsiteY99" fmla="*/ 96679 h 381000"/>
              <a:gd name="connsiteX100" fmla="*/ 253461 w 323992"/>
              <a:gd name="connsiteY100" fmla="*/ 127159 h 381000"/>
              <a:gd name="connsiteX101" fmla="*/ 217742 w 323992"/>
              <a:gd name="connsiteY101" fmla="*/ 156210 h 381000"/>
              <a:gd name="connsiteX102" fmla="*/ 319183 w 323992"/>
              <a:gd name="connsiteY102" fmla="*/ 206216 h 381000"/>
              <a:gd name="connsiteX103" fmla="*/ 286322 w 323992"/>
              <a:gd name="connsiteY103" fmla="*/ 149543 h 381000"/>
              <a:gd name="connsiteX104" fmla="*/ 286322 w 323992"/>
              <a:gd name="connsiteY104" fmla="*/ 147638 h 381000"/>
              <a:gd name="connsiteX105" fmla="*/ 216313 w 323992"/>
              <a:gd name="connsiteY105" fmla="*/ 20003 h 381000"/>
              <a:gd name="connsiteX106" fmla="*/ 70104 w 323992"/>
              <a:gd name="connsiteY106" fmla="*/ 20003 h 381000"/>
              <a:gd name="connsiteX107" fmla="*/ 96 w 323992"/>
              <a:gd name="connsiteY107" fmla="*/ 147638 h 381000"/>
              <a:gd name="connsiteX108" fmla="*/ 56293 w 323992"/>
              <a:gd name="connsiteY108" fmla="*/ 261938 h 381000"/>
              <a:gd name="connsiteX109" fmla="*/ 56293 w 323992"/>
              <a:gd name="connsiteY109" fmla="*/ 381000 h 381000"/>
              <a:gd name="connsiteX110" fmla="*/ 206788 w 323992"/>
              <a:gd name="connsiteY110" fmla="*/ 381000 h 381000"/>
              <a:gd name="connsiteX111" fmla="*/ 206788 w 323992"/>
              <a:gd name="connsiteY111" fmla="*/ 324326 h 381000"/>
              <a:gd name="connsiteX112" fmla="*/ 230124 w 323992"/>
              <a:gd name="connsiteY112" fmla="*/ 324326 h 381000"/>
              <a:gd name="connsiteX113" fmla="*/ 270129 w 323992"/>
              <a:gd name="connsiteY113" fmla="*/ 307658 h 381000"/>
              <a:gd name="connsiteX114" fmla="*/ 286322 w 323992"/>
              <a:gd name="connsiteY114" fmla="*/ 267653 h 381000"/>
              <a:gd name="connsiteX115" fmla="*/ 286322 w 323992"/>
              <a:gd name="connsiteY115" fmla="*/ 239078 h 381000"/>
              <a:gd name="connsiteX116" fmla="*/ 307277 w 323992"/>
              <a:gd name="connsiteY116" fmla="*/ 239078 h 381000"/>
              <a:gd name="connsiteX117" fmla="*/ 319183 w 323992"/>
              <a:gd name="connsiteY117" fmla="*/ 20621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23992" h="381000">
                <a:moveTo>
                  <a:pt x="217742" y="156210"/>
                </a:moveTo>
                <a:lnTo>
                  <a:pt x="175356" y="156210"/>
                </a:lnTo>
                <a:cubicBezTo>
                  <a:pt x="157258" y="156210"/>
                  <a:pt x="142494" y="170498"/>
                  <a:pt x="142494" y="188595"/>
                </a:cubicBezTo>
                <a:lnTo>
                  <a:pt x="142494" y="223838"/>
                </a:lnTo>
                <a:lnTo>
                  <a:pt x="121063" y="223838"/>
                </a:lnTo>
                <a:lnTo>
                  <a:pt x="121063" y="195739"/>
                </a:lnTo>
                <a:cubicBezTo>
                  <a:pt x="121063" y="185738"/>
                  <a:pt x="121539" y="172879"/>
                  <a:pt x="114396" y="164783"/>
                </a:cubicBezTo>
                <a:cubicBezTo>
                  <a:pt x="110109" y="160020"/>
                  <a:pt x="105347" y="156210"/>
                  <a:pt x="100108" y="152400"/>
                </a:cubicBezTo>
                <a:cubicBezTo>
                  <a:pt x="96298" y="150019"/>
                  <a:pt x="92488" y="147161"/>
                  <a:pt x="89631" y="143351"/>
                </a:cubicBezTo>
                <a:cubicBezTo>
                  <a:pt x="88202" y="141446"/>
                  <a:pt x="87249" y="139065"/>
                  <a:pt x="86297" y="136684"/>
                </a:cubicBezTo>
                <a:cubicBezTo>
                  <a:pt x="92012" y="134303"/>
                  <a:pt x="98203" y="133826"/>
                  <a:pt x="103918" y="134303"/>
                </a:cubicBezTo>
                <a:cubicBezTo>
                  <a:pt x="106776" y="134303"/>
                  <a:pt x="109157" y="132398"/>
                  <a:pt x="109157" y="129540"/>
                </a:cubicBezTo>
                <a:cubicBezTo>
                  <a:pt x="109633" y="126682"/>
                  <a:pt x="107728" y="124301"/>
                  <a:pt x="105347" y="123349"/>
                </a:cubicBezTo>
                <a:cubicBezTo>
                  <a:pt x="98203" y="122396"/>
                  <a:pt x="90583" y="123349"/>
                  <a:pt x="83439" y="125730"/>
                </a:cubicBezTo>
                <a:cubicBezTo>
                  <a:pt x="83439" y="124778"/>
                  <a:pt x="83439" y="123825"/>
                  <a:pt x="82963" y="123349"/>
                </a:cubicBezTo>
                <a:cubicBezTo>
                  <a:pt x="82487" y="119063"/>
                  <a:pt x="83439" y="114776"/>
                  <a:pt x="84392" y="110490"/>
                </a:cubicBezTo>
                <a:cubicBezTo>
                  <a:pt x="88202" y="100489"/>
                  <a:pt x="97727" y="96203"/>
                  <a:pt x="106776" y="92869"/>
                </a:cubicBezTo>
                <a:cubicBezTo>
                  <a:pt x="108204" y="92393"/>
                  <a:pt x="110109" y="91916"/>
                  <a:pt x="112491" y="91440"/>
                </a:cubicBezTo>
                <a:lnTo>
                  <a:pt x="113919" y="90964"/>
                </a:lnTo>
                <a:lnTo>
                  <a:pt x="114396" y="90964"/>
                </a:lnTo>
                <a:cubicBezTo>
                  <a:pt x="116777" y="91440"/>
                  <a:pt x="118682" y="91916"/>
                  <a:pt x="120587" y="92393"/>
                </a:cubicBezTo>
                <a:lnTo>
                  <a:pt x="122968" y="92869"/>
                </a:lnTo>
                <a:lnTo>
                  <a:pt x="125826" y="93345"/>
                </a:lnTo>
                <a:cubicBezTo>
                  <a:pt x="130588" y="99060"/>
                  <a:pt x="132969" y="106204"/>
                  <a:pt x="132493" y="113348"/>
                </a:cubicBezTo>
                <a:cubicBezTo>
                  <a:pt x="132017" y="120491"/>
                  <a:pt x="128683" y="127159"/>
                  <a:pt x="122968" y="131921"/>
                </a:cubicBezTo>
                <a:cubicBezTo>
                  <a:pt x="121063" y="133826"/>
                  <a:pt x="120587" y="137160"/>
                  <a:pt x="122492" y="139541"/>
                </a:cubicBezTo>
                <a:cubicBezTo>
                  <a:pt x="124397" y="141446"/>
                  <a:pt x="127254" y="141923"/>
                  <a:pt x="129636" y="140018"/>
                </a:cubicBezTo>
                <a:cubicBezTo>
                  <a:pt x="132969" y="137160"/>
                  <a:pt x="135827" y="133826"/>
                  <a:pt x="137732" y="130016"/>
                </a:cubicBezTo>
                <a:lnTo>
                  <a:pt x="138208" y="130016"/>
                </a:lnTo>
                <a:cubicBezTo>
                  <a:pt x="146304" y="129064"/>
                  <a:pt x="154401" y="126682"/>
                  <a:pt x="161544" y="122873"/>
                </a:cubicBezTo>
                <a:cubicBezTo>
                  <a:pt x="162497" y="121920"/>
                  <a:pt x="163449" y="120968"/>
                  <a:pt x="163926" y="119539"/>
                </a:cubicBezTo>
                <a:cubicBezTo>
                  <a:pt x="164402" y="118110"/>
                  <a:pt x="163926" y="116681"/>
                  <a:pt x="162973" y="115729"/>
                </a:cubicBezTo>
                <a:cubicBezTo>
                  <a:pt x="161068" y="113348"/>
                  <a:pt x="158211" y="112871"/>
                  <a:pt x="155829" y="114300"/>
                </a:cubicBezTo>
                <a:cubicBezTo>
                  <a:pt x="151543" y="116681"/>
                  <a:pt x="147257" y="118586"/>
                  <a:pt x="142018" y="119063"/>
                </a:cubicBezTo>
                <a:cubicBezTo>
                  <a:pt x="142494" y="117634"/>
                  <a:pt x="142971" y="115729"/>
                  <a:pt x="142971" y="114300"/>
                </a:cubicBezTo>
                <a:cubicBezTo>
                  <a:pt x="143447" y="108109"/>
                  <a:pt x="142494" y="101918"/>
                  <a:pt x="140113" y="96679"/>
                </a:cubicBezTo>
                <a:cubicBezTo>
                  <a:pt x="143923" y="97155"/>
                  <a:pt x="147733" y="97631"/>
                  <a:pt x="151543" y="97631"/>
                </a:cubicBezTo>
                <a:cubicBezTo>
                  <a:pt x="154877" y="97631"/>
                  <a:pt x="158211" y="97155"/>
                  <a:pt x="161544" y="96679"/>
                </a:cubicBezTo>
                <a:cubicBezTo>
                  <a:pt x="167736" y="104299"/>
                  <a:pt x="175832" y="109538"/>
                  <a:pt x="185357" y="111919"/>
                </a:cubicBezTo>
                <a:cubicBezTo>
                  <a:pt x="197739" y="118110"/>
                  <a:pt x="209169" y="126206"/>
                  <a:pt x="209169" y="139541"/>
                </a:cubicBezTo>
                <a:cubicBezTo>
                  <a:pt x="209169" y="141446"/>
                  <a:pt x="210122" y="143828"/>
                  <a:pt x="211551" y="144780"/>
                </a:cubicBezTo>
                <a:cubicBezTo>
                  <a:pt x="213456" y="145733"/>
                  <a:pt x="215361" y="145733"/>
                  <a:pt x="217266" y="144780"/>
                </a:cubicBezTo>
                <a:cubicBezTo>
                  <a:pt x="219171" y="143828"/>
                  <a:pt x="220123" y="141446"/>
                  <a:pt x="219647" y="139541"/>
                </a:cubicBezTo>
                <a:cubicBezTo>
                  <a:pt x="219647" y="129064"/>
                  <a:pt x="214884" y="119539"/>
                  <a:pt x="206788" y="113348"/>
                </a:cubicBezTo>
                <a:cubicBezTo>
                  <a:pt x="213456" y="112871"/>
                  <a:pt x="219171" y="109538"/>
                  <a:pt x="223457" y="104775"/>
                </a:cubicBezTo>
                <a:cubicBezTo>
                  <a:pt x="225362" y="102394"/>
                  <a:pt x="224886" y="99060"/>
                  <a:pt x="222981" y="97155"/>
                </a:cubicBezTo>
                <a:cubicBezTo>
                  <a:pt x="220599" y="95250"/>
                  <a:pt x="217266" y="95726"/>
                  <a:pt x="215361" y="97631"/>
                </a:cubicBezTo>
                <a:cubicBezTo>
                  <a:pt x="212979" y="100489"/>
                  <a:pt x="206788" y="102870"/>
                  <a:pt x="197739" y="102394"/>
                </a:cubicBezTo>
                <a:cubicBezTo>
                  <a:pt x="188691" y="102394"/>
                  <a:pt x="179642" y="99060"/>
                  <a:pt x="172974" y="93345"/>
                </a:cubicBezTo>
                <a:cubicBezTo>
                  <a:pt x="180594" y="90011"/>
                  <a:pt x="187262" y="84296"/>
                  <a:pt x="191548" y="77153"/>
                </a:cubicBezTo>
                <a:cubicBezTo>
                  <a:pt x="192977" y="74771"/>
                  <a:pt x="192024" y="71438"/>
                  <a:pt x="189643" y="69533"/>
                </a:cubicBezTo>
                <a:cubicBezTo>
                  <a:pt x="187262" y="68104"/>
                  <a:pt x="183928" y="69056"/>
                  <a:pt x="182499" y="71438"/>
                </a:cubicBezTo>
                <a:cubicBezTo>
                  <a:pt x="174403" y="86201"/>
                  <a:pt x="157258" y="90488"/>
                  <a:pt x="130112" y="83820"/>
                </a:cubicBezTo>
                <a:cubicBezTo>
                  <a:pt x="136303" y="78581"/>
                  <a:pt x="139161" y="70485"/>
                  <a:pt x="138208" y="62389"/>
                </a:cubicBezTo>
                <a:cubicBezTo>
                  <a:pt x="138208" y="60484"/>
                  <a:pt x="137256" y="58579"/>
                  <a:pt x="135351" y="57626"/>
                </a:cubicBezTo>
                <a:cubicBezTo>
                  <a:pt x="133446" y="56674"/>
                  <a:pt x="131541" y="56674"/>
                  <a:pt x="129636" y="58103"/>
                </a:cubicBezTo>
                <a:cubicBezTo>
                  <a:pt x="127731" y="59055"/>
                  <a:pt x="127254" y="61436"/>
                  <a:pt x="127254" y="63341"/>
                </a:cubicBezTo>
                <a:cubicBezTo>
                  <a:pt x="127731" y="75724"/>
                  <a:pt x="121063" y="78105"/>
                  <a:pt x="110109" y="81439"/>
                </a:cubicBezTo>
                <a:cubicBezTo>
                  <a:pt x="108681" y="81915"/>
                  <a:pt x="106776" y="82391"/>
                  <a:pt x="105347" y="82868"/>
                </a:cubicBezTo>
                <a:cubicBezTo>
                  <a:pt x="102489" y="76200"/>
                  <a:pt x="96298" y="70961"/>
                  <a:pt x="89154" y="69056"/>
                </a:cubicBezTo>
                <a:cubicBezTo>
                  <a:pt x="87249" y="68580"/>
                  <a:pt x="85344" y="69056"/>
                  <a:pt x="83916" y="70485"/>
                </a:cubicBezTo>
                <a:cubicBezTo>
                  <a:pt x="82487" y="71914"/>
                  <a:pt x="82011" y="73819"/>
                  <a:pt x="82487" y="76200"/>
                </a:cubicBezTo>
                <a:cubicBezTo>
                  <a:pt x="82963" y="78105"/>
                  <a:pt x="84392" y="79534"/>
                  <a:pt x="86773" y="80010"/>
                </a:cubicBezTo>
                <a:cubicBezTo>
                  <a:pt x="90583" y="80963"/>
                  <a:pt x="93441" y="83820"/>
                  <a:pt x="95346" y="87154"/>
                </a:cubicBezTo>
                <a:lnTo>
                  <a:pt x="95346" y="87630"/>
                </a:lnTo>
                <a:cubicBezTo>
                  <a:pt x="86297" y="91440"/>
                  <a:pt x="79153" y="98584"/>
                  <a:pt x="75819" y="107633"/>
                </a:cubicBezTo>
                <a:cubicBezTo>
                  <a:pt x="74867" y="109538"/>
                  <a:pt x="74391" y="111919"/>
                  <a:pt x="74391" y="114300"/>
                </a:cubicBezTo>
                <a:cubicBezTo>
                  <a:pt x="73438" y="113348"/>
                  <a:pt x="72486" y="112395"/>
                  <a:pt x="72009" y="110966"/>
                </a:cubicBezTo>
                <a:cubicBezTo>
                  <a:pt x="70104" y="107156"/>
                  <a:pt x="68676" y="102394"/>
                  <a:pt x="68199" y="98108"/>
                </a:cubicBezTo>
                <a:cubicBezTo>
                  <a:pt x="67723" y="96203"/>
                  <a:pt x="66294" y="94298"/>
                  <a:pt x="64866" y="93821"/>
                </a:cubicBezTo>
                <a:cubicBezTo>
                  <a:pt x="62961" y="92869"/>
                  <a:pt x="61056" y="93345"/>
                  <a:pt x="59627" y="94774"/>
                </a:cubicBezTo>
                <a:cubicBezTo>
                  <a:pt x="58198" y="96203"/>
                  <a:pt x="57246" y="98108"/>
                  <a:pt x="58198" y="100013"/>
                </a:cubicBezTo>
                <a:cubicBezTo>
                  <a:pt x="59151" y="105728"/>
                  <a:pt x="60579" y="110966"/>
                  <a:pt x="63437" y="115729"/>
                </a:cubicBezTo>
                <a:cubicBezTo>
                  <a:pt x="66294" y="120491"/>
                  <a:pt x="70104" y="124301"/>
                  <a:pt x="75343" y="126682"/>
                </a:cubicBezTo>
                <a:cubicBezTo>
                  <a:pt x="75819" y="133350"/>
                  <a:pt x="78201" y="140018"/>
                  <a:pt x="81534" y="146209"/>
                </a:cubicBezTo>
                <a:cubicBezTo>
                  <a:pt x="78201" y="150495"/>
                  <a:pt x="73914" y="153829"/>
                  <a:pt x="69152" y="156686"/>
                </a:cubicBezTo>
                <a:cubicBezTo>
                  <a:pt x="67723" y="157639"/>
                  <a:pt x="66771" y="159544"/>
                  <a:pt x="66294" y="161449"/>
                </a:cubicBezTo>
                <a:cubicBezTo>
                  <a:pt x="66294" y="163354"/>
                  <a:pt x="67247" y="165259"/>
                  <a:pt x="69152" y="166211"/>
                </a:cubicBezTo>
                <a:cubicBezTo>
                  <a:pt x="71057" y="167164"/>
                  <a:pt x="72962" y="167164"/>
                  <a:pt x="74391" y="165735"/>
                </a:cubicBezTo>
                <a:cubicBezTo>
                  <a:pt x="79153" y="162401"/>
                  <a:pt x="83439" y="159068"/>
                  <a:pt x="87249" y="154781"/>
                </a:cubicBezTo>
                <a:cubicBezTo>
                  <a:pt x="90107" y="157163"/>
                  <a:pt x="92964" y="159068"/>
                  <a:pt x="95822" y="160973"/>
                </a:cubicBezTo>
                <a:cubicBezTo>
                  <a:pt x="100584" y="163830"/>
                  <a:pt x="104394" y="167164"/>
                  <a:pt x="108204" y="171450"/>
                </a:cubicBezTo>
                <a:cubicBezTo>
                  <a:pt x="112491" y="176689"/>
                  <a:pt x="112491" y="186690"/>
                  <a:pt x="112491" y="195263"/>
                </a:cubicBezTo>
                <a:lnTo>
                  <a:pt x="112491" y="223838"/>
                </a:lnTo>
                <a:lnTo>
                  <a:pt x="90583" y="223838"/>
                </a:lnTo>
                <a:cubicBezTo>
                  <a:pt x="90583" y="188595"/>
                  <a:pt x="73438" y="186690"/>
                  <a:pt x="71533" y="185738"/>
                </a:cubicBezTo>
                <a:cubicBezTo>
                  <a:pt x="64389" y="183833"/>
                  <a:pt x="45816" y="173831"/>
                  <a:pt x="41529" y="153829"/>
                </a:cubicBezTo>
                <a:cubicBezTo>
                  <a:pt x="41053" y="152876"/>
                  <a:pt x="41053" y="151448"/>
                  <a:pt x="41053" y="150495"/>
                </a:cubicBezTo>
                <a:cubicBezTo>
                  <a:pt x="32957" y="139065"/>
                  <a:pt x="33433" y="123349"/>
                  <a:pt x="42482" y="112395"/>
                </a:cubicBezTo>
                <a:cubicBezTo>
                  <a:pt x="41529" y="109061"/>
                  <a:pt x="41053" y="105728"/>
                  <a:pt x="41053" y="102394"/>
                </a:cubicBezTo>
                <a:cubicBezTo>
                  <a:pt x="41053" y="87154"/>
                  <a:pt x="52007" y="73819"/>
                  <a:pt x="67247" y="70961"/>
                </a:cubicBezTo>
                <a:cubicBezTo>
                  <a:pt x="72009" y="57626"/>
                  <a:pt x="84392" y="48578"/>
                  <a:pt x="98203" y="49054"/>
                </a:cubicBezTo>
                <a:cubicBezTo>
                  <a:pt x="100584" y="49054"/>
                  <a:pt x="103442" y="49530"/>
                  <a:pt x="105823" y="50006"/>
                </a:cubicBezTo>
                <a:cubicBezTo>
                  <a:pt x="111538" y="43339"/>
                  <a:pt x="119634" y="39529"/>
                  <a:pt x="128683" y="38576"/>
                </a:cubicBezTo>
                <a:cubicBezTo>
                  <a:pt x="137732" y="38100"/>
                  <a:pt x="146304" y="40958"/>
                  <a:pt x="152972" y="47149"/>
                </a:cubicBezTo>
                <a:cubicBezTo>
                  <a:pt x="161544" y="41434"/>
                  <a:pt x="172022" y="40005"/>
                  <a:pt x="181547" y="42863"/>
                </a:cubicBezTo>
                <a:cubicBezTo>
                  <a:pt x="191548" y="45720"/>
                  <a:pt x="199168" y="53340"/>
                  <a:pt x="202502" y="62865"/>
                </a:cubicBezTo>
                <a:lnTo>
                  <a:pt x="204407" y="62865"/>
                </a:lnTo>
                <a:cubicBezTo>
                  <a:pt x="222504" y="62865"/>
                  <a:pt x="236792" y="77153"/>
                  <a:pt x="237268" y="95250"/>
                </a:cubicBezTo>
                <a:lnTo>
                  <a:pt x="237268" y="96679"/>
                </a:lnTo>
                <a:cubicBezTo>
                  <a:pt x="248222" y="102870"/>
                  <a:pt x="254413" y="114776"/>
                  <a:pt x="253461" y="127159"/>
                </a:cubicBezTo>
                <a:cubicBezTo>
                  <a:pt x="249651" y="143828"/>
                  <a:pt x="234887" y="156686"/>
                  <a:pt x="217742" y="156210"/>
                </a:cubicBezTo>
                <a:close/>
                <a:moveTo>
                  <a:pt x="319183" y="206216"/>
                </a:moveTo>
                <a:lnTo>
                  <a:pt x="286322" y="149543"/>
                </a:lnTo>
                <a:lnTo>
                  <a:pt x="286322" y="147638"/>
                </a:lnTo>
                <a:cubicBezTo>
                  <a:pt x="288227" y="95250"/>
                  <a:pt x="261557" y="46196"/>
                  <a:pt x="216313" y="20003"/>
                </a:cubicBezTo>
                <a:cubicBezTo>
                  <a:pt x="171069" y="-6668"/>
                  <a:pt x="115348" y="-6668"/>
                  <a:pt x="70104" y="20003"/>
                </a:cubicBezTo>
                <a:cubicBezTo>
                  <a:pt x="24861" y="46196"/>
                  <a:pt x="-1809" y="95250"/>
                  <a:pt x="96" y="147638"/>
                </a:cubicBezTo>
                <a:cubicBezTo>
                  <a:pt x="96" y="192405"/>
                  <a:pt x="20574" y="234791"/>
                  <a:pt x="56293" y="261938"/>
                </a:cubicBezTo>
                <a:lnTo>
                  <a:pt x="56293" y="381000"/>
                </a:lnTo>
                <a:lnTo>
                  <a:pt x="206788" y="381000"/>
                </a:lnTo>
                <a:lnTo>
                  <a:pt x="206788" y="324326"/>
                </a:lnTo>
                <a:lnTo>
                  <a:pt x="230124" y="324326"/>
                </a:lnTo>
                <a:cubicBezTo>
                  <a:pt x="245364" y="324326"/>
                  <a:pt x="259652" y="318611"/>
                  <a:pt x="270129" y="307658"/>
                </a:cubicBezTo>
                <a:cubicBezTo>
                  <a:pt x="280607" y="297180"/>
                  <a:pt x="286322" y="282416"/>
                  <a:pt x="286322" y="267653"/>
                </a:cubicBezTo>
                <a:lnTo>
                  <a:pt x="286322" y="239078"/>
                </a:lnTo>
                <a:lnTo>
                  <a:pt x="307277" y="239078"/>
                </a:lnTo>
                <a:cubicBezTo>
                  <a:pt x="319659" y="238125"/>
                  <a:pt x="330613" y="223838"/>
                  <a:pt x="319183" y="206216"/>
                </a:cubicBezTo>
                <a:close/>
              </a:path>
            </a:pathLst>
          </a:custGeom>
          <a:solidFill>
            <a:schemeClr val="accent1">
              <a:alpha val="79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7" name="Рисунок 6" descr="Круговая стрелка">
            <a:extLst>
              <a:ext uri="{FF2B5EF4-FFF2-40B4-BE49-F238E27FC236}">
                <a16:creationId xmlns:a16="http://schemas.microsoft.com/office/drawing/2014/main" id="{FD1ADAF6-853C-B755-E302-DD9B4D1F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3903" y="4501918"/>
            <a:ext cx="597371" cy="597371"/>
          </a:xfrm>
          <a:prstGeom prst="rect">
            <a:avLst/>
          </a:prstGeom>
        </p:spPr>
      </p:pic>
      <p:pic>
        <p:nvPicPr>
          <p:cNvPr id="9" name="Рисунок 8" descr="Передача">
            <a:extLst>
              <a:ext uri="{FF2B5EF4-FFF2-40B4-BE49-F238E27FC236}">
                <a16:creationId xmlns:a16="http://schemas.microsoft.com/office/drawing/2014/main" id="{7FD9A299-185B-23C5-79EB-5F48E22A8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0727" y="4594494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77830-D858-B469-9198-F66B552F9B38}"/>
              </a:ext>
            </a:extLst>
          </p:cNvPr>
          <p:cNvSpPr txBox="1"/>
          <p:nvPr/>
        </p:nvSpPr>
        <p:spPr>
          <a:xfrm>
            <a:off x="721740" y="5109056"/>
            <a:ext cx="24416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/>
              <a:t>Что такое </a:t>
            </a:r>
            <a:endParaRPr lang="en-US" sz="2500" dirty="0"/>
          </a:p>
          <a:p>
            <a:pPr algn="ctr"/>
            <a:r>
              <a:rPr lang="ru-RU" sz="2500" dirty="0" err="1"/>
              <a:t>пульсометрия</a:t>
            </a:r>
            <a:r>
              <a:rPr lang="en-US" sz="2500" dirty="0"/>
              <a:t>?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96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451C89-26F3-FAFD-8659-97F90DDD6C5C}"/>
              </a:ext>
            </a:extLst>
          </p:cNvPr>
          <p:cNvSpPr/>
          <p:nvPr/>
        </p:nvSpPr>
        <p:spPr>
          <a:xfrm>
            <a:off x="8077200" y="0"/>
            <a:ext cx="411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C287C-6F52-3522-8633-6691DAF3DA23}"/>
              </a:ext>
            </a:extLst>
          </p:cNvPr>
          <p:cNvSpPr txBox="1"/>
          <p:nvPr/>
        </p:nvSpPr>
        <p:spPr>
          <a:xfrm>
            <a:off x="1904342" y="446260"/>
            <a:ext cx="8383315" cy="448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dirty="0"/>
              <a:t>СПАСИБО </a:t>
            </a:r>
          </a:p>
          <a:p>
            <a:pPr algn="ctr"/>
            <a:r>
              <a:rPr lang="ru-RU" sz="9600" dirty="0"/>
              <a:t>ЗА ВНИМАНИЕ</a:t>
            </a:r>
            <a:endParaRPr lang="es-ES" sz="9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0686DC-2335-A758-1450-B837B4616A30}"/>
              </a:ext>
            </a:extLst>
          </p:cNvPr>
          <p:cNvSpPr/>
          <p:nvPr/>
        </p:nvSpPr>
        <p:spPr>
          <a:xfrm>
            <a:off x="-157657" y="4868488"/>
            <a:ext cx="2538248" cy="2254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287BBB-FE08-123B-B3C1-6B50C6C3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811" y="1013103"/>
            <a:ext cx="5339470" cy="3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06C044C-E061-FD4B-9E8C-7BA7A9388149}"/>
              </a:ext>
            </a:extLst>
          </p:cNvPr>
          <p:cNvSpPr/>
          <p:nvPr/>
        </p:nvSpPr>
        <p:spPr>
          <a:xfrm>
            <a:off x="0" y="46082"/>
            <a:ext cx="63353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FFFFFF"/>
                </a:solidFill>
                <a:effectLst/>
                <a:latin typeface="Nunito" pitchFamily="2" charset="-52"/>
              </a:rPr>
              <a:t>- </a:t>
            </a:r>
            <a:r>
              <a:rPr lang="ru-RU" sz="2000" b="0" i="0" dirty="0">
                <a:solidFill>
                  <a:srgbClr val="FFFFFF"/>
                </a:solidFill>
                <a:effectLst/>
                <a:latin typeface="+mj-lt"/>
              </a:rPr>
              <a:t>это показатель количества ударов сердца за одну минуту. </a:t>
            </a:r>
            <a:endParaRPr lang="ru-RU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áfico 9">
            <a:extLst>
              <a:ext uri="{FF2B5EF4-FFF2-40B4-BE49-F238E27FC236}">
                <a16:creationId xmlns:a16="http://schemas.microsoft.com/office/drawing/2014/main" id="{FCC6BD73-AD69-0740-8F9B-1EF2C709A4C9}"/>
              </a:ext>
            </a:extLst>
          </p:cNvPr>
          <p:cNvGrpSpPr/>
          <p:nvPr/>
        </p:nvGrpSpPr>
        <p:grpSpPr>
          <a:xfrm rot="10800000">
            <a:off x="1369888" y="1493524"/>
            <a:ext cx="548553" cy="472382"/>
            <a:chOff x="4673600" y="2006600"/>
            <a:chExt cx="2844800" cy="2844800"/>
          </a:xfrm>
          <a:solidFill>
            <a:schemeClr val="accent2">
              <a:alpha val="70000"/>
            </a:schemeClr>
          </a:solidFill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DA638E45-C54A-C549-830F-F27A25DBCBEA}"/>
                </a:ext>
              </a:extLst>
            </p:cNvPr>
            <p:cNvSpPr/>
            <p:nvPr/>
          </p:nvSpPr>
          <p:spPr>
            <a:xfrm>
              <a:off x="4673600" y="2412550"/>
              <a:ext cx="1217841" cy="2026563"/>
            </a:xfrm>
            <a:custGeom>
              <a:avLst/>
              <a:gdLst>
                <a:gd name="connsiteX0" fmla="*/ 0 w 1217840"/>
                <a:gd name="connsiteY0" fmla="*/ 1217841 h 2026563"/>
                <a:gd name="connsiteX1" fmla="*/ 608920 w 1217840"/>
                <a:gd name="connsiteY1" fmla="*/ 1217841 h 2026563"/>
                <a:gd name="connsiteX2" fmla="*/ 202970 w 1217840"/>
                <a:gd name="connsiteY2" fmla="*/ 2029732 h 2026563"/>
                <a:gd name="connsiteX3" fmla="*/ 811891 w 1217840"/>
                <a:gd name="connsiteY3" fmla="*/ 2029732 h 2026563"/>
                <a:gd name="connsiteX4" fmla="*/ 1217841 w 1217840"/>
                <a:gd name="connsiteY4" fmla="*/ 1217841 h 2026563"/>
                <a:gd name="connsiteX5" fmla="*/ 1217841 w 1217840"/>
                <a:gd name="connsiteY5" fmla="*/ 0 h 2026563"/>
                <a:gd name="connsiteX6" fmla="*/ 0 w 1217840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7840" h="2026563">
                  <a:moveTo>
                    <a:pt x="0" y="1217841"/>
                  </a:move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97267827-657C-4940-A63F-E8165F9161F6}"/>
                </a:ext>
              </a:extLst>
            </p:cNvPr>
            <p:cNvSpPr/>
            <p:nvPr/>
          </p:nvSpPr>
          <p:spPr>
            <a:xfrm>
              <a:off x="6297391" y="2412550"/>
              <a:ext cx="1208326" cy="2026563"/>
            </a:xfrm>
            <a:custGeom>
              <a:avLst/>
              <a:gdLst>
                <a:gd name="connsiteX0" fmla="*/ 0 w 1208326"/>
                <a:gd name="connsiteY0" fmla="*/ 0 h 2026563"/>
                <a:gd name="connsiteX1" fmla="*/ 0 w 1208326"/>
                <a:gd name="connsiteY1" fmla="*/ 1217841 h 2026563"/>
                <a:gd name="connsiteX2" fmla="*/ 608920 w 1208326"/>
                <a:gd name="connsiteY2" fmla="*/ 1217841 h 2026563"/>
                <a:gd name="connsiteX3" fmla="*/ 202970 w 1208326"/>
                <a:gd name="connsiteY3" fmla="*/ 2029732 h 2026563"/>
                <a:gd name="connsiteX4" fmla="*/ 811891 w 1208326"/>
                <a:gd name="connsiteY4" fmla="*/ 2029732 h 2026563"/>
                <a:gd name="connsiteX5" fmla="*/ 1217841 w 1208326"/>
                <a:gd name="connsiteY5" fmla="*/ 1217841 h 2026563"/>
                <a:gd name="connsiteX6" fmla="*/ 1217841 w 1208326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26" h="2026563">
                  <a:moveTo>
                    <a:pt x="0" y="0"/>
                  </a:moveTo>
                  <a:lnTo>
                    <a:pt x="0" y="1217841"/>
                  </a:ln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grpSp>
        <p:nvGrpSpPr>
          <p:cNvPr id="10" name="Gráfico 9">
            <a:extLst>
              <a:ext uri="{FF2B5EF4-FFF2-40B4-BE49-F238E27FC236}">
                <a16:creationId xmlns:a16="http://schemas.microsoft.com/office/drawing/2014/main" id="{DB252835-CD4B-3144-9C70-D907ED86D1FC}"/>
              </a:ext>
            </a:extLst>
          </p:cNvPr>
          <p:cNvGrpSpPr/>
          <p:nvPr/>
        </p:nvGrpSpPr>
        <p:grpSpPr>
          <a:xfrm>
            <a:off x="4126753" y="2466842"/>
            <a:ext cx="546107" cy="471153"/>
            <a:chOff x="4673600" y="2006600"/>
            <a:chExt cx="2844800" cy="2844800"/>
          </a:xfrm>
          <a:solidFill>
            <a:schemeClr val="accent2">
              <a:alpha val="70000"/>
            </a:schemeClr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1AC183B-8BE1-0F40-BBEC-942DE6DE3161}"/>
                </a:ext>
              </a:extLst>
            </p:cNvPr>
            <p:cNvSpPr/>
            <p:nvPr/>
          </p:nvSpPr>
          <p:spPr>
            <a:xfrm>
              <a:off x="4673600" y="2412550"/>
              <a:ext cx="1217841" cy="2026563"/>
            </a:xfrm>
            <a:custGeom>
              <a:avLst/>
              <a:gdLst>
                <a:gd name="connsiteX0" fmla="*/ 0 w 1217840"/>
                <a:gd name="connsiteY0" fmla="*/ 1217841 h 2026563"/>
                <a:gd name="connsiteX1" fmla="*/ 608920 w 1217840"/>
                <a:gd name="connsiteY1" fmla="*/ 1217841 h 2026563"/>
                <a:gd name="connsiteX2" fmla="*/ 202970 w 1217840"/>
                <a:gd name="connsiteY2" fmla="*/ 2029732 h 2026563"/>
                <a:gd name="connsiteX3" fmla="*/ 811891 w 1217840"/>
                <a:gd name="connsiteY3" fmla="*/ 2029732 h 2026563"/>
                <a:gd name="connsiteX4" fmla="*/ 1217841 w 1217840"/>
                <a:gd name="connsiteY4" fmla="*/ 1217841 h 2026563"/>
                <a:gd name="connsiteX5" fmla="*/ 1217841 w 1217840"/>
                <a:gd name="connsiteY5" fmla="*/ 0 h 2026563"/>
                <a:gd name="connsiteX6" fmla="*/ 0 w 1217840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7840" h="2026563">
                  <a:moveTo>
                    <a:pt x="0" y="1217841"/>
                  </a:move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8DA4797-8D13-7D4D-BCC3-2F53E6D92A80}"/>
                </a:ext>
              </a:extLst>
            </p:cNvPr>
            <p:cNvSpPr/>
            <p:nvPr/>
          </p:nvSpPr>
          <p:spPr>
            <a:xfrm>
              <a:off x="6297391" y="2412550"/>
              <a:ext cx="1208326" cy="2026563"/>
            </a:xfrm>
            <a:custGeom>
              <a:avLst/>
              <a:gdLst>
                <a:gd name="connsiteX0" fmla="*/ 0 w 1208326"/>
                <a:gd name="connsiteY0" fmla="*/ 0 h 2026563"/>
                <a:gd name="connsiteX1" fmla="*/ 0 w 1208326"/>
                <a:gd name="connsiteY1" fmla="*/ 1217841 h 2026563"/>
                <a:gd name="connsiteX2" fmla="*/ 608920 w 1208326"/>
                <a:gd name="connsiteY2" fmla="*/ 1217841 h 2026563"/>
                <a:gd name="connsiteX3" fmla="*/ 202970 w 1208326"/>
                <a:gd name="connsiteY3" fmla="*/ 2029732 h 2026563"/>
                <a:gd name="connsiteX4" fmla="*/ 811891 w 1208326"/>
                <a:gd name="connsiteY4" fmla="*/ 2029732 h 2026563"/>
                <a:gd name="connsiteX5" fmla="*/ 1217841 w 1208326"/>
                <a:gd name="connsiteY5" fmla="*/ 1217841 h 2026563"/>
                <a:gd name="connsiteX6" fmla="*/ 1217841 w 1208326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26" h="2026563">
                  <a:moveTo>
                    <a:pt x="0" y="0"/>
                  </a:moveTo>
                  <a:lnTo>
                    <a:pt x="0" y="1217841"/>
                  </a:ln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Título 22">
            <a:extLst>
              <a:ext uri="{FF2B5EF4-FFF2-40B4-BE49-F238E27FC236}">
                <a16:creationId xmlns:a16="http://schemas.microsoft.com/office/drawing/2014/main" id="{2E061AD5-1B68-4E45-9CFA-A8BC267C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53" y="1562233"/>
            <a:ext cx="1906891" cy="137576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ЧСС</a:t>
            </a: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38856-FC85-7FFB-561E-600D4EB8DD4C}"/>
              </a:ext>
            </a:extLst>
          </p:cNvPr>
          <p:cNvSpPr txBox="1"/>
          <p:nvPr/>
        </p:nvSpPr>
        <p:spPr>
          <a:xfrm>
            <a:off x="7819697" y="3475082"/>
            <a:ext cx="2880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ПУЛЬС</a:t>
            </a:r>
          </a:p>
        </p:txBody>
      </p:sp>
      <p:grpSp>
        <p:nvGrpSpPr>
          <p:cNvPr id="14" name="Gráfico 9">
            <a:extLst>
              <a:ext uri="{FF2B5EF4-FFF2-40B4-BE49-F238E27FC236}">
                <a16:creationId xmlns:a16="http://schemas.microsoft.com/office/drawing/2014/main" id="{647D1D54-3E60-733A-DA95-3A2C255C2D22}"/>
              </a:ext>
            </a:extLst>
          </p:cNvPr>
          <p:cNvGrpSpPr/>
          <p:nvPr/>
        </p:nvGrpSpPr>
        <p:grpSpPr>
          <a:xfrm>
            <a:off x="10893489" y="4255430"/>
            <a:ext cx="548552" cy="392525"/>
            <a:chOff x="4673600" y="2412548"/>
            <a:chExt cx="2832117" cy="2026565"/>
          </a:xfrm>
          <a:solidFill>
            <a:srgbClr val="DAA600"/>
          </a:solidFill>
        </p:grpSpPr>
        <p:sp>
          <p:nvSpPr>
            <p:cNvPr id="15" name="Forma libre 10">
              <a:extLst>
                <a:ext uri="{FF2B5EF4-FFF2-40B4-BE49-F238E27FC236}">
                  <a16:creationId xmlns:a16="http://schemas.microsoft.com/office/drawing/2014/main" id="{70DFD0B4-32E0-ED72-DB30-DE50DD9FAD74}"/>
                </a:ext>
              </a:extLst>
            </p:cNvPr>
            <p:cNvSpPr/>
            <p:nvPr/>
          </p:nvSpPr>
          <p:spPr>
            <a:xfrm>
              <a:off x="4673600" y="2412548"/>
              <a:ext cx="1217839" cy="2026565"/>
            </a:xfrm>
            <a:custGeom>
              <a:avLst/>
              <a:gdLst>
                <a:gd name="connsiteX0" fmla="*/ 0 w 1217840"/>
                <a:gd name="connsiteY0" fmla="*/ 1217841 h 2026563"/>
                <a:gd name="connsiteX1" fmla="*/ 608920 w 1217840"/>
                <a:gd name="connsiteY1" fmla="*/ 1217841 h 2026563"/>
                <a:gd name="connsiteX2" fmla="*/ 202970 w 1217840"/>
                <a:gd name="connsiteY2" fmla="*/ 2029732 h 2026563"/>
                <a:gd name="connsiteX3" fmla="*/ 811891 w 1217840"/>
                <a:gd name="connsiteY3" fmla="*/ 2029732 h 2026563"/>
                <a:gd name="connsiteX4" fmla="*/ 1217841 w 1217840"/>
                <a:gd name="connsiteY4" fmla="*/ 1217841 h 2026563"/>
                <a:gd name="connsiteX5" fmla="*/ 1217841 w 1217840"/>
                <a:gd name="connsiteY5" fmla="*/ 0 h 2026563"/>
                <a:gd name="connsiteX6" fmla="*/ 0 w 1217840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7840" h="2026563">
                  <a:moveTo>
                    <a:pt x="0" y="1217841"/>
                  </a:move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11">
              <a:extLst>
                <a:ext uri="{FF2B5EF4-FFF2-40B4-BE49-F238E27FC236}">
                  <a16:creationId xmlns:a16="http://schemas.microsoft.com/office/drawing/2014/main" id="{D98F5192-7E9E-8149-6F43-840277BC2DEA}"/>
                </a:ext>
              </a:extLst>
            </p:cNvPr>
            <p:cNvSpPr/>
            <p:nvPr/>
          </p:nvSpPr>
          <p:spPr>
            <a:xfrm>
              <a:off x="6297391" y="2412550"/>
              <a:ext cx="1208326" cy="2026563"/>
            </a:xfrm>
            <a:custGeom>
              <a:avLst/>
              <a:gdLst>
                <a:gd name="connsiteX0" fmla="*/ 0 w 1208326"/>
                <a:gd name="connsiteY0" fmla="*/ 0 h 2026563"/>
                <a:gd name="connsiteX1" fmla="*/ 0 w 1208326"/>
                <a:gd name="connsiteY1" fmla="*/ 1217841 h 2026563"/>
                <a:gd name="connsiteX2" fmla="*/ 608920 w 1208326"/>
                <a:gd name="connsiteY2" fmla="*/ 1217841 h 2026563"/>
                <a:gd name="connsiteX3" fmla="*/ 202970 w 1208326"/>
                <a:gd name="connsiteY3" fmla="*/ 2029732 h 2026563"/>
                <a:gd name="connsiteX4" fmla="*/ 811891 w 1208326"/>
                <a:gd name="connsiteY4" fmla="*/ 2029732 h 2026563"/>
                <a:gd name="connsiteX5" fmla="*/ 1217841 w 1208326"/>
                <a:gd name="connsiteY5" fmla="*/ 1217841 h 2026563"/>
                <a:gd name="connsiteX6" fmla="*/ 1217841 w 1208326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26" h="2026563">
                  <a:moveTo>
                    <a:pt x="0" y="0"/>
                  </a:moveTo>
                  <a:lnTo>
                    <a:pt x="0" y="1217841"/>
                  </a:ln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grpSp>
        <p:nvGrpSpPr>
          <p:cNvPr id="18" name="Gráfico 9">
            <a:extLst>
              <a:ext uri="{FF2B5EF4-FFF2-40B4-BE49-F238E27FC236}">
                <a16:creationId xmlns:a16="http://schemas.microsoft.com/office/drawing/2014/main" id="{B170C667-0AD6-FA0F-38CF-0DEDEB4627F2}"/>
              </a:ext>
            </a:extLst>
          </p:cNvPr>
          <p:cNvGrpSpPr/>
          <p:nvPr/>
        </p:nvGrpSpPr>
        <p:grpSpPr>
          <a:xfrm rot="10800000">
            <a:off x="7243634" y="3239505"/>
            <a:ext cx="548552" cy="471153"/>
            <a:chOff x="4673600" y="2006600"/>
            <a:chExt cx="2844800" cy="2844800"/>
          </a:xfrm>
          <a:solidFill>
            <a:srgbClr val="DAA600"/>
          </a:solidFill>
        </p:grpSpPr>
        <p:sp>
          <p:nvSpPr>
            <p:cNvPr id="19" name="Forma libre 6">
              <a:extLst>
                <a:ext uri="{FF2B5EF4-FFF2-40B4-BE49-F238E27FC236}">
                  <a16:creationId xmlns:a16="http://schemas.microsoft.com/office/drawing/2014/main" id="{E2F4367F-2923-0FC4-9BB5-7FE162C7576C}"/>
                </a:ext>
              </a:extLst>
            </p:cNvPr>
            <p:cNvSpPr/>
            <p:nvPr/>
          </p:nvSpPr>
          <p:spPr>
            <a:xfrm>
              <a:off x="4673600" y="2412550"/>
              <a:ext cx="1217841" cy="2026563"/>
            </a:xfrm>
            <a:custGeom>
              <a:avLst/>
              <a:gdLst>
                <a:gd name="connsiteX0" fmla="*/ 0 w 1217840"/>
                <a:gd name="connsiteY0" fmla="*/ 1217841 h 2026563"/>
                <a:gd name="connsiteX1" fmla="*/ 608920 w 1217840"/>
                <a:gd name="connsiteY1" fmla="*/ 1217841 h 2026563"/>
                <a:gd name="connsiteX2" fmla="*/ 202970 w 1217840"/>
                <a:gd name="connsiteY2" fmla="*/ 2029732 h 2026563"/>
                <a:gd name="connsiteX3" fmla="*/ 811891 w 1217840"/>
                <a:gd name="connsiteY3" fmla="*/ 2029732 h 2026563"/>
                <a:gd name="connsiteX4" fmla="*/ 1217841 w 1217840"/>
                <a:gd name="connsiteY4" fmla="*/ 1217841 h 2026563"/>
                <a:gd name="connsiteX5" fmla="*/ 1217841 w 1217840"/>
                <a:gd name="connsiteY5" fmla="*/ 0 h 2026563"/>
                <a:gd name="connsiteX6" fmla="*/ 0 w 1217840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7840" h="2026563">
                  <a:moveTo>
                    <a:pt x="0" y="1217841"/>
                  </a:move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7">
              <a:extLst>
                <a:ext uri="{FF2B5EF4-FFF2-40B4-BE49-F238E27FC236}">
                  <a16:creationId xmlns:a16="http://schemas.microsoft.com/office/drawing/2014/main" id="{24207FD9-CE06-1CB2-21A9-1B98A002365F}"/>
                </a:ext>
              </a:extLst>
            </p:cNvPr>
            <p:cNvSpPr/>
            <p:nvPr/>
          </p:nvSpPr>
          <p:spPr>
            <a:xfrm>
              <a:off x="6297391" y="2412550"/>
              <a:ext cx="1208326" cy="2026563"/>
            </a:xfrm>
            <a:custGeom>
              <a:avLst/>
              <a:gdLst>
                <a:gd name="connsiteX0" fmla="*/ 0 w 1208326"/>
                <a:gd name="connsiteY0" fmla="*/ 0 h 2026563"/>
                <a:gd name="connsiteX1" fmla="*/ 0 w 1208326"/>
                <a:gd name="connsiteY1" fmla="*/ 1217841 h 2026563"/>
                <a:gd name="connsiteX2" fmla="*/ 608920 w 1208326"/>
                <a:gd name="connsiteY2" fmla="*/ 1217841 h 2026563"/>
                <a:gd name="connsiteX3" fmla="*/ 202970 w 1208326"/>
                <a:gd name="connsiteY3" fmla="*/ 2029732 h 2026563"/>
                <a:gd name="connsiteX4" fmla="*/ 811891 w 1208326"/>
                <a:gd name="connsiteY4" fmla="*/ 2029732 h 2026563"/>
                <a:gd name="connsiteX5" fmla="*/ 1217841 w 1208326"/>
                <a:gd name="connsiteY5" fmla="*/ 1217841 h 2026563"/>
                <a:gd name="connsiteX6" fmla="*/ 1217841 w 1208326"/>
                <a:gd name="connsiteY6" fmla="*/ 0 h 20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26" h="2026563">
                  <a:moveTo>
                    <a:pt x="0" y="0"/>
                  </a:moveTo>
                  <a:lnTo>
                    <a:pt x="0" y="1217841"/>
                  </a:lnTo>
                  <a:lnTo>
                    <a:pt x="608920" y="1217841"/>
                  </a:lnTo>
                  <a:lnTo>
                    <a:pt x="202970" y="2029732"/>
                  </a:lnTo>
                  <a:lnTo>
                    <a:pt x="811891" y="2029732"/>
                  </a:lnTo>
                  <a:lnTo>
                    <a:pt x="1217841" y="1217841"/>
                  </a:lnTo>
                  <a:lnTo>
                    <a:pt x="1217841" y="0"/>
                  </a:lnTo>
                  <a:close/>
                </a:path>
              </a:pathLst>
            </a:custGeom>
            <a:grpFill/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02F1381-AF58-31E5-ED4C-363E23279B45}"/>
              </a:ext>
            </a:extLst>
          </p:cNvPr>
          <p:cNvSpPr txBox="1"/>
          <p:nvPr/>
        </p:nvSpPr>
        <p:spPr>
          <a:xfrm>
            <a:off x="6513343" y="4979300"/>
            <a:ext cx="566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–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кол-во импульсов крови, возникающий в артериях за определенный период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1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09277A4-EA2B-83DD-B467-75F3C7F1B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79222"/>
              </p:ext>
            </p:extLst>
          </p:nvPr>
        </p:nvGraphicFramePr>
        <p:xfrm>
          <a:off x="0" y="0"/>
          <a:ext cx="12192000" cy="7492129"/>
        </p:xfrm>
        <a:graphic>
          <a:graphicData uri="http://schemas.openxmlformats.org/drawingml/2006/table">
            <a:tbl>
              <a:tblPr/>
              <a:tblGrid>
                <a:gridCol w="2124222">
                  <a:extLst>
                    <a:ext uri="{9D8B030D-6E8A-4147-A177-3AD203B41FA5}">
                      <a16:colId xmlns:a16="http://schemas.microsoft.com/office/drawing/2014/main" val="1054344299"/>
                    </a:ext>
                  </a:extLst>
                </a:gridCol>
                <a:gridCol w="4994030">
                  <a:extLst>
                    <a:ext uri="{9D8B030D-6E8A-4147-A177-3AD203B41FA5}">
                      <a16:colId xmlns:a16="http://schemas.microsoft.com/office/drawing/2014/main" val="2723260864"/>
                    </a:ext>
                  </a:extLst>
                </a:gridCol>
                <a:gridCol w="5073748">
                  <a:extLst>
                    <a:ext uri="{9D8B030D-6E8A-4147-A177-3AD203B41FA5}">
                      <a16:colId xmlns:a16="http://schemas.microsoft.com/office/drawing/2014/main" val="3892035448"/>
                    </a:ext>
                  </a:extLst>
                </a:gridCol>
              </a:tblGrid>
              <a:tr h="6969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Различия между показателями здоровья и частотой пульса</a:t>
                      </a: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01018"/>
                  </a:ext>
                </a:extLst>
              </a:tr>
              <a:tr h="69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 Показатель</a:t>
                      </a: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ЧСС</a:t>
                      </a: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ПУЛЬС</a:t>
                      </a: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23591"/>
                  </a:ext>
                </a:extLst>
              </a:tr>
              <a:tr h="98733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Что это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Количество ударов сердца в минуту.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Количество раз, когда артерии расширяются и сокращаются в минуту.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22230"/>
                  </a:ext>
                </a:extLst>
              </a:tr>
              <a:tr h="127772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Зачем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Предоставляет информацию о здоровье сердца и уровнях физической подготовки.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Предоставляет информацию о кровообращении и общем состоянии здоровья.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1943"/>
                  </a:ext>
                </a:extLst>
              </a:tr>
              <a:tr h="127772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Что влияет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На нее могут влиять различные факторы, такие как физическая активность, эмоции, лекарства и медицинские состояния.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На нее могут влиять различные факторы, такие как физическая активность, эмоции, положение тела и состояние здоровья.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439209"/>
                  </a:ext>
                </a:extLst>
              </a:tr>
              <a:tr h="98733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Как определить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Измеряется с помощью пульсометра или ЭКГ.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Измеряется путем помещения пальцев на артерию, обычно на запястье или шее.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00798"/>
                  </a:ext>
                </a:extLst>
              </a:tr>
              <a:tr h="156811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Примеры</a:t>
                      </a:r>
                    </a:p>
                  </a:txBody>
                  <a:tcPr marL="92977" marR="92977" marT="130168" marB="130168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У спортсменов и людей в хорошей физической форме частота сердечных сокращений в состоянии покоя может быть ниже.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 спортсменов и людей в хорошей физической форме частота пульса в состоянии покоя может быть ниже.</a:t>
                      </a:r>
                    </a:p>
                  </a:txBody>
                  <a:tcPr marL="92977" marR="92977" marT="130168" marB="130168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14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8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9F76D8-0682-50B6-1DB4-764EE6E56B84}"/>
              </a:ext>
            </a:extLst>
          </p:cNvPr>
          <p:cNvSpPr/>
          <p:nvPr/>
        </p:nvSpPr>
        <p:spPr>
          <a:xfrm>
            <a:off x="1" y="1"/>
            <a:ext cx="838200" cy="7252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4EBC60-247A-A34C-B807-51D3B1287D82}"/>
              </a:ext>
            </a:extLst>
          </p:cNvPr>
          <p:cNvSpPr/>
          <p:nvPr/>
        </p:nvSpPr>
        <p:spPr>
          <a:xfrm>
            <a:off x="7113870" y="1"/>
            <a:ext cx="507813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A11F7C-8206-DA4A-9D2F-D4EF33EBF58F}"/>
              </a:ext>
            </a:extLst>
          </p:cNvPr>
          <p:cNvSpPr/>
          <p:nvPr/>
        </p:nvSpPr>
        <p:spPr>
          <a:xfrm>
            <a:off x="6560457" y="-304472"/>
            <a:ext cx="1050165" cy="883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CF4BCC-87D7-5148-A996-110DAFAE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7"/>
            <a:ext cx="5883052" cy="883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>
                <a:cs typeface="Times New Roman" panose="02020603050405020304" pitchFamily="18" charset="0"/>
              </a:rPr>
              <a:t>Факторы влияющие на частоту сокращений</a:t>
            </a:r>
            <a:endParaRPr lang="es-ES" sz="35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6C945-1BA4-A840-C2C5-91CC363A06A0}"/>
              </a:ext>
            </a:extLst>
          </p:cNvPr>
          <p:cNvSpPr txBox="1"/>
          <p:nvPr/>
        </p:nvSpPr>
        <p:spPr>
          <a:xfrm>
            <a:off x="128691" y="1003993"/>
            <a:ext cx="67888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Пол (у женщин показатель выше, чем мужчин);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+mj-lt"/>
              </a:rPr>
              <a:t>Возраст (у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 детей показатель значительно выше, чем у взрослых)</a:t>
            </a:r>
            <a:r>
              <a:rPr lang="ru-RU" sz="22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Состояние здоровья (при утомлении, плохом самочувствие и т.д., показатель выше)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т физической нагрузки (чем интенсивнее нагрузка, тем выше показатель);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От температуры тела и окружающей среды</a:t>
            </a:r>
            <a:r>
              <a:rPr lang="ru-RU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повышается при повышении температуры);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+mj-lt"/>
              </a:rPr>
              <a:t>т эмоционального состояния – повышается при психическом напряжении, волнении.</a:t>
            </a:r>
          </a:p>
          <a:p>
            <a:endParaRPr lang="ru-RU" sz="2000" dirty="0">
              <a:latin typeface="+mj-lt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7BE9ED0-08F4-2D87-29B2-80EC9750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34" y="141674"/>
            <a:ext cx="2176625" cy="37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E498E67-04CA-ED32-E164-A39BF4D0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71" y="2787921"/>
            <a:ext cx="3723396" cy="41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9F76D8-0682-50B6-1DB4-764EE6E56B84}"/>
              </a:ext>
            </a:extLst>
          </p:cNvPr>
          <p:cNvSpPr/>
          <p:nvPr/>
        </p:nvSpPr>
        <p:spPr>
          <a:xfrm>
            <a:off x="1" y="1"/>
            <a:ext cx="838200" cy="7252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4EBC60-247A-A34C-B807-51D3B1287D82}"/>
              </a:ext>
            </a:extLst>
          </p:cNvPr>
          <p:cNvSpPr/>
          <p:nvPr/>
        </p:nvSpPr>
        <p:spPr>
          <a:xfrm>
            <a:off x="1" y="-98474"/>
            <a:ext cx="4965894" cy="75351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Макс. ЧСС = 200 уд</a:t>
            </a:r>
            <a:r>
              <a:rPr lang="en-US" sz="2300" dirty="0"/>
              <a:t>/</a:t>
            </a:r>
            <a:r>
              <a:rPr lang="ru-RU" sz="2300" dirty="0"/>
              <a:t>мин - возраст</a:t>
            </a:r>
            <a:endParaRPr lang="es-ES" sz="2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239BE-EB9D-318D-18E7-48EC0D2AB051}"/>
              </a:ext>
            </a:extLst>
          </p:cNvPr>
          <p:cNvSpPr txBox="1"/>
          <p:nvPr/>
        </p:nvSpPr>
        <p:spPr>
          <a:xfrm>
            <a:off x="1955409" y="204835"/>
            <a:ext cx="852232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Максимальное значение ЧСС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E830E-3AB9-40CD-C497-A45CF378432F}"/>
              </a:ext>
            </a:extLst>
          </p:cNvPr>
          <p:cNvSpPr txBox="1"/>
          <p:nvPr/>
        </p:nvSpPr>
        <p:spPr>
          <a:xfrm>
            <a:off x="5176912" y="1244386"/>
            <a:ext cx="6516454" cy="201593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500" i="0" dirty="0">
                <a:solidFill>
                  <a:srgbClr val="222426"/>
                </a:solidFill>
                <a:effectLst/>
                <a:latin typeface="+mj-lt"/>
              </a:rPr>
              <a:t>Значения нормы могут различаться в зависимости от физической подготовки и возраста человека, поэтому для ее определения используется формула максимального пульса</a:t>
            </a:r>
            <a:r>
              <a:rPr lang="ru-RU" sz="2500" dirty="0">
                <a:solidFill>
                  <a:srgbClr val="222426"/>
                </a:solidFill>
                <a:latin typeface="+mj-lt"/>
              </a:rPr>
              <a:t>, </a:t>
            </a:r>
            <a:r>
              <a:rPr lang="ru-RU" sz="2500" i="0" dirty="0">
                <a:solidFill>
                  <a:srgbClr val="222426"/>
                </a:solidFill>
                <a:effectLst/>
                <a:latin typeface="+mj-lt"/>
              </a:rPr>
              <a:t>так называемая:</a:t>
            </a:r>
            <a:endParaRPr lang="ru-RU" sz="25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E3838-5F97-C1C9-EC93-656B7BAC0AEE}"/>
              </a:ext>
            </a:extLst>
          </p:cNvPr>
          <p:cNvSpPr txBox="1"/>
          <p:nvPr/>
        </p:nvSpPr>
        <p:spPr>
          <a:xfrm>
            <a:off x="6628601" y="4164036"/>
            <a:ext cx="3849131" cy="477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dirty="0">
                <a:solidFill>
                  <a:srgbClr val="222426"/>
                </a:solidFill>
                <a:latin typeface="+mj-lt"/>
              </a:rPr>
              <a:t>Ф</a:t>
            </a:r>
            <a:r>
              <a:rPr lang="ru-RU" sz="2500" i="0" dirty="0">
                <a:solidFill>
                  <a:srgbClr val="222426"/>
                </a:solidFill>
                <a:effectLst/>
                <a:latin typeface="+mj-lt"/>
              </a:rPr>
              <a:t>ормула </a:t>
            </a:r>
            <a:r>
              <a:rPr lang="ru-RU" sz="2500" i="0" dirty="0" err="1">
                <a:solidFill>
                  <a:srgbClr val="222426"/>
                </a:solidFill>
                <a:effectLst/>
                <a:latin typeface="+mj-lt"/>
              </a:rPr>
              <a:t>Хаскеля</a:t>
            </a:r>
            <a:r>
              <a:rPr lang="ru-RU" sz="2500" i="0" dirty="0">
                <a:solidFill>
                  <a:srgbClr val="222426"/>
                </a:solidFill>
                <a:effectLst/>
                <a:latin typeface="+mj-lt"/>
              </a:rPr>
              <a:t>-Фокса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3299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35E1BF1-2963-3A46-92CF-EDEEC291669B}"/>
              </a:ext>
            </a:extLst>
          </p:cNvPr>
          <p:cNvSpPr txBox="1">
            <a:spLocks/>
          </p:cNvSpPr>
          <p:nvPr/>
        </p:nvSpPr>
        <p:spPr>
          <a:xfrm>
            <a:off x="911833" y="509999"/>
            <a:ext cx="10368333" cy="1202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ru-RU" dirty="0">
                <a:solidFill>
                  <a:srgbClr val="011627"/>
                </a:solidFill>
              </a:rPr>
              <a:t>Понятие о пульсометрии</a:t>
            </a:r>
            <a:endParaRPr lang="es-ES" dirty="0">
              <a:solidFill>
                <a:srgbClr val="011627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739047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5612547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8151A2-8825-5BA6-B503-D2898EBA0831}"/>
              </a:ext>
            </a:extLst>
          </p:cNvPr>
          <p:cNvCxnSpPr>
            <a:cxnSpLocks/>
          </p:cNvCxnSpPr>
          <p:nvPr/>
        </p:nvCxnSpPr>
        <p:spPr>
          <a:xfrm>
            <a:off x="537029" y="1246346"/>
            <a:ext cx="7087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398C4A-60CD-3258-E4F2-BEEBB468B6CD}"/>
              </a:ext>
            </a:extLst>
          </p:cNvPr>
          <p:cNvSpPr txBox="1"/>
          <p:nvPr/>
        </p:nvSpPr>
        <p:spPr>
          <a:xfrm>
            <a:off x="408018" y="2008345"/>
            <a:ext cx="84160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chemeClr val="accent1"/>
                </a:solidFill>
                <a:effectLst/>
                <a:latin typeface="+mj-lt"/>
              </a:rPr>
              <a:t>Пульсометри</a:t>
            </a:r>
            <a:r>
              <a:rPr lang="ru-RU" sz="2500" dirty="0" err="1">
                <a:solidFill>
                  <a:schemeClr val="accent1"/>
                </a:solidFill>
                <a:latin typeface="+mj-lt"/>
              </a:rPr>
              <a:t>я</a:t>
            </a:r>
            <a:r>
              <a:rPr lang="ru-RU" sz="2500" b="0" i="0" dirty="0">
                <a:solidFill>
                  <a:schemeClr val="accent1"/>
                </a:solidFill>
                <a:effectLst/>
                <a:latin typeface="+mj-lt"/>
              </a:rPr>
              <a:t> – один из методов измерения пульса</a:t>
            </a:r>
            <a:r>
              <a:rPr lang="ru-RU" sz="25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5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1526F-F6CB-0D3A-F2C4-2115913E422C}"/>
              </a:ext>
            </a:extLst>
          </p:cNvPr>
          <p:cNvSpPr txBox="1"/>
          <p:nvPr/>
        </p:nvSpPr>
        <p:spPr>
          <a:xfrm>
            <a:off x="756144" y="2552906"/>
            <a:ext cx="1063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i="0" dirty="0">
                <a:effectLst/>
                <a:latin typeface="+mj-lt"/>
              </a:rPr>
              <a:t>позволяющий определить реакции сердечно-сосудистой системы организма занимающегося на выполненную </a:t>
            </a:r>
            <a:r>
              <a:rPr lang="ru-RU" sz="2200" b="1" i="0" dirty="0">
                <a:effectLst/>
                <a:latin typeface="+mj-lt"/>
              </a:rPr>
              <a:t>физическую</a:t>
            </a:r>
            <a:r>
              <a:rPr lang="ru-RU" sz="2200" b="0" i="0" dirty="0">
                <a:effectLst/>
                <a:latin typeface="+mj-lt"/>
              </a:rPr>
              <a:t> нагрузку.</a:t>
            </a:r>
            <a:endParaRPr lang="ru-RU" sz="2200" dirty="0"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3F59DF-711D-AE80-A560-CACF92B4214E}"/>
              </a:ext>
            </a:extLst>
          </p:cNvPr>
          <p:cNvSpPr/>
          <p:nvPr/>
        </p:nvSpPr>
        <p:spPr>
          <a:xfrm>
            <a:off x="8797471" y="1236984"/>
            <a:ext cx="824831" cy="74937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4874FC-C7F7-5139-7D9E-0E54C7E15E33}"/>
              </a:ext>
            </a:extLst>
          </p:cNvPr>
          <p:cNvSpPr/>
          <p:nvPr/>
        </p:nvSpPr>
        <p:spPr>
          <a:xfrm>
            <a:off x="10185009" y="140677"/>
            <a:ext cx="956603" cy="8210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00AA7A-ECAB-9AA1-D970-68404ECA2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7" b="99467" l="0" r="95504">
                        <a14:foregroundMark x1="310" y1="92533" x2="11163" y2="69333"/>
                        <a14:foregroundMark x1="42636" y1="14933" x2="49767" y2="5067"/>
                        <a14:foregroundMark x1="49767" y1="5067" x2="52403" y2="5333"/>
                        <a14:foregroundMark x1="3411" y1="96533" x2="2481" y2="99733"/>
                        <a14:foregroundMark x1="89612" y1="80800" x2="95504" y2="80533"/>
                        <a14:backgroundMark x1="42791" y1="82400" x2="42791" y2="82400"/>
                        <a14:backgroundMark x1="42791" y1="80533" x2="42791" y2="80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6507"/>
            <a:ext cx="5936566" cy="34514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FAF959-30C9-73C6-3FA9-6BA080D4D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9" b="89838" l="8813" r="90000">
                        <a14:foregroundMark x1="23938" y1="14165" x2="45938" y2="42879"/>
                        <a14:foregroundMark x1="40938" y1="12933" x2="33125" y2="8776"/>
                        <a14:foregroundMark x1="33125" y1="8776" x2="26188" y2="12086"/>
                        <a14:foregroundMark x1="26188" y1="12086" x2="21188" y2="21016"/>
                        <a14:foregroundMark x1="21188" y1="21016" x2="19125" y2="29022"/>
                        <a14:foregroundMark x1="19125" y1="29022" x2="25125" y2="41263"/>
                        <a14:foregroundMark x1="25125" y1="41263" x2="41875" y2="53811"/>
                        <a14:foregroundMark x1="41875" y1="53811" x2="42813" y2="53734"/>
                        <a14:foregroundMark x1="31938" y1="17860" x2="28313" y2="33641"/>
                        <a14:foregroundMark x1="32313" y1="3926" x2="32313" y2="3926"/>
                        <a14:foregroundMark x1="8813" y1="28945" x2="8813" y2="28945"/>
                        <a14:foregroundMark x1="31813" y1="51270" x2="33750" y2="67513"/>
                        <a14:foregroundMark x1="33750" y1="67513" x2="40438" y2="81678"/>
                        <a14:foregroundMark x1="40438" y1="81678" x2="40313" y2="81447"/>
                        <a14:foregroundMark x1="33313" y1="70131" x2="32938" y2="87606"/>
                        <a14:foregroundMark x1="32938" y1="87606" x2="32313" y2="84296"/>
                        <a14:foregroundMark x1="32313" y1="84296" x2="32313" y2="84296"/>
                        <a14:foregroundMark x1="27437" y1="88222" x2="27437" y2="88222"/>
                        <a14:backgroundMark x1="48250" y1="83680" x2="46938" y2="81062"/>
                        <a14:backgroundMark x1="45125" y1="89838" x2="39625" y2="91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471" y="49476"/>
            <a:ext cx="3014967" cy="2447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484939-5BEE-61CD-EC6C-DEDA10B4DEA3}"/>
              </a:ext>
            </a:extLst>
          </p:cNvPr>
          <p:cNvSpPr txBox="1"/>
          <p:nvPr/>
        </p:nvSpPr>
        <p:spPr>
          <a:xfrm>
            <a:off x="5116174" y="4218605"/>
            <a:ext cx="662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Проводится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+mj-lt"/>
              </a:rPr>
              <a:t>пульсометрия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 сидя или стоя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и в состоянии покоя.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BBB415-37E6-BEA2-F9C8-B0DA12D825E1}"/>
              </a:ext>
            </a:extLst>
          </p:cNvPr>
          <p:cNvSpPr txBox="1"/>
          <p:nvPr/>
        </p:nvSpPr>
        <p:spPr>
          <a:xfrm>
            <a:off x="4658114" y="3890598"/>
            <a:ext cx="692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6EB71-6FA1-9F2E-EE23-8FB48E390B08}"/>
              </a:ext>
            </a:extLst>
          </p:cNvPr>
          <p:cNvSpPr txBox="1"/>
          <p:nvPr/>
        </p:nvSpPr>
        <p:spPr>
          <a:xfrm>
            <a:off x="11617840" y="3949402"/>
            <a:ext cx="6926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18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5A1828-BA3D-DD57-DB69-063B84C142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l"/>
            <a:r>
              <a:rPr lang="ru-RU" sz="2500" dirty="0">
                <a:solidFill>
                  <a:schemeClr val="bg1"/>
                </a:solidFill>
                <a:latin typeface="+mj-lt"/>
              </a:rPr>
              <a:t>1. Подготовьте</a:t>
            </a:r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+mj-lt"/>
              </a:rPr>
              <a:t> часы с секундной стрелкой.</a:t>
            </a:r>
          </a:p>
          <a:p>
            <a:pPr indent="457200" algn="l"/>
            <a:endParaRPr lang="ru-RU" sz="2500" b="0" i="0" dirty="0">
              <a:solidFill>
                <a:schemeClr val="bg1"/>
              </a:solidFill>
              <a:effectLst/>
              <a:latin typeface="+mj-lt"/>
            </a:endParaRPr>
          </a:p>
          <a:p>
            <a:pPr indent="457200" algn="just"/>
            <a:r>
              <a:rPr lang="ru-RU" sz="2500" b="0" i="0" u="none" strike="noStrike" dirty="0">
                <a:solidFill>
                  <a:schemeClr val="bg1"/>
                </a:solidFill>
                <a:effectLst/>
                <a:latin typeface="+mj-lt"/>
              </a:rPr>
              <a:t>2. Прощупать ритмические колебания (пульс) - в тех местах, где крупные артерии лежат близко к поверхности тела, например на внутренней стороне запястья или по бокам шеи. Каждый удар пульса соответствует одному сердечному сокращению, поэтому путём подсчёта частоты пульса можно определить частоту сердечных сокращений.</a:t>
            </a:r>
          </a:p>
          <a:p>
            <a:pPr indent="457200" algn="just"/>
            <a:endParaRPr lang="ru-RU" sz="2500" dirty="0">
              <a:solidFill>
                <a:schemeClr val="bg1"/>
              </a:solidFill>
              <a:latin typeface="+mj-lt"/>
            </a:endParaRPr>
          </a:p>
          <a:p>
            <a:pPr indent="457200" algn="just"/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3. Посчитать ЧСС в покое сидя за 1 мин и записать полученный результат.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4D44F-7845-9443-AE12-AFFA7113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36" y="281340"/>
            <a:ext cx="10515600" cy="59081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sz="3500" dirty="0">
                <a:solidFill>
                  <a:schemeClr val="bg1"/>
                </a:solidFill>
              </a:rPr>
              <a:t>Проведение пульсометрии</a:t>
            </a:r>
            <a:br>
              <a:rPr lang="ru-RU" sz="3500" dirty="0">
                <a:solidFill>
                  <a:schemeClr val="bg1"/>
                </a:solidFill>
              </a:rPr>
            </a:br>
            <a:r>
              <a:rPr lang="ru-RU" sz="3500" dirty="0">
                <a:solidFill>
                  <a:schemeClr val="bg1"/>
                </a:solidFill>
              </a:rPr>
              <a:t>Практика (1 мин)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CCC74F-08FD-378D-55BC-82BBA9A08305}"/>
              </a:ext>
            </a:extLst>
          </p:cNvPr>
          <p:cNvCxnSpPr/>
          <p:nvPr/>
        </p:nvCxnSpPr>
        <p:spPr>
          <a:xfrm flipH="1">
            <a:off x="2329543" y="590816"/>
            <a:ext cx="7047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5A1828-BA3D-DD57-DB69-063B84C142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l"/>
            <a:r>
              <a:rPr lang="ru-RU" sz="2500" dirty="0">
                <a:solidFill>
                  <a:schemeClr val="bg1"/>
                </a:solidFill>
                <a:latin typeface="+mj-lt"/>
              </a:rPr>
              <a:t>4. Далее, встать и выполнить 20 приседаний за 30 сек – посчитать самостоятельно ЧСС за 1 мин и записать полученное значение.</a:t>
            </a:r>
            <a:endParaRPr lang="ru-RU" sz="2500" b="0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pPr indent="457200" algn="l"/>
            <a:endParaRPr lang="ru-RU" sz="2500" b="0" i="0" dirty="0">
              <a:solidFill>
                <a:schemeClr val="bg1"/>
              </a:solidFill>
              <a:effectLst/>
              <a:latin typeface="+mj-lt"/>
            </a:endParaRPr>
          </a:p>
          <a:p>
            <a:pPr indent="457200" algn="just"/>
            <a:r>
              <a:rPr lang="ru-RU" sz="2500" dirty="0">
                <a:solidFill>
                  <a:schemeClr val="bg1"/>
                </a:solidFill>
                <a:latin typeface="+mj-lt"/>
              </a:rPr>
              <a:t>5. Посчитать ЧСС </a:t>
            </a:r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в покое сидя после 3-х минутного </a:t>
            </a:r>
          </a:p>
          <a:p>
            <a:pPr indent="457200" algn="just"/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отдыха (записать значение)</a:t>
            </a:r>
          </a:p>
          <a:p>
            <a:pPr indent="457200" algn="just"/>
            <a:endParaRPr lang="ru-RU" sz="2500" dirty="0">
              <a:solidFill>
                <a:schemeClr val="bg1"/>
              </a:solidFill>
              <a:latin typeface="+mj-lt"/>
            </a:endParaRPr>
          </a:p>
          <a:p>
            <a:pPr indent="457200" algn="just"/>
            <a:r>
              <a:rPr lang="ru-RU" sz="2500" dirty="0">
                <a:solidFill>
                  <a:schemeClr val="bg1"/>
                </a:solidFill>
                <a:latin typeface="+mj-lt"/>
              </a:rPr>
              <a:t>6</a:t>
            </a:r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ru-RU" sz="2500" dirty="0">
                <a:solidFill>
                  <a:schemeClr val="bg1"/>
                </a:solidFill>
                <a:latin typeface="+mj-lt"/>
              </a:rPr>
              <a:t>Посчитать ЧСС </a:t>
            </a:r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в покое сидя после 5-х минутного </a:t>
            </a:r>
          </a:p>
          <a:p>
            <a:pPr indent="457200" algn="just"/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отдыха (записать значение)</a:t>
            </a:r>
          </a:p>
          <a:p>
            <a:pPr indent="457200" algn="just"/>
            <a:endParaRPr lang="ru-RU" sz="2500" dirty="0">
              <a:solidFill>
                <a:schemeClr val="bg1"/>
              </a:solidFill>
              <a:latin typeface="+mj-lt"/>
            </a:endParaRPr>
          </a:p>
          <a:p>
            <a:pPr indent="457200" algn="just"/>
            <a:r>
              <a:rPr lang="ru-RU" sz="2500" b="0" i="0" dirty="0">
                <a:solidFill>
                  <a:schemeClr val="bg1"/>
                </a:solidFill>
                <a:effectLst/>
                <a:latin typeface="+mj-lt"/>
              </a:rPr>
              <a:t>7. Выводы</a:t>
            </a:r>
          </a:p>
          <a:p>
            <a:pPr indent="457200" algn="just"/>
            <a:endParaRPr lang="ru-RU" sz="25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4D44F-7845-9443-AE12-AFFA7113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36" y="281340"/>
            <a:ext cx="10515600" cy="59081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sz="3500" dirty="0">
                <a:solidFill>
                  <a:schemeClr val="bg1"/>
                </a:solidFill>
              </a:rPr>
              <a:t>Проведение пульсометрии</a:t>
            </a:r>
            <a:br>
              <a:rPr lang="ru-RU" sz="3500" dirty="0">
                <a:solidFill>
                  <a:schemeClr val="bg1"/>
                </a:solidFill>
              </a:rPr>
            </a:br>
            <a:r>
              <a:rPr lang="ru-RU" sz="3500" dirty="0">
                <a:solidFill>
                  <a:schemeClr val="bg1"/>
                </a:solidFill>
              </a:rPr>
              <a:t>Практика (1 мин)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CCC74F-08FD-378D-55BC-82BBA9A08305}"/>
              </a:ext>
            </a:extLst>
          </p:cNvPr>
          <p:cNvCxnSpPr/>
          <p:nvPr/>
        </p:nvCxnSpPr>
        <p:spPr>
          <a:xfrm flipH="1">
            <a:off x="2329543" y="590816"/>
            <a:ext cx="7047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584577-B8A0-C5C5-1128-EF57CCACC43F}"/>
              </a:ext>
            </a:extLst>
          </p:cNvPr>
          <p:cNvSpPr/>
          <p:nvPr/>
        </p:nvSpPr>
        <p:spPr>
          <a:xfrm>
            <a:off x="13698415" y="5560255"/>
            <a:ext cx="1477108" cy="1297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420D649-72DE-711D-5AE5-A1EF76BB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71" y="2100248"/>
            <a:ext cx="3077029" cy="47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F1EB1-903E-0172-E00D-245A4CBF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2" y="20150"/>
            <a:ext cx="10214317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Анализ результатов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6FB595-FD5D-AACE-0323-3E29E5E6A5F2}"/>
              </a:ext>
            </a:extLst>
          </p:cNvPr>
          <p:cNvSpPr/>
          <p:nvPr/>
        </p:nvSpPr>
        <p:spPr>
          <a:xfrm>
            <a:off x="11127545" y="-570059"/>
            <a:ext cx="1420837" cy="128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B322D0-1144-0FA1-63F0-D7B75B6C7117}"/>
              </a:ext>
            </a:extLst>
          </p:cNvPr>
          <p:cNvSpPr/>
          <p:nvPr/>
        </p:nvSpPr>
        <p:spPr>
          <a:xfrm>
            <a:off x="10621108" y="365125"/>
            <a:ext cx="942535" cy="91503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A9A1754-7F90-F126-9796-54805D128652}"/>
              </a:ext>
            </a:extLst>
          </p:cNvPr>
          <p:cNvCxnSpPr/>
          <p:nvPr/>
        </p:nvCxnSpPr>
        <p:spPr>
          <a:xfrm>
            <a:off x="3460652" y="710101"/>
            <a:ext cx="5331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ABA61F-190C-EC6E-DC9A-DB6DFA82132B}"/>
              </a:ext>
            </a:extLst>
          </p:cNvPr>
          <p:cNvCxnSpPr/>
          <p:nvPr/>
        </p:nvCxnSpPr>
        <p:spPr>
          <a:xfrm>
            <a:off x="337625" y="1397651"/>
            <a:ext cx="0" cy="462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B1DE03-3C1F-B08C-A0D2-B0BD390DB4D1}"/>
              </a:ext>
            </a:extLst>
          </p:cNvPr>
          <p:cNvSpPr txBox="1"/>
          <p:nvPr/>
        </p:nvSpPr>
        <p:spPr>
          <a:xfrm>
            <a:off x="478974" y="1458303"/>
            <a:ext cx="11713011" cy="144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  <a:buAutoNum type="arabicPeriod"/>
            </a:pPr>
            <a:r>
              <a:rPr lang="ru-RU" sz="2000" dirty="0"/>
              <a:t>Пульс у обычного человека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60-75</a:t>
            </a:r>
            <a:r>
              <a:rPr lang="ru-RU" sz="2000" dirty="0"/>
              <a:t> уд</a:t>
            </a:r>
            <a:r>
              <a:rPr lang="en-US" sz="2000" dirty="0"/>
              <a:t>/</a:t>
            </a:r>
            <a:r>
              <a:rPr lang="ru-RU" sz="2000" dirty="0"/>
              <a:t>мин. Полученный результат первого замера ЧСС будет являться исходным показателем, от которого необходимо отталкиваться при анализе  последующих результатов пульсометрии.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29935-0FEC-CDAE-566A-4B372221874B}"/>
              </a:ext>
            </a:extLst>
          </p:cNvPr>
          <p:cNvSpPr txBox="1"/>
          <p:nvPr/>
        </p:nvSpPr>
        <p:spPr>
          <a:xfrm>
            <a:off x="478975" y="5142080"/>
            <a:ext cx="11553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3.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Третий замер ЧСС после 3-х минутного отдыха - показывает пол и полное восстановление, что считается хорошим показателем. Последним замером пульса после 5-ти минутного отдых считается удовлетворительным состоянием.</a:t>
            </a:r>
            <a:r>
              <a:rPr lang="ru-RU" sz="2000" dirty="0">
                <a:latin typeface="+mj-lt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21CCB-4689-D437-C69D-54ADABC0D439}"/>
              </a:ext>
            </a:extLst>
          </p:cNvPr>
          <p:cNvSpPr txBox="1"/>
          <p:nvPr/>
        </p:nvSpPr>
        <p:spPr>
          <a:xfrm>
            <a:off x="5399314" y="1030720"/>
            <a:ext cx="1258678" cy="4308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200" dirty="0"/>
              <a:t>ПОКОЙ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910F0-AEFC-2FE6-8ECF-27536FC51963}"/>
              </a:ext>
            </a:extLst>
          </p:cNvPr>
          <p:cNvSpPr txBox="1"/>
          <p:nvPr/>
        </p:nvSpPr>
        <p:spPr>
          <a:xfrm>
            <a:off x="478975" y="3656456"/>
            <a:ext cx="1171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2. Второй замер – полученная нагрузка. Чем меньше разница между исходным ЧСС и вторым замером – тем лучше физическое состояние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3208B-E9C8-A7E0-0516-ABA5A3E98C0F}"/>
              </a:ext>
            </a:extLst>
          </p:cNvPr>
          <p:cNvSpPr txBox="1"/>
          <p:nvPr/>
        </p:nvSpPr>
        <p:spPr>
          <a:xfrm>
            <a:off x="5376872" y="3010125"/>
            <a:ext cx="1303562" cy="4308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200" dirty="0"/>
              <a:t>РАБОТА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F0EA6-1097-34BD-EE2F-9FA2999B1ADB}"/>
              </a:ext>
            </a:extLst>
          </p:cNvPr>
          <p:cNvSpPr txBox="1"/>
          <p:nvPr/>
        </p:nvSpPr>
        <p:spPr>
          <a:xfrm>
            <a:off x="4543310" y="4687912"/>
            <a:ext cx="2970685" cy="4308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200" dirty="0"/>
              <a:t>ВОССТАНОВЛЕНИЕ</a:t>
            </a:r>
          </a:p>
        </p:txBody>
      </p:sp>
    </p:spTree>
    <p:extLst>
      <p:ext uri="{BB962C8B-B14F-4D97-AF65-F5344CB8AC3E}">
        <p14:creationId xmlns:p14="http://schemas.microsoft.com/office/powerpoint/2010/main" val="21450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8">
      <a:dk1>
        <a:srgbClr val="151A20"/>
      </a:dk1>
      <a:lt1>
        <a:srgbClr val="FFFFFF"/>
      </a:lt1>
      <a:dk2>
        <a:srgbClr val="212121"/>
      </a:dk2>
      <a:lt2>
        <a:srgbClr val="E7E6E6"/>
      </a:lt2>
      <a:accent1>
        <a:srgbClr val="DE241C"/>
      </a:accent1>
      <a:accent2>
        <a:srgbClr val="DE241C"/>
      </a:accent2>
      <a:accent3>
        <a:srgbClr val="DE241C"/>
      </a:accent3>
      <a:accent4>
        <a:srgbClr val="DE241C"/>
      </a:accent4>
      <a:accent5>
        <a:srgbClr val="DE241C"/>
      </a:accent5>
      <a:accent6>
        <a:srgbClr val="DE241C"/>
      </a:accent6>
      <a:hlink>
        <a:srgbClr val="0554FF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677</Words>
  <Application>Microsoft Office PowerPoint</Application>
  <PresentationFormat>Широкоэкранный</PresentationFormat>
  <Paragraphs>103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Nunito</vt:lpstr>
      <vt:lpstr>Times New Roman</vt:lpstr>
      <vt:lpstr>Wingdings</vt:lpstr>
      <vt:lpstr>Tema de Office</vt:lpstr>
      <vt:lpstr>Проведение пульсометрии</vt:lpstr>
      <vt:lpstr>ЧСС</vt:lpstr>
      <vt:lpstr>Презентация PowerPoint</vt:lpstr>
      <vt:lpstr>Факторы влияющие на частоту сокращений</vt:lpstr>
      <vt:lpstr>Презентация PowerPoint</vt:lpstr>
      <vt:lpstr>Презентация PowerPoint</vt:lpstr>
      <vt:lpstr>Проведение пульсометрии Практика (1 мин)</vt:lpstr>
      <vt:lpstr>Проведение пульсометрии Практика (1 мин)</vt:lpstr>
      <vt:lpstr>Анализ результатов</vt:lpstr>
      <vt:lpstr>Более быстрый способ проведение пульсометрии</vt:lpstr>
      <vt:lpstr>Вопросы для закрепления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дарья васильева</cp:lastModifiedBy>
  <cp:revision>101</cp:revision>
  <dcterms:created xsi:type="dcterms:W3CDTF">2019-04-07T16:50:42Z</dcterms:created>
  <dcterms:modified xsi:type="dcterms:W3CDTF">2023-12-05T20:14:54Z</dcterms:modified>
</cp:coreProperties>
</file>