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8" r:id="rId5"/>
    <p:sldId id="276" r:id="rId6"/>
    <p:sldId id="275" r:id="rId7"/>
    <p:sldId id="262" r:id="rId8"/>
    <p:sldId id="274" r:id="rId9"/>
    <p:sldId id="273" r:id="rId10"/>
    <p:sldId id="279" r:id="rId11"/>
    <p:sldId id="261" r:id="rId12"/>
    <p:sldId id="263" r:id="rId13"/>
    <p:sldId id="264" r:id="rId14"/>
    <p:sldId id="265" r:id="rId15"/>
    <p:sldId id="266" r:id="rId16"/>
    <p:sldId id="267" r:id="rId17"/>
    <p:sldId id="268" r:id="rId18"/>
    <p:sldId id="269" r:id="rId19"/>
    <p:sldId id="271" r:id="rId20"/>
    <p:sldId id="270" r:id="rId21"/>
    <p:sldId id="258" r:id="rId22"/>
    <p:sldId id="259" r:id="rId23"/>
    <p:sldId id="260" r:id="rId24"/>
    <p:sldId id="280"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EB8C65-2EE5-41FE-AA01-5A0E2E9C429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10BFF703-E9BF-4E4F-9F4B-B67019FEC8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C54952BE-84AD-404F-9197-90F2129A355D}"/>
              </a:ext>
            </a:extLst>
          </p:cNvPr>
          <p:cNvSpPr>
            <a:spLocks noGrp="1"/>
          </p:cNvSpPr>
          <p:nvPr>
            <p:ph type="dt" sz="half" idx="10"/>
          </p:nvPr>
        </p:nvSpPr>
        <p:spPr/>
        <p:txBody>
          <a:bodyPr/>
          <a:lstStyle/>
          <a:p>
            <a:fld id="{8EF65BE0-2179-4131-A5E4-DCBC4542EE73}" type="datetimeFigureOut">
              <a:rPr lang="ru-RU" smtClean="0"/>
              <a:t>28.11.2023</a:t>
            </a:fld>
            <a:endParaRPr lang="ru-RU"/>
          </a:p>
        </p:txBody>
      </p:sp>
      <p:sp>
        <p:nvSpPr>
          <p:cNvPr id="5" name="Нижний колонтитул 4">
            <a:extLst>
              <a:ext uri="{FF2B5EF4-FFF2-40B4-BE49-F238E27FC236}">
                <a16:creationId xmlns:a16="http://schemas.microsoft.com/office/drawing/2014/main" id="{415D9C6F-2879-4A11-AEBD-0320B180C4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ED89A7A-D43F-4036-B32C-7466CEBFA697}"/>
              </a:ext>
            </a:extLst>
          </p:cNvPr>
          <p:cNvSpPr>
            <a:spLocks noGrp="1"/>
          </p:cNvSpPr>
          <p:nvPr>
            <p:ph type="sldNum" sz="quarter" idx="12"/>
          </p:nvPr>
        </p:nvSpPr>
        <p:spPr/>
        <p:txBody>
          <a:bodyPr/>
          <a:lstStyle/>
          <a:p>
            <a:fld id="{D45C4E65-E8E9-4784-9079-5415103ACDD7}" type="slidenum">
              <a:rPr lang="ru-RU" smtClean="0"/>
              <a:t>‹#›</a:t>
            </a:fld>
            <a:endParaRPr lang="ru-RU"/>
          </a:p>
        </p:txBody>
      </p:sp>
    </p:spTree>
    <p:extLst>
      <p:ext uri="{BB962C8B-B14F-4D97-AF65-F5344CB8AC3E}">
        <p14:creationId xmlns:p14="http://schemas.microsoft.com/office/powerpoint/2010/main" val="970649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0E6CF7-5DAD-4A15-A83A-691936C8D57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D1C4BCF-36F9-4837-A87A-AB8B204BF56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FFDC4BF-EAA7-41D8-A463-7500E885143F}"/>
              </a:ext>
            </a:extLst>
          </p:cNvPr>
          <p:cNvSpPr>
            <a:spLocks noGrp="1"/>
          </p:cNvSpPr>
          <p:nvPr>
            <p:ph type="dt" sz="half" idx="10"/>
          </p:nvPr>
        </p:nvSpPr>
        <p:spPr/>
        <p:txBody>
          <a:bodyPr/>
          <a:lstStyle/>
          <a:p>
            <a:fld id="{8EF65BE0-2179-4131-A5E4-DCBC4542EE73}" type="datetimeFigureOut">
              <a:rPr lang="ru-RU" smtClean="0"/>
              <a:t>28.11.2023</a:t>
            </a:fld>
            <a:endParaRPr lang="ru-RU"/>
          </a:p>
        </p:txBody>
      </p:sp>
      <p:sp>
        <p:nvSpPr>
          <p:cNvPr id="5" name="Нижний колонтитул 4">
            <a:extLst>
              <a:ext uri="{FF2B5EF4-FFF2-40B4-BE49-F238E27FC236}">
                <a16:creationId xmlns:a16="http://schemas.microsoft.com/office/drawing/2014/main" id="{7205E7F0-BE50-4D9F-A40B-32393980DF0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5A92FC3-60CB-4347-BEBA-1D171DC5999D}"/>
              </a:ext>
            </a:extLst>
          </p:cNvPr>
          <p:cNvSpPr>
            <a:spLocks noGrp="1"/>
          </p:cNvSpPr>
          <p:nvPr>
            <p:ph type="sldNum" sz="quarter" idx="12"/>
          </p:nvPr>
        </p:nvSpPr>
        <p:spPr/>
        <p:txBody>
          <a:bodyPr/>
          <a:lstStyle/>
          <a:p>
            <a:fld id="{D45C4E65-E8E9-4784-9079-5415103ACDD7}" type="slidenum">
              <a:rPr lang="ru-RU" smtClean="0"/>
              <a:t>‹#›</a:t>
            </a:fld>
            <a:endParaRPr lang="ru-RU"/>
          </a:p>
        </p:txBody>
      </p:sp>
    </p:spTree>
    <p:extLst>
      <p:ext uri="{BB962C8B-B14F-4D97-AF65-F5344CB8AC3E}">
        <p14:creationId xmlns:p14="http://schemas.microsoft.com/office/powerpoint/2010/main" val="410401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CF03DDC0-2A96-425F-B75E-3C5F14DADD60}"/>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5971966F-8D74-49FA-BC69-CB57791A8D0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4887C79-3547-40D5-A5DF-95812520B27D}"/>
              </a:ext>
            </a:extLst>
          </p:cNvPr>
          <p:cNvSpPr>
            <a:spLocks noGrp="1"/>
          </p:cNvSpPr>
          <p:nvPr>
            <p:ph type="dt" sz="half" idx="10"/>
          </p:nvPr>
        </p:nvSpPr>
        <p:spPr/>
        <p:txBody>
          <a:bodyPr/>
          <a:lstStyle/>
          <a:p>
            <a:fld id="{8EF65BE0-2179-4131-A5E4-DCBC4542EE73}" type="datetimeFigureOut">
              <a:rPr lang="ru-RU" smtClean="0"/>
              <a:t>28.11.2023</a:t>
            </a:fld>
            <a:endParaRPr lang="ru-RU"/>
          </a:p>
        </p:txBody>
      </p:sp>
      <p:sp>
        <p:nvSpPr>
          <p:cNvPr id="5" name="Нижний колонтитул 4">
            <a:extLst>
              <a:ext uri="{FF2B5EF4-FFF2-40B4-BE49-F238E27FC236}">
                <a16:creationId xmlns:a16="http://schemas.microsoft.com/office/drawing/2014/main" id="{A2E1C966-460D-4E81-BC31-FA505424E3A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0416050-B184-45B6-AEBA-7F8DFF014172}"/>
              </a:ext>
            </a:extLst>
          </p:cNvPr>
          <p:cNvSpPr>
            <a:spLocks noGrp="1"/>
          </p:cNvSpPr>
          <p:nvPr>
            <p:ph type="sldNum" sz="quarter" idx="12"/>
          </p:nvPr>
        </p:nvSpPr>
        <p:spPr/>
        <p:txBody>
          <a:bodyPr/>
          <a:lstStyle/>
          <a:p>
            <a:fld id="{D45C4E65-E8E9-4784-9079-5415103ACDD7}" type="slidenum">
              <a:rPr lang="ru-RU" smtClean="0"/>
              <a:t>‹#›</a:t>
            </a:fld>
            <a:endParaRPr lang="ru-RU"/>
          </a:p>
        </p:txBody>
      </p:sp>
    </p:spTree>
    <p:extLst>
      <p:ext uri="{BB962C8B-B14F-4D97-AF65-F5344CB8AC3E}">
        <p14:creationId xmlns:p14="http://schemas.microsoft.com/office/powerpoint/2010/main" val="725587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87593C-8FA0-466E-BB30-7377BA778D9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0C76CF1-498A-4ABC-9CEF-81F57E893F2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C087FCC-6FD7-424F-8FB6-3C4545A62F25}"/>
              </a:ext>
            </a:extLst>
          </p:cNvPr>
          <p:cNvSpPr>
            <a:spLocks noGrp="1"/>
          </p:cNvSpPr>
          <p:nvPr>
            <p:ph type="dt" sz="half" idx="10"/>
          </p:nvPr>
        </p:nvSpPr>
        <p:spPr/>
        <p:txBody>
          <a:bodyPr/>
          <a:lstStyle/>
          <a:p>
            <a:fld id="{8EF65BE0-2179-4131-A5E4-DCBC4542EE73}" type="datetimeFigureOut">
              <a:rPr lang="ru-RU" smtClean="0"/>
              <a:t>28.11.2023</a:t>
            </a:fld>
            <a:endParaRPr lang="ru-RU"/>
          </a:p>
        </p:txBody>
      </p:sp>
      <p:sp>
        <p:nvSpPr>
          <p:cNvPr id="5" name="Нижний колонтитул 4">
            <a:extLst>
              <a:ext uri="{FF2B5EF4-FFF2-40B4-BE49-F238E27FC236}">
                <a16:creationId xmlns:a16="http://schemas.microsoft.com/office/drawing/2014/main" id="{CEED26E7-BA92-4DD5-BDA0-4514F884C3D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402BA7D-F79B-41B8-81EB-F249C4436C8E}"/>
              </a:ext>
            </a:extLst>
          </p:cNvPr>
          <p:cNvSpPr>
            <a:spLocks noGrp="1"/>
          </p:cNvSpPr>
          <p:nvPr>
            <p:ph type="sldNum" sz="quarter" idx="12"/>
          </p:nvPr>
        </p:nvSpPr>
        <p:spPr/>
        <p:txBody>
          <a:bodyPr/>
          <a:lstStyle/>
          <a:p>
            <a:fld id="{D45C4E65-E8E9-4784-9079-5415103ACDD7}" type="slidenum">
              <a:rPr lang="ru-RU" smtClean="0"/>
              <a:t>‹#›</a:t>
            </a:fld>
            <a:endParaRPr lang="ru-RU"/>
          </a:p>
        </p:txBody>
      </p:sp>
    </p:spTree>
    <p:extLst>
      <p:ext uri="{BB962C8B-B14F-4D97-AF65-F5344CB8AC3E}">
        <p14:creationId xmlns:p14="http://schemas.microsoft.com/office/powerpoint/2010/main" val="58930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8EE7CB-C5B3-4A6D-B4DB-9CFF42150C2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7BE1A22-26B5-453F-8BDC-3490E3CF83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7226D61-3991-43E3-AFE5-7001CDC03C85}"/>
              </a:ext>
            </a:extLst>
          </p:cNvPr>
          <p:cNvSpPr>
            <a:spLocks noGrp="1"/>
          </p:cNvSpPr>
          <p:nvPr>
            <p:ph type="dt" sz="half" idx="10"/>
          </p:nvPr>
        </p:nvSpPr>
        <p:spPr/>
        <p:txBody>
          <a:bodyPr/>
          <a:lstStyle/>
          <a:p>
            <a:fld id="{8EF65BE0-2179-4131-A5E4-DCBC4542EE73}" type="datetimeFigureOut">
              <a:rPr lang="ru-RU" smtClean="0"/>
              <a:t>28.11.2023</a:t>
            </a:fld>
            <a:endParaRPr lang="ru-RU"/>
          </a:p>
        </p:txBody>
      </p:sp>
      <p:sp>
        <p:nvSpPr>
          <p:cNvPr id="5" name="Нижний колонтитул 4">
            <a:extLst>
              <a:ext uri="{FF2B5EF4-FFF2-40B4-BE49-F238E27FC236}">
                <a16:creationId xmlns:a16="http://schemas.microsoft.com/office/drawing/2014/main" id="{21B611E0-319A-4370-A030-DB253B3FE4A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4899DBD-6DB2-4261-B1E2-6CA203049D7B}"/>
              </a:ext>
            </a:extLst>
          </p:cNvPr>
          <p:cNvSpPr>
            <a:spLocks noGrp="1"/>
          </p:cNvSpPr>
          <p:nvPr>
            <p:ph type="sldNum" sz="quarter" idx="12"/>
          </p:nvPr>
        </p:nvSpPr>
        <p:spPr/>
        <p:txBody>
          <a:bodyPr/>
          <a:lstStyle/>
          <a:p>
            <a:fld id="{D45C4E65-E8E9-4784-9079-5415103ACDD7}" type="slidenum">
              <a:rPr lang="ru-RU" smtClean="0"/>
              <a:t>‹#›</a:t>
            </a:fld>
            <a:endParaRPr lang="ru-RU"/>
          </a:p>
        </p:txBody>
      </p:sp>
    </p:spTree>
    <p:extLst>
      <p:ext uri="{BB962C8B-B14F-4D97-AF65-F5344CB8AC3E}">
        <p14:creationId xmlns:p14="http://schemas.microsoft.com/office/powerpoint/2010/main" val="1252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48F7CD-9734-4A57-ABD0-19B25654A13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8C108D0-ADD8-401B-8173-777E2F76A4A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67BD4D2-C592-49C6-9256-E5571B6E168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CD740DA-5625-484F-B60C-8F97D90FB949}"/>
              </a:ext>
            </a:extLst>
          </p:cNvPr>
          <p:cNvSpPr>
            <a:spLocks noGrp="1"/>
          </p:cNvSpPr>
          <p:nvPr>
            <p:ph type="dt" sz="half" idx="10"/>
          </p:nvPr>
        </p:nvSpPr>
        <p:spPr/>
        <p:txBody>
          <a:bodyPr/>
          <a:lstStyle/>
          <a:p>
            <a:fld id="{8EF65BE0-2179-4131-A5E4-DCBC4542EE73}" type="datetimeFigureOut">
              <a:rPr lang="ru-RU" smtClean="0"/>
              <a:t>28.11.2023</a:t>
            </a:fld>
            <a:endParaRPr lang="ru-RU"/>
          </a:p>
        </p:txBody>
      </p:sp>
      <p:sp>
        <p:nvSpPr>
          <p:cNvPr id="6" name="Нижний колонтитул 5">
            <a:extLst>
              <a:ext uri="{FF2B5EF4-FFF2-40B4-BE49-F238E27FC236}">
                <a16:creationId xmlns:a16="http://schemas.microsoft.com/office/drawing/2014/main" id="{1923C328-9B45-404A-B4CF-61D31C46D28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94DBA72-26CF-4480-AF15-ACB24781D835}"/>
              </a:ext>
            </a:extLst>
          </p:cNvPr>
          <p:cNvSpPr>
            <a:spLocks noGrp="1"/>
          </p:cNvSpPr>
          <p:nvPr>
            <p:ph type="sldNum" sz="quarter" idx="12"/>
          </p:nvPr>
        </p:nvSpPr>
        <p:spPr/>
        <p:txBody>
          <a:bodyPr/>
          <a:lstStyle/>
          <a:p>
            <a:fld id="{D45C4E65-E8E9-4784-9079-5415103ACDD7}" type="slidenum">
              <a:rPr lang="ru-RU" smtClean="0"/>
              <a:t>‹#›</a:t>
            </a:fld>
            <a:endParaRPr lang="ru-RU"/>
          </a:p>
        </p:txBody>
      </p:sp>
    </p:spTree>
    <p:extLst>
      <p:ext uri="{BB962C8B-B14F-4D97-AF65-F5344CB8AC3E}">
        <p14:creationId xmlns:p14="http://schemas.microsoft.com/office/powerpoint/2010/main" val="226824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650D4F-3730-4FBE-9941-C5C912F7A81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82B7DDA-27B2-471E-8D94-3CC6C84A8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AC13F50-270A-496D-A4B8-0D3CB89B6C6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DBA7A0E2-AD85-48F8-9FDB-95C15DDC17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542678F-524D-4A44-90D5-A387F3D05D0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4F8FFF7-57F6-4BE2-BE69-5D7FF32C72A0}"/>
              </a:ext>
            </a:extLst>
          </p:cNvPr>
          <p:cNvSpPr>
            <a:spLocks noGrp="1"/>
          </p:cNvSpPr>
          <p:nvPr>
            <p:ph type="dt" sz="half" idx="10"/>
          </p:nvPr>
        </p:nvSpPr>
        <p:spPr/>
        <p:txBody>
          <a:bodyPr/>
          <a:lstStyle/>
          <a:p>
            <a:fld id="{8EF65BE0-2179-4131-A5E4-DCBC4542EE73}" type="datetimeFigureOut">
              <a:rPr lang="ru-RU" smtClean="0"/>
              <a:t>28.11.2023</a:t>
            </a:fld>
            <a:endParaRPr lang="ru-RU"/>
          </a:p>
        </p:txBody>
      </p:sp>
      <p:sp>
        <p:nvSpPr>
          <p:cNvPr id="8" name="Нижний колонтитул 7">
            <a:extLst>
              <a:ext uri="{FF2B5EF4-FFF2-40B4-BE49-F238E27FC236}">
                <a16:creationId xmlns:a16="http://schemas.microsoft.com/office/drawing/2014/main" id="{D67FD90D-B434-4D0D-9926-A936375504E4}"/>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D90F98F-6059-48E8-9E90-077246A5A0ED}"/>
              </a:ext>
            </a:extLst>
          </p:cNvPr>
          <p:cNvSpPr>
            <a:spLocks noGrp="1"/>
          </p:cNvSpPr>
          <p:nvPr>
            <p:ph type="sldNum" sz="quarter" idx="12"/>
          </p:nvPr>
        </p:nvSpPr>
        <p:spPr/>
        <p:txBody>
          <a:bodyPr/>
          <a:lstStyle/>
          <a:p>
            <a:fld id="{D45C4E65-E8E9-4784-9079-5415103ACDD7}" type="slidenum">
              <a:rPr lang="ru-RU" smtClean="0"/>
              <a:t>‹#›</a:t>
            </a:fld>
            <a:endParaRPr lang="ru-RU"/>
          </a:p>
        </p:txBody>
      </p:sp>
    </p:spTree>
    <p:extLst>
      <p:ext uri="{BB962C8B-B14F-4D97-AF65-F5344CB8AC3E}">
        <p14:creationId xmlns:p14="http://schemas.microsoft.com/office/powerpoint/2010/main" val="329061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A0E060-3239-4E6C-A1E1-DBB4CC11EE5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2EC2EBFE-683A-4C24-A456-2AD1BB9BFEC2}"/>
              </a:ext>
            </a:extLst>
          </p:cNvPr>
          <p:cNvSpPr>
            <a:spLocks noGrp="1"/>
          </p:cNvSpPr>
          <p:nvPr>
            <p:ph type="dt" sz="half" idx="10"/>
          </p:nvPr>
        </p:nvSpPr>
        <p:spPr/>
        <p:txBody>
          <a:bodyPr/>
          <a:lstStyle/>
          <a:p>
            <a:fld id="{8EF65BE0-2179-4131-A5E4-DCBC4542EE73}" type="datetimeFigureOut">
              <a:rPr lang="ru-RU" smtClean="0"/>
              <a:t>28.11.2023</a:t>
            </a:fld>
            <a:endParaRPr lang="ru-RU"/>
          </a:p>
        </p:txBody>
      </p:sp>
      <p:sp>
        <p:nvSpPr>
          <p:cNvPr id="4" name="Нижний колонтитул 3">
            <a:extLst>
              <a:ext uri="{FF2B5EF4-FFF2-40B4-BE49-F238E27FC236}">
                <a16:creationId xmlns:a16="http://schemas.microsoft.com/office/drawing/2014/main" id="{E69FFCED-9C66-42C0-B26F-BC56B82A9FBE}"/>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C50797EC-2C5C-4953-938F-1756C29DF527}"/>
              </a:ext>
            </a:extLst>
          </p:cNvPr>
          <p:cNvSpPr>
            <a:spLocks noGrp="1"/>
          </p:cNvSpPr>
          <p:nvPr>
            <p:ph type="sldNum" sz="quarter" idx="12"/>
          </p:nvPr>
        </p:nvSpPr>
        <p:spPr/>
        <p:txBody>
          <a:bodyPr/>
          <a:lstStyle/>
          <a:p>
            <a:fld id="{D45C4E65-E8E9-4784-9079-5415103ACDD7}" type="slidenum">
              <a:rPr lang="ru-RU" smtClean="0"/>
              <a:t>‹#›</a:t>
            </a:fld>
            <a:endParaRPr lang="ru-RU"/>
          </a:p>
        </p:txBody>
      </p:sp>
    </p:spTree>
    <p:extLst>
      <p:ext uri="{BB962C8B-B14F-4D97-AF65-F5344CB8AC3E}">
        <p14:creationId xmlns:p14="http://schemas.microsoft.com/office/powerpoint/2010/main" val="17158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2048A51-93BB-4E7C-B17C-8EE11968903D}"/>
              </a:ext>
            </a:extLst>
          </p:cNvPr>
          <p:cNvSpPr>
            <a:spLocks noGrp="1"/>
          </p:cNvSpPr>
          <p:nvPr>
            <p:ph type="dt" sz="half" idx="10"/>
          </p:nvPr>
        </p:nvSpPr>
        <p:spPr/>
        <p:txBody>
          <a:bodyPr/>
          <a:lstStyle/>
          <a:p>
            <a:fld id="{8EF65BE0-2179-4131-A5E4-DCBC4542EE73}" type="datetimeFigureOut">
              <a:rPr lang="ru-RU" smtClean="0"/>
              <a:t>28.11.2023</a:t>
            </a:fld>
            <a:endParaRPr lang="ru-RU"/>
          </a:p>
        </p:txBody>
      </p:sp>
      <p:sp>
        <p:nvSpPr>
          <p:cNvPr id="3" name="Нижний колонтитул 2">
            <a:extLst>
              <a:ext uri="{FF2B5EF4-FFF2-40B4-BE49-F238E27FC236}">
                <a16:creationId xmlns:a16="http://schemas.microsoft.com/office/drawing/2014/main" id="{92353437-2A96-464E-87F8-CF3FCC3DCB3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EA1BD581-8911-42DD-B7E3-17DF734C4692}"/>
              </a:ext>
            </a:extLst>
          </p:cNvPr>
          <p:cNvSpPr>
            <a:spLocks noGrp="1"/>
          </p:cNvSpPr>
          <p:nvPr>
            <p:ph type="sldNum" sz="quarter" idx="12"/>
          </p:nvPr>
        </p:nvSpPr>
        <p:spPr/>
        <p:txBody>
          <a:bodyPr/>
          <a:lstStyle/>
          <a:p>
            <a:fld id="{D45C4E65-E8E9-4784-9079-5415103ACDD7}" type="slidenum">
              <a:rPr lang="ru-RU" smtClean="0"/>
              <a:t>‹#›</a:t>
            </a:fld>
            <a:endParaRPr lang="ru-RU"/>
          </a:p>
        </p:txBody>
      </p:sp>
    </p:spTree>
    <p:extLst>
      <p:ext uri="{BB962C8B-B14F-4D97-AF65-F5344CB8AC3E}">
        <p14:creationId xmlns:p14="http://schemas.microsoft.com/office/powerpoint/2010/main" val="993956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2AAF2E-6A84-4DC5-9B3B-72B97D60227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CD29EB4-B1B2-4530-A8B1-EAEC5910B5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78D57468-30F5-4B49-81E5-CBB976D59F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D27DA79-3784-4E9C-8A38-AE5CB2423138}"/>
              </a:ext>
            </a:extLst>
          </p:cNvPr>
          <p:cNvSpPr>
            <a:spLocks noGrp="1"/>
          </p:cNvSpPr>
          <p:nvPr>
            <p:ph type="dt" sz="half" idx="10"/>
          </p:nvPr>
        </p:nvSpPr>
        <p:spPr/>
        <p:txBody>
          <a:bodyPr/>
          <a:lstStyle/>
          <a:p>
            <a:fld id="{8EF65BE0-2179-4131-A5E4-DCBC4542EE73}" type="datetimeFigureOut">
              <a:rPr lang="ru-RU" smtClean="0"/>
              <a:t>28.11.2023</a:t>
            </a:fld>
            <a:endParaRPr lang="ru-RU"/>
          </a:p>
        </p:txBody>
      </p:sp>
      <p:sp>
        <p:nvSpPr>
          <p:cNvPr id="6" name="Нижний колонтитул 5">
            <a:extLst>
              <a:ext uri="{FF2B5EF4-FFF2-40B4-BE49-F238E27FC236}">
                <a16:creationId xmlns:a16="http://schemas.microsoft.com/office/drawing/2014/main" id="{8D49F19D-0F78-4E19-B11E-EF44BC7542B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D3261F6-5DF1-4572-8359-290E1A7E31CC}"/>
              </a:ext>
            </a:extLst>
          </p:cNvPr>
          <p:cNvSpPr>
            <a:spLocks noGrp="1"/>
          </p:cNvSpPr>
          <p:nvPr>
            <p:ph type="sldNum" sz="quarter" idx="12"/>
          </p:nvPr>
        </p:nvSpPr>
        <p:spPr/>
        <p:txBody>
          <a:bodyPr/>
          <a:lstStyle/>
          <a:p>
            <a:fld id="{D45C4E65-E8E9-4784-9079-5415103ACDD7}" type="slidenum">
              <a:rPr lang="ru-RU" smtClean="0"/>
              <a:t>‹#›</a:t>
            </a:fld>
            <a:endParaRPr lang="ru-RU"/>
          </a:p>
        </p:txBody>
      </p:sp>
    </p:spTree>
    <p:extLst>
      <p:ext uri="{BB962C8B-B14F-4D97-AF65-F5344CB8AC3E}">
        <p14:creationId xmlns:p14="http://schemas.microsoft.com/office/powerpoint/2010/main" val="3584470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359156-2F37-45E0-B16A-D8D525A79BC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F96A012-D404-4B74-9887-30125E9401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E422444-1B46-4C31-B597-BDFAF63B2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94E9249-DE03-44E2-BE69-7DBDEE75A4AA}"/>
              </a:ext>
            </a:extLst>
          </p:cNvPr>
          <p:cNvSpPr>
            <a:spLocks noGrp="1"/>
          </p:cNvSpPr>
          <p:nvPr>
            <p:ph type="dt" sz="half" idx="10"/>
          </p:nvPr>
        </p:nvSpPr>
        <p:spPr/>
        <p:txBody>
          <a:bodyPr/>
          <a:lstStyle/>
          <a:p>
            <a:fld id="{8EF65BE0-2179-4131-A5E4-DCBC4542EE73}" type="datetimeFigureOut">
              <a:rPr lang="ru-RU" smtClean="0"/>
              <a:t>28.11.2023</a:t>
            </a:fld>
            <a:endParaRPr lang="ru-RU"/>
          </a:p>
        </p:txBody>
      </p:sp>
      <p:sp>
        <p:nvSpPr>
          <p:cNvPr id="6" name="Нижний колонтитул 5">
            <a:extLst>
              <a:ext uri="{FF2B5EF4-FFF2-40B4-BE49-F238E27FC236}">
                <a16:creationId xmlns:a16="http://schemas.microsoft.com/office/drawing/2014/main" id="{98797F8E-DAD4-4037-8C99-231BFB6F481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C43C483-788C-4316-A585-8E928F8BF965}"/>
              </a:ext>
            </a:extLst>
          </p:cNvPr>
          <p:cNvSpPr>
            <a:spLocks noGrp="1"/>
          </p:cNvSpPr>
          <p:nvPr>
            <p:ph type="sldNum" sz="quarter" idx="12"/>
          </p:nvPr>
        </p:nvSpPr>
        <p:spPr/>
        <p:txBody>
          <a:bodyPr/>
          <a:lstStyle/>
          <a:p>
            <a:fld id="{D45C4E65-E8E9-4784-9079-5415103ACDD7}" type="slidenum">
              <a:rPr lang="ru-RU" smtClean="0"/>
              <a:t>‹#›</a:t>
            </a:fld>
            <a:endParaRPr lang="ru-RU"/>
          </a:p>
        </p:txBody>
      </p:sp>
    </p:spTree>
    <p:extLst>
      <p:ext uri="{BB962C8B-B14F-4D97-AF65-F5344CB8AC3E}">
        <p14:creationId xmlns:p14="http://schemas.microsoft.com/office/powerpoint/2010/main" val="71416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CFB67D-367D-4BF8-BE57-9FFC22CE01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1550A96B-2337-4E8B-BA54-9D8ED8D483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23A41F3-8F42-4510-91E9-3CC632A9E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65BE0-2179-4131-A5E4-DCBC4542EE73}" type="datetimeFigureOut">
              <a:rPr lang="ru-RU" smtClean="0"/>
              <a:t>28.11.2023</a:t>
            </a:fld>
            <a:endParaRPr lang="ru-RU"/>
          </a:p>
        </p:txBody>
      </p:sp>
      <p:sp>
        <p:nvSpPr>
          <p:cNvPr id="5" name="Нижний колонтитул 4">
            <a:extLst>
              <a:ext uri="{FF2B5EF4-FFF2-40B4-BE49-F238E27FC236}">
                <a16:creationId xmlns:a16="http://schemas.microsoft.com/office/drawing/2014/main" id="{33207592-C02B-4422-8B59-A21B0027CF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F9653E17-AB6A-4A8E-BB8C-927CF7F943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C4E65-E8E9-4784-9079-5415103ACDD7}" type="slidenum">
              <a:rPr lang="ru-RU" smtClean="0"/>
              <a:t>‹#›</a:t>
            </a:fld>
            <a:endParaRPr lang="ru-RU"/>
          </a:p>
        </p:txBody>
      </p:sp>
    </p:spTree>
    <p:extLst>
      <p:ext uri="{BB962C8B-B14F-4D97-AF65-F5344CB8AC3E}">
        <p14:creationId xmlns:p14="http://schemas.microsoft.com/office/powerpoint/2010/main" val="2111842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1.gif"/><Relationship Id="rId4" Type="http://schemas.openxmlformats.org/officeDocument/2006/relationships/image" Target="../media/image10.gif"/></Relationships>
</file>

<file path=ppt/slides/_rels/slide2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3.gif"/></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13.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EF59C4-1FEE-42BC-8023-23ED15712B5B}"/>
              </a:ext>
            </a:extLst>
          </p:cNvPr>
          <p:cNvSpPr txBox="1"/>
          <p:nvPr/>
        </p:nvSpPr>
        <p:spPr>
          <a:xfrm>
            <a:off x="1945665" y="2644170"/>
            <a:ext cx="8300670" cy="1569660"/>
          </a:xfrm>
          <a:prstGeom prst="rect">
            <a:avLst/>
          </a:prstGeom>
          <a:noFill/>
        </p:spPr>
        <p:txBody>
          <a:bodyPr wrap="none" rtlCol="0">
            <a:spAutoFit/>
          </a:bodyPr>
          <a:lstStyle/>
          <a:p>
            <a:r>
              <a:rPr lang="ru-RU" sz="4800" b="1" i="1" dirty="0">
                <a:solidFill>
                  <a:srgbClr val="000000"/>
                </a:solidFill>
                <a:effectLst/>
                <a:latin typeface="+mj-lt"/>
                <a:ea typeface="Times New Roman" panose="02020603050405020304" pitchFamily="18" charset="0"/>
              </a:rPr>
              <a:t>Структура и свойства чугунов</a:t>
            </a:r>
          </a:p>
          <a:p>
            <a:endParaRPr lang="ru-RU" sz="4800" b="1" i="1" dirty="0">
              <a:latin typeface="+mj-lt"/>
            </a:endParaRPr>
          </a:p>
        </p:txBody>
      </p:sp>
    </p:spTree>
    <p:extLst>
      <p:ext uri="{BB962C8B-B14F-4D97-AF65-F5344CB8AC3E}">
        <p14:creationId xmlns:p14="http://schemas.microsoft.com/office/powerpoint/2010/main" val="1062038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9A76F3-41B9-4EF6-A0B0-987D911AFDE3}"/>
              </a:ext>
            </a:extLst>
          </p:cNvPr>
          <p:cNvSpPr txBox="1"/>
          <p:nvPr/>
        </p:nvSpPr>
        <p:spPr>
          <a:xfrm>
            <a:off x="1455937" y="1273972"/>
            <a:ext cx="10014012" cy="489364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ru-RU" sz="2400" b="0" i="0" dirty="0">
                <a:solidFill>
                  <a:schemeClr val="accent1">
                    <a:lumMod val="75000"/>
                  </a:schemeClr>
                </a:solidFill>
                <a:effectLst/>
                <a:latin typeface="Times New Roman" panose="02020603050405020304" pitchFamily="18" charset="0"/>
                <a:cs typeface="Times New Roman" panose="02020603050405020304" pitchFamily="18" charset="0"/>
              </a:rPr>
              <a:t>Получают путем первичной кристаллизации из жидкого сплава при быстром охлаждении. Представляет собой сплав, в котором избыточный углерод, не находящийся в твёрдом растворе железа, присутствует в связанном состоянии в виде карбидов железа Fe3C (цементит), который придает чугуну бело-матовый цвет. Белый чугун обладает высокой твердостью, хрупкостью и плохо обрабатывается, поэтому для изготовления деталей он не используется и применяется как </a:t>
            </a:r>
            <a:r>
              <a:rPr lang="ru-RU" sz="2400" b="0" i="0" dirty="0" err="1">
                <a:solidFill>
                  <a:schemeClr val="accent1">
                    <a:lumMod val="75000"/>
                  </a:schemeClr>
                </a:solidFill>
                <a:effectLst/>
                <a:latin typeface="Times New Roman" panose="02020603050405020304" pitchFamily="18" charset="0"/>
                <a:cs typeface="Times New Roman" panose="02020603050405020304" pitchFamily="18" charset="0"/>
              </a:rPr>
              <a:t>передельный</a:t>
            </a:r>
            <a:r>
              <a:rPr lang="ru-RU" sz="2400" b="0" i="0" dirty="0">
                <a:solidFill>
                  <a:schemeClr val="accent1">
                    <a:lumMod val="75000"/>
                  </a:schemeClr>
                </a:solidFill>
                <a:effectLst/>
                <a:latin typeface="Times New Roman" panose="02020603050405020304" pitchFamily="18" charset="0"/>
                <a:cs typeface="Times New Roman" panose="02020603050405020304" pitchFamily="18" charset="0"/>
              </a:rPr>
              <a:t>, т.е. идет на производство стали и других видов чугуна. Половинчатый чугун содержит часть углерода в свободном состоянии в виде графита, а часть — в связанном в виде карбидов. Применяется в качестве</a:t>
            </a:r>
          </a:p>
          <a:p>
            <a:pPr algn="ctr"/>
            <a:r>
              <a:rPr lang="ru-RU" sz="2400" b="0" i="0" dirty="0">
                <a:solidFill>
                  <a:schemeClr val="accent1">
                    <a:lumMod val="75000"/>
                  </a:schemeClr>
                </a:solidFill>
                <a:effectLst/>
                <a:latin typeface="Times New Roman" panose="02020603050405020304" pitchFamily="18" charset="0"/>
                <a:cs typeface="Times New Roman" panose="02020603050405020304" pitchFamily="18" charset="0"/>
              </a:rPr>
              <a:t>фрикционного материала, работающего в условиях сухого трения (тормозные колодки), а также для изготовления деталей повышенной износостойкости (прокатные, бумагоделательные, мукомольные валки).</a:t>
            </a:r>
          </a:p>
        </p:txBody>
      </p:sp>
      <p:sp>
        <p:nvSpPr>
          <p:cNvPr id="5" name="TextBox 4">
            <a:extLst>
              <a:ext uri="{FF2B5EF4-FFF2-40B4-BE49-F238E27FC236}">
                <a16:creationId xmlns:a16="http://schemas.microsoft.com/office/drawing/2014/main" id="{C7267E5B-C5C5-48D3-92AF-913219D6B861}"/>
              </a:ext>
            </a:extLst>
          </p:cNvPr>
          <p:cNvSpPr txBox="1"/>
          <p:nvPr/>
        </p:nvSpPr>
        <p:spPr>
          <a:xfrm>
            <a:off x="3048740" y="316922"/>
            <a:ext cx="6094520" cy="646331"/>
          </a:xfrm>
          <a:prstGeom prst="rect">
            <a:avLst/>
          </a:prstGeom>
          <a:noFill/>
        </p:spPr>
        <p:txBody>
          <a:bodyPr wrap="square">
            <a:spAutoFit/>
          </a:bodyPr>
          <a:lstStyle/>
          <a:p>
            <a:pPr algn="ctr"/>
            <a:r>
              <a:rPr kumimoji="0" lang="ru-RU" sz="3600" i="1" u="none" strike="noStrike" kern="1200" cap="none" spc="0" normalizeH="0" baseline="0" noProof="0" dirty="0">
                <a:ln>
                  <a:noFill/>
                </a:ln>
                <a:solidFill>
                  <a:schemeClr val="accent2">
                    <a:lumMod val="75000"/>
                  </a:schemeClr>
                </a:solidFill>
                <a:effectLst/>
                <a:uLnTx/>
                <a:uFillTx/>
                <a:latin typeface="YS Text"/>
                <a:ea typeface="+mn-ea"/>
                <a:cs typeface="+mn-cs"/>
              </a:rPr>
              <a:t>Белый чугун </a:t>
            </a:r>
            <a:endParaRPr lang="ru-RU" sz="3600" i="1" dirty="0">
              <a:solidFill>
                <a:schemeClr val="accent2">
                  <a:lumMod val="75000"/>
                </a:schemeClr>
              </a:solidFill>
            </a:endParaRPr>
          </a:p>
        </p:txBody>
      </p:sp>
    </p:spTree>
    <p:extLst>
      <p:ext uri="{BB962C8B-B14F-4D97-AF65-F5344CB8AC3E}">
        <p14:creationId xmlns:p14="http://schemas.microsoft.com/office/powerpoint/2010/main" val="1570694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Текст 3">
            <a:extLst>
              <a:ext uri="{FF2B5EF4-FFF2-40B4-BE49-F238E27FC236}">
                <a16:creationId xmlns:a16="http://schemas.microsoft.com/office/drawing/2014/main" id="{76B673E3-01AC-4736-9022-DD629EE0F03B}"/>
              </a:ext>
            </a:extLst>
          </p:cNvPr>
          <p:cNvSpPr txBox="1">
            <a:spLocks/>
          </p:cNvSpPr>
          <p:nvPr/>
        </p:nvSpPr>
        <p:spPr bwMode="auto">
          <a:xfrm>
            <a:off x="2063334" y="1306861"/>
            <a:ext cx="8280400" cy="497825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Autofit/>
          </a:bodyPr>
          <a:lstStyle>
            <a:lvl1pPr marL="0" indent="0" algn="l" rtl="0" eaLnBrk="0" fontAlgn="base" hangingPunct="0">
              <a:spcBef>
                <a:spcPct val="20000"/>
              </a:spcBef>
              <a:spcAft>
                <a:spcPct val="0"/>
              </a:spcAft>
              <a:buFont typeface="Arial" charset="0"/>
              <a:buNone/>
              <a:defRPr sz="14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12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10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9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charset="0"/>
              <a:buNone/>
              <a:tabLst/>
              <a:defRPr/>
            </a:pPr>
            <a:r>
              <a:rPr kumimoji="0" lang="ru-RU" sz="2400" b="1" i="1" u="none" strike="noStrike" kern="1200" cap="none" spc="0" normalizeH="0" baseline="0" noProof="0" dirty="0">
                <a:ln>
                  <a:noFill/>
                </a:ln>
                <a:solidFill>
                  <a:srgbClr val="C0504D">
                    <a:lumMod val="75000"/>
                  </a:srgbClr>
                </a:solidFill>
                <a:effectLst/>
                <a:uLnTx/>
                <a:uFillTx/>
                <a:latin typeface="Garamond" pitchFamily="18" charset="0"/>
                <a:ea typeface="+mn-ea"/>
                <a:cs typeface="+mn-cs"/>
              </a:rPr>
              <a:t>Свойства</a:t>
            </a:r>
          </a:p>
          <a:p>
            <a:pPr marL="0" marR="0" lvl="0" indent="0" algn="ctr" defTabSz="914400" rtl="0" eaLnBrk="1" fontAlgn="auto" latinLnBrk="0" hangingPunct="1">
              <a:lnSpc>
                <a:spcPct val="100000"/>
              </a:lnSpc>
              <a:spcBef>
                <a:spcPct val="20000"/>
              </a:spcBef>
              <a:spcAft>
                <a:spcPts val="0"/>
              </a:spcAft>
              <a:buClrTx/>
              <a:buSzTx/>
              <a:buFont typeface="Arial" charset="0"/>
              <a:buNone/>
              <a:tabLst/>
              <a:defRPr/>
            </a:pPr>
            <a:r>
              <a:rPr kumimoji="0" lang="ru-RU" sz="2800" b="0" i="0" u="none" strike="noStrike" kern="1200" cap="none" spc="0" normalizeH="0" baseline="0" noProof="0" dirty="0">
                <a:ln>
                  <a:noFill/>
                </a:ln>
                <a:solidFill>
                  <a:srgbClr val="4F81BD">
                    <a:lumMod val="75000"/>
                  </a:srgbClr>
                </a:solidFill>
                <a:effectLst/>
                <a:uLnTx/>
                <a:uFillTx/>
                <a:latin typeface="Garamond" pitchFamily="18" charset="0"/>
                <a:ea typeface="+mn-ea"/>
                <a:cs typeface="+mn-cs"/>
              </a:rPr>
              <a:t>	</a:t>
            </a:r>
            <a:r>
              <a:rPr kumimoji="0" lang="ru-RU" sz="28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cs typeface="Times New Roman" panose="02020603050405020304" pitchFamily="18" charset="0"/>
              </a:rPr>
              <a:t>Получают путем первичной кристаллизации при медленном охлаждении. По сравнению с металлической основой графит имеет низкую прочность. Поэтому графитовые включения можно считать нарушениями оплошности, ослабляющих металлическую основу. Так как пластинчатые включения наиболее сильно осклабляют металлическую основу, серый чугун имеет наиболее низкие характеристики, как по прочности, так и по пластичности.</a:t>
            </a:r>
          </a:p>
        </p:txBody>
      </p:sp>
      <p:sp>
        <p:nvSpPr>
          <p:cNvPr id="4" name="TextBox 3">
            <a:extLst>
              <a:ext uri="{FF2B5EF4-FFF2-40B4-BE49-F238E27FC236}">
                <a16:creationId xmlns:a16="http://schemas.microsoft.com/office/drawing/2014/main" id="{1E8855BE-9D4B-468E-817A-EF9A081ABCD6}"/>
              </a:ext>
            </a:extLst>
          </p:cNvPr>
          <p:cNvSpPr txBox="1"/>
          <p:nvPr/>
        </p:nvSpPr>
        <p:spPr>
          <a:xfrm>
            <a:off x="4783113" y="292963"/>
            <a:ext cx="2840842" cy="1200329"/>
          </a:xfrm>
          <a:prstGeom prst="rect">
            <a:avLst/>
          </a:prstGeom>
          <a:noFill/>
        </p:spPr>
        <p:txBody>
          <a:bodyPr wrap="none" rtlCol="0">
            <a:spAutoFit/>
          </a:bodyPr>
          <a:lstStyle/>
          <a:p>
            <a:r>
              <a:rPr kumimoji="0" lang="ru-RU" sz="3600" b="1" i="1" u="none" strike="noStrike" kern="0" cap="none" spc="0" normalizeH="0" baseline="0" noProof="0" dirty="0">
                <a:ln>
                  <a:noFill/>
                </a:ln>
                <a:solidFill>
                  <a:srgbClr val="F79646">
                    <a:lumMod val="50000"/>
                  </a:srgbClr>
                </a:solidFill>
                <a:effectLst/>
                <a:uLnTx/>
                <a:uFillTx/>
                <a:latin typeface="Garamond" pitchFamily="18" charset="0"/>
                <a:ea typeface="+mn-ea"/>
                <a:cs typeface="+mn-cs"/>
              </a:rPr>
              <a:t>Серый чугун</a:t>
            </a:r>
            <a:endParaRPr kumimoji="0" lang="ru-RU" sz="3600" b="1" i="1" u="none" strike="noStrike" kern="0" cap="none" spc="0" normalizeH="0" baseline="0" noProof="0" dirty="0">
              <a:ln>
                <a:noFill/>
              </a:ln>
              <a:solidFill>
                <a:srgbClr val="F79646">
                  <a:lumMod val="50000"/>
                </a:srgbClr>
              </a:solidFill>
              <a:effectLst/>
              <a:uLnTx/>
              <a:uFillTx/>
              <a:latin typeface="Calibri"/>
              <a:ea typeface="+mn-ea"/>
              <a:cs typeface="+mn-cs"/>
            </a:endParaRPr>
          </a:p>
          <a:p>
            <a:endParaRPr lang="ru-RU" sz="3600" dirty="0"/>
          </a:p>
        </p:txBody>
      </p:sp>
    </p:spTree>
    <p:extLst>
      <p:ext uri="{BB962C8B-B14F-4D97-AF65-F5344CB8AC3E}">
        <p14:creationId xmlns:p14="http://schemas.microsoft.com/office/powerpoint/2010/main" val="2311002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3B95920-12B5-47D2-864B-34B1C31813AC}"/>
              </a:ext>
            </a:extLst>
          </p:cNvPr>
          <p:cNvSpPr txBox="1">
            <a:spLocks/>
          </p:cNvSpPr>
          <p:nvPr/>
        </p:nvSpPr>
        <p:spPr bwMode="auto">
          <a:xfrm>
            <a:off x="1883567" y="984325"/>
            <a:ext cx="8424863" cy="54006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Autofit/>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800" b="0" i="0" u="none" strike="noStrike" kern="1200" cap="none" spc="0" normalizeH="0" baseline="0" noProof="0" dirty="0">
                <a:ln>
                  <a:noFill/>
                </a:ln>
                <a:solidFill>
                  <a:srgbClr val="1F497D">
                    <a:lumMod val="75000"/>
                  </a:srgbClr>
                </a:solidFill>
                <a:effectLst/>
                <a:uLnTx/>
                <a:uFillTx/>
                <a:latin typeface="Garamond" pitchFamily="18" charset="0"/>
                <a:ea typeface="+mn-ea"/>
                <a:cs typeface="+mn-cs"/>
              </a:rPr>
              <a:t>	</a:t>
            </a:r>
            <a:r>
              <a:rPr kumimoji="0" lang="ru-RU" sz="2800" b="0" i="0" u="none" strike="noStrike" kern="1200" cap="none" spc="0" normalizeH="0" baseline="0" noProof="0" dirty="0">
                <a:ln>
                  <a:noFill/>
                </a:ln>
                <a:solidFill>
                  <a:srgbClr val="1F497D">
                    <a:lumMod val="75000"/>
                  </a:srgbClr>
                </a:solidFill>
                <a:effectLst/>
                <a:uLnTx/>
                <a:uFillTx/>
                <a:latin typeface="Times New Roman" panose="02020603050405020304" pitchFamily="18" charset="0"/>
                <a:cs typeface="Times New Roman" panose="02020603050405020304" pitchFamily="18" charset="0"/>
              </a:rPr>
              <a:t>Учитывая малое сопротивление отливок из серого чугуна растягивающим и ударным нагрузкам, следует использовать этот материал для деталей, которые подвергаются сжимающим или изгибающим нагрузкам. В станкостроении это – базовые, корпусные детали, кронштейны, зубчатые колеса, направляющие; в автостроении - блоки цилиндров, поршневые кольца, распределительные валы, диски сцепления. Отливки из серого чугуна также используются в электромашиностроении, для изготовления товаров народного потребления.</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2000" b="0" i="0" u="none" strike="noStrike" kern="1200" cap="none" spc="0" normalizeH="0" baseline="0" noProof="0" dirty="0">
              <a:ln>
                <a:noFill/>
              </a:ln>
              <a:solidFill>
                <a:sysClr val="windowText" lastClr="000000">
                  <a:tint val="75000"/>
                </a:sysClr>
              </a:solidFill>
              <a:effectLst/>
              <a:uLnTx/>
              <a:uFillTx/>
              <a:latin typeface="Garamond" pitchFamily="18" charset="0"/>
              <a:ea typeface="+mn-ea"/>
              <a:cs typeface="+mn-cs"/>
            </a:endParaRPr>
          </a:p>
        </p:txBody>
      </p:sp>
      <p:sp>
        <p:nvSpPr>
          <p:cNvPr id="4" name="TextBox 3">
            <a:extLst>
              <a:ext uri="{FF2B5EF4-FFF2-40B4-BE49-F238E27FC236}">
                <a16:creationId xmlns:a16="http://schemas.microsoft.com/office/drawing/2014/main" id="{F20BB20D-864E-45F1-94DD-19C1EE6F1CC4}"/>
              </a:ext>
            </a:extLst>
          </p:cNvPr>
          <p:cNvSpPr txBox="1"/>
          <p:nvPr/>
        </p:nvSpPr>
        <p:spPr>
          <a:xfrm>
            <a:off x="4597833" y="115410"/>
            <a:ext cx="2996333" cy="707886"/>
          </a:xfrm>
          <a:prstGeom prst="rect">
            <a:avLst/>
          </a:prstGeom>
          <a:noFill/>
        </p:spPr>
        <p:txBody>
          <a:bodyPr wrap="none" rtlCol="0">
            <a:spAutoFit/>
          </a:bodyPr>
          <a:lstStyle/>
          <a:p>
            <a:r>
              <a:rPr kumimoji="0" lang="ru-RU" sz="4000" b="1" i="1" u="none" strike="noStrike" kern="1200" cap="none" spc="0" normalizeH="0" baseline="0" noProof="0" dirty="0">
                <a:ln>
                  <a:noFill/>
                </a:ln>
                <a:solidFill>
                  <a:srgbClr val="C0504D">
                    <a:lumMod val="75000"/>
                  </a:srgbClr>
                </a:solidFill>
                <a:effectLst/>
                <a:uLnTx/>
                <a:uFillTx/>
                <a:latin typeface="+mn-lt"/>
                <a:ea typeface="+mj-ea"/>
                <a:cs typeface="+mj-cs"/>
              </a:rPr>
              <a:t>Применение</a:t>
            </a:r>
            <a:endParaRPr lang="ru-RU" sz="4000" dirty="0"/>
          </a:p>
        </p:txBody>
      </p:sp>
    </p:spTree>
    <p:extLst>
      <p:ext uri="{BB962C8B-B14F-4D97-AF65-F5344CB8AC3E}">
        <p14:creationId xmlns:p14="http://schemas.microsoft.com/office/powerpoint/2010/main" val="2119929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3">
            <a:extLst>
              <a:ext uri="{FF2B5EF4-FFF2-40B4-BE49-F238E27FC236}">
                <a16:creationId xmlns:a16="http://schemas.microsoft.com/office/drawing/2014/main" id="{B88803FE-195B-4955-8AEE-F4E93272471A}"/>
              </a:ext>
            </a:extLst>
          </p:cNvPr>
          <p:cNvSpPr txBox="1">
            <a:spLocks/>
          </p:cNvSpPr>
          <p:nvPr/>
        </p:nvSpPr>
        <p:spPr bwMode="auto">
          <a:xfrm>
            <a:off x="2046302" y="1134830"/>
            <a:ext cx="8218488" cy="54006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Autofit/>
          </a:bodyPr>
          <a:lstStyle>
            <a:lvl1pPr marL="0" indent="0" algn="l" rtl="0" eaLnBrk="0" fontAlgn="base" hangingPunct="0">
              <a:spcBef>
                <a:spcPct val="20000"/>
              </a:spcBef>
              <a:spcAft>
                <a:spcPct val="0"/>
              </a:spcAft>
              <a:buFont typeface="Arial" charset="0"/>
              <a:buNone/>
              <a:defRPr sz="1400" kern="1200">
                <a:solidFill>
                  <a:schemeClr val="dk1"/>
                </a:solidFill>
                <a:latin typeface="+mn-lt"/>
                <a:ea typeface="+mn-ea"/>
                <a:cs typeface="+mn-cs"/>
              </a:defRPr>
            </a:lvl1pPr>
            <a:lvl2pPr marL="457200" indent="0" algn="l" rtl="0" eaLnBrk="0" fontAlgn="base" hangingPunct="0">
              <a:spcBef>
                <a:spcPct val="20000"/>
              </a:spcBef>
              <a:spcAft>
                <a:spcPct val="0"/>
              </a:spcAft>
              <a:buFont typeface="Arial" charset="0"/>
              <a:buNone/>
              <a:defRPr sz="1200" kern="1200">
                <a:solidFill>
                  <a:schemeClr val="dk1"/>
                </a:solidFill>
                <a:latin typeface="+mn-lt"/>
                <a:ea typeface="+mn-ea"/>
                <a:cs typeface="+mn-cs"/>
              </a:defRPr>
            </a:lvl2pPr>
            <a:lvl3pPr marL="914400" indent="0" algn="l" rtl="0" eaLnBrk="0" fontAlgn="base" hangingPunct="0">
              <a:spcBef>
                <a:spcPct val="20000"/>
              </a:spcBef>
              <a:spcAft>
                <a:spcPct val="0"/>
              </a:spcAft>
              <a:buFont typeface="Arial" charset="0"/>
              <a:buNone/>
              <a:defRPr sz="1000" kern="1200">
                <a:solidFill>
                  <a:schemeClr val="dk1"/>
                </a:solidFill>
                <a:latin typeface="+mn-lt"/>
                <a:ea typeface="+mn-ea"/>
                <a:cs typeface="+mn-cs"/>
              </a:defRPr>
            </a:lvl3pPr>
            <a:lvl4pPr marL="1371600" indent="0" algn="l" rtl="0" eaLnBrk="0" fontAlgn="base" hangingPunct="0">
              <a:spcBef>
                <a:spcPct val="20000"/>
              </a:spcBef>
              <a:spcAft>
                <a:spcPct val="0"/>
              </a:spcAft>
              <a:buFont typeface="Arial" charset="0"/>
              <a:buNone/>
              <a:defRPr sz="900" kern="1200">
                <a:solidFill>
                  <a:schemeClr val="dk1"/>
                </a:solidFill>
                <a:latin typeface="+mn-lt"/>
                <a:ea typeface="+mn-ea"/>
                <a:cs typeface="+mn-cs"/>
              </a:defRPr>
            </a:lvl4pPr>
            <a:lvl5pPr marL="1828800" indent="0" algn="l" rtl="0" eaLnBrk="0" fontAlgn="base" hangingPunct="0">
              <a:spcBef>
                <a:spcPct val="20000"/>
              </a:spcBef>
              <a:spcAft>
                <a:spcPct val="0"/>
              </a:spcAft>
              <a:buFont typeface="Arial" charset="0"/>
              <a:buNone/>
              <a:defRPr sz="900" kern="1200">
                <a:solidFill>
                  <a:schemeClr val="dk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dk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dk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dk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1" i="1" u="none" strike="noStrike" kern="1200" cap="none" spc="0" normalizeH="0" baseline="0" noProof="0" dirty="0">
                <a:ln>
                  <a:noFill/>
                </a:ln>
                <a:solidFill>
                  <a:srgbClr val="F79646">
                    <a:lumMod val="50000"/>
                  </a:srgbClr>
                </a:solidFill>
                <a:effectLst/>
                <a:uLnTx/>
                <a:uFillTx/>
                <a:latin typeface="Garamond" pitchFamily="18" charset="0"/>
                <a:ea typeface="+mn-ea"/>
                <a:cs typeface="+mn-cs"/>
              </a:rPr>
              <a:t>Свойства</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800" b="0" i="0" u="none" strike="noStrike" kern="1200" cap="none" spc="0" normalizeH="0" baseline="0" noProof="0" dirty="0">
                <a:ln>
                  <a:noFill/>
                </a:ln>
                <a:solidFill>
                  <a:srgbClr val="4F81BD">
                    <a:lumMod val="75000"/>
                  </a:srgbClr>
                </a:solidFill>
                <a:effectLst/>
                <a:uLnTx/>
                <a:uFillTx/>
                <a:latin typeface="Garamond" pitchFamily="18" charset="0"/>
                <a:ea typeface="+mn-ea"/>
                <a:cs typeface="+mn-cs"/>
              </a:rPr>
              <a:t>	</a:t>
            </a:r>
            <a:r>
              <a:rPr lang="ru-RU" sz="2800" dirty="0">
                <a:solidFill>
                  <a:srgbClr val="4F81BD">
                    <a:lumMod val="75000"/>
                  </a:srgbClr>
                </a:solidFill>
                <a:latin typeface="Times New Roman" panose="02020603050405020304" pitchFamily="18" charset="0"/>
                <a:cs typeface="Times New Roman" panose="02020603050405020304" pitchFamily="18" charset="0"/>
              </a:rPr>
              <a:t>П</a:t>
            </a:r>
            <a:r>
              <a:rPr kumimoji="0" lang="ru-RU" sz="2800" b="0" i="0" u="none" strike="noStrike" kern="1200" cap="none" spc="0" normalizeH="0" baseline="0" noProof="0" dirty="0" err="1">
                <a:ln>
                  <a:noFill/>
                </a:ln>
                <a:solidFill>
                  <a:srgbClr val="4F81BD">
                    <a:lumMod val="75000"/>
                  </a:srgbClr>
                </a:solidFill>
                <a:effectLst/>
                <a:uLnTx/>
                <a:uFillTx/>
                <a:latin typeface="Times New Roman" panose="02020603050405020304" pitchFamily="18" charset="0"/>
                <a:cs typeface="Times New Roman" panose="02020603050405020304" pitchFamily="18" charset="0"/>
              </a:rPr>
              <a:t>олучают</a:t>
            </a:r>
            <a:r>
              <a:rPr kumimoji="0" lang="ru-RU" sz="28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cs typeface="Times New Roman" panose="02020603050405020304" pitchFamily="18" charset="0"/>
              </a:rPr>
              <a:t> модифицированием жидкого чугуна присадками </a:t>
            </a:r>
            <a:r>
              <a:rPr kumimoji="0" lang="ru-RU" sz="2800" b="0" i="0" u="none" strike="noStrike" kern="1200" cap="none" spc="0" normalizeH="0" baseline="0" noProof="0" dirty="0" err="1">
                <a:ln>
                  <a:noFill/>
                </a:ln>
                <a:solidFill>
                  <a:srgbClr val="4F81BD">
                    <a:lumMod val="75000"/>
                  </a:srgbClr>
                </a:solidFill>
                <a:effectLst/>
                <a:uLnTx/>
                <a:uFillTx/>
                <a:latin typeface="Times New Roman" panose="02020603050405020304" pitchFamily="18" charset="0"/>
                <a:cs typeface="Times New Roman" panose="02020603050405020304" pitchFamily="18" charset="0"/>
              </a:rPr>
              <a:t>Mg</a:t>
            </a:r>
            <a:r>
              <a:rPr kumimoji="0" lang="ru-RU" sz="28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cs typeface="Times New Roman" panose="02020603050405020304" pitchFamily="18" charset="0"/>
              </a:rPr>
              <a:t>, </a:t>
            </a:r>
            <a:r>
              <a:rPr kumimoji="0" lang="ru-RU" sz="2800" b="0" i="0" u="none" strike="noStrike" kern="1200" cap="none" spc="0" normalizeH="0" baseline="0" noProof="0" dirty="0" err="1">
                <a:ln>
                  <a:noFill/>
                </a:ln>
                <a:solidFill>
                  <a:srgbClr val="4F81BD">
                    <a:lumMod val="75000"/>
                  </a:srgbClr>
                </a:solidFill>
                <a:effectLst/>
                <a:uLnTx/>
                <a:uFillTx/>
                <a:latin typeface="Times New Roman" panose="02020603050405020304" pitchFamily="18" charset="0"/>
                <a:cs typeface="Times New Roman" panose="02020603050405020304" pitchFamily="18" charset="0"/>
              </a:rPr>
              <a:t>Ce</a:t>
            </a:r>
            <a:r>
              <a:rPr kumimoji="0" lang="ru-RU" sz="28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cs typeface="Times New Roman" panose="02020603050405020304" pitchFamily="18" charset="0"/>
              </a:rPr>
              <a:t>, Y, </a:t>
            </a:r>
            <a:r>
              <a:rPr kumimoji="0" lang="ru-RU" sz="2800" b="0" i="0" u="none" strike="noStrike" kern="1200" cap="none" spc="0" normalizeH="0" baseline="0" noProof="0" dirty="0" err="1">
                <a:ln>
                  <a:noFill/>
                </a:ln>
                <a:solidFill>
                  <a:srgbClr val="4F81BD">
                    <a:lumMod val="75000"/>
                  </a:srgbClr>
                </a:solidFill>
                <a:effectLst/>
                <a:uLnTx/>
                <a:uFillTx/>
                <a:latin typeface="Times New Roman" panose="02020603050405020304" pitchFamily="18" charset="0"/>
                <a:cs typeface="Times New Roman" panose="02020603050405020304" pitchFamily="18" charset="0"/>
              </a:rPr>
              <a:t>Ca</a:t>
            </a:r>
            <a:r>
              <a:rPr kumimoji="0" lang="ru-RU" sz="28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cs typeface="Times New Roman" panose="02020603050405020304" pitchFamily="18" charset="0"/>
              </a:rPr>
              <a:t> и некоторых др. элементов. Шаровидный графит в наименьшей степени ослабляет металлическую основу, что приводит к резкому повышению механических свойств чугуна, приближая их свойства к свойствам углеродистых сталей, при этом сохраняет хорошие литейные свойства, обрабатываемость резанием, способность гасить вибрации. Этот чугун конкурирует с углеродистыми сталями и к тому же он дешевле ковкого чугуна и стали. </a:t>
            </a:r>
            <a:endParaRPr kumimoji="0" lang="ru-RU" sz="2400" b="0" i="0" u="none" strike="noStrike" kern="120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EC41497-F14F-4FA8-BAFA-CA6207288974}"/>
              </a:ext>
            </a:extLst>
          </p:cNvPr>
          <p:cNvSpPr txBox="1"/>
          <p:nvPr/>
        </p:nvSpPr>
        <p:spPr>
          <a:xfrm>
            <a:off x="3900762" y="233717"/>
            <a:ext cx="4509568" cy="584775"/>
          </a:xfrm>
          <a:prstGeom prst="rect">
            <a:avLst/>
          </a:prstGeom>
          <a:noFill/>
        </p:spPr>
        <p:txBody>
          <a:bodyPr wrap="none" rtlCol="0">
            <a:spAutoFit/>
          </a:bodyPr>
          <a:lstStyle/>
          <a:p>
            <a:r>
              <a:rPr kumimoji="0" lang="ru-RU" sz="3200" b="1" i="0" u="none" strike="noStrike" kern="0" cap="none" spc="0" normalizeH="0" baseline="0" noProof="0" dirty="0">
                <a:ln>
                  <a:noFill/>
                </a:ln>
                <a:solidFill>
                  <a:srgbClr val="F79646">
                    <a:lumMod val="50000"/>
                  </a:srgbClr>
                </a:solidFill>
                <a:effectLst/>
                <a:uLnTx/>
                <a:uFillTx/>
                <a:latin typeface="Garamond" pitchFamily="18" charset="0"/>
                <a:ea typeface="+mn-ea"/>
                <a:cs typeface="+mn-cs"/>
              </a:rPr>
              <a:t>Высокопрочный чугун </a:t>
            </a:r>
          </a:p>
        </p:txBody>
      </p:sp>
    </p:spTree>
    <p:extLst>
      <p:ext uri="{BB962C8B-B14F-4D97-AF65-F5344CB8AC3E}">
        <p14:creationId xmlns:p14="http://schemas.microsoft.com/office/powerpoint/2010/main" val="2052260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D64081-A2F0-4C98-970E-BAB8E57C06B5}"/>
              </a:ext>
            </a:extLst>
          </p:cNvPr>
          <p:cNvSpPr txBox="1">
            <a:spLocks/>
          </p:cNvSpPr>
          <p:nvPr/>
        </p:nvSpPr>
        <p:spPr bwMode="auto">
          <a:xfrm>
            <a:off x="2209800" y="171573"/>
            <a:ext cx="7772400" cy="778337"/>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1" i="1" u="none" strike="noStrike" kern="1200" cap="none" spc="0" normalizeH="0" baseline="0" noProof="0" dirty="0">
                <a:ln>
                  <a:noFill/>
                </a:ln>
                <a:solidFill>
                  <a:srgbClr val="F79646">
                    <a:lumMod val="50000"/>
                  </a:srgbClr>
                </a:solidFill>
                <a:effectLst/>
                <a:uLnTx/>
                <a:uFillTx/>
                <a:latin typeface="Garamond" pitchFamily="18" charset="0"/>
                <a:ea typeface="+mj-ea"/>
                <a:cs typeface="+mj-cs"/>
              </a:rPr>
              <a:t>Применение</a:t>
            </a:r>
            <a:endParaRPr kumimoji="0" lang="ru-RU" sz="32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3" name="Объект 2">
            <a:extLst>
              <a:ext uri="{FF2B5EF4-FFF2-40B4-BE49-F238E27FC236}">
                <a16:creationId xmlns:a16="http://schemas.microsoft.com/office/drawing/2014/main" id="{54E278AF-A546-4D00-9E0C-C8E92FA5DBDB}"/>
              </a:ext>
            </a:extLst>
          </p:cNvPr>
          <p:cNvSpPr txBox="1">
            <a:spLocks/>
          </p:cNvSpPr>
          <p:nvPr/>
        </p:nvSpPr>
        <p:spPr bwMode="auto">
          <a:xfrm>
            <a:off x="1850053" y="1090027"/>
            <a:ext cx="8353425" cy="53990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rmAutofit/>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800" b="0" i="0" u="none" strike="noStrike" kern="1200" cap="none" spc="0" normalizeH="0" baseline="0" noProof="0" dirty="0" smtClean="0">
                <a:ln>
                  <a:noFill/>
                </a:ln>
                <a:solidFill>
                  <a:srgbClr val="4F81BD">
                    <a:lumMod val="75000"/>
                  </a:srgbClr>
                </a:solidFill>
                <a:effectLst/>
                <a:uLnTx/>
                <a:uFillTx/>
                <a:latin typeface="Times New Roman" panose="02020603050405020304" pitchFamily="18" charset="0"/>
                <a:cs typeface="Times New Roman" panose="02020603050405020304" pitchFamily="18" charset="0"/>
              </a:rPr>
              <a:t>Из </a:t>
            </a:r>
            <a:r>
              <a:rPr kumimoji="0" lang="ru-RU" sz="28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cs typeface="Times New Roman" panose="02020603050405020304" pitchFamily="18" charset="0"/>
              </a:rPr>
              <a:t>высокопрочного чугуна изготовляют тонкостенные отливки (поршневые кольца), шаботы ковочных молотов, станины и рамы прессов и прокатных станов, изложницы, резцедержатели, планшайбы.</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8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cs typeface="Times New Roman" panose="02020603050405020304" pitchFamily="18" charset="0"/>
              </a:rPr>
              <a:t>Отливки коленчатых валов массой до </a:t>
            </a:r>
            <a:r>
              <a:rPr kumimoji="0" lang="ru-RU" sz="2800" b="0" i="1" u="none" strike="noStrike" kern="1200" cap="none" spc="0" normalizeH="0" baseline="0" noProof="0" dirty="0">
                <a:ln>
                  <a:noFill/>
                </a:ln>
                <a:solidFill>
                  <a:srgbClr val="4F81BD">
                    <a:lumMod val="75000"/>
                  </a:srgbClr>
                </a:solidFill>
                <a:effectLst/>
                <a:uLnTx/>
                <a:uFillTx/>
                <a:latin typeface="Times New Roman" panose="02020603050405020304" pitchFamily="18" charset="0"/>
                <a:cs typeface="Times New Roman" panose="02020603050405020304" pitchFamily="18" charset="0"/>
              </a:rPr>
              <a:t>2..3</a:t>
            </a:r>
            <a:r>
              <a:rPr kumimoji="0" lang="ru-RU" sz="28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cs typeface="Times New Roman" panose="02020603050405020304" pitchFamily="18" charset="0"/>
              </a:rPr>
              <a:t> т, взамен кованых валов из стали, обладают более высокой циклической вязкостью, малочувствительны к внешним концентраторам напряжения, обладают лучшими антифрикционными свойствами и значительно дешевле.</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2400" b="0" i="0" u="none" strike="noStrike" kern="1200" cap="none" spc="0" normalizeH="0" baseline="0" noProof="0" dirty="0">
              <a:ln>
                <a:noFill/>
              </a:ln>
              <a:solidFill>
                <a:sysClr val="windowText" lastClr="000000">
                  <a:tint val="75000"/>
                </a:sys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21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3">
            <a:extLst>
              <a:ext uri="{FF2B5EF4-FFF2-40B4-BE49-F238E27FC236}">
                <a16:creationId xmlns:a16="http://schemas.microsoft.com/office/drawing/2014/main" id="{838CF696-5A2B-40F4-96A8-26A383625142}"/>
              </a:ext>
            </a:extLst>
          </p:cNvPr>
          <p:cNvSpPr txBox="1">
            <a:spLocks/>
          </p:cNvSpPr>
          <p:nvPr/>
        </p:nvSpPr>
        <p:spPr bwMode="auto">
          <a:xfrm>
            <a:off x="1788441" y="1332544"/>
            <a:ext cx="8147050" cy="51117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rmAutofit lnSpcReduction="10000"/>
          </a:bodyPr>
          <a:lstStyle>
            <a:lvl1pPr marL="0" indent="0" algn="l" rtl="0" eaLnBrk="0" fontAlgn="base" hangingPunct="0">
              <a:spcBef>
                <a:spcPct val="20000"/>
              </a:spcBef>
              <a:spcAft>
                <a:spcPct val="0"/>
              </a:spcAft>
              <a:buFont typeface="Arial" charset="0"/>
              <a:buNone/>
              <a:defRPr sz="14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charset="0"/>
              <a:buNone/>
              <a:defRPr sz="12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charset="0"/>
              <a:buNone/>
              <a:defRPr sz="10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charset="0"/>
              <a:buNone/>
              <a:defRPr sz="9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ru-RU" sz="2800" b="1" i="1" u="none" strike="noStrike" kern="1200" cap="none" spc="0" normalizeH="0" baseline="0" noProof="0" dirty="0">
                <a:ln>
                  <a:noFill/>
                </a:ln>
                <a:solidFill>
                  <a:srgbClr val="C0504D">
                    <a:lumMod val="75000"/>
                  </a:srgbClr>
                </a:solidFill>
                <a:effectLst/>
                <a:uLnTx/>
                <a:uFillTx/>
                <a:latin typeface="Garamond" pitchFamily="18" charset="0"/>
                <a:ea typeface="+mn-ea"/>
                <a:cs typeface="+mn-cs"/>
              </a:rPr>
              <a:t>Свойства</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ru-RU" sz="2800" dirty="0">
                <a:solidFill>
                  <a:schemeClr val="accent1">
                    <a:lumMod val="75000"/>
                  </a:schemeClr>
                </a:solidFill>
                <a:latin typeface="Times New Roman" panose="02020603050405020304" pitchFamily="18" charset="0"/>
                <a:cs typeface="Times New Roman" panose="02020603050405020304" pitchFamily="18" charset="0"/>
              </a:rPr>
              <a:t>П</a:t>
            </a:r>
            <a:r>
              <a:rPr kumimoji="0" lang="ru-RU" sz="2800" b="0" i="0" u="none" strike="noStrike" kern="1200" cap="none" spc="0" normalizeH="0" baseline="0" noProof="0" dirty="0" err="1">
                <a:ln>
                  <a:noFill/>
                </a:ln>
                <a:solidFill>
                  <a:schemeClr val="accent1">
                    <a:lumMod val="75000"/>
                  </a:schemeClr>
                </a:solidFill>
                <a:effectLst/>
                <a:uLnTx/>
                <a:uFillTx/>
                <a:latin typeface="Times New Roman" panose="02020603050405020304" pitchFamily="18" charset="0"/>
                <a:cs typeface="Times New Roman" panose="02020603050405020304" pitchFamily="18" charset="0"/>
              </a:rPr>
              <a:t>олучают</a:t>
            </a:r>
            <a:r>
              <a:rPr kumimoji="0" lang="ru-RU" sz="2800" b="0"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cs typeface="Times New Roman" panose="02020603050405020304" pitchFamily="18" charset="0"/>
              </a:rPr>
              <a:t> из белого путем термической обработки – отжига. Который заключается в длительной выдержке при температуре 950 С и медленном</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ru-RU" sz="2800" b="0"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cs typeface="Times New Roman" panose="02020603050405020304" pitchFamily="18" charset="0"/>
              </a:rPr>
              <a:t>охлаждении. В результате графитные включения примут хлопьевидную форму. Эти</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ru-RU" sz="2800" b="0"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cs typeface="Times New Roman" panose="02020603050405020304" pitchFamily="18" charset="0"/>
              </a:rPr>
              <a:t>включения более компактны, они меньше надрезают металлическую основу, и такой чугун</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ru-RU" sz="2800" b="0"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cs typeface="Times New Roman" panose="02020603050405020304" pitchFamily="18" charset="0"/>
              </a:rPr>
              <a:t>оказывается более прочным. Ферритные ковкие чугуны (КЧ 33-8, КЧ 37-12) имеют более высокую пластичность, а перлитные (КЧ 50-4, КЧ 60-3) более высокую прочность</a:t>
            </a:r>
          </a:p>
        </p:txBody>
      </p:sp>
      <p:sp>
        <p:nvSpPr>
          <p:cNvPr id="7" name="TextBox 6">
            <a:extLst>
              <a:ext uri="{FF2B5EF4-FFF2-40B4-BE49-F238E27FC236}">
                <a16:creationId xmlns:a16="http://schemas.microsoft.com/office/drawing/2014/main" id="{2620237F-5352-4F34-AD16-3B51464990C1}"/>
              </a:ext>
            </a:extLst>
          </p:cNvPr>
          <p:cNvSpPr txBox="1"/>
          <p:nvPr/>
        </p:nvSpPr>
        <p:spPr>
          <a:xfrm>
            <a:off x="4349373" y="204186"/>
            <a:ext cx="3025187" cy="646331"/>
          </a:xfrm>
          <a:prstGeom prst="rect">
            <a:avLst/>
          </a:prstGeom>
          <a:noFill/>
        </p:spPr>
        <p:txBody>
          <a:bodyPr wrap="none" rtlCol="0">
            <a:spAutoFit/>
          </a:bodyPr>
          <a:lstStyle/>
          <a:p>
            <a:r>
              <a:rPr kumimoji="0" lang="ru-RU" sz="3600" b="1" i="1" u="none" strike="noStrike" kern="0" cap="none" spc="0" normalizeH="0" baseline="0" noProof="0" dirty="0">
                <a:ln>
                  <a:noFill/>
                </a:ln>
                <a:solidFill>
                  <a:srgbClr val="4F81BD">
                    <a:lumMod val="75000"/>
                  </a:srgbClr>
                </a:solidFill>
                <a:effectLst/>
                <a:uLnTx/>
                <a:uFillTx/>
                <a:latin typeface="Garamond" pitchFamily="18" charset="0"/>
                <a:ea typeface="+mn-ea"/>
                <a:cs typeface="+mn-cs"/>
              </a:rPr>
              <a:t>Ковкий чугун</a:t>
            </a:r>
          </a:p>
        </p:txBody>
      </p:sp>
    </p:spTree>
    <p:extLst>
      <p:ext uri="{BB962C8B-B14F-4D97-AF65-F5344CB8AC3E}">
        <p14:creationId xmlns:p14="http://schemas.microsoft.com/office/powerpoint/2010/main" val="4082042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FA76AE-BB04-4742-8E37-24649C42B19C}"/>
              </a:ext>
            </a:extLst>
          </p:cNvPr>
          <p:cNvSpPr txBox="1">
            <a:spLocks/>
          </p:cNvSpPr>
          <p:nvPr/>
        </p:nvSpPr>
        <p:spPr bwMode="auto">
          <a:xfrm>
            <a:off x="2209800" y="172367"/>
            <a:ext cx="7772400" cy="86360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fontScale="975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1" i="1" u="none" strike="noStrike" kern="1200" cap="none" spc="0" normalizeH="0" baseline="0" noProof="0" dirty="0">
                <a:ln>
                  <a:noFill/>
                </a:ln>
                <a:solidFill>
                  <a:srgbClr val="C0504D">
                    <a:lumMod val="75000"/>
                  </a:srgbClr>
                </a:solidFill>
                <a:effectLst/>
                <a:uLnTx/>
                <a:uFillTx/>
                <a:latin typeface="Garamond" pitchFamily="18" charset="0"/>
                <a:ea typeface="+mj-ea"/>
                <a:cs typeface="+mj-cs"/>
              </a:rPr>
              <a:t>Применение</a:t>
            </a:r>
            <a:endParaRPr kumimoji="0" lang="ru-RU" sz="32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3" name="Объект 2">
            <a:extLst>
              <a:ext uri="{FF2B5EF4-FFF2-40B4-BE49-F238E27FC236}">
                <a16:creationId xmlns:a16="http://schemas.microsoft.com/office/drawing/2014/main" id="{9BBD08FD-84A5-494D-9731-13A196B2F555}"/>
              </a:ext>
            </a:extLst>
          </p:cNvPr>
          <p:cNvSpPr txBox="1">
            <a:spLocks/>
          </p:cNvSpPr>
          <p:nvPr/>
        </p:nvSpPr>
        <p:spPr bwMode="auto">
          <a:xfrm>
            <a:off x="1955800" y="1124744"/>
            <a:ext cx="8280400" cy="53990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normAutofit/>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 typeface="Arial" pitchFamily="34" charset="0"/>
              <a:buNone/>
              <a:tabLst/>
              <a:defRPr/>
            </a:pPr>
            <a:r>
              <a:rPr kumimoji="0" lang="ru-RU" sz="28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cs typeface="Times New Roman" panose="02020603050405020304" pitchFamily="18" charset="0"/>
              </a:rPr>
              <a:t>Отливки из ковкого чугуна применяют для деталей, работающих при ударных и вибрационных нагрузках.</a:t>
            </a:r>
          </a:p>
          <a:p>
            <a:pPr marL="0" marR="0" lvl="0" indent="0" algn="ctr" defTabSz="914400" rtl="0" eaLnBrk="1" fontAlgn="auto" latinLnBrk="0" hangingPunct="1">
              <a:lnSpc>
                <a:spcPct val="120000"/>
              </a:lnSpc>
              <a:spcBef>
                <a:spcPts val="0"/>
              </a:spcBef>
              <a:spcAft>
                <a:spcPts val="0"/>
              </a:spcAft>
              <a:buClrTx/>
              <a:buSzTx/>
              <a:buFont typeface="Arial" pitchFamily="34" charset="0"/>
              <a:buNone/>
              <a:tabLst/>
              <a:defRPr/>
            </a:pPr>
            <a:r>
              <a:rPr kumimoji="0" lang="ru-RU" sz="28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cs typeface="Times New Roman" panose="02020603050405020304" pitchFamily="18" charset="0"/>
              </a:rPr>
              <a:t>Из ферритных чугунов изготавливают картеры редукторов, ступицы, крюки, скобы, хомутики, муфты, фланцы.</a:t>
            </a:r>
          </a:p>
          <a:p>
            <a:pPr marL="0" marR="0" lvl="0" indent="0" algn="ctr" defTabSz="914400" rtl="0" eaLnBrk="1" fontAlgn="auto" latinLnBrk="0" hangingPunct="1">
              <a:lnSpc>
                <a:spcPct val="120000"/>
              </a:lnSpc>
              <a:spcBef>
                <a:spcPts val="0"/>
              </a:spcBef>
              <a:spcAft>
                <a:spcPts val="0"/>
              </a:spcAft>
              <a:buClrTx/>
              <a:buSzTx/>
              <a:buFont typeface="Arial" pitchFamily="34" charset="0"/>
              <a:buNone/>
              <a:tabLst/>
              <a:defRPr/>
            </a:pPr>
            <a:r>
              <a:rPr kumimoji="0" lang="ru-RU" sz="2800"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cs typeface="Times New Roman" panose="02020603050405020304" pitchFamily="18" charset="0"/>
              </a:rPr>
              <a:t>Из перлитных чугунов изготавливают вилки карданных валов, звенья и ролики цепей конвейера, тормозные колодки.</a:t>
            </a:r>
          </a:p>
        </p:txBody>
      </p:sp>
    </p:spTree>
    <p:extLst>
      <p:ext uri="{BB962C8B-B14F-4D97-AF65-F5344CB8AC3E}">
        <p14:creationId xmlns:p14="http://schemas.microsoft.com/office/powerpoint/2010/main" val="553890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F8BA5B-93C7-4C94-829A-C319105FE41B}"/>
              </a:ext>
            </a:extLst>
          </p:cNvPr>
          <p:cNvSpPr txBox="1">
            <a:spLocks/>
          </p:cNvSpPr>
          <p:nvPr/>
        </p:nvSpPr>
        <p:spPr bwMode="auto">
          <a:xfrm>
            <a:off x="2209800" y="182455"/>
            <a:ext cx="7772400" cy="1470025"/>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000" b="1" i="0" u="none" strike="noStrike" kern="1200" cap="none" spc="0" normalizeH="0" baseline="0" noProof="0">
                <a:ln>
                  <a:noFill/>
                </a:ln>
                <a:solidFill>
                  <a:srgbClr val="1F497D">
                    <a:lumMod val="75000"/>
                  </a:srgbClr>
                </a:solidFill>
                <a:effectLst/>
                <a:uLnTx/>
                <a:uFillTx/>
                <a:latin typeface="Book Antiqua" pitchFamily="18" charset="0"/>
                <a:ea typeface="+mj-ea"/>
                <a:cs typeface="+mj-cs"/>
              </a:rPr>
              <a:t>Маркировка чугунов</a:t>
            </a:r>
            <a:br>
              <a:rPr kumimoji="0" lang="ru-RU" sz="4000" b="1" i="0" u="none" strike="noStrike" kern="1200" cap="none" spc="0" normalizeH="0" baseline="0" noProof="0">
                <a:ln>
                  <a:noFill/>
                </a:ln>
                <a:solidFill>
                  <a:srgbClr val="1F497D">
                    <a:lumMod val="75000"/>
                  </a:srgbClr>
                </a:solidFill>
                <a:effectLst/>
                <a:uLnTx/>
                <a:uFillTx/>
                <a:latin typeface="Book Antiqua" pitchFamily="18" charset="0"/>
                <a:ea typeface="+mj-ea"/>
                <a:cs typeface="+mj-cs"/>
              </a:rPr>
            </a:br>
            <a:r>
              <a:rPr kumimoji="0" lang="ru-RU" sz="2000" b="0" i="0" u="none" strike="noStrike" kern="1200" cap="none" spc="0" normalizeH="0" baseline="0" noProof="0">
                <a:ln>
                  <a:noFill/>
                </a:ln>
                <a:solidFill>
                  <a:sysClr val="windowText" lastClr="000000"/>
                </a:solidFill>
                <a:effectLst/>
                <a:uLnTx/>
                <a:uFillTx/>
                <a:latin typeface="Calibri"/>
                <a:ea typeface="+mj-ea"/>
                <a:cs typeface="+mj-cs"/>
              </a:rPr>
              <a:t/>
            </a:r>
            <a:br>
              <a:rPr kumimoji="0" lang="ru-RU" sz="2000" b="0" i="0" u="none" strike="noStrike" kern="1200" cap="none" spc="0" normalizeH="0" baseline="0" noProof="0">
                <a:ln>
                  <a:noFill/>
                </a:ln>
                <a:solidFill>
                  <a:sysClr val="windowText" lastClr="000000"/>
                </a:solidFill>
                <a:effectLst/>
                <a:uLnTx/>
                <a:uFillTx/>
                <a:latin typeface="Calibri"/>
                <a:ea typeface="+mj-ea"/>
                <a:cs typeface="+mj-cs"/>
              </a:rPr>
            </a:br>
            <a:endParaRPr kumimoji="0" lang="ru-RU" sz="2000" b="0" i="0" u="none" strike="noStrike" kern="1200" cap="none" spc="0" normalizeH="0" baseline="0" noProof="0" dirty="0">
              <a:ln>
                <a:noFill/>
              </a:ln>
              <a:solidFill>
                <a:sysClr val="windowText" lastClr="000000"/>
              </a:solidFill>
              <a:effectLst/>
              <a:uLnTx/>
              <a:uFillTx/>
              <a:latin typeface="Calibri"/>
              <a:ea typeface="+mj-ea"/>
              <a:cs typeface="+mj-cs"/>
            </a:endParaRPr>
          </a:p>
        </p:txBody>
      </p:sp>
      <p:pic>
        <p:nvPicPr>
          <p:cNvPr id="3" name="Picture 2">
            <a:extLst>
              <a:ext uri="{FF2B5EF4-FFF2-40B4-BE49-F238E27FC236}">
                <a16:creationId xmlns:a16="http://schemas.microsoft.com/office/drawing/2014/main" id="{7BA5865D-1A6C-4C8E-BF99-C9F4B04E7614}"/>
              </a:ext>
            </a:extLst>
          </p:cNvPr>
          <p:cNvPicPr>
            <a:picLocks noChangeAspect="1" noChangeArrowheads="1"/>
          </p:cNvPicPr>
          <p:nvPr/>
        </p:nvPicPr>
        <p:blipFill>
          <a:blip r:embed="rId2" cstate="print"/>
          <a:srcRect/>
          <a:stretch>
            <a:fillRect/>
          </a:stretch>
        </p:blipFill>
        <p:spPr bwMode="auto">
          <a:xfrm rot="20311881">
            <a:off x="4281488" y="2563705"/>
            <a:ext cx="5705475" cy="2962275"/>
          </a:xfrm>
          <a:prstGeom prst="rect">
            <a:avLst/>
          </a:prstGeom>
          <a:solidFill>
            <a:srgbClr val="4F81BD">
              <a:lumMod val="75000"/>
            </a:srgbClr>
          </a:solidFill>
          <a:ln w="38100">
            <a:solidFill>
              <a:srgbClr val="F79646">
                <a:lumMod val="75000"/>
              </a:srgbClr>
            </a:solidFill>
          </a:ln>
          <a:effectLst/>
        </p:spPr>
      </p:pic>
      <p:pic>
        <p:nvPicPr>
          <p:cNvPr id="4" name="Picture 3">
            <a:extLst>
              <a:ext uri="{FF2B5EF4-FFF2-40B4-BE49-F238E27FC236}">
                <a16:creationId xmlns:a16="http://schemas.microsoft.com/office/drawing/2014/main" id="{C47FD427-EC8E-4536-B987-AD324C4DE666}"/>
              </a:ext>
            </a:extLst>
          </p:cNvPr>
          <p:cNvPicPr>
            <a:picLocks noChangeAspect="1" noChangeArrowheads="1"/>
          </p:cNvPicPr>
          <p:nvPr/>
        </p:nvPicPr>
        <p:blipFill>
          <a:blip r:embed="rId3" cstate="print"/>
          <a:srcRect/>
          <a:stretch>
            <a:fillRect/>
          </a:stretch>
        </p:blipFill>
        <p:spPr bwMode="auto">
          <a:xfrm rot="1128903">
            <a:off x="1962150" y="1652480"/>
            <a:ext cx="5172075" cy="1066800"/>
          </a:xfrm>
          <a:prstGeom prst="rect">
            <a:avLst/>
          </a:prstGeom>
          <a:noFill/>
          <a:ln w="38100">
            <a:solidFill>
              <a:srgbClr val="C0504D">
                <a:lumMod val="60000"/>
                <a:lumOff val="40000"/>
              </a:srgbClr>
            </a:solidFill>
            <a:miter lim="800000"/>
            <a:headEnd/>
            <a:tailEnd/>
          </a:ln>
          <a:effectLst/>
        </p:spPr>
      </p:pic>
      <p:sp>
        <p:nvSpPr>
          <p:cNvPr id="5" name="Прямоугольник 4">
            <a:extLst>
              <a:ext uri="{FF2B5EF4-FFF2-40B4-BE49-F238E27FC236}">
                <a16:creationId xmlns:a16="http://schemas.microsoft.com/office/drawing/2014/main" id="{5F76C850-286C-47A9-A2A2-620B4CF624D2}"/>
              </a:ext>
            </a:extLst>
          </p:cNvPr>
          <p:cNvSpPr/>
          <p:nvPr/>
        </p:nvSpPr>
        <p:spPr>
          <a:xfrm rot="19303246">
            <a:off x="1778000" y="3524143"/>
            <a:ext cx="1706563" cy="914400"/>
          </a:xfrm>
          <a:prstGeom prst="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38100" cap="flat" cmpd="sng" algn="ctr">
            <a:solidFill>
              <a:srgbClr val="4BACC6">
                <a:lumMod val="7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3600" b="0" i="0" u="none" strike="noStrike" kern="0" cap="none" spc="0" normalizeH="0" baseline="0" noProof="0" dirty="0">
                <a:ln>
                  <a:noFill/>
                </a:ln>
                <a:solidFill>
                  <a:srgbClr val="C0504D">
                    <a:lumMod val="75000"/>
                  </a:srgbClr>
                </a:solidFill>
                <a:effectLst/>
                <a:uLnTx/>
                <a:uFillTx/>
                <a:latin typeface="Book Antiqua" pitchFamily="18" charset="0"/>
                <a:ea typeface="+mn-ea"/>
                <a:cs typeface="+mn-cs"/>
              </a:rPr>
              <a:t>СЧ23</a:t>
            </a:r>
          </a:p>
        </p:txBody>
      </p:sp>
      <p:sp>
        <p:nvSpPr>
          <p:cNvPr id="6" name="Прямоугольник 5">
            <a:extLst>
              <a:ext uri="{FF2B5EF4-FFF2-40B4-BE49-F238E27FC236}">
                <a16:creationId xmlns:a16="http://schemas.microsoft.com/office/drawing/2014/main" id="{C039B385-9894-4797-8640-688315A81F96}"/>
              </a:ext>
            </a:extLst>
          </p:cNvPr>
          <p:cNvSpPr/>
          <p:nvPr/>
        </p:nvSpPr>
        <p:spPr>
          <a:xfrm rot="1277029">
            <a:off x="6681788" y="1360380"/>
            <a:ext cx="2305050" cy="9144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38100"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3200" b="0" i="0" u="none" strike="noStrike" kern="0" cap="none" spc="0" normalizeH="0" baseline="0" noProof="0" dirty="0">
                <a:ln>
                  <a:noFill/>
                </a:ln>
                <a:solidFill>
                  <a:srgbClr val="8064A2">
                    <a:lumMod val="75000"/>
                  </a:srgbClr>
                </a:solidFill>
                <a:effectLst/>
                <a:uLnTx/>
                <a:uFillTx/>
                <a:latin typeface="Book Antiqua" pitchFamily="18" charset="0"/>
                <a:ea typeface="+mn-ea"/>
                <a:cs typeface="+mn-cs"/>
              </a:rPr>
              <a:t>КЧ30-6</a:t>
            </a:r>
            <a:endParaRPr kumimoji="0" lang="ru-RU" sz="1800" b="0" i="0" u="none" strike="noStrike" kern="0" cap="none" spc="0" normalizeH="0" baseline="0" noProof="0" dirty="0">
              <a:ln>
                <a:noFill/>
              </a:ln>
              <a:solidFill>
                <a:prstClr val="black"/>
              </a:solidFill>
              <a:effectLst/>
              <a:uLnTx/>
              <a:uFillTx/>
              <a:latin typeface="Calibri"/>
              <a:ea typeface="+mn-ea"/>
              <a:cs typeface="+mn-cs"/>
            </a:endParaRPr>
          </a:p>
        </p:txBody>
      </p:sp>
      <p:sp>
        <p:nvSpPr>
          <p:cNvPr id="7" name="Прямоугольник 6">
            <a:extLst>
              <a:ext uri="{FF2B5EF4-FFF2-40B4-BE49-F238E27FC236}">
                <a16:creationId xmlns:a16="http://schemas.microsoft.com/office/drawing/2014/main" id="{BC52EEBF-C3A8-4CF5-B181-541994273AE7}"/>
              </a:ext>
            </a:extLst>
          </p:cNvPr>
          <p:cNvSpPr/>
          <p:nvPr/>
        </p:nvSpPr>
        <p:spPr>
          <a:xfrm rot="18371621">
            <a:off x="7778750" y="4411556"/>
            <a:ext cx="2073275" cy="914400"/>
          </a:xfrm>
          <a:prstGeom prst="rect">
            <a:avLst/>
          </a:prstGeom>
          <a:solidFill>
            <a:srgbClr val="4F81BD"/>
          </a:solidFill>
          <a:ln w="38100" cap="flat" cmpd="sng" algn="ctr">
            <a:solidFill>
              <a:srgbClr val="FFC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3200" b="0" i="0" u="none" strike="noStrike" kern="0" cap="none" spc="0" normalizeH="0" baseline="0" noProof="0" dirty="0">
                <a:ln>
                  <a:noFill/>
                </a:ln>
                <a:solidFill>
                  <a:srgbClr val="C0504D">
                    <a:lumMod val="60000"/>
                    <a:lumOff val="40000"/>
                  </a:srgbClr>
                </a:solidFill>
                <a:effectLst/>
                <a:uLnTx/>
                <a:uFillTx/>
                <a:latin typeface="Book Antiqua" pitchFamily="18" charset="0"/>
                <a:ea typeface="+mn-ea"/>
                <a:cs typeface="+mn-cs"/>
              </a:rPr>
              <a:t>ВЧ35-22</a:t>
            </a:r>
            <a:endParaRPr kumimoji="0" lang="ru-RU" sz="1800" b="0" i="0" u="none" strike="noStrike" kern="0" cap="none" spc="0" normalizeH="0" baseline="0" noProof="0" dirty="0">
              <a:ln>
                <a:noFill/>
              </a:ln>
              <a:solidFill>
                <a:srgbClr val="C0504D">
                  <a:lumMod val="60000"/>
                  <a:lumOff val="40000"/>
                </a:srgbClr>
              </a:solidFill>
              <a:effectLst/>
              <a:uLnTx/>
              <a:uFillTx/>
              <a:latin typeface="Calibri"/>
              <a:ea typeface="+mn-ea"/>
              <a:cs typeface="+mn-cs"/>
            </a:endParaRPr>
          </a:p>
        </p:txBody>
      </p:sp>
      <p:sp>
        <p:nvSpPr>
          <p:cNvPr id="8" name="Прямоугольник 7">
            <a:extLst>
              <a:ext uri="{FF2B5EF4-FFF2-40B4-BE49-F238E27FC236}">
                <a16:creationId xmlns:a16="http://schemas.microsoft.com/office/drawing/2014/main" id="{432D6526-1342-437A-907E-B0E9110E5917}"/>
              </a:ext>
            </a:extLst>
          </p:cNvPr>
          <p:cNvSpPr/>
          <p:nvPr/>
        </p:nvSpPr>
        <p:spPr>
          <a:xfrm>
            <a:off x="5375275" y="2985980"/>
            <a:ext cx="1301750" cy="584200"/>
          </a:xfrm>
          <a:prstGeom prst="rect">
            <a:avLst/>
          </a:prstGeom>
          <a:solidFill>
            <a:srgbClr val="9BBB59"/>
          </a:solidFill>
          <a:ln w="38100" cap="flat" cmpd="sng" algn="ctr">
            <a:solidFill>
              <a:srgbClr val="4BACC6">
                <a:lumMod val="75000"/>
              </a:srgbClr>
            </a:solidFill>
            <a:prstDash val="solid"/>
          </a:ln>
          <a:effectLst>
            <a:outerShdw blurRad="40000" dist="20000" dir="5400000" rotWithShape="0">
              <a:srgbClr val="000000">
                <a:alpha val="38000"/>
              </a:srgbClr>
            </a:outerShdw>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3200" b="0" i="0" u="none" strike="noStrike" kern="0" cap="none" spc="0" normalizeH="0" baseline="0" noProof="0" dirty="0">
                <a:ln>
                  <a:noFill/>
                </a:ln>
                <a:solidFill>
                  <a:srgbClr val="8064A2">
                    <a:lumMod val="75000"/>
                  </a:srgbClr>
                </a:solidFill>
                <a:effectLst/>
                <a:uLnTx/>
                <a:uFillTx/>
                <a:latin typeface="Book Antiqua" pitchFamily="18" charset="0"/>
                <a:ea typeface="+mn-ea"/>
                <a:cs typeface="+mn-cs"/>
              </a:rPr>
              <a:t>СЧ15 </a:t>
            </a:r>
            <a:endParaRPr kumimoji="0" lang="ru-RU"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 name="Прямоугольник 8">
            <a:extLst>
              <a:ext uri="{FF2B5EF4-FFF2-40B4-BE49-F238E27FC236}">
                <a16:creationId xmlns:a16="http://schemas.microsoft.com/office/drawing/2014/main" id="{04BF6568-5A8A-4FAE-82D1-596B1773CDF4}"/>
              </a:ext>
            </a:extLst>
          </p:cNvPr>
          <p:cNvSpPr/>
          <p:nvPr/>
        </p:nvSpPr>
        <p:spPr>
          <a:xfrm>
            <a:off x="3165475" y="1693755"/>
            <a:ext cx="1544638" cy="584200"/>
          </a:xfrm>
          <a:prstGeom prst="rect">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38100" cap="flat" cmpd="sng" algn="ctr">
            <a:solidFill>
              <a:srgbClr val="1F497D">
                <a:lumMod val="60000"/>
                <a:lumOff val="40000"/>
              </a:srgbClr>
            </a:solidFill>
            <a:prstDash val="solid"/>
          </a:ln>
          <a:effectLst>
            <a:outerShdw blurRad="40000" dist="20000" dir="5400000" rotWithShape="0">
              <a:srgbClr val="000000">
                <a:alpha val="38000"/>
              </a:srgbClr>
            </a:outerShdw>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3200" b="0" i="0" u="none" strike="noStrike" kern="0" cap="none" spc="0" normalizeH="0" baseline="0" noProof="0" dirty="0">
                <a:ln>
                  <a:noFill/>
                </a:ln>
                <a:solidFill>
                  <a:srgbClr val="8064A2">
                    <a:lumMod val="75000"/>
                  </a:srgbClr>
                </a:solidFill>
                <a:effectLst/>
                <a:uLnTx/>
                <a:uFillTx/>
                <a:latin typeface="Book Antiqua" pitchFamily="18" charset="0"/>
                <a:ea typeface="+mn-ea"/>
                <a:cs typeface="+mn-cs"/>
              </a:rPr>
              <a:t>КЧ30-6</a:t>
            </a:r>
            <a:endParaRPr kumimoji="0" lang="ru-RU" sz="1800" b="0"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9690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A50B07-3FAB-4E1A-BFE9-7DEF73F02941}"/>
              </a:ext>
            </a:extLst>
          </p:cNvPr>
          <p:cNvSpPr txBox="1">
            <a:spLocks/>
          </p:cNvSpPr>
          <p:nvPr/>
        </p:nvSpPr>
        <p:spPr bwMode="auto">
          <a:xfrm>
            <a:off x="1981200" y="231775"/>
            <a:ext cx="8229600" cy="63944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ru-RU" sz="3200" b="1" i="1" u="none" strike="noStrike" kern="1200" cap="none" spc="0" normalizeH="0" baseline="0" noProof="0" dirty="0">
                <a:ln>
                  <a:noFill/>
                </a:ln>
                <a:effectLst/>
                <a:uLnTx/>
                <a:uFillTx/>
                <a:latin typeface="Book Antiqua" pitchFamily="18" charset="0"/>
                <a:ea typeface="+mj-ea"/>
                <a:cs typeface="+mj-cs"/>
              </a:rPr>
              <a:t>Серый чугун</a:t>
            </a:r>
            <a:r>
              <a:rPr kumimoji="0" lang="ru-RU" sz="3200" b="1" i="0" u="none" strike="noStrike" kern="1200" cap="none" spc="0" normalizeH="0" baseline="0" noProof="0" dirty="0">
                <a:ln>
                  <a:noFill/>
                </a:ln>
                <a:effectLst/>
                <a:uLnTx/>
                <a:uFillTx/>
                <a:latin typeface="Book Antiqua" pitchFamily="18" charset="0"/>
                <a:ea typeface="+mj-ea"/>
                <a:cs typeface="+mj-cs"/>
              </a:rPr>
              <a:t> </a:t>
            </a:r>
            <a:r>
              <a:rPr kumimoji="0" lang="ru-RU" sz="3200" b="0" i="0" u="none" strike="noStrike" kern="1200" cap="none" spc="0" normalizeH="0" baseline="0" noProof="0" dirty="0">
                <a:ln>
                  <a:noFill/>
                </a:ln>
                <a:effectLst/>
                <a:uLnTx/>
                <a:uFillTx/>
                <a:latin typeface="Book Antiqua" pitchFamily="18" charset="0"/>
                <a:ea typeface="+mj-ea"/>
                <a:cs typeface="+mj-cs"/>
              </a:rPr>
              <a:t>маркируется буквами СЧ с добавлением цифры, которая указывает предел прочности чугуна при растяжении.</a:t>
            </a:r>
            <a:br>
              <a:rPr kumimoji="0" lang="ru-RU" sz="3200" b="0" i="0" u="none" strike="noStrike" kern="1200" cap="none" spc="0" normalizeH="0" baseline="0" noProof="0" dirty="0">
                <a:ln>
                  <a:noFill/>
                </a:ln>
                <a:effectLst/>
                <a:uLnTx/>
                <a:uFillTx/>
                <a:latin typeface="Book Antiqua" pitchFamily="18" charset="0"/>
                <a:ea typeface="+mj-ea"/>
                <a:cs typeface="+mj-cs"/>
              </a:rPr>
            </a:br>
            <a:r>
              <a:rPr kumimoji="0" lang="ru-RU" sz="3200" b="0" i="0" u="none" strike="noStrike" kern="1200" cap="none" spc="0" normalizeH="0" baseline="0" noProof="0" dirty="0">
                <a:ln>
                  <a:noFill/>
                </a:ln>
                <a:effectLst/>
                <a:uLnTx/>
                <a:uFillTx/>
                <a:latin typeface="Book Antiqua" pitchFamily="18" charset="0"/>
                <a:ea typeface="+mj-ea"/>
                <a:cs typeface="+mj-cs"/>
              </a:rPr>
              <a:t>Например: СЧ15 </a:t>
            </a:r>
            <a:br>
              <a:rPr kumimoji="0" lang="ru-RU" sz="3200" b="0" i="0" u="none" strike="noStrike" kern="1200" cap="none" spc="0" normalizeH="0" baseline="0" noProof="0" dirty="0">
                <a:ln>
                  <a:noFill/>
                </a:ln>
                <a:effectLst/>
                <a:uLnTx/>
                <a:uFillTx/>
                <a:latin typeface="Book Antiqua" pitchFamily="18" charset="0"/>
                <a:ea typeface="+mj-ea"/>
                <a:cs typeface="+mj-cs"/>
              </a:rPr>
            </a:br>
            <a:r>
              <a:rPr kumimoji="0" lang="ru-RU" sz="3200" b="0" i="0" u="none" strike="noStrike" kern="1200" cap="none" spc="0" normalizeH="0" baseline="0" noProof="0" dirty="0">
                <a:ln>
                  <a:noFill/>
                </a:ln>
                <a:effectLst/>
                <a:uLnTx/>
                <a:uFillTx/>
                <a:latin typeface="Book Antiqua" pitchFamily="18" charset="0"/>
                <a:ea typeface="+mj-ea"/>
                <a:cs typeface="+mj-cs"/>
              </a:rPr>
              <a:t>СЧ –серый чугун; </a:t>
            </a:r>
            <a:br>
              <a:rPr kumimoji="0" lang="ru-RU" sz="3200" b="0" i="0" u="none" strike="noStrike" kern="1200" cap="none" spc="0" normalizeH="0" baseline="0" noProof="0" dirty="0">
                <a:ln>
                  <a:noFill/>
                </a:ln>
                <a:effectLst/>
                <a:uLnTx/>
                <a:uFillTx/>
                <a:latin typeface="Book Antiqua" pitchFamily="18" charset="0"/>
                <a:ea typeface="+mj-ea"/>
                <a:cs typeface="+mj-cs"/>
              </a:rPr>
            </a:br>
            <a:r>
              <a:rPr kumimoji="0" lang="en-US" sz="3200" b="0" i="0" u="none" strike="noStrike" kern="1200" cap="none" spc="0" normalizeH="0" baseline="0" noProof="0" dirty="0">
                <a:ln>
                  <a:noFill/>
                </a:ln>
                <a:effectLst/>
                <a:uLnTx/>
                <a:uFillTx/>
                <a:latin typeface="Book Antiqua" pitchFamily="18" charset="0"/>
                <a:ea typeface="+mj-ea"/>
                <a:cs typeface="+mj-cs"/>
              </a:rPr>
              <a:t>15 - </a:t>
            </a:r>
            <a:r>
              <a:rPr kumimoji="0" lang="ru-RU" sz="3200" b="0" i="0" u="none" strike="noStrike" kern="1200" cap="none" spc="0" normalizeH="0" baseline="0" noProof="0" dirty="0">
                <a:ln>
                  <a:noFill/>
                </a:ln>
                <a:effectLst/>
                <a:uLnTx/>
                <a:uFillTx/>
                <a:latin typeface="Book Antiqua" pitchFamily="18" charset="0"/>
                <a:ea typeface="+mj-ea"/>
                <a:cs typeface="+mj-cs"/>
              </a:rPr>
              <a:t>предел прочности на растяжение </a:t>
            </a:r>
            <a:r>
              <a:rPr kumimoji="0" lang="ru-RU" sz="3200" b="0" i="0" u="none" strike="noStrike" kern="1200" cap="none" spc="0" normalizeH="0" baseline="0" noProof="0" dirty="0" err="1">
                <a:ln>
                  <a:noFill/>
                </a:ln>
                <a:effectLst/>
                <a:uLnTx/>
                <a:uFillTx/>
                <a:latin typeface="Book Antiqua" pitchFamily="18" charset="0"/>
                <a:ea typeface="+mj-ea"/>
                <a:cs typeface="+mj-cs"/>
              </a:rPr>
              <a:t>σ</a:t>
            </a:r>
            <a:r>
              <a:rPr kumimoji="0" lang="ru-RU" sz="3200" b="0" i="0" u="none" strike="noStrike" kern="1200" cap="none" spc="0" normalizeH="0" baseline="-25000" noProof="0" dirty="0" err="1">
                <a:ln>
                  <a:noFill/>
                </a:ln>
                <a:effectLst/>
                <a:uLnTx/>
                <a:uFillTx/>
                <a:latin typeface="Book Antiqua" pitchFamily="18" charset="0"/>
                <a:ea typeface="+mj-ea"/>
                <a:cs typeface="+mj-cs"/>
              </a:rPr>
              <a:t>в</a:t>
            </a:r>
            <a:r>
              <a:rPr kumimoji="0" lang="ru-RU" sz="3200" b="0" i="0" u="none" strike="noStrike" kern="1200" cap="none" spc="0" normalizeH="0" baseline="0" noProof="0" dirty="0">
                <a:ln>
                  <a:noFill/>
                </a:ln>
                <a:effectLst/>
                <a:uLnTx/>
                <a:uFillTx/>
                <a:latin typeface="Book Antiqua" pitchFamily="18" charset="0"/>
                <a:ea typeface="+mj-ea"/>
                <a:cs typeface="+mj-cs"/>
              </a:rPr>
              <a:t>=150Мпа.</a:t>
            </a:r>
            <a:br>
              <a:rPr kumimoji="0" lang="ru-RU" sz="3200" b="0" i="0" u="none" strike="noStrike" kern="1200" cap="none" spc="0" normalizeH="0" baseline="0" noProof="0" dirty="0">
                <a:ln>
                  <a:noFill/>
                </a:ln>
                <a:effectLst/>
                <a:uLnTx/>
                <a:uFillTx/>
                <a:latin typeface="Book Antiqua" pitchFamily="18" charset="0"/>
                <a:ea typeface="+mj-ea"/>
                <a:cs typeface="+mj-cs"/>
              </a:rPr>
            </a:br>
            <a:endParaRPr kumimoji="0" lang="ru-RU" sz="3200" b="0" i="0" u="none" strike="noStrike" kern="1200" cap="none" spc="0" normalizeH="0" baseline="0" noProof="0" dirty="0">
              <a:ln>
                <a:noFill/>
              </a:ln>
              <a:effectLst/>
              <a:uLnTx/>
              <a:uFillTx/>
              <a:latin typeface="Book Antiqua" pitchFamily="18" charset="0"/>
              <a:ea typeface="+mj-ea"/>
              <a:cs typeface="+mj-cs"/>
            </a:endParaRPr>
          </a:p>
        </p:txBody>
      </p:sp>
    </p:spTree>
    <p:extLst>
      <p:ext uri="{BB962C8B-B14F-4D97-AF65-F5344CB8AC3E}">
        <p14:creationId xmlns:p14="http://schemas.microsoft.com/office/powerpoint/2010/main" val="933848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707B39-0991-4971-959D-AC897A02E476}"/>
              </a:ext>
            </a:extLst>
          </p:cNvPr>
          <p:cNvSpPr txBox="1">
            <a:spLocks/>
          </p:cNvSpPr>
          <p:nvPr/>
        </p:nvSpPr>
        <p:spPr bwMode="auto">
          <a:xfrm>
            <a:off x="1981200" y="369094"/>
            <a:ext cx="8229600" cy="61198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ru-RU" sz="3200" b="1" i="1" u="none" strike="noStrike" kern="1200" cap="none" spc="0" normalizeH="0" baseline="0" noProof="0" dirty="0">
                <a:ln>
                  <a:noFill/>
                </a:ln>
                <a:effectLst/>
                <a:uLnTx/>
                <a:uFillTx/>
                <a:latin typeface="Book Antiqua" pitchFamily="18" charset="0"/>
                <a:ea typeface="+mj-ea"/>
                <a:cs typeface="+mj-cs"/>
              </a:rPr>
              <a:t>Ковкий чугун</a:t>
            </a:r>
            <a:r>
              <a:rPr kumimoji="0" lang="ru-RU" sz="3200" b="1" i="0" u="none" strike="noStrike" kern="1200" cap="none" spc="0" normalizeH="0" baseline="0" noProof="0" dirty="0">
                <a:ln>
                  <a:noFill/>
                </a:ln>
                <a:effectLst/>
                <a:uLnTx/>
                <a:uFillTx/>
                <a:latin typeface="Book Antiqua" pitchFamily="18" charset="0"/>
                <a:ea typeface="+mj-ea"/>
                <a:cs typeface="+mj-cs"/>
              </a:rPr>
              <a:t> </a:t>
            </a:r>
            <a:r>
              <a:rPr kumimoji="0" lang="ru-RU" sz="3200" b="0" i="0" u="none" strike="noStrike" kern="1200" cap="none" spc="0" normalizeH="0" baseline="0" noProof="0" dirty="0">
                <a:ln>
                  <a:noFill/>
                </a:ln>
                <a:effectLst/>
                <a:uLnTx/>
                <a:uFillTx/>
                <a:latin typeface="Book Antiqua" pitchFamily="18" charset="0"/>
                <a:ea typeface="+mj-ea"/>
                <a:cs typeface="+mj-cs"/>
              </a:rPr>
              <a:t>маркируется буквами КЧ и цифрами. Первые две цифры указывают предел прочности на растяжение, а вторые относительное удлинение при растяжении.</a:t>
            </a:r>
            <a:br>
              <a:rPr kumimoji="0" lang="ru-RU" sz="3200" b="0" i="0" u="none" strike="noStrike" kern="1200" cap="none" spc="0" normalizeH="0" baseline="0" noProof="0" dirty="0">
                <a:ln>
                  <a:noFill/>
                </a:ln>
                <a:effectLst/>
                <a:uLnTx/>
                <a:uFillTx/>
                <a:latin typeface="Book Antiqua" pitchFamily="18" charset="0"/>
                <a:ea typeface="+mj-ea"/>
                <a:cs typeface="+mj-cs"/>
              </a:rPr>
            </a:br>
            <a:r>
              <a:rPr kumimoji="0" lang="ru-RU" sz="3200" b="0" i="0" u="none" strike="noStrike" kern="1200" cap="none" spc="0" normalizeH="0" baseline="0" noProof="0" dirty="0">
                <a:ln>
                  <a:noFill/>
                </a:ln>
                <a:effectLst/>
                <a:uLnTx/>
                <a:uFillTx/>
                <a:latin typeface="Book Antiqua" pitchFamily="18" charset="0"/>
                <a:ea typeface="+mj-ea"/>
                <a:cs typeface="+mj-cs"/>
              </a:rPr>
              <a:t>Например: КЧ30-6</a:t>
            </a:r>
            <a:br>
              <a:rPr kumimoji="0" lang="ru-RU" sz="3200" b="0" i="0" u="none" strike="noStrike" kern="1200" cap="none" spc="0" normalizeH="0" baseline="0" noProof="0" dirty="0">
                <a:ln>
                  <a:noFill/>
                </a:ln>
                <a:effectLst/>
                <a:uLnTx/>
                <a:uFillTx/>
                <a:latin typeface="Book Antiqua" pitchFamily="18" charset="0"/>
                <a:ea typeface="+mj-ea"/>
                <a:cs typeface="+mj-cs"/>
              </a:rPr>
            </a:br>
            <a:r>
              <a:rPr kumimoji="0" lang="ru-RU" sz="3200" b="0" i="0" u="none" strike="noStrike" kern="1200" cap="none" spc="0" normalizeH="0" baseline="0" noProof="0" dirty="0">
                <a:ln>
                  <a:noFill/>
                </a:ln>
                <a:effectLst/>
                <a:uLnTx/>
                <a:uFillTx/>
                <a:latin typeface="Book Antiqua" pitchFamily="18" charset="0"/>
                <a:ea typeface="+mj-ea"/>
                <a:cs typeface="+mj-cs"/>
              </a:rPr>
              <a:t>КЧ – ковкий чугун;</a:t>
            </a:r>
            <a:br>
              <a:rPr kumimoji="0" lang="ru-RU" sz="3200" b="0" i="0" u="none" strike="noStrike" kern="1200" cap="none" spc="0" normalizeH="0" baseline="0" noProof="0" dirty="0">
                <a:ln>
                  <a:noFill/>
                </a:ln>
                <a:effectLst/>
                <a:uLnTx/>
                <a:uFillTx/>
                <a:latin typeface="Book Antiqua" pitchFamily="18" charset="0"/>
                <a:ea typeface="+mj-ea"/>
                <a:cs typeface="+mj-cs"/>
              </a:rPr>
            </a:br>
            <a:r>
              <a:rPr kumimoji="0" lang="ru-RU" sz="3200" b="0" i="0" u="none" strike="noStrike" kern="1200" cap="none" spc="0" normalizeH="0" baseline="0" noProof="0" dirty="0">
                <a:ln>
                  <a:noFill/>
                </a:ln>
                <a:effectLst/>
                <a:uLnTx/>
                <a:uFillTx/>
                <a:latin typeface="Book Antiqua" pitchFamily="18" charset="0"/>
                <a:ea typeface="+mj-ea"/>
                <a:cs typeface="+mj-cs"/>
              </a:rPr>
              <a:t>30 - предел прочности на растяжение </a:t>
            </a:r>
            <a:r>
              <a:rPr kumimoji="0" lang="ru-RU" sz="3200" b="0" i="0" u="none" strike="noStrike" kern="1200" cap="none" spc="0" normalizeH="0" baseline="0" noProof="0" dirty="0" err="1">
                <a:ln>
                  <a:noFill/>
                </a:ln>
                <a:effectLst/>
                <a:uLnTx/>
                <a:uFillTx/>
                <a:latin typeface="Book Antiqua" pitchFamily="18" charset="0"/>
                <a:ea typeface="+mj-ea"/>
                <a:cs typeface="+mj-cs"/>
              </a:rPr>
              <a:t>σ</a:t>
            </a:r>
            <a:r>
              <a:rPr kumimoji="0" lang="ru-RU" sz="3200" b="0" i="0" u="none" strike="noStrike" kern="1200" cap="none" spc="0" normalizeH="0" baseline="-25000" noProof="0" dirty="0" err="1">
                <a:ln>
                  <a:noFill/>
                </a:ln>
                <a:effectLst/>
                <a:uLnTx/>
                <a:uFillTx/>
                <a:latin typeface="Book Antiqua" pitchFamily="18" charset="0"/>
                <a:ea typeface="+mj-ea"/>
                <a:cs typeface="+mj-cs"/>
              </a:rPr>
              <a:t>в</a:t>
            </a:r>
            <a:r>
              <a:rPr kumimoji="0" lang="ru-RU" sz="3200" b="0" i="0" u="none" strike="noStrike" kern="1200" cap="none" spc="0" normalizeH="0" baseline="0" noProof="0" dirty="0">
                <a:ln>
                  <a:noFill/>
                </a:ln>
                <a:effectLst/>
                <a:uLnTx/>
                <a:uFillTx/>
                <a:latin typeface="Book Antiqua" pitchFamily="18" charset="0"/>
                <a:ea typeface="+mj-ea"/>
                <a:cs typeface="+mj-cs"/>
              </a:rPr>
              <a:t>=300Мпа;</a:t>
            </a:r>
            <a:br>
              <a:rPr kumimoji="0" lang="ru-RU" sz="3200" b="0" i="0" u="none" strike="noStrike" kern="1200" cap="none" spc="0" normalizeH="0" baseline="0" noProof="0" dirty="0">
                <a:ln>
                  <a:noFill/>
                </a:ln>
                <a:effectLst/>
                <a:uLnTx/>
                <a:uFillTx/>
                <a:latin typeface="Book Antiqua" pitchFamily="18" charset="0"/>
                <a:ea typeface="+mj-ea"/>
                <a:cs typeface="+mj-cs"/>
              </a:rPr>
            </a:br>
            <a:r>
              <a:rPr kumimoji="0" lang="ru-RU" sz="3200" b="0" i="0" u="none" strike="noStrike" kern="1200" cap="none" spc="0" normalizeH="0" baseline="0" noProof="0" dirty="0">
                <a:ln>
                  <a:noFill/>
                </a:ln>
                <a:effectLst/>
                <a:uLnTx/>
                <a:uFillTx/>
                <a:latin typeface="Book Antiqua" pitchFamily="18" charset="0"/>
                <a:ea typeface="+mj-ea"/>
                <a:cs typeface="+mj-cs"/>
              </a:rPr>
              <a:t>6 - относительное удлинение при растяжении δ=6%.</a:t>
            </a:r>
            <a:br>
              <a:rPr kumimoji="0" lang="ru-RU" sz="3200" b="0" i="0" u="none" strike="noStrike" kern="1200" cap="none" spc="0" normalizeH="0" baseline="0" noProof="0" dirty="0">
                <a:ln>
                  <a:noFill/>
                </a:ln>
                <a:effectLst/>
                <a:uLnTx/>
                <a:uFillTx/>
                <a:latin typeface="Book Antiqua" pitchFamily="18" charset="0"/>
                <a:ea typeface="+mj-ea"/>
                <a:cs typeface="+mj-cs"/>
              </a:rPr>
            </a:br>
            <a:endParaRPr kumimoji="0" lang="ru-RU" sz="3200" b="0" i="0" u="none" strike="noStrike" kern="1200" cap="none" spc="0" normalizeH="0" baseline="0" noProof="0" dirty="0">
              <a:ln>
                <a:noFill/>
              </a:ln>
              <a:effectLst/>
              <a:uLnTx/>
              <a:uFillTx/>
              <a:latin typeface="Book Antiqua" pitchFamily="18" charset="0"/>
              <a:ea typeface="+mj-ea"/>
              <a:cs typeface="+mj-cs"/>
            </a:endParaRPr>
          </a:p>
        </p:txBody>
      </p:sp>
    </p:spTree>
    <p:extLst>
      <p:ext uri="{BB962C8B-B14F-4D97-AF65-F5344CB8AC3E}">
        <p14:creationId xmlns:p14="http://schemas.microsoft.com/office/powerpoint/2010/main" val="2163048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DBB1511F-85A8-49B3-94D5-AB24F4415414}"/>
              </a:ext>
            </a:extLst>
          </p:cNvPr>
          <p:cNvPicPr>
            <a:picLocks noChangeAspect="1"/>
          </p:cNvPicPr>
          <p:nvPr/>
        </p:nvPicPr>
        <p:blipFill>
          <a:blip r:embed="rId2"/>
          <a:stretch>
            <a:fillRect/>
          </a:stretch>
        </p:blipFill>
        <p:spPr>
          <a:xfrm>
            <a:off x="2081814" y="2246050"/>
            <a:ext cx="7620000" cy="4164736"/>
          </a:xfrm>
          <a:prstGeom prst="rect">
            <a:avLst/>
          </a:prstGeom>
        </p:spPr>
      </p:pic>
      <p:sp>
        <p:nvSpPr>
          <p:cNvPr id="3" name="TextBox 2">
            <a:extLst>
              <a:ext uri="{FF2B5EF4-FFF2-40B4-BE49-F238E27FC236}">
                <a16:creationId xmlns:a16="http://schemas.microsoft.com/office/drawing/2014/main" id="{E2714DA5-38D5-4059-999E-DA19216573F6}"/>
              </a:ext>
            </a:extLst>
          </p:cNvPr>
          <p:cNvSpPr txBox="1"/>
          <p:nvPr/>
        </p:nvSpPr>
        <p:spPr>
          <a:xfrm>
            <a:off x="2986596" y="99874"/>
            <a:ext cx="6094520" cy="2800767"/>
          </a:xfrm>
          <a:prstGeom prst="rect">
            <a:avLst/>
          </a:prstGeom>
          <a:noFill/>
        </p:spPr>
        <p:txBody>
          <a:bodyPr wrap="square">
            <a:spAutoFit/>
          </a:bodyPr>
          <a:lstStyle/>
          <a:p>
            <a:pPr algn="ctr"/>
            <a:r>
              <a:rPr kumimoji="0" lang="ru-RU" sz="4400" b="1" i="1" u="none" strike="noStrike" kern="1200" cap="none" spc="0" normalizeH="0" baseline="0" noProof="0" dirty="0">
                <a:ln>
                  <a:noFill/>
                </a:ln>
                <a:solidFill>
                  <a:prstClr val="black"/>
                </a:solidFill>
                <a:effectLst/>
                <a:uLnTx/>
                <a:uFillTx/>
                <a:latin typeface="Garamond" pitchFamily="18" charset="0"/>
                <a:ea typeface="+mn-ea"/>
                <a:cs typeface="+mn-cs"/>
              </a:rPr>
              <a:t>Чугун</a:t>
            </a:r>
            <a:r>
              <a:rPr kumimoji="0" lang="ru-RU" sz="4400" b="0" i="0" u="none" strike="noStrike" kern="1200" cap="none" spc="0" normalizeH="0" baseline="0" noProof="0" dirty="0">
                <a:ln>
                  <a:noFill/>
                </a:ln>
                <a:solidFill>
                  <a:prstClr val="black"/>
                </a:solidFill>
                <a:effectLst/>
                <a:uLnTx/>
                <a:uFillTx/>
                <a:latin typeface="Garamond" pitchFamily="18" charset="0"/>
                <a:ea typeface="+mn-ea"/>
                <a:cs typeface="+mn-cs"/>
              </a:rPr>
              <a:t> –это сплав железа с углеродом, содержание углерода от 2,14 </a:t>
            </a:r>
            <a:br>
              <a:rPr kumimoji="0" lang="ru-RU" sz="4400" b="0" i="0" u="none" strike="noStrike" kern="1200" cap="none" spc="0" normalizeH="0" baseline="0" noProof="0" dirty="0">
                <a:ln>
                  <a:noFill/>
                </a:ln>
                <a:solidFill>
                  <a:prstClr val="black"/>
                </a:solidFill>
                <a:effectLst/>
                <a:uLnTx/>
                <a:uFillTx/>
                <a:latin typeface="Garamond" pitchFamily="18" charset="0"/>
                <a:ea typeface="+mn-ea"/>
                <a:cs typeface="+mn-cs"/>
              </a:rPr>
            </a:br>
            <a:r>
              <a:rPr kumimoji="0" lang="ru-RU" sz="4400" b="0" i="0" u="none" strike="noStrike" kern="1200" cap="none" spc="0" normalizeH="0" baseline="0" noProof="0" dirty="0">
                <a:ln>
                  <a:noFill/>
                </a:ln>
                <a:solidFill>
                  <a:prstClr val="black"/>
                </a:solidFill>
                <a:effectLst/>
                <a:uLnTx/>
                <a:uFillTx/>
                <a:latin typeface="Garamond" pitchFamily="18" charset="0"/>
                <a:ea typeface="+mn-ea"/>
                <a:cs typeface="+mn-cs"/>
              </a:rPr>
              <a:t> до 6,67 %.</a:t>
            </a:r>
            <a:endParaRPr lang="ru-RU" sz="2400" dirty="0"/>
          </a:p>
        </p:txBody>
      </p:sp>
    </p:spTree>
    <p:extLst>
      <p:ext uri="{BB962C8B-B14F-4D97-AF65-F5344CB8AC3E}">
        <p14:creationId xmlns:p14="http://schemas.microsoft.com/office/powerpoint/2010/main" val="3838122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A1F8B2-429F-4A92-B87B-BC9FC1FB3C41}"/>
              </a:ext>
            </a:extLst>
          </p:cNvPr>
          <p:cNvSpPr txBox="1">
            <a:spLocks/>
          </p:cNvSpPr>
          <p:nvPr/>
        </p:nvSpPr>
        <p:spPr bwMode="auto">
          <a:xfrm>
            <a:off x="1981200" y="375444"/>
            <a:ext cx="8229600" cy="61071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ru-RU" sz="3200" b="1" i="1" u="none" strike="noStrike" kern="1200" cap="none" spc="0" normalizeH="0" baseline="0" noProof="0" dirty="0">
                <a:ln>
                  <a:noFill/>
                </a:ln>
                <a:effectLst/>
                <a:uLnTx/>
                <a:uFillTx/>
                <a:latin typeface="Book Antiqua" pitchFamily="18" charset="0"/>
                <a:ea typeface="+mj-ea"/>
                <a:cs typeface="+mj-cs"/>
              </a:rPr>
              <a:t>Высокопрочный чугун</a:t>
            </a:r>
            <a:r>
              <a:rPr kumimoji="0" lang="ru-RU" sz="3200" b="1" i="0" u="none" strike="noStrike" kern="1200" cap="none" spc="0" normalizeH="0" baseline="0" noProof="0" dirty="0">
                <a:ln>
                  <a:noFill/>
                </a:ln>
                <a:effectLst/>
                <a:uLnTx/>
                <a:uFillTx/>
                <a:latin typeface="Book Antiqua" pitchFamily="18" charset="0"/>
                <a:ea typeface="+mj-ea"/>
                <a:cs typeface="+mj-cs"/>
              </a:rPr>
              <a:t> </a:t>
            </a:r>
            <a:r>
              <a:rPr kumimoji="0" lang="ru-RU" sz="3200" b="0" i="0" u="none" strike="noStrike" kern="1200" cap="none" spc="0" normalizeH="0" baseline="0" noProof="0" dirty="0">
                <a:ln>
                  <a:noFill/>
                </a:ln>
                <a:effectLst/>
                <a:uLnTx/>
                <a:uFillTx/>
                <a:latin typeface="Book Antiqua" pitchFamily="18" charset="0"/>
                <a:ea typeface="+mj-ea"/>
                <a:cs typeface="+mj-cs"/>
              </a:rPr>
              <a:t>маркируется буквами ВЧ и цифрами. Первые две цифры указывают предел прочности на растяжение, а вторые относительное удлинение при растяжении.</a:t>
            </a:r>
            <a:br>
              <a:rPr kumimoji="0" lang="ru-RU" sz="3200" b="0" i="0" u="none" strike="noStrike" kern="1200" cap="none" spc="0" normalizeH="0" baseline="0" noProof="0" dirty="0">
                <a:ln>
                  <a:noFill/>
                </a:ln>
                <a:effectLst/>
                <a:uLnTx/>
                <a:uFillTx/>
                <a:latin typeface="Book Antiqua" pitchFamily="18" charset="0"/>
                <a:ea typeface="+mj-ea"/>
                <a:cs typeface="+mj-cs"/>
              </a:rPr>
            </a:br>
            <a:r>
              <a:rPr kumimoji="0" lang="ru-RU" sz="3200" b="0" i="0" u="none" strike="noStrike" kern="1200" cap="none" spc="0" normalizeH="0" baseline="0" noProof="0" dirty="0">
                <a:ln>
                  <a:noFill/>
                </a:ln>
                <a:effectLst/>
                <a:uLnTx/>
                <a:uFillTx/>
                <a:latin typeface="Book Antiqua" pitchFamily="18" charset="0"/>
                <a:ea typeface="+mj-ea"/>
                <a:cs typeface="+mj-cs"/>
              </a:rPr>
              <a:t>Например: ВЧ35-22</a:t>
            </a:r>
            <a:br>
              <a:rPr kumimoji="0" lang="ru-RU" sz="3200" b="0" i="0" u="none" strike="noStrike" kern="1200" cap="none" spc="0" normalizeH="0" baseline="0" noProof="0" dirty="0">
                <a:ln>
                  <a:noFill/>
                </a:ln>
                <a:effectLst/>
                <a:uLnTx/>
                <a:uFillTx/>
                <a:latin typeface="Book Antiqua" pitchFamily="18" charset="0"/>
                <a:ea typeface="+mj-ea"/>
                <a:cs typeface="+mj-cs"/>
              </a:rPr>
            </a:br>
            <a:r>
              <a:rPr kumimoji="0" lang="ru-RU" sz="3200" b="0" i="0" u="none" strike="noStrike" kern="1200" cap="none" spc="0" normalizeH="0" baseline="0" noProof="0" dirty="0">
                <a:ln>
                  <a:noFill/>
                </a:ln>
                <a:effectLst/>
                <a:uLnTx/>
                <a:uFillTx/>
                <a:latin typeface="Book Antiqua" pitchFamily="18" charset="0"/>
                <a:ea typeface="+mj-ea"/>
                <a:cs typeface="+mj-cs"/>
              </a:rPr>
              <a:t>ВЧ – высокопрочный чугун;</a:t>
            </a:r>
            <a:br>
              <a:rPr kumimoji="0" lang="ru-RU" sz="3200" b="0" i="0" u="none" strike="noStrike" kern="1200" cap="none" spc="0" normalizeH="0" baseline="0" noProof="0" dirty="0">
                <a:ln>
                  <a:noFill/>
                </a:ln>
                <a:effectLst/>
                <a:uLnTx/>
                <a:uFillTx/>
                <a:latin typeface="Book Antiqua" pitchFamily="18" charset="0"/>
                <a:ea typeface="+mj-ea"/>
                <a:cs typeface="+mj-cs"/>
              </a:rPr>
            </a:br>
            <a:r>
              <a:rPr kumimoji="0" lang="ru-RU" sz="3200" b="0" i="0" u="none" strike="noStrike" kern="1200" cap="none" spc="0" normalizeH="0" baseline="0" noProof="0" dirty="0">
                <a:ln>
                  <a:noFill/>
                </a:ln>
                <a:effectLst/>
                <a:uLnTx/>
                <a:uFillTx/>
                <a:latin typeface="Book Antiqua" pitchFamily="18" charset="0"/>
                <a:ea typeface="+mj-ea"/>
                <a:cs typeface="+mj-cs"/>
              </a:rPr>
              <a:t>35 - предел прочности на растяжение </a:t>
            </a:r>
            <a:r>
              <a:rPr kumimoji="0" lang="ru-RU" sz="3200" b="0" i="0" u="none" strike="noStrike" kern="1200" cap="none" spc="0" normalizeH="0" baseline="0" noProof="0" dirty="0" err="1">
                <a:ln>
                  <a:noFill/>
                </a:ln>
                <a:effectLst/>
                <a:uLnTx/>
                <a:uFillTx/>
                <a:latin typeface="Book Antiqua" pitchFamily="18" charset="0"/>
                <a:ea typeface="+mj-ea"/>
                <a:cs typeface="+mj-cs"/>
              </a:rPr>
              <a:t>σ</a:t>
            </a:r>
            <a:r>
              <a:rPr kumimoji="0" lang="ru-RU" sz="3200" b="0" i="0" u="none" strike="noStrike" kern="1200" cap="none" spc="0" normalizeH="0" baseline="-25000" noProof="0" dirty="0" err="1">
                <a:ln>
                  <a:noFill/>
                </a:ln>
                <a:effectLst/>
                <a:uLnTx/>
                <a:uFillTx/>
                <a:latin typeface="Book Antiqua" pitchFamily="18" charset="0"/>
                <a:ea typeface="+mj-ea"/>
                <a:cs typeface="+mj-cs"/>
              </a:rPr>
              <a:t>в</a:t>
            </a:r>
            <a:r>
              <a:rPr kumimoji="0" lang="ru-RU" sz="3200" b="0" i="0" u="none" strike="noStrike" kern="1200" cap="none" spc="0" normalizeH="0" baseline="0" noProof="0" dirty="0">
                <a:ln>
                  <a:noFill/>
                </a:ln>
                <a:effectLst/>
                <a:uLnTx/>
                <a:uFillTx/>
                <a:latin typeface="Book Antiqua" pitchFamily="18" charset="0"/>
                <a:ea typeface="+mj-ea"/>
                <a:cs typeface="+mj-cs"/>
              </a:rPr>
              <a:t>=350Мпа;</a:t>
            </a:r>
            <a:br>
              <a:rPr kumimoji="0" lang="ru-RU" sz="3200" b="0" i="0" u="none" strike="noStrike" kern="1200" cap="none" spc="0" normalizeH="0" baseline="0" noProof="0" dirty="0">
                <a:ln>
                  <a:noFill/>
                </a:ln>
                <a:effectLst/>
                <a:uLnTx/>
                <a:uFillTx/>
                <a:latin typeface="Book Antiqua" pitchFamily="18" charset="0"/>
                <a:ea typeface="+mj-ea"/>
                <a:cs typeface="+mj-cs"/>
              </a:rPr>
            </a:br>
            <a:r>
              <a:rPr kumimoji="0" lang="ru-RU" sz="3200" b="0" i="0" u="none" strike="noStrike" kern="1200" cap="none" spc="0" normalizeH="0" baseline="0" noProof="0" dirty="0">
                <a:ln>
                  <a:noFill/>
                </a:ln>
                <a:effectLst/>
                <a:uLnTx/>
                <a:uFillTx/>
                <a:latin typeface="Book Antiqua" pitchFamily="18" charset="0"/>
                <a:ea typeface="+mj-ea"/>
                <a:cs typeface="+mj-cs"/>
              </a:rPr>
              <a:t>22 - относительное удлинение при растяжении δ=22%.</a:t>
            </a:r>
          </a:p>
        </p:txBody>
      </p:sp>
    </p:spTree>
    <p:extLst>
      <p:ext uri="{BB962C8B-B14F-4D97-AF65-F5344CB8AC3E}">
        <p14:creationId xmlns:p14="http://schemas.microsoft.com/office/powerpoint/2010/main" val="249441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Таблица 4">
                <a:extLst>
                  <a:ext uri="{FF2B5EF4-FFF2-40B4-BE49-F238E27FC236}">
                    <a16:creationId xmlns:a16="http://schemas.microsoft.com/office/drawing/2014/main" id="{8C5E2478-1BBC-40F0-9770-C07E023795ED}"/>
                  </a:ext>
                </a:extLst>
              </p:cNvPr>
              <p:cNvGraphicFramePr>
                <a:graphicFrameLocks noGrp="1"/>
              </p:cNvGraphicFramePr>
              <p:nvPr>
                <p:extLst>
                  <p:ext uri="{D42A27DB-BD31-4B8C-83A1-F6EECF244321}">
                    <p14:modId xmlns:p14="http://schemas.microsoft.com/office/powerpoint/2010/main" val="1834386678"/>
                  </p:ext>
                </p:extLst>
              </p:nvPr>
            </p:nvGraphicFramePr>
            <p:xfrm>
              <a:off x="400975" y="213064"/>
              <a:ext cx="11390050" cy="6450789"/>
            </p:xfrm>
            <a:graphic>
              <a:graphicData uri="http://schemas.openxmlformats.org/drawingml/2006/table">
                <a:tbl>
                  <a:tblPr firstRow="1" firstCol="1" bandRow="1">
                    <a:tableStyleId>{5C22544A-7EE6-4342-B048-85BDC9FD1C3A}</a:tableStyleId>
                  </a:tblPr>
                  <a:tblGrid>
                    <a:gridCol w="1033692">
                      <a:extLst>
                        <a:ext uri="{9D8B030D-6E8A-4147-A177-3AD203B41FA5}">
                          <a16:colId xmlns:a16="http://schemas.microsoft.com/office/drawing/2014/main" val="2776181143"/>
                        </a:ext>
                      </a:extLst>
                    </a:gridCol>
                    <a:gridCol w="3421418">
                      <a:extLst>
                        <a:ext uri="{9D8B030D-6E8A-4147-A177-3AD203B41FA5}">
                          <a16:colId xmlns:a16="http://schemas.microsoft.com/office/drawing/2014/main" val="2709920416"/>
                        </a:ext>
                      </a:extLst>
                    </a:gridCol>
                    <a:gridCol w="2467993">
                      <a:extLst>
                        <a:ext uri="{9D8B030D-6E8A-4147-A177-3AD203B41FA5}">
                          <a16:colId xmlns:a16="http://schemas.microsoft.com/office/drawing/2014/main" val="830792391"/>
                        </a:ext>
                      </a:extLst>
                    </a:gridCol>
                    <a:gridCol w="2121763">
                      <a:extLst>
                        <a:ext uri="{9D8B030D-6E8A-4147-A177-3AD203B41FA5}">
                          <a16:colId xmlns:a16="http://schemas.microsoft.com/office/drawing/2014/main" val="2131746066"/>
                        </a:ext>
                      </a:extLst>
                    </a:gridCol>
                    <a:gridCol w="905522">
                      <a:extLst>
                        <a:ext uri="{9D8B030D-6E8A-4147-A177-3AD203B41FA5}">
                          <a16:colId xmlns:a16="http://schemas.microsoft.com/office/drawing/2014/main" val="3656782940"/>
                        </a:ext>
                      </a:extLst>
                    </a:gridCol>
                    <a:gridCol w="798990">
                      <a:extLst>
                        <a:ext uri="{9D8B030D-6E8A-4147-A177-3AD203B41FA5}">
                          <a16:colId xmlns:a16="http://schemas.microsoft.com/office/drawing/2014/main" val="2363163071"/>
                        </a:ext>
                      </a:extLst>
                    </a:gridCol>
                    <a:gridCol w="640672">
                      <a:extLst>
                        <a:ext uri="{9D8B030D-6E8A-4147-A177-3AD203B41FA5}">
                          <a16:colId xmlns:a16="http://schemas.microsoft.com/office/drawing/2014/main" val="1675126056"/>
                        </a:ext>
                      </a:extLst>
                    </a:gridCol>
                  </a:tblGrid>
                  <a:tr h="834291">
                    <a:tc rowSpan="2">
                      <a:txBody>
                        <a:bodyPr/>
                        <a:lstStyle/>
                        <a:p>
                          <a:pPr marL="635" indent="-6350" algn="ctr">
                            <a:lnSpc>
                              <a:spcPct val="107000"/>
                            </a:lnSpc>
                            <a:spcAft>
                              <a:spcPts val="80"/>
                            </a:spcAft>
                          </a:pPr>
                          <a:r>
                            <a:rPr lang="ru-RU" sz="2000" dirty="0">
                              <a:solidFill>
                                <a:schemeClr val="tx1"/>
                              </a:solidFill>
                              <a:effectLst/>
                              <a:latin typeface="+mn-lt"/>
                            </a:rPr>
                            <a:t>Марка чугуна</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indent="-6350" algn="ctr">
                            <a:lnSpc>
                              <a:spcPct val="107000"/>
                            </a:lnSpc>
                            <a:spcAft>
                              <a:spcPts val="80"/>
                            </a:spcAft>
                          </a:pPr>
                          <a:r>
                            <a:rPr lang="ru-RU" sz="2000" dirty="0">
                              <a:solidFill>
                                <a:schemeClr val="tx1"/>
                              </a:solidFill>
                              <a:effectLst/>
                              <a:latin typeface="+mn-lt"/>
                            </a:rPr>
                            <a:t>Схема микроструктуры</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indent="-6350" algn="ctr">
                            <a:lnSpc>
                              <a:spcPct val="107000"/>
                            </a:lnSpc>
                            <a:spcAft>
                              <a:spcPts val="80"/>
                            </a:spcAft>
                          </a:pPr>
                          <a:r>
                            <a:rPr lang="ru-RU" sz="2000">
                              <a:solidFill>
                                <a:schemeClr val="tx1"/>
                              </a:solidFill>
                              <a:effectLst/>
                              <a:latin typeface="+mn-lt"/>
                            </a:rPr>
                            <a:t>Структурные составляющие</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marR="41275" indent="-6350" algn="ctr">
                            <a:lnSpc>
                              <a:spcPct val="107000"/>
                            </a:lnSpc>
                            <a:spcAft>
                              <a:spcPts val="80"/>
                            </a:spcAft>
                          </a:pPr>
                          <a:r>
                            <a:rPr lang="ru-RU" sz="2000">
                              <a:solidFill>
                                <a:schemeClr val="tx1"/>
                              </a:solidFill>
                              <a:effectLst/>
                              <a:latin typeface="+mn-lt"/>
                            </a:rPr>
                            <a:t>Применение</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6350" indent="-6350" algn="ctr">
                            <a:lnSpc>
                              <a:spcPct val="107000"/>
                            </a:lnSpc>
                            <a:spcAft>
                              <a:spcPts val="80"/>
                            </a:spcAft>
                          </a:pPr>
                          <a:r>
                            <a:rPr lang="ru-RU" sz="2000">
                              <a:solidFill>
                                <a:schemeClr val="tx1"/>
                              </a:solidFill>
                              <a:effectLst/>
                              <a:latin typeface="+mn-lt"/>
                            </a:rPr>
                            <a:t>Механические свойства</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96171783"/>
                      </a:ext>
                    </a:extLst>
                  </a:tr>
                  <a:tr h="905732">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635" indent="-6350" algn="ctr">
                            <a:lnSpc>
                              <a:spcPct val="99000"/>
                            </a:lnSpc>
                            <a:spcAft>
                              <a:spcPts val="80"/>
                            </a:spcAft>
                          </a:pPr>
                          <a:r>
                            <a:rPr lang="ru-RU" sz="2000">
                              <a:solidFill>
                                <a:schemeClr val="tx1"/>
                              </a:solidFill>
                              <a:effectLst/>
                              <a:latin typeface="+mn-lt"/>
                            </a:rPr>
                            <a:t>НВ, кг/м</a:t>
                          </a:r>
                        </a:p>
                        <a:p>
                          <a:pPr marL="635" indent="-6350" algn="ctr">
                            <a:lnSpc>
                              <a:spcPct val="107000"/>
                            </a:lnSpc>
                            <a:spcAft>
                              <a:spcPts val="80"/>
                            </a:spcAft>
                          </a:pPr>
                          <a:r>
                            <a:rPr lang="ru-RU" sz="2000">
                              <a:solidFill>
                                <a:schemeClr val="tx1"/>
                              </a:solidFill>
                              <a:effectLst/>
                              <a:latin typeface="+mn-lt"/>
                            </a:rPr>
                            <a:t>м</a:t>
                          </a:r>
                          <a:r>
                            <a:rPr lang="ru-RU" sz="1200">
                              <a:solidFill>
                                <a:schemeClr val="tx1"/>
                              </a:solidFill>
                              <a:effectLst/>
                              <a:latin typeface="+mn-lt"/>
                            </a:rPr>
                            <a:t>2</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14:m>
                            <m:oMath xmlns:m="http://schemas.openxmlformats.org/officeDocument/2006/math">
                              <m:r>
                                <a:rPr lang="ru-RU" sz="2000" baseline="-25000" smtClean="0">
                                  <a:solidFill>
                                    <a:schemeClr val="tx1"/>
                                  </a:solidFill>
                                  <a:effectLst/>
                                  <a:latin typeface="Cambria Math" panose="02040503050406030204" pitchFamily="18" charset="0"/>
                                </a:rPr>
                                <m:t>𝜎</m:t>
                              </m:r>
                            </m:oMath>
                          </a14:m>
                          <a:r>
                            <a:rPr lang="ru-RU" sz="2000" baseline="-25000">
                              <a:solidFill>
                                <a:schemeClr val="tx1"/>
                              </a:solidFill>
                              <a:effectLst/>
                              <a:latin typeface="+mn-lt"/>
                            </a:rPr>
                            <a:t>в</a:t>
                          </a:r>
                          <a:r>
                            <a:rPr lang="ru-RU" sz="2000">
                              <a:solidFill>
                                <a:schemeClr val="tx1"/>
                              </a:solidFill>
                              <a:effectLst/>
                              <a:latin typeface="+mn-lt"/>
                            </a:rPr>
                            <a:t>,</a:t>
                          </a:r>
                        </a:p>
                        <a:p>
                          <a:pPr marL="635" indent="-6350" algn="ctr">
                            <a:lnSpc>
                              <a:spcPct val="107000"/>
                            </a:lnSpc>
                            <a:spcAft>
                              <a:spcPts val="80"/>
                            </a:spcAft>
                          </a:pPr>
                          <a:r>
                            <a:rPr lang="ru-RU" sz="2000">
                              <a:solidFill>
                                <a:schemeClr val="tx1"/>
                              </a:solidFill>
                              <a:effectLst/>
                              <a:latin typeface="+mn-lt"/>
                            </a:rPr>
                            <a:t>МП</a:t>
                          </a:r>
                        </a:p>
                        <a:p>
                          <a:pPr marL="635" indent="-6350" algn="ctr">
                            <a:lnSpc>
                              <a:spcPct val="107000"/>
                            </a:lnSpc>
                            <a:spcAft>
                              <a:spcPts val="80"/>
                            </a:spcAft>
                          </a:pPr>
                          <a:r>
                            <a:rPr lang="ru-RU" sz="2000">
                              <a:solidFill>
                                <a:schemeClr val="tx1"/>
                              </a:solidFill>
                              <a:effectLst/>
                              <a:latin typeface="+mn-lt"/>
                            </a:rPr>
                            <a:t>а</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a:solidFill>
                                <a:schemeClr val="tx1"/>
                              </a:solidFill>
                              <a:effectLst/>
                              <a:latin typeface="+mn-lt"/>
                            </a:rPr>
                            <a:t>δ,</a:t>
                          </a:r>
                        </a:p>
                        <a:p>
                          <a:pPr marL="6350" indent="-6350" algn="ctr">
                            <a:lnSpc>
                              <a:spcPct val="107000"/>
                            </a:lnSpc>
                            <a:spcAft>
                              <a:spcPts val="80"/>
                            </a:spcAft>
                          </a:pPr>
                          <a:r>
                            <a:rPr lang="ru-RU" sz="2000">
                              <a:solidFill>
                                <a:schemeClr val="tx1"/>
                              </a:solidFill>
                              <a:effectLst/>
                              <a:latin typeface="+mn-lt"/>
                            </a:rPr>
                            <a:t>%</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202172"/>
                      </a:ext>
                    </a:extLst>
                  </a:tr>
                  <a:tr h="2447930">
                    <a:tc>
                      <a:txBody>
                        <a:bodyPr/>
                        <a:lstStyle/>
                        <a:p>
                          <a:pPr marL="635" indent="-6350" algn="ctr">
                            <a:lnSpc>
                              <a:spcPct val="107000"/>
                            </a:lnSpc>
                            <a:spcAft>
                              <a:spcPts val="80"/>
                            </a:spcAft>
                          </a:pPr>
                          <a:r>
                            <a:rPr lang="ru-RU" sz="2000">
                              <a:solidFill>
                                <a:schemeClr val="tx1"/>
                              </a:solidFill>
                              <a:effectLst/>
                              <a:latin typeface="+mn-lt"/>
                            </a:rPr>
                            <a:t>СЧ-18</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chemeClr val="tx1"/>
                              </a:solidFill>
                              <a:effectLst/>
                              <a:latin typeface="+mn-lt"/>
                            </a:rPr>
                            <a:t>Ф+ Графит (пластинчатый)</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chemeClr val="tx1"/>
                              </a:solidFill>
                              <a:effectLst/>
                              <a:latin typeface="+mn-lt"/>
                            </a:rPr>
                            <a:t>Станины станков и механизмов, детали автомобилей и тракторов, арматура</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a:solidFill>
                                <a:schemeClr val="tx1"/>
                              </a:solidFill>
                              <a:effectLst/>
                              <a:latin typeface="+mn-lt"/>
                            </a:rPr>
                            <a:t> </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a:solidFill>
                                <a:schemeClr val="tx1"/>
                              </a:solidFill>
                              <a:effectLst/>
                              <a:latin typeface="+mn-lt"/>
                            </a:rPr>
                            <a:t>180</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a:solidFill>
                                <a:schemeClr val="tx1"/>
                              </a:solidFill>
                              <a:effectLst/>
                              <a:latin typeface="+mn-lt"/>
                            </a:rPr>
                            <a:t> </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6999396"/>
                      </a:ext>
                    </a:extLst>
                  </a:tr>
                  <a:tr h="2134487">
                    <a:tc>
                      <a:txBody>
                        <a:bodyPr/>
                        <a:lstStyle/>
                        <a:p>
                          <a:pPr marL="635" indent="-6350" algn="ctr">
                            <a:lnSpc>
                              <a:spcPct val="107000"/>
                            </a:lnSpc>
                            <a:spcAft>
                              <a:spcPts val="80"/>
                            </a:spcAft>
                          </a:pPr>
                          <a:r>
                            <a:rPr lang="ru-RU" sz="2000">
                              <a:solidFill>
                                <a:schemeClr val="tx1"/>
                              </a:solidFill>
                              <a:effectLst/>
                              <a:latin typeface="+mn-lt"/>
                            </a:rPr>
                            <a:t>ВЧ-42</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chemeClr val="tx1"/>
                              </a:solidFill>
                              <a:effectLst/>
                              <a:latin typeface="+mn-lt"/>
                            </a:rPr>
                            <a:t>Ф+ Графит (шаровидный)</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chemeClr val="tx1"/>
                              </a:solidFill>
                              <a:effectLst/>
                              <a:latin typeface="+mn-lt"/>
                            </a:rPr>
                            <a:t>Для коленчатых валов, крышек цилиндров и др.</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chemeClr val="tx1"/>
                              </a:solidFill>
                              <a:effectLst/>
                              <a:latin typeface="+mn-lt"/>
                            </a:rPr>
                            <a:t> </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chemeClr val="tx1"/>
                              </a:solidFill>
                              <a:effectLst/>
                              <a:latin typeface="+mn-lt"/>
                            </a:rPr>
                            <a:t>420</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chemeClr val="tx1"/>
                              </a:solidFill>
                              <a:effectLst/>
                              <a:latin typeface="+mn-lt"/>
                            </a:rPr>
                            <a:t> </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5378133"/>
                      </a:ext>
                    </a:extLst>
                  </a:tr>
                </a:tbl>
              </a:graphicData>
            </a:graphic>
          </p:graphicFrame>
        </mc:Choice>
        <mc:Fallback xmlns="">
          <p:graphicFrame>
            <p:nvGraphicFramePr>
              <p:cNvPr id="5" name="Таблица 4">
                <a:extLst>
                  <a:ext uri="{FF2B5EF4-FFF2-40B4-BE49-F238E27FC236}">
                    <a16:creationId xmlns:a16="http://schemas.microsoft.com/office/drawing/2014/main" id="{8C5E2478-1BBC-40F0-9770-C07E023795ED}"/>
                  </a:ext>
                </a:extLst>
              </p:cNvPr>
              <p:cNvGraphicFramePr>
                <a:graphicFrameLocks noGrp="1"/>
              </p:cNvGraphicFramePr>
              <p:nvPr>
                <p:extLst>
                  <p:ext uri="{D42A27DB-BD31-4B8C-83A1-F6EECF244321}">
                    <p14:modId xmlns:p14="http://schemas.microsoft.com/office/powerpoint/2010/main" val="1834386678"/>
                  </p:ext>
                </p:extLst>
              </p:nvPr>
            </p:nvGraphicFramePr>
            <p:xfrm>
              <a:off x="400975" y="213064"/>
              <a:ext cx="11390050" cy="6436311"/>
            </p:xfrm>
            <a:graphic>
              <a:graphicData uri="http://schemas.openxmlformats.org/drawingml/2006/table">
                <a:tbl>
                  <a:tblPr firstRow="1" firstCol="1" bandRow="1">
                    <a:tableStyleId>{5C22544A-7EE6-4342-B048-85BDC9FD1C3A}</a:tableStyleId>
                  </a:tblPr>
                  <a:tblGrid>
                    <a:gridCol w="1033692">
                      <a:extLst>
                        <a:ext uri="{9D8B030D-6E8A-4147-A177-3AD203B41FA5}">
                          <a16:colId xmlns:a16="http://schemas.microsoft.com/office/drawing/2014/main" val="2776181143"/>
                        </a:ext>
                      </a:extLst>
                    </a:gridCol>
                    <a:gridCol w="3421418">
                      <a:extLst>
                        <a:ext uri="{9D8B030D-6E8A-4147-A177-3AD203B41FA5}">
                          <a16:colId xmlns:a16="http://schemas.microsoft.com/office/drawing/2014/main" val="2709920416"/>
                        </a:ext>
                      </a:extLst>
                    </a:gridCol>
                    <a:gridCol w="2467993">
                      <a:extLst>
                        <a:ext uri="{9D8B030D-6E8A-4147-A177-3AD203B41FA5}">
                          <a16:colId xmlns:a16="http://schemas.microsoft.com/office/drawing/2014/main" val="830792391"/>
                        </a:ext>
                      </a:extLst>
                    </a:gridCol>
                    <a:gridCol w="2121763">
                      <a:extLst>
                        <a:ext uri="{9D8B030D-6E8A-4147-A177-3AD203B41FA5}">
                          <a16:colId xmlns:a16="http://schemas.microsoft.com/office/drawing/2014/main" val="2131746066"/>
                        </a:ext>
                      </a:extLst>
                    </a:gridCol>
                    <a:gridCol w="905522">
                      <a:extLst>
                        <a:ext uri="{9D8B030D-6E8A-4147-A177-3AD203B41FA5}">
                          <a16:colId xmlns:a16="http://schemas.microsoft.com/office/drawing/2014/main" val="3656782940"/>
                        </a:ext>
                      </a:extLst>
                    </a:gridCol>
                    <a:gridCol w="798990">
                      <a:extLst>
                        <a:ext uri="{9D8B030D-6E8A-4147-A177-3AD203B41FA5}">
                          <a16:colId xmlns:a16="http://schemas.microsoft.com/office/drawing/2014/main" val="2363163071"/>
                        </a:ext>
                      </a:extLst>
                    </a:gridCol>
                    <a:gridCol w="640672">
                      <a:extLst>
                        <a:ext uri="{9D8B030D-6E8A-4147-A177-3AD203B41FA5}">
                          <a16:colId xmlns:a16="http://schemas.microsoft.com/office/drawing/2014/main" val="1675126056"/>
                        </a:ext>
                      </a:extLst>
                    </a:gridCol>
                  </a:tblGrid>
                  <a:tr h="834291">
                    <a:tc rowSpan="2">
                      <a:txBody>
                        <a:bodyPr/>
                        <a:lstStyle/>
                        <a:p>
                          <a:pPr marL="635" indent="-6350" algn="ctr">
                            <a:lnSpc>
                              <a:spcPct val="107000"/>
                            </a:lnSpc>
                            <a:spcAft>
                              <a:spcPts val="80"/>
                            </a:spcAft>
                          </a:pPr>
                          <a:r>
                            <a:rPr lang="ru-RU" sz="2000" dirty="0">
                              <a:solidFill>
                                <a:schemeClr val="tx1"/>
                              </a:solidFill>
                              <a:effectLst/>
                              <a:latin typeface="+mn-lt"/>
                            </a:rPr>
                            <a:t>Марка чугуна</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indent="-6350" algn="ctr">
                            <a:lnSpc>
                              <a:spcPct val="107000"/>
                            </a:lnSpc>
                            <a:spcAft>
                              <a:spcPts val="80"/>
                            </a:spcAft>
                          </a:pPr>
                          <a:r>
                            <a:rPr lang="ru-RU" sz="2000" dirty="0">
                              <a:solidFill>
                                <a:schemeClr val="tx1"/>
                              </a:solidFill>
                              <a:effectLst/>
                              <a:latin typeface="+mn-lt"/>
                            </a:rPr>
                            <a:t>Схема микроструктуры</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indent="-6350" algn="ctr">
                            <a:lnSpc>
                              <a:spcPct val="107000"/>
                            </a:lnSpc>
                            <a:spcAft>
                              <a:spcPts val="80"/>
                            </a:spcAft>
                          </a:pPr>
                          <a:r>
                            <a:rPr lang="ru-RU" sz="2000">
                              <a:solidFill>
                                <a:schemeClr val="tx1"/>
                              </a:solidFill>
                              <a:effectLst/>
                              <a:latin typeface="+mn-lt"/>
                            </a:rPr>
                            <a:t>Структурные составляющие</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marR="41275" indent="-6350" algn="ctr">
                            <a:lnSpc>
                              <a:spcPct val="107000"/>
                            </a:lnSpc>
                            <a:spcAft>
                              <a:spcPts val="80"/>
                            </a:spcAft>
                          </a:pPr>
                          <a:r>
                            <a:rPr lang="ru-RU" sz="2000">
                              <a:solidFill>
                                <a:schemeClr val="tx1"/>
                              </a:solidFill>
                              <a:effectLst/>
                              <a:latin typeface="+mn-lt"/>
                            </a:rPr>
                            <a:t>Применение</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6350" indent="-6350" algn="ctr">
                            <a:lnSpc>
                              <a:spcPct val="107000"/>
                            </a:lnSpc>
                            <a:spcAft>
                              <a:spcPts val="80"/>
                            </a:spcAft>
                          </a:pPr>
                          <a:r>
                            <a:rPr lang="ru-RU" sz="2000">
                              <a:solidFill>
                                <a:schemeClr val="tx1"/>
                              </a:solidFill>
                              <a:effectLst/>
                              <a:latin typeface="+mn-lt"/>
                            </a:rPr>
                            <a:t>Механические свойства</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96171783"/>
                      </a:ext>
                    </a:extLst>
                  </a:tr>
                  <a:tr h="101960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635" indent="-6350" algn="ctr">
                            <a:lnSpc>
                              <a:spcPct val="99000"/>
                            </a:lnSpc>
                            <a:spcAft>
                              <a:spcPts val="80"/>
                            </a:spcAft>
                          </a:pPr>
                          <a:r>
                            <a:rPr lang="ru-RU" sz="2000">
                              <a:solidFill>
                                <a:schemeClr val="tx1"/>
                              </a:solidFill>
                              <a:effectLst/>
                              <a:latin typeface="+mn-lt"/>
                            </a:rPr>
                            <a:t>НВ, кг/м</a:t>
                          </a:r>
                        </a:p>
                        <a:p>
                          <a:pPr marL="635" indent="-6350" algn="ctr">
                            <a:lnSpc>
                              <a:spcPct val="107000"/>
                            </a:lnSpc>
                            <a:spcAft>
                              <a:spcPts val="80"/>
                            </a:spcAft>
                          </a:pPr>
                          <a:r>
                            <a:rPr lang="ru-RU" sz="2000">
                              <a:solidFill>
                                <a:schemeClr val="tx1"/>
                              </a:solidFill>
                              <a:effectLst/>
                              <a:latin typeface="+mn-lt"/>
                            </a:rPr>
                            <a:t>м</a:t>
                          </a:r>
                          <a:r>
                            <a:rPr lang="ru-RU" sz="1200">
                              <a:solidFill>
                                <a:schemeClr val="tx1"/>
                              </a:solidFill>
                              <a:effectLst/>
                              <a:latin typeface="+mn-lt"/>
                            </a:rPr>
                            <a:t>2</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248092" t="-82635" r="-81679" b="-452096"/>
                          </a:stretch>
                        </a:blipFill>
                      </a:tcPr>
                    </a:tc>
                    <a:tc>
                      <a:txBody>
                        <a:bodyPr/>
                        <a:lstStyle/>
                        <a:p>
                          <a:pPr marL="6350" indent="-6350" algn="ctr">
                            <a:lnSpc>
                              <a:spcPct val="107000"/>
                            </a:lnSpc>
                            <a:spcAft>
                              <a:spcPts val="80"/>
                            </a:spcAft>
                          </a:pPr>
                          <a:r>
                            <a:rPr lang="ru-RU" sz="2000">
                              <a:solidFill>
                                <a:schemeClr val="tx1"/>
                              </a:solidFill>
                              <a:effectLst/>
                              <a:latin typeface="+mn-lt"/>
                            </a:rPr>
                            <a:t>δ,</a:t>
                          </a:r>
                        </a:p>
                        <a:p>
                          <a:pPr marL="6350" indent="-6350" algn="ctr">
                            <a:lnSpc>
                              <a:spcPct val="107000"/>
                            </a:lnSpc>
                            <a:spcAft>
                              <a:spcPts val="80"/>
                            </a:spcAft>
                          </a:pPr>
                          <a:r>
                            <a:rPr lang="ru-RU" sz="2000">
                              <a:solidFill>
                                <a:schemeClr val="tx1"/>
                              </a:solidFill>
                              <a:effectLst/>
                              <a:latin typeface="+mn-lt"/>
                            </a:rPr>
                            <a:t>%</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202172"/>
                      </a:ext>
                    </a:extLst>
                  </a:tr>
                  <a:tr h="2447930">
                    <a:tc>
                      <a:txBody>
                        <a:bodyPr/>
                        <a:lstStyle/>
                        <a:p>
                          <a:pPr marL="635" indent="-6350" algn="ctr">
                            <a:lnSpc>
                              <a:spcPct val="107000"/>
                            </a:lnSpc>
                            <a:spcAft>
                              <a:spcPts val="80"/>
                            </a:spcAft>
                          </a:pPr>
                          <a:r>
                            <a:rPr lang="ru-RU" sz="2000">
                              <a:solidFill>
                                <a:schemeClr val="tx1"/>
                              </a:solidFill>
                              <a:effectLst/>
                              <a:latin typeface="+mn-lt"/>
                            </a:rPr>
                            <a:t>СЧ-18</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chemeClr val="tx1"/>
                              </a:solidFill>
                              <a:effectLst/>
                              <a:latin typeface="+mn-lt"/>
                            </a:rPr>
                            <a:t>Ф+ Графит (пластинчатый)</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chemeClr val="tx1"/>
                              </a:solidFill>
                              <a:effectLst/>
                              <a:latin typeface="+mn-lt"/>
                            </a:rPr>
                            <a:t>Станины станков и механизмов, детали автомобилей и тракторов, арматура</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a:solidFill>
                                <a:schemeClr val="tx1"/>
                              </a:solidFill>
                              <a:effectLst/>
                              <a:latin typeface="+mn-lt"/>
                            </a:rPr>
                            <a:t> </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a:solidFill>
                                <a:schemeClr val="tx1"/>
                              </a:solidFill>
                              <a:effectLst/>
                              <a:latin typeface="+mn-lt"/>
                            </a:rPr>
                            <a:t>180</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a:solidFill>
                                <a:schemeClr val="tx1"/>
                              </a:solidFill>
                              <a:effectLst/>
                              <a:latin typeface="+mn-lt"/>
                            </a:rPr>
                            <a:t> </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6999396"/>
                      </a:ext>
                    </a:extLst>
                  </a:tr>
                  <a:tr h="2134487">
                    <a:tc>
                      <a:txBody>
                        <a:bodyPr/>
                        <a:lstStyle/>
                        <a:p>
                          <a:pPr marL="635" indent="-6350" algn="ctr">
                            <a:lnSpc>
                              <a:spcPct val="107000"/>
                            </a:lnSpc>
                            <a:spcAft>
                              <a:spcPts val="80"/>
                            </a:spcAft>
                          </a:pPr>
                          <a:r>
                            <a:rPr lang="ru-RU" sz="2000">
                              <a:solidFill>
                                <a:schemeClr val="tx1"/>
                              </a:solidFill>
                              <a:effectLst/>
                              <a:latin typeface="+mn-lt"/>
                            </a:rPr>
                            <a:t>ВЧ-42</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chemeClr val="tx1"/>
                              </a:solidFill>
                              <a:effectLst/>
                              <a:latin typeface="+mn-lt"/>
                            </a:rPr>
                            <a:t>Ф+ Графит (шаровидный)</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chemeClr val="tx1"/>
                              </a:solidFill>
                              <a:effectLst/>
                              <a:latin typeface="+mn-lt"/>
                            </a:rPr>
                            <a:t>Для коленчатых валов, крышек цилиндров и др.</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chemeClr val="tx1"/>
                              </a:solidFill>
                              <a:effectLst/>
                              <a:latin typeface="+mn-lt"/>
                            </a:rPr>
                            <a:t> </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chemeClr val="tx1"/>
                              </a:solidFill>
                              <a:effectLst/>
                              <a:latin typeface="+mn-lt"/>
                            </a:rPr>
                            <a:t>420</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chemeClr val="tx1"/>
                              </a:solidFill>
                              <a:effectLst/>
                              <a:latin typeface="+mn-lt"/>
                            </a:rPr>
                            <a:t> </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5378133"/>
                      </a:ext>
                    </a:extLst>
                  </a:tr>
                </a:tbl>
              </a:graphicData>
            </a:graphic>
          </p:graphicFrame>
        </mc:Fallback>
      </mc:AlternateContent>
      <p:pic>
        <p:nvPicPr>
          <p:cNvPr id="1028" name="Рисунок 23">
            <a:extLst>
              <a:ext uri="{FF2B5EF4-FFF2-40B4-BE49-F238E27FC236}">
                <a16:creationId xmlns:a16="http://schemas.microsoft.com/office/drawing/2014/main" id="{872928DB-8C9F-487E-B684-518BAECF98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916" t="594" r="53741" b="62254"/>
          <a:stretch>
            <a:fillRect/>
          </a:stretch>
        </p:blipFill>
        <p:spPr bwMode="auto">
          <a:xfrm>
            <a:off x="1778246" y="2466400"/>
            <a:ext cx="2713215" cy="1648215"/>
          </a:xfrm>
          <a:prstGeom prst="rect">
            <a:avLst/>
          </a:prstGeom>
          <a:noFill/>
          <a:extLst>
            <a:ext uri="{909E8E84-426E-40DD-AFC4-6F175D3DCCD1}">
              <a14:hiddenFill xmlns:a14="http://schemas.microsoft.com/office/drawing/2010/main">
                <a:solidFill>
                  <a:srgbClr val="FFFFFF"/>
                </a:solidFill>
              </a14:hiddenFill>
            </a:ext>
          </a:extLst>
        </p:spPr>
      </p:pic>
      <p:pic>
        <p:nvPicPr>
          <p:cNvPr id="1027" name="Рисунок 22">
            <a:extLst>
              <a:ext uri="{FF2B5EF4-FFF2-40B4-BE49-F238E27FC236}">
                <a16:creationId xmlns:a16="http://schemas.microsoft.com/office/drawing/2014/main" id="{302724BF-4C99-47B8-B2D8-ABB728AF75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2" t="1241" r="53741" b="62820"/>
          <a:stretch>
            <a:fillRect/>
          </a:stretch>
        </p:blipFill>
        <p:spPr bwMode="auto">
          <a:xfrm>
            <a:off x="1778246" y="4664049"/>
            <a:ext cx="2914211" cy="1816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264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Таблица 4">
                <a:extLst>
                  <a:ext uri="{FF2B5EF4-FFF2-40B4-BE49-F238E27FC236}">
                    <a16:creationId xmlns:a16="http://schemas.microsoft.com/office/drawing/2014/main" id="{8C5E2478-1BBC-40F0-9770-C07E023795ED}"/>
                  </a:ext>
                </a:extLst>
              </p:cNvPr>
              <p:cNvGraphicFramePr>
                <a:graphicFrameLocks noGrp="1"/>
              </p:cNvGraphicFramePr>
              <p:nvPr>
                <p:extLst>
                  <p:ext uri="{D42A27DB-BD31-4B8C-83A1-F6EECF244321}">
                    <p14:modId xmlns:p14="http://schemas.microsoft.com/office/powerpoint/2010/main" val="1810639254"/>
                  </p:ext>
                </p:extLst>
              </p:nvPr>
            </p:nvGraphicFramePr>
            <p:xfrm>
              <a:off x="400975" y="213064"/>
              <a:ext cx="11390050" cy="6450789"/>
            </p:xfrm>
            <a:graphic>
              <a:graphicData uri="http://schemas.openxmlformats.org/drawingml/2006/table">
                <a:tbl>
                  <a:tblPr firstRow="1" firstCol="1" bandRow="1">
                    <a:tableStyleId>{5C22544A-7EE6-4342-B048-85BDC9FD1C3A}</a:tableStyleId>
                  </a:tblPr>
                  <a:tblGrid>
                    <a:gridCol w="1033692">
                      <a:extLst>
                        <a:ext uri="{9D8B030D-6E8A-4147-A177-3AD203B41FA5}">
                          <a16:colId xmlns:a16="http://schemas.microsoft.com/office/drawing/2014/main" val="2776181143"/>
                        </a:ext>
                      </a:extLst>
                    </a:gridCol>
                    <a:gridCol w="3421418">
                      <a:extLst>
                        <a:ext uri="{9D8B030D-6E8A-4147-A177-3AD203B41FA5}">
                          <a16:colId xmlns:a16="http://schemas.microsoft.com/office/drawing/2014/main" val="2709920416"/>
                        </a:ext>
                      </a:extLst>
                    </a:gridCol>
                    <a:gridCol w="2467993">
                      <a:extLst>
                        <a:ext uri="{9D8B030D-6E8A-4147-A177-3AD203B41FA5}">
                          <a16:colId xmlns:a16="http://schemas.microsoft.com/office/drawing/2014/main" val="830792391"/>
                        </a:ext>
                      </a:extLst>
                    </a:gridCol>
                    <a:gridCol w="2121763">
                      <a:extLst>
                        <a:ext uri="{9D8B030D-6E8A-4147-A177-3AD203B41FA5}">
                          <a16:colId xmlns:a16="http://schemas.microsoft.com/office/drawing/2014/main" val="2131746066"/>
                        </a:ext>
                      </a:extLst>
                    </a:gridCol>
                    <a:gridCol w="905522">
                      <a:extLst>
                        <a:ext uri="{9D8B030D-6E8A-4147-A177-3AD203B41FA5}">
                          <a16:colId xmlns:a16="http://schemas.microsoft.com/office/drawing/2014/main" val="3656782940"/>
                        </a:ext>
                      </a:extLst>
                    </a:gridCol>
                    <a:gridCol w="798990">
                      <a:extLst>
                        <a:ext uri="{9D8B030D-6E8A-4147-A177-3AD203B41FA5}">
                          <a16:colId xmlns:a16="http://schemas.microsoft.com/office/drawing/2014/main" val="2363163071"/>
                        </a:ext>
                      </a:extLst>
                    </a:gridCol>
                    <a:gridCol w="640672">
                      <a:extLst>
                        <a:ext uri="{9D8B030D-6E8A-4147-A177-3AD203B41FA5}">
                          <a16:colId xmlns:a16="http://schemas.microsoft.com/office/drawing/2014/main" val="1675126056"/>
                        </a:ext>
                      </a:extLst>
                    </a:gridCol>
                  </a:tblGrid>
                  <a:tr h="834291">
                    <a:tc rowSpan="2">
                      <a:txBody>
                        <a:bodyPr/>
                        <a:lstStyle/>
                        <a:p>
                          <a:pPr marL="635" indent="-6350" algn="ctr">
                            <a:lnSpc>
                              <a:spcPct val="107000"/>
                            </a:lnSpc>
                            <a:spcAft>
                              <a:spcPts val="80"/>
                            </a:spcAft>
                          </a:pPr>
                          <a:r>
                            <a:rPr lang="ru-RU" sz="2000" dirty="0">
                              <a:solidFill>
                                <a:schemeClr val="tx1"/>
                              </a:solidFill>
                              <a:effectLst/>
                              <a:latin typeface="+mn-lt"/>
                            </a:rPr>
                            <a:t>Марка чугуна</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indent="-6350" algn="ctr">
                            <a:lnSpc>
                              <a:spcPct val="107000"/>
                            </a:lnSpc>
                            <a:spcAft>
                              <a:spcPts val="80"/>
                            </a:spcAft>
                          </a:pPr>
                          <a:r>
                            <a:rPr lang="ru-RU" sz="2000" dirty="0">
                              <a:solidFill>
                                <a:schemeClr val="tx1"/>
                              </a:solidFill>
                              <a:effectLst/>
                              <a:latin typeface="+mn-lt"/>
                            </a:rPr>
                            <a:t>Схема микроструктуры</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indent="-6350" algn="ctr">
                            <a:lnSpc>
                              <a:spcPct val="107000"/>
                            </a:lnSpc>
                            <a:spcAft>
                              <a:spcPts val="80"/>
                            </a:spcAft>
                          </a:pPr>
                          <a:r>
                            <a:rPr lang="ru-RU" sz="2000">
                              <a:solidFill>
                                <a:schemeClr val="tx1"/>
                              </a:solidFill>
                              <a:effectLst/>
                              <a:latin typeface="+mn-lt"/>
                            </a:rPr>
                            <a:t>Структурные составляющие</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marR="41275" indent="-6350" algn="ctr">
                            <a:lnSpc>
                              <a:spcPct val="107000"/>
                            </a:lnSpc>
                            <a:spcAft>
                              <a:spcPts val="80"/>
                            </a:spcAft>
                          </a:pPr>
                          <a:r>
                            <a:rPr lang="ru-RU" sz="2000">
                              <a:solidFill>
                                <a:schemeClr val="tx1"/>
                              </a:solidFill>
                              <a:effectLst/>
                              <a:latin typeface="+mn-lt"/>
                            </a:rPr>
                            <a:t>Применение</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6350" indent="-6350" algn="ctr">
                            <a:lnSpc>
                              <a:spcPct val="107000"/>
                            </a:lnSpc>
                            <a:spcAft>
                              <a:spcPts val="80"/>
                            </a:spcAft>
                          </a:pPr>
                          <a:r>
                            <a:rPr lang="ru-RU" sz="2000">
                              <a:solidFill>
                                <a:schemeClr val="tx1"/>
                              </a:solidFill>
                              <a:effectLst/>
                              <a:latin typeface="+mn-lt"/>
                            </a:rPr>
                            <a:t>Механические свойства</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96171783"/>
                      </a:ext>
                    </a:extLst>
                  </a:tr>
                  <a:tr h="905732">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635" indent="-6350" algn="ctr">
                            <a:lnSpc>
                              <a:spcPct val="99000"/>
                            </a:lnSpc>
                            <a:spcAft>
                              <a:spcPts val="80"/>
                            </a:spcAft>
                          </a:pPr>
                          <a:r>
                            <a:rPr lang="ru-RU" sz="2000">
                              <a:solidFill>
                                <a:schemeClr val="tx1"/>
                              </a:solidFill>
                              <a:effectLst/>
                              <a:latin typeface="+mn-lt"/>
                            </a:rPr>
                            <a:t>НВ, кг/м</a:t>
                          </a:r>
                        </a:p>
                        <a:p>
                          <a:pPr marL="635" indent="-6350" algn="ctr">
                            <a:lnSpc>
                              <a:spcPct val="107000"/>
                            </a:lnSpc>
                            <a:spcAft>
                              <a:spcPts val="80"/>
                            </a:spcAft>
                          </a:pPr>
                          <a:r>
                            <a:rPr lang="ru-RU" sz="2000">
                              <a:solidFill>
                                <a:schemeClr val="tx1"/>
                              </a:solidFill>
                              <a:effectLst/>
                              <a:latin typeface="+mn-lt"/>
                            </a:rPr>
                            <a:t>м</a:t>
                          </a:r>
                          <a:r>
                            <a:rPr lang="ru-RU" sz="1200">
                              <a:solidFill>
                                <a:schemeClr val="tx1"/>
                              </a:solidFill>
                              <a:effectLst/>
                              <a:latin typeface="+mn-lt"/>
                            </a:rPr>
                            <a:t>2</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14:m>
                            <m:oMath xmlns:m="http://schemas.openxmlformats.org/officeDocument/2006/math">
                              <m:r>
                                <a:rPr lang="ru-RU" sz="2000" baseline="-25000" smtClean="0">
                                  <a:solidFill>
                                    <a:schemeClr val="tx1"/>
                                  </a:solidFill>
                                  <a:effectLst/>
                                  <a:latin typeface="Cambria Math" panose="02040503050406030204" pitchFamily="18" charset="0"/>
                                </a:rPr>
                                <m:t>𝜎</m:t>
                              </m:r>
                            </m:oMath>
                          </a14:m>
                          <a:r>
                            <a:rPr lang="ru-RU" sz="2000" baseline="-25000">
                              <a:solidFill>
                                <a:schemeClr val="tx1"/>
                              </a:solidFill>
                              <a:effectLst/>
                              <a:latin typeface="+mn-lt"/>
                            </a:rPr>
                            <a:t>в</a:t>
                          </a:r>
                          <a:r>
                            <a:rPr lang="ru-RU" sz="2000">
                              <a:solidFill>
                                <a:schemeClr val="tx1"/>
                              </a:solidFill>
                              <a:effectLst/>
                              <a:latin typeface="+mn-lt"/>
                            </a:rPr>
                            <a:t>,</a:t>
                          </a:r>
                        </a:p>
                        <a:p>
                          <a:pPr marL="635" indent="-6350" algn="ctr">
                            <a:lnSpc>
                              <a:spcPct val="107000"/>
                            </a:lnSpc>
                            <a:spcAft>
                              <a:spcPts val="80"/>
                            </a:spcAft>
                          </a:pPr>
                          <a:r>
                            <a:rPr lang="ru-RU" sz="2000">
                              <a:solidFill>
                                <a:schemeClr val="tx1"/>
                              </a:solidFill>
                              <a:effectLst/>
                              <a:latin typeface="+mn-lt"/>
                            </a:rPr>
                            <a:t>МП</a:t>
                          </a:r>
                        </a:p>
                        <a:p>
                          <a:pPr marL="635" indent="-6350" algn="ctr">
                            <a:lnSpc>
                              <a:spcPct val="107000"/>
                            </a:lnSpc>
                            <a:spcAft>
                              <a:spcPts val="80"/>
                            </a:spcAft>
                          </a:pPr>
                          <a:r>
                            <a:rPr lang="ru-RU" sz="2000">
                              <a:solidFill>
                                <a:schemeClr val="tx1"/>
                              </a:solidFill>
                              <a:effectLst/>
                              <a:latin typeface="+mn-lt"/>
                            </a:rPr>
                            <a:t>а</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a:solidFill>
                                <a:schemeClr val="tx1"/>
                              </a:solidFill>
                              <a:effectLst/>
                              <a:latin typeface="+mn-lt"/>
                            </a:rPr>
                            <a:t>δ,</a:t>
                          </a:r>
                        </a:p>
                        <a:p>
                          <a:pPr marL="6350" indent="-6350" algn="ctr">
                            <a:lnSpc>
                              <a:spcPct val="107000"/>
                            </a:lnSpc>
                            <a:spcAft>
                              <a:spcPts val="80"/>
                            </a:spcAft>
                          </a:pPr>
                          <a:r>
                            <a:rPr lang="ru-RU" sz="2000">
                              <a:solidFill>
                                <a:schemeClr val="tx1"/>
                              </a:solidFill>
                              <a:effectLst/>
                              <a:latin typeface="+mn-lt"/>
                            </a:rPr>
                            <a:t>%</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202172"/>
                      </a:ext>
                    </a:extLst>
                  </a:tr>
                  <a:tr h="2447930">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КЧ 37-12</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 Графит (хлопьевидный)</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800" dirty="0">
                              <a:solidFill>
                                <a:srgbClr val="3D3D3D"/>
                              </a:solidFill>
                              <a:effectLst/>
                              <a:latin typeface="Arial" panose="020B0604020202020204" pitchFamily="34" charset="0"/>
                              <a:ea typeface="Times New Roman" panose="02020603050405020304" pitchFamily="18" charset="0"/>
                              <a:cs typeface="Times New Roman" panose="02020603050405020304" pitchFamily="18" charset="0"/>
                            </a:rPr>
                            <a:t>артеры редукторы, ступицы и др.</a:t>
                          </a: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370</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6999396"/>
                      </a:ext>
                    </a:extLst>
                  </a:tr>
                  <a:tr h="2134487">
                    <a:tc>
                      <a:txBody>
                        <a:bodyPr/>
                        <a:lstStyle/>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Белый</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Доэвте</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ктиче</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ский</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чугун</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Л+П+Ц</a:t>
                          </a:r>
                          <a:r>
                            <a:rPr lang="en-US" sz="2000"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Практически не применяется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5378133"/>
                      </a:ext>
                    </a:extLst>
                  </a:tr>
                </a:tbl>
              </a:graphicData>
            </a:graphic>
          </p:graphicFrame>
        </mc:Choice>
        <mc:Fallback xmlns="">
          <p:graphicFrame>
            <p:nvGraphicFramePr>
              <p:cNvPr id="5" name="Таблица 4">
                <a:extLst>
                  <a:ext uri="{FF2B5EF4-FFF2-40B4-BE49-F238E27FC236}">
                    <a16:creationId xmlns:a16="http://schemas.microsoft.com/office/drawing/2014/main" id="{8C5E2478-1BBC-40F0-9770-C07E023795ED}"/>
                  </a:ext>
                </a:extLst>
              </p:cNvPr>
              <p:cNvGraphicFramePr>
                <a:graphicFrameLocks noGrp="1"/>
              </p:cNvGraphicFramePr>
              <p:nvPr>
                <p:extLst>
                  <p:ext uri="{D42A27DB-BD31-4B8C-83A1-F6EECF244321}">
                    <p14:modId xmlns:p14="http://schemas.microsoft.com/office/powerpoint/2010/main" val="1810639254"/>
                  </p:ext>
                </p:extLst>
              </p:nvPr>
            </p:nvGraphicFramePr>
            <p:xfrm>
              <a:off x="400975" y="213064"/>
              <a:ext cx="11390050" cy="6436311"/>
            </p:xfrm>
            <a:graphic>
              <a:graphicData uri="http://schemas.openxmlformats.org/drawingml/2006/table">
                <a:tbl>
                  <a:tblPr firstRow="1" firstCol="1" bandRow="1">
                    <a:tableStyleId>{5C22544A-7EE6-4342-B048-85BDC9FD1C3A}</a:tableStyleId>
                  </a:tblPr>
                  <a:tblGrid>
                    <a:gridCol w="1033692">
                      <a:extLst>
                        <a:ext uri="{9D8B030D-6E8A-4147-A177-3AD203B41FA5}">
                          <a16:colId xmlns:a16="http://schemas.microsoft.com/office/drawing/2014/main" val="2776181143"/>
                        </a:ext>
                      </a:extLst>
                    </a:gridCol>
                    <a:gridCol w="3421418">
                      <a:extLst>
                        <a:ext uri="{9D8B030D-6E8A-4147-A177-3AD203B41FA5}">
                          <a16:colId xmlns:a16="http://schemas.microsoft.com/office/drawing/2014/main" val="2709920416"/>
                        </a:ext>
                      </a:extLst>
                    </a:gridCol>
                    <a:gridCol w="2467993">
                      <a:extLst>
                        <a:ext uri="{9D8B030D-6E8A-4147-A177-3AD203B41FA5}">
                          <a16:colId xmlns:a16="http://schemas.microsoft.com/office/drawing/2014/main" val="830792391"/>
                        </a:ext>
                      </a:extLst>
                    </a:gridCol>
                    <a:gridCol w="2121763">
                      <a:extLst>
                        <a:ext uri="{9D8B030D-6E8A-4147-A177-3AD203B41FA5}">
                          <a16:colId xmlns:a16="http://schemas.microsoft.com/office/drawing/2014/main" val="2131746066"/>
                        </a:ext>
                      </a:extLst>
                    </a:gridCol>
                    <a:gridCol w="905522">
                      <a:extLst>
                        <a:ext uri="{9D8B030D-6E8A-4147-A177-3AD203B41FA5}">
                          <a16:colId xmlns:a16="http://schemas.microsoft.com/office/drawing/2014/main" val="3656782940"/>
                        </a:ext>
                      </a:extLst>
                    </a:gridCol>
                    <a:gridCol w="798990">
                      <a:extLst>
                        <a:ext uri="{9D8B030D-6E8A-4147-A177-3AD203B41FA5}">
                          <a16:colId xmlns:a16="http://schemas.microsoft.com/office/drawing/2014/main" val="2363163071"/>
                        </a:ext>
                      </a:extLst>
                    </a:gridCol>
                    <a:gridCol w="640672">
                      <a:extLst>
                        <a:ext uri="{9D8B030D-6E8A-4147-A177-3AD203B41FA5}">
                          <a16:colId xmlns:a16="http://schemas.microsoft.com/office/drawing/2014/main" val="1675126056"/>
                        </a:ext>
                      </a:extLst>
                    </a:gridCol>
                  </a:tblGrid>
                  <a:tr h="834291">
                    <a:tc rowSpan="2">
                      <a:txBody>
                        <a:bodyPr/>
                        <a:lstStyle/>
                        <a:p>
                          <a:pPr marL="635" indent="-6350" algn="ctr">
                            <a:lnSpc>
                              <a:spcPct val="107000"/>
                            </a:lnSpc>
                            <a:spcAft>
                              <a:spcPts val="80"/>
                            </a:spcAft>
                          </a:pPr>
                          <a:r>
                            <a:rPr lang="ru-RU" sz="2000" dirty="0">
                              <a:solidFill>
                                <a:schemeClr val="tx1"/>
                              </a:solidFill>
                              <a:effectLst/>
                              <a:latin typeface="+mn-lt"/>
                            </a:rPr>
                            <a:t>Марка чугуна</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indent="-6350" algn="ctr">
                            <a:lnSpc>
                              <a:spcPct val="107000"/>
                            </a:lnSpc>
                            <a:spcAft>
                              <a:spcPts val="80"/>
                            </a:spcAft>
                          </a:pPr>
                          <a:r>
                            <a:rPr lang="ru-RU" sz="2000" dirty="0">
                              <a:solidFill>
                                <a:schemeClr val="tx1"/>
                              </a:solidFill>
                              <a:effectLst/>
                              <a:latin typeface="+mn-lt"/>
                            </a:rPr>
                            <a:t>Схема микроструктуры</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indent="-6350" algn="ctr">
                            <a:lnSpc>
                              <a:spcPct val="107000"/>
                            </a:lnSpc>
                            <a:spcAft>
                              <a:spcPts val="80"/>
                            </a:spcAft>
                          </a:pPr>
                          <a:r>
                            <a:rPr lang="ru-RU" sz="2000">
                              <a:solidFill>
                                <a:schemeClr val="tx1"/>
                              </a:solidFill>
                              <a:effectLst/>
                              <a:latin typeface="+mn-lt"/>
                            </a:rPr>
                            <a:t>Структурные составляющие</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marR="41275" indent="-6350" algn="ctr">
                            <a:lnSpc>
                              <a:spcPct val="107000"/>
                            </a:lnSpc>
                            <a:spcAft>
                              <a:spcPts val="80"/>
                            </a:spcAft>
                          </a:pPr>
                          <a:r>
                            <a:rPr lang="ru-RU" sz="2000">
                              <a:solidFill>
                                <a:schemeClr val="tx1"/>
                              </a:solidFill>
                              <a:effectLst/>
                              <a:latin typeface="+mn-lt"/>
                            </a:rPr>
                            <a:t>Применение</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6350" indent="-6350" algn="ctr">
                            <a:lnSpc>
                              <a:spcPct val="107000"/>
                            </a:lnSpc>
                            <a:spcAft>
                              <a:spcPts val="80"/>
                            </a:spcAft>
                          </a:pPr>
                          <a:r>
                            <a:rPr lang="ru-RU" sz="2000">
                              <a:solidFill>
                                <a:schemeClr val="tx1"/>
                              </a:solidFill>
                              <a:effectLst/>
                              <a:latin typeface="+mn-lt"/>
                            </a:rPr>
                            <a:t>Механические свойства</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96171783"/>
                      </a:ext>
                    </a:extLst>
                  </a:tr>
                  <a:tr h="101960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635" indent="-6350" algn="ctr">
                            <a:lnSpc>
                              <a:spcPct val="99000"/>
                            </a:lnSpc>
                            <a:spcAft>
                              <a:spcPts val="80"/>
                            </a:spcAft>
                          </a:pPr>
                          <a:r>
                            <a:rPr lang="ru-RU" sz="2000">
                              <a:solidFill>
                                <a:schemeClr val="tx1"/>
                              </a:solidFill>
                              <a:effectLst/>
                              <a:latin typeface="+mn-lt"/>
                            </a:rPr>
                            <a:t>НВ, кг/м</a:t>
                          </a:r>
                        </a:p>
                        <a:p>
                          <a:pPr marL="635" indent="-6350" algn="ctr">
                            <a:lnSpc>
                              <a:spcPct val="107000"/>
                            </a:lnSpc>
                            <a:spcAft>
                              <a:spcPts val="80"/>
                            </a:spcAft>
                          </a:pPr>
                          <a:r>
                            <a:rPr lang="ru-RU" sz="2000">
                              <a:solidFill>
                                <a:schemeClr val="tx1"/>
                              </a:solidFill>
                              <a:effectLst/>
                              <a:latin typeface="+mn-lt"/>
                            </a:rPr>
                            <a:t>м</a:t>
                          </a:r>
                          <a:r>
                            <a:rPr lang="ru-RU" sz="1200">
                              <a:solidFill>
                                <a:schemeClr val="tx1"/>
                              </a:solidFill>
                              <a:effectLst/>
                              <a:latin typeface="+mn-lt"/>
                            </a:rPr>
                            <a:t>2</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248092" t="-82635" r="-81679" b="-452096"/>
                          </a:stretch>
                        </a:blipFill>
                      </a:tcPr>
                    </a:tc>
                    <a:tc>
                      <a:txBody>
                        <a:bodyPr/>
                        <a:lstStyle/>
                        <a:p>
                          <a:pPr marL="6350" indent="-6350" algn="ctr">
                            <a:lnSpc>
                              <a:spcPct val="107000"/>
                            </a:lnSpc>
                            <a:spcAft>
                              <a:spcPts val="80"/>
                            </a:spcAft>
                          </a:pPr>
                          <a:r>
                            <a:rPr lang="ru-RU" sz="2000">
                              <a:solidFill>
                                <a:schemeClr val="tx1"/>
                              </a:solidFill>
                              <a:effectLst/>
                              <a:latin typeface="+mn-lt"/>
                            </a:rPr>
                            <a:t>δ,</a:t>
                          </a:r>
                        </a:p>
                        <a:p>
                          <a:pPr marL="6350" indent="-6350" algn="ctr">
                            <a:lnSpc>
                              <a:spcPct val="107000"/>
                            </a:lnSpc>
                            <a:spcAft>
                              <a:spcPts val="80"/>
                            </a:spcAft>
                          </a:pPr>
                          <a:r>
                            <a:rPr lang="ru-RU" sz="2000">
                              <a:solidFill>
                                <a:schemeClr val="tx1"/>
                              </a:solidFill>
                              <a:effectLst/>
                              <a:latin typeface="+mn-lt"/>
                            </a:rPr>
                            <a:t>%</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202172"/>
                      </a:ext>
                    </a:extLst>
                  </a:tr>
                  <a:tr h="2447930">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КЧ 37-12</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 Графит (хлопьевидный)</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a:t>
                          </a:r>
                          <a:r>
                            <a:rPr lang="ru-RU" sz="1800" dirty="0">
                              <a:solidFill>
                                <a:srgbClr val="3D3D3D"/>
                              </a:solidFill>
                              <a:effectLst/>
                              <a:latin typeface="Arial" panose="020B0604020202020204" pitchFamily="34" charset="0"/>
                              <a:ea typeface="Times New Roman" panose="02020603050405020304" pitchFamily="18" charset="0"/>
                              <a:cs typeface="Times New Roman" panose="02020603050405020304" pitchFamily="18" charset="0"/>
                            </a:rPr>
                            <a:t>артеры редукторы, ступицы и др.</a:t>
                          </a: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370</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6999396"/>
                      </a:ext>
                    </a:extLst>
                  </a:tr>
                  <a:tr h="2134487">
                    <a:tc>
                      <a:txBody>
                        <a:bodyPr/>
                        <a:lstStyle/>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Белый</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Доэвте</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ктиче</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ский</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чугун</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Л+П+Ц</a:t>
                          </a:r>
                          <a:r>
                            <a:rPr lang="en-US" sz="2000" baseline="-25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Практически не применяется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5378133"/>
                      </a:ext>
                    </a:extLst>
                  </a:tr>
                </a:tbl>
              </a:graphicData>
            </a:graphic>
          </p:graphicFrame>
        </mc:Fallback>
      </mc:AlternateContent>
      <p:pic>
        <p:nvPicPr>
          <p:cNvPr id="7" name="Рисунок 6">
            <a:extLst>
              <a:ext uri="{FF2B5EF4-FFF2-40B4-BE49-F238E27FC236}">
                <a16:creationId xmlns:a16="http://schemas.microsoft.com/office/drawing/2014/main" id="{B6552A32-22C6-4BAE-81DC-D79DDEEBF79C}"/>
              </a:ext>
            </a:extLst>
          </p:cNvPr>
          <p:cNvPicPr/>
          <p:nvPr/>
        </p:nvPicPr>
        <p:blipFill rotWithShape="1">
          <a:blip r:embed="rId3">
            <a:extLst>
              <a:ext uri="{28A0092B-C50C-407E-A947-70E740481C1C}">
                <a14:useLocalDpi xmlns:a14="http://schemas.microsoft.com/office/drawing/2010/main" val="0"/>
              </a:ext>
            </a:extLst>
          </a:blip>
          <a:srcRect r="54656" b="60714"/>
          <a:stretch/>
        </p:blipFill>
        <p:spPr bwMode="auto">
          <a:xfrm>
            <a:off x="1731330" y="2392703"/>
            <a:ext cx="2787404" cy="1793460"/>
          </a:xfrm>
          <a:prstGeom prst="rect">
            <a:avLst/>
          </a:prstGeom>
          <a:noFill/>
          <a:ln>
            <a:noFill/>
          </a:ln>
          <a:extLst>
            <a:ext uri="{53640926-AAD7-44D8-BBD7-CCE9431645EC}">
              <a14:shadowObscured xmlns:a14="http://schemas.microsoft.com/office/drawing/2010/main"/>
            </a:ext>
          </a:extLst>
        </p:spPr>
      </p:pic>
      <p:pic>
        <p:nvPicPr>
          <p:cNvPr id="8" name="Рисунок 7">
            <a:extLst>
              <a:ext uri="{FF2B5EF4-FFF2-40B4-BE49-F238E27FC236}">
                <a16:creationId xmlns:a16="http://schemas.microsoft.com/office/drawing/2014/main" id="{C0FCFF6B-7D63-4E8D-9472-66BA90FBCC6D}"/>
              </a:ext>
            </a:extLst>
          </p:cNvPr>
          <p:cNvPicPr/>
          <p:nvPr/>
        </p:nvPicPr>
        <p:blipFill rotWithShape="1">
          <a:blip r:embed="rId4">
            <a:extLst>
              <a:ext uri="{28A0092B-C50C-407E-A947-70E740481C1C}">
                <a14:useLocalDpi xmlns:a14="http://schemas.microsoft.com/office/drawing/2010/main" val="0"/>
              </a:ext>
            </a:extLst>
          </a:blip>
          <a:srcRect r="45528" b="64139"/>
          <a:stretch/>
        </p:blipFill>
        <p:spPr bwMode="auto">
          <a:xfrm>
            <a:off x="1731330" y="4687239"/>
            <a:ext cx="2956080" cy="17934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52159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Таблица 4">
                <a:extLst>
                  <a:ext uri="{FF2B5EF4-FFF2-40B4-BE49-F238E27FC236}">
                    <a16:creationId xmlns:a16="http://schemas.microsoft.com/office/drawing/2014/main" id="{8C5E2478-1BBC-40F0-9770-C07E023795ED}"/>
                  </a:ext>
                </a:extLst>
              </p:cNvPr>
              <p:cNvGraphicFramePr>
                <a:graphicFrameLocks noGrp="1"/>
              </p:cNvGraphicFramePr>
              <p:nvPr>
                <p:extLst>
                  <p:ext uri="{D42A27DB-BD31-4B8C-83A1-F6EECF244321}">
                    <p14:modId xmlns:p14="http://schemas.microsoft.com/office/powerpoint/2010/main" val="678898903"/>
                  </p:ext>
                </p:extLst>
              </p:nvPr>
            </p:nvGraphicFramePr>
            <p:xfrm>
              <a:off x="400975" y="213064"/>
              <a:ext cx="11390050" cy="6450789"/>
            </p:xfrm>
            <a:graphic>
              <a:graphicData uri="http://schemas.openxmlformats.org/drawingml/2006/table">
                <a:tbl>
                  <a:tblPr firstRow="1" firstCol="1" bandRow="1">
                    <a:tableStyleId>{5C22544A-7EE6-4342-B048-85BDC9FD1C3A}</a:tableStyleId>
                  </a:tblPr>
                  <a:tblGrid>
                    <a:gridCol w="1472213">
                      <a:extLst>
                        <a:ext uri="{9D8B030D-6E8A-4147-A177-3AD203B41FA5}">
                          <a16:colId xmlns:a16="http://schemas.microsoft.com/office/drawing/2014/main" val="2776181143"/>
                        </a:ext>
                      </a:extLst>
                    </a:gridCol>
                    <a:gridCol w="2982897">
                      <a:extLst>
                        <a:ext uri="{9D8B030D-6E8A-4147-A177-3AD203B41FA5}">
                          <a16:colId xmlns:a16="http://schemas.microsoft.com/office/drawing/2014/main" val="2709920416"/>
                        </a:ext>
                      </a:extLst>
                    </a:gridCol>
                    <a:gridCol w="2467993">
                      <a:extLst>
                        <a:ext uri="{9D8B030D-6E8A-4147-A177-3AD203B41FA5}">
                          <a16:colId xmlns:a16="http://schemas.microsoft.com/office/drawing/2014/main" val="830792391"/>
                        </a:ext>
                      </a:extLst>
                    </a:gridCol>
                    <a:gridCol w="2121763">
                      <a:extLst>
                        <a:ext uri="{9D8B030D-6E8A-4147-A177-3AD203B41FA5}">
                          <a16:colId xmlns:a16="http://schemas.microsoft.com/office/drawing/2014/main" val="2131746066"/>
                        </a:ext>
                      </a:extLst>
                    </a:gridCol>
                    <a:gridCol w="905522">
                      <a:extLst>
                        <a:ext uri="{9D8B030D-6E8A-4147-A177-3AD203B41FA5}">
                          <a16:colId xmlns:a16="http://schemas.microsoft.com/office/drawing/2014/main" val="3656782940"/>
                        </a:ext>
                      </a:extLst>
                    </a:gridCol>
                    <a:gridCol w="798990">
                      <a:extLst>
                        <a:ext uri="{9D8B030D-6E8A-4147-A177-3AD203B41FA5}">
                          <a16:colId xmlns:a16="http://schemas.microsoft.com/office/drawing/2014/main" val="2363163071"/>
                        </a:ext>
                      </a:extLst>
                    </a:gridCol>
                    <a:gridCol w="640672">
                      <a:extLst>
                        <a:ext uri="{9D8B030D-6E8A-4147-A177-3AD203B41FA5}">
                          <a16:colId xmlns:a16="http://schemas.microsoft.com/office/drawing/2014/main" val="1675126056"/>
                        </a:ext>
                      </a:extLst>
                    </a:gridCol>
                  </a:tblGrid>
                  <a:tr h="834291">
                    <a:tc rowSpan="2">
                      <a:txBody>
                        <a:bodyPr/>
                        <a:lstStyle/>
                        <a:p>
                          <a:pPr marL="635" indent="-6350" algn="ctr">
                            <a:lnSpc>
                              <a:spcPct val="107000"/>
                            </a:lnSpc>
                            <a:spcAft>
                              <a:spcPts val="80"/>
                            </a:spcAft>
                          </a:pPr>
                          <a:r>
                            <a:rPr lang="ru-RU" sz="2000" dirty="0">
                              <a:solidFill>
                                <a:schemeClr val="tx1"/>
                              </a:solidFill>
                              <a:effectLst/>
                              <a:latin typeface="+mn-lt"/>
                            </a:rPr>
                            <a:t>Марка чугуна</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indent="-6350" algn="ctr">
                            <a:lnSpc>
                              <a:spcPct val="107000"/>
                            </a:lnSpc>
                            <a:spcAft>
                              <a:spcPts val="80"/>
                            </a:spcAft>
                          </a:pPr>
                          <a:r>
                            <a:rPr lang="ru-RU" sz="2000" dirty="0">
                              <a:solidFill>
                                <a:schemeClr val="tx1"/>
                              </a:solidFill>
                              <a:effectLst/>
                              <a:latin typeface="+mn-lt"/>
                            </a:rPr>
                            <a:t>Схема микроструктуры</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indent="-6350" algn="ctr">
                            <a:lnSpc>
                              <a:spcPct val="107000"/>
                            </a:lnSpc>
                            <a:spcAft>
                              <a:spcPts val="80"/>
                            </a:spcAft>
                          </a:pPr>
                          <a:r>
                            <a:rPr lang="ru-RU" sz="2000">
                              <a:solidFill>
                                <a:schemeClr val="tx1"/>
                              </a:solidFill>
                              <a:effectLst/>
                              <a:latin typeface="+mn-lt"/>
                            </a:rPr>
                            <a:t>Структурные составляющие</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marR="41275" indent="-6350" algn="ctr">
                            <a:lnSpc>
                              <a:spcPct val="107000"/>
                            </a:lnSpc>
                            <a:spcAft>
                              <a:spcPts val="80"/>
                            </a:spcAft>
                          </a:pPr>
                          <a:r>
                            <a:rPr lang="ru-RU" sz="2000">
                              <a:solidFill>
                                <a:schemeClr val="tx1"/>
                              </a:solidFill>
                              <a:effectLst/>
                              <a:latin typeface="+mn-lt"/>
                            </a:rPr>
                            <a:t>Применение</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6350" indent="-6350" algn="ctr">
                            <a:lnSpc>
                              <a:spcPct val="107000"/>
                            </a:lnSpc>
                            <a:spcAft>
                              <a:spcPts val="80"/>
                            </a:spcAft>
                          </a:pPr>
                          <a:r>
                            <a:rPr lang="ru-RU" sz="2000">
                              <a:solidFill>
                                <a:schemeClr val="tx1"/>
                              </a:solidFill>
                              <a:effectLst/>
                              <a:latin typeface="+mn-lt"/>
                            </a:rPr>
                            <a:t>Механические свойства</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96171783"/>
                      </a:ext>
                    </a:extLst>
                  </a:tr>
                  <a:tr h="905732">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635" indent="-6350" algn="ctr">
                            <a:lnSpc>
                              <a:spcPct val="99000"/>
                            </a:lnSpc>
                            <a:spcAft>
                              <a:spcPts val="80"/>
                            </a:spcAft>
                          </a:pPr>
                          <a:r>
                            <a:rPr lang="ru-RU" sz="2000">
                              <a:solidFill>
                                <a:schemeClr val="tx1"/>
                              </a:solidFill>
                              <a:effectLst/>
                              <a:latin typeface="+mn-lt"/>
                            </a:rPr>
                            <a:t>НВ, кг/м</a:t>
                          </a:r>
                        </a:p>
                        <a:p>
                          <a:pPr marL="635" indent="-6350" algn="ctr">
                            <a:lnSpc>
                              <a:spcPct val="107000"/>
                            </a:lnSpc>
                            <a:spcAft>
                              <a:spcPts val="80"/>
                            </a:spcAft>
                          </a:pPr>
                          <a:r>
                            <a:rPr lang="ru-RU" sz="2000">
                              <a:solidFill>
                                <a:schemeClr val="tx1"/>
                              </a:solidFill>
                              <a:effectLst/>
                              <a:latin typeface="+mn-lt"/>
                            </a:rPr>
                            <a:t>м</a:t>
                          </a:r>
                          <a:r>
                            <a:rPr lang="ru-RU" sz="1200">
                              <a:solidFill>
                                <a:schemeClr val="tx1"/>
                              </a:solidFill>
                              <a:effectLst/>
                              <a:latin typeface="+mn-lt"/>
                            </a:rPr>
                            <a:t>2</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14:m>
                            <m:oMath xmlns:m="http://schemas.openxmlformats.org/officeDocument/2006/math">
                              <m:r>
                                <a:rPr lang="ru-RU" sz="2000" baseline="-25000" smtClean="0">
                                  <a:solidFill>
                                    <a:schemeClr val="tx1"/>
                                  </a:solidFill>
                                  <a:effectLst/>
                                  <a:latin typeface="Cambria Math" panose="02040503050406030204" pitchFamily="18" charset="0"/>
                                </a:rPr>
                                <m:t>𝜎</m:t>
                              </m:r>
                            </m:oMath>
                          </a14:m>
                          <a:r>
                            <a:rPr lang="ru-RU" sz="2000" baseline="-25000">
                              <a:solidFill>
                                <a:schemeClr val="tx1"/>
                              </a:solidFill>
                              <a:effectLst/>
                              <a:latin typeface="+mn-lt"/>
                            </a:rPr>
                            <a:t>в</a:t>
                          </a:r>
                          <a:r>
                            <a:rPr lang="ru-RU" sz="2000">
                              <a:solidFill>
                                <a:schemeClr val="tx1"/>
                              </a:solidFill>
                              <a:effectLst/>
                              <a:latin typeface="+mn-lt"/>
                            </a:rPr>
                            <a:t>,</a:t>
                          </a:r>
                        </a:p>
                        <a:p>
                          <a:pPr marL="635" indent="-6350" algn="ctr">
                            <a:lnSpc>
                              <a:spcPct val="107000"/>
                            </a:lnSpc>
                            <a:spcAft>
                              <a:spcPts val="80"/>
                            </a:spcAft>
                          </a:pPr>
                          <a:r>
                            <a:rPr lang="ru-RU" sz="2000">
                              <a:solidFill>
                                <a:schemeClr val="tx1"/>
                              </a:solidFill>
                              <a:effectLst/>
                              <a:latin typeface="+mn-lt"/>
                            </a:rPr>
                            <a:t>МП</a:t>
                          </a:r>
                        </a:p>
                        <a:p>
                          <a:pPr marL="635" indent="-6350" algn="ctr">
                            <a:lnSpc>
                              <a:spcPct val="107000"/>
                            </a:lnSpc>
                            <a:spcAft>
                              <a:spcPts val="80"/>
                            </a:spcAft>
                          </a:pPr>
                          <a:r>
                            <a:rPr lang="ru-RU" sz="2000">
                              <a:solidFill>
                                <a:schemeClr val="tx1"/>
                              </a:solidFill>
                              <a:effectLst/>
                              <a:latin typeface="+mn-lt"/>
                            </a:rPr>
                            <a:t>а</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a:solidFill>
                                <a:schemeClr val="tx1"/>
                              </a:solidFill>
                              <a:effectLst/>
                              <a:latin typeface="+mn-lt"/>
                            </a:rPr>
                            <a:t>δ,</a:t>
                          </a:r>
                        </a:p>
                        <a:p>
                          <a:pPr marL="6350" indent="-6350" algn="ctr">
                            <a:lnSpc>
                              <a:spcPct val="107000"/>
                            </a:lnSpc>
                            <a:spcAft>
                              <a:spcPts val="80"/>
                            </a:spcAft>
                          </a:pPr>
                          <a:r>
                            <a:rPr lang="ru-RU" sz="2000">
                              <a:solidFill>
                                <a:schemeClr val="tx1"/>
                              </a:solidFill>
                              <a:effectLst/>
                              <a:latin typeface="+mn-lt"/>
                            </a:rPr>
                            <a:t>%</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202172"/>
                      </a:ext>
                    </a:extLst>
                  </a:tr>
                  <a:tr h="2447930">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Белый</a:t>
                          </a:r>
                        </a:p>
                        <a:p>
                          <a:pPr marL="635" indent="-6350" algn="ctr">
                            <a:lnSpc>
                              <a:spcPct val="107000"/>
                            </a:lnSpc>
                            <a:spcAft>
                              <a:spcPts val="80"/>
                            </a:spcAft>
                          </a:pP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эвте</a:t>
                          </a: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indent="-6350" algn="ctr">
                            <a:lnSpc>
                              <a:spcPct val="107000"/>
                            </a:lnSpc>
                            <a:spcAft>
                              <a:spcPts val="80"/>
                            </a:spcAft>
                          </a:pP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ктиче</a:t>
                          </a: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indent="-6350" algn="ctr">
                            <a:lnSpc>
                              <a:spcPct val="107000"/>
                            </a:lnSpc>
                            <a:spcAft>
                              <a:spcPts val="80"/>
                            </a:spcAft>
                          </a:pP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ский</a:t>
                          </a: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чугун</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Используются для получения ковкого чугуна</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6999396"/>
                      </a:ext>
                    </a:extLst>
                  </a:tr>
                  <a:tr h="2134487">
                    <a:tc>
                      <a:txBody>
                        <a:bodyPr/>
                        <a:lstStyle/>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Белый</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заэвте</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ктиче</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ский</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чугун</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rPr>
                            <a:t>Ц + Л</a:t>
                          </a: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50" indent="-6350">
                            <a:lnSpc>
                              <a:spcPct val="103000"/>
                            </a:lnSpc>
                            <a:spcAft>
                              <a:spcPts val="80"/>
                            </a:spcAft>
                          </a:pP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отливки валков прокатных станов</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5378133"/>
                      </a:ext>
                    </a:extLst>
                  </a:tr>
                </a:tbl>
              </a:graphicData>
            </a:graphic>
          </p:graphicFrame>
        </mc:Choice>
        <mc:Fallback xmlns="">
          <p:graphicFrame>
            <p:nvGraphicFramePr>
              <p:cNvPr id="5" name="Таблица 4">
                <a:extLst>
                  <a:ext uri="{FF2B5EF4-FFF2-40B4-BE49-F238E27FC236}">
                    <a16:creationId xmlns:a16="http://schemas.microsoft.com/office/drawing/2014/main" id="{8C5E2478-1BBC-40F0-9770-C07E023795ED}"/>
                  </a:ext>
                </a:extLst>
              </p:cNvPr>
              <p:cNvGraphicFramePr>
                <a:graphicFrameLocks noGrp="1"/>
              </p:cNvGraphicFramePr>
              <p:nvPr>
                <p:extLst>
                  <p:ext uri="{D42A27DB-BD31-4B8C-83A1-F6EECF244321}">
                    <p14:modId xmlns:p14="http://schemas.microsoft.com/office/powerpoint/2010/main" val="678898903"/>
                  </p:ext>
                </p:extLst>
              </p:nvPr>
            </p:nvGraphicFramePr>
            <p:xfrm>
              <a:off x="400975" y="213064"/>
              <a:ext cx="11390050" cy="6436311"/>
            </p:xfrm>
            <a:graphic>
              <a:graphicData uri="http://schemas.openxmlformats.org/drawingml/2006/table">
                <a:tbl>
                  <a:tblPr firstRow="1" firstCol="1" bandRow="1">
                    <a:tableStyleId>{5C22544A-7EE6-4342-B048-85BDC9FD1C3A}</a:tableStyleId>
                  </a:tblPr>
                  <a:tblGrid>
                    <a:gridCol w="1472213">
                      <a:extLst>
                        <a:ext uri="{9D8B030D-6E8A-4147-A177-3AD203B41FA5}">
                          <a16:colId xmlns:a16="http://schemas.microsoft.com/office/drawing/2014/main" val="2776181143"/>
                        </a:ext>
                      </a:extLst>
                    </a:gridCol>
                    <a:gridCol w="2982897">
                      <a:extLst>
                        <a:ext uri="{9D8B030D-6E8A-4147-A177-3AD203B41FA5}">
                          <a16:colId xmlns:a16="http://schemas.microsoft.com/office/drawing/2014/main" val="2709920416"/>
                        </a:ext>
                      </a:extLst>
                    </a:gridCol>
                    <a:gridCol w="2467993">
                      <a:extLst>
                        <a:ext uri="{9D8B030D-6E8A-4147-A177-3AD203B41FA5}">
                          <a16:colId xmlns:a16="http://schemas.microsoft.com/office/drawing/2014/main" val="830792391"/>
                        </a:ext>
                      </a:extLst>
                    </a:gridCol>
                    <a:gridCol w="2121763">
                      <a:extLst>
                        <a:ext uri="{9D8B030D-6E8A-4147-A177-3AD203B41FA5}">
                          <a16:colId xmlns:a16="http://schemas.microsoft.com/office/drawing/2014/main" val="2131746066"/>
                        </a:ext>
                      </a:extLst>
                    </a:gridCol>
                    <a:gridCol w="905522">
                      <a:extLst>
                        <a:ext uri="{9D8B030D-6E8A-4147-A177-3AD203B41FA5}">
                          <a16:colId xmlns:a16="http://schemas.microsoft.com/office/drawing/2014/main" val="3656782940"/>
                        </a:ext>
                      </a:extLst>
                    </a:gridCol>
                    <a:gridCol w="798990">
                      <a:extLst>
                        <a:ext uri="{9D8B030D-6E8A-4147-A177-3AD203B41FA5}">
                          <a16:colId xmlns:a16="http://schemas.microsoft.com/office/drawing/2014/main" val="2363163071"/>
                        </a:ext>
                      </a:extLst>
                    </a:gridCol>
                    <a:gridCol w="640672">
                      <a:extLst>
                        <a:ext uri="{9D8B030D-6E8A-4147-A177-3AD203B41FA5}">
                          <a16:colId xmlns:a16="http://schemas.microsoft.com/office/drawing/2014/main" val="1675126056"/>
                        </a:ext>
                      </a:extLst>
                    </a:gridCol>
                  </a:tblGrid>
                  <a:tr h="834291">
                    <a:tc rowSpan="2">
                      <a:txBody>
                        <a:bodyPr/>
                        <a:lstStyle/>
                        <a:p>
                          <a:pPr marL="635" indent="-6350" algn="ctr">
                            <a:lnSpc>
                              <a:spcPct val="107000"/>
                            </a:lnSpc>
                            <a:spcAft>
                              <a:spcPts val="80"/>
                            </a:spcAft>
                          </a:pPr>
                          <a:r>
                            <a:rPr lang="ru-RU" sz="2000" dirty="0">
                              <a:solidFill>
                                <a:schemeClr val="tx1"/>
                              </a:solidFill>
                              <a:effectLst/>
                              <a:latin typeface="+mn-lt"/>
                            </a:rPr>
                            <a:t>Марка чугуна</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indent="-6350" algn="ctr">
                            <a:lnSpc>
                              <a:spcPct val="107000"/>
                            </a:lnSpc>
                            <a:spcAft>
                              <a:spcPts val="80"/>
                            </a:spcAft>
                          </a:pPr>
                          <a:r>
                            <a:rPr lang="ru-RU" sz="2000" dirty="0">
                              <a:solidFill>
                                <a:schemeClr val="tx1"/>
                              </a:solidFill>
                              <a:effectLst/>
                              <a:latin typeface="+mn-lt"/>
                            </a:rPr>
                            <a:t>Схема микроструктуры</a:t>
                          </a:r>
                          <a:endParaRPr lang="ru-RU" sz="2000" dirty="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indent="-6350" algn="ctr">
                            <a:lnSpc>
                              <a:spcPct val="107000"/>
                            </a:lnSpc>
                            <a:spcAft>
                              <a:spcPts val="80"/>
                            </a:spcAft>
                          </a:pPr>
                          <a:r>
                            <a:rPr lang="ru-RU" sz="2000">
                              <a:solidFill>
                                <a:schemeClr val="tx1"/>
                              </a:solidFill>
                              <a:effectLst/>
                              <a:latin typeface="+mn-lt"/>
                            </a:rPr>
                            <a:t>Структурные составляющие</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6350" marR="41275" indent="-6350" algn="ctr">
                            <a:lnSpc>
                              <a:spcPct val="107000"/>
                            </a:lnSpc>
                            <a:spcAft>
                              <a:spcPts val="80"/>
                            </a:spcAft>
                          </a:pPr>
                          <a:r>
                            <a:rPr lang="ru-RU" sz="2000">
                              <a:solidFill>
                                <a:schemeClr val="tx1"/>
                              </a:solidFill>
                              <a:effectLst/>
                              <a:latin typeface="+mn-lt"/>
                            </a:rPr>
                            <a:t>Применение</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6350" indent="-6350" algn="ctr">
                            <a:lnSpc>
                              <a:spcPct val="107000"/>
                            </a:lnSpc>
                            <a:spcAft>
                              <a:spcPts val="80"/>
                            </a:spcAft>
                          </a:pPr>
                          <a:r>
                            <a:rPr lang="ru-RU" sz="2000">
                              <a:solidFill>
                                <a:schemeClr val="tx1"/>
                              </a:solidFill>
                              <a:effectLst/>
                              <a:latin typeface="+mn-lt"/>
                            </a:rPr>
                            <a:t>Механические свойства</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96171783"/>
                      </a:ext>
                    </a:extLst>
                  </a:tr>
                  <a:tr h="101960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635" indent="-6350" algn="ctr">
                            <a:lnSpc>
                              <a:spcPct val="99000"/>
                            </a:lnSpc>
                            <a:spcAft>
                              <a:spcPts val="80"/>
                            </a:spcAft>
                          </a:pPr>
                          <a:r>
                            <a:rPr lang="ru-RU" sz="2000">
                              <a:solidFill>
                                <a:schemeClr val="tx1"/>
                              </a:solidFill>
                              <a:effectLst/>
                              <a:latin typeface="+mn-lt"/>
                            </a:rPr>
                            <a:t>НВ, кг/м</a:t>
                          </a:r>
                        </a:p>
                        <a:p>
                          <a:pPr marL="635" indent="-6350" algn="ctr">
                            <a:lnSpc>
                              <a:spcPct val="107000"/>
                            </a:lnSpc>
                            <a:spcAft>
                              <a:spcPts val="80"/>
                            </a:spcAft>
                          </a:pPr>
                          <a:r>
                            <a:rPr lang="ru-RU" sz="2000">
                              <a:solidFill>
                                <a:schemeClr val="tx1"/>
                              </a:solidFill>
                              <a:effectLst/>
                              <a:latin typeface="+mn-lt"/>
                            </a:rPr>
                            <a:t>м</a:t>
                          </a:r>
                          <a:r>
                            <a:rPr lang="ru-RU" sz="1200">
                              <a:solidFill>
                                <a:schemeClr val="tx1"/>
                              </a:solidFill>
                              <a:effectLst/>
                              <a:latin typeface="+mn-lt"/>
                            </a:rPr>
                            <a:t>2</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ru-RU"/>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248092" t="-82635" r="-81679" b="-452096"/>
                          </a:stretch>
                        </a:blipFill>
                      </a:tcPr>
                    </a:tc>
                    <a:tc>
                      <a:txBody>
                        <a:bodyPr/>
                        <a:lstStyle/>
                        <a:p>
                          <a:pPr marL="6350" indent="-6350" algn="ctr">
                            <a:lnSpc>
                              <a:spcPct val="107000"/>
                            </a:lnSpc>
                            <a:spcAft>
                              <a:spcPts val="80"/>
                            </a:spcAft>
                          </a:pPr>
                          <a:r>
                            <a:rPr lang="ru-RU" sz="2000">
                              <a:solidFill>
                                <a:schemeClr val="tx1"/>
                              </a:solidFill>
                              <a:effectLst/>
                              <a:latin typeface="+mn-lt"/>
                            </a:rPr>
                            <a:t>δ,</a:t>
                          </a:r>
                        </a:p>
                        <a:p>
                          <a:pPr marL="6350" indent="-6350" algn="ctr">
                            <a:lnSpc>
                              <a:spcPct val="107000"/>
                            </a:lnSpc>
                            <a:spcAft>
                              <a:spcPts val="80"/>
                            </a:spcAft>
                          </a:pPr>
                          <a:r>
                            <a:rPr lang="ru-RU" sz="2000">
                              <a:solidFill>
                                <a:schemeClr val="tx1"/>
                              </a:solidFill>
                              <a:effectLst/>
                              <a:latin typeface="+mn-lt"/>
                            </a:rPr>
                            <a:t>%</a:t>
                          </a:r>
                          <a:endParaRPr lang="ru-RU" sz="2000">
                            <a:solidFill>
                              <a:schemeClr val="tx1"/>
                            </a:solidFill>
                            <a:effectLst/>
                            <a:latin typeface="+mn-lt"/>
                            <a:ea typeface="Times New Roman" panose="02020603050405020304" pitchFamily="18" charset="0"/>
                            <a:cs typeface="Times New Roman" panose="02020603050405020304" pitchFamily="18" charset="0"/>
                          </a:endParaRPr>
                        </a:p>
                      </a:txBody>
                      <a:tcPr marL="46945" marR="18427" marT="3027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7202172"/>
                      </a:ext>
                    </a:extLst>
                  </a:tr>
                  <a:tr h="2447930">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Белый</a:t>
                          </a:r>
                        </a:p>
                        <a:p>
                          <a:pPr marL="635" indent="-6350" algn="ctr">
                            <a:lnSpc>
                              <a:spcPct val="107000"/>
                            </a:lnSpc>
                            <a:spcAft>
                              <a:spcPts val="80"/>
                            </a:spcAft>
                          </a:pP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эвте</a:t>
                          </a: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indent="-6350" algn="ctr">
                            <a:lnSpc>
                              <a:spcPct val="107000"/>
                            </a:lnSpc>
                            <a:spcAft>
                              <a:spcPts val="80"/>
                            </a:spcAft>
                          </a:pP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ктиче</a:t>
                          </a: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indent="-6350" algn="ctr">
                            <a:lnSpc>
                              <a:spcPct val="107000"/>
                            </a:lnSpc>
                            <a:spcAft>
                              <a:spcPts val="80"/>
                            </a:spcAft>
                          </a:pPr>
                          <a:r>
                            <a:rPr lang="ru-RU"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ский</a:t>
                          </a: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чугун</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Используются для получения ковкого чугуна</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6999396"/>
                      </a:ext>
                    </a:extLst>
                  </a:tr>
                  <a:tr h="2134487">
                    <a:tc>
                      <a:txBody>
                        <a:bodyPr/>
                        <a:lstStyle/>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Белый</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заэвте</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ктиче</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ский</a:t>
                          </a:r>
                        </a:p>
                        <a:p>
                          <a:pPr marL="635" indent="-6350" algn="ctr">
                            <a:lnSpc>
                              <a:spcPct val="107000"/>
                            </a:lnSpc>
                            <a:spcAft>
                              <a:spcPts val="8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чугун</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rPr>
                            <a:t>Ц + Л</a:t>
                          </a:r>
                          <a:endPar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350" indent="-6350">
                            <a:lnSpc>
                              <a:spcPct val="103000"/>
                            </a:lnSpc>
                            <a:spcAft>
                              <a:spcPts val="80"/>
                            </a:spcAft>
                          </a:pP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отливки валков прокатных станов</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0" indent="-6350" algn="ctr">
                            <a:lnSpc>
                              <a:spcPct val="107000"/>
                            </a:lnSpc>
                            <a:spcAft>
                              <a:spcPts val="8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7945" marR="26670" marT="438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5378133"/>
                      </a:ext>
                    </a:extLst>
                  </a:tr>
                </a:tbl>
              </a:graphicData>
            </a:graphic>
          </p:graphicFrame>
        </mc:Fallback>
      </mc:AlternateContent>
      <p:pic>
        <p:nvPicPr>
          <p:cNvPr id="4" name="Рисунок 3">
            <a:extLst>
              <a:ext uri="{FF2B5EF4-FFF2-40B4-BE49-F238E27FC236}">
                <a16:creationId xmlns:a16="http://schemas.microsoft.com/office/drawing/2014/main" id="{E543C286-4F37-4856-BA16-0B28E0EDABFA}"/>
              </a:ext>
            </a:extLst>
          </p:cNvPr>
          <p:cNvPicPr>
            <a:picLocks noChangeAspect="1"/>
          </p:cNvPicPr>
          <p:nvPr/>
        </p:nvPicPr>
        <p:blipFill>
          <a:blip r:embed="rId3"/>
          <a:stretch>
            <a:fillRect/>
          </a:stretch>
        </p:blipFill>
        <p:spPr>
          <a:xfrm>
            <a:off x="2030323" y="2336479"/>
            <a:ext cx="2661843" cy="1933679"/>
          </a:xfrm>
          <a:prstGeom prst="rect">
            <a:avLst/>
          </a:prstGeom>
        </p:spPr>
      </p:pic>
      <p:pic>
        <p:nvPicPr>
          <p:cNvPr id="9" name="Рисунок 8">
            <a:extLst>
              <a:ext uri="{FF2B5EF4-FFF2-40B4-BE49-F238E27FC236}">
                <a16:creationId xmlns:a16="http://schemas.microsoft.com/office/drawing/2014/main" id="{4425C139-DB33-444E-A2E9-1B9E2384F6DD}"/>
              </a:ext>
            </a:extLst>
          </p:cNvPr>
          <p:cNvPicPr/>
          <p:nvPr/>
        </p:nvPicPr>
        <p:blipFill rotWithShape="1">
          <a:blip r:embed="rId4">
            <a:extLst>
              <a:ext uri="{28A0092B-C50C-407E-A947-70E740481C1C}">
                <a14:useLocalDpi xmlns:a14="http://schemas.microsoft.com/office/drawing/2010/main" val="0"/>
              </a:ext>
            </a:extLst>
          </a:blip>
          <a:srcRect l="26905" t="44855" r="46554" b="25886"/>
          <a:stretch/>
        </p:blipFill>
        <p:spPr bwMode="auto">
          <a:xfrm>
            <a:off x="2344085" y="4804225"/>
            <a:ext cx="2034318" cy="1751934"/>
          </a:xfrm>
          <a:prstGeom prst="rect">
            <a:avLst/>
          </a:prstGeom>
          <a:noFill/>
          <a:ln>
            <a:noFill/>
          </a:ln>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AA8DBA4D-20F5-476C-BDF8-37E8843DF1E3}"/>
              </a:ext>
            </a:extLst>
          </p:cNvPr>
          <p:cNvSpPr txBox="1"/>
          <p:nvPr/>
        </p:nvSpPr>
        <p:spPr>
          <a:xfrm>
            <a:off x="3449966" y="4502881"/>
            <a:ext cx="1242200" cy="369332"/>
          </a:xfrm>
          <a:prstGeom prst="rect">
            <a:avLst/>
          </a:prstGeom>
          <a:noFill/>
        </p:spPr>
        <p:txBody>
          <a:bodyPr wrap="none" rtlCol="0">
            <a:spAutoFit/>
          </a:bodyPr>
          <a:lstStyle/>
          <a:p>
            <a:r>
              <a:rPr lang="ru-RU" dirty="0"/>
              <a:t>Ледебурит</a:t>
            </a:r>
          </a:p>
        </p:txBody>
      </p:sp>
      <p:sp>
        <p:nvSpPr>
          <p:cNvPr id="11" name="TextBox 10">
            <a:extLst>
              <a:ext uri="{FF2B5EF4-FFF2-40B4-BE49-F238E27FC236}">
                <a16:creationId xmlns:a16="http://schemas.microsoft.com/office/drawing/2014/main" id="{C2A79474-28B9-4EAE-9C59-A2D1042E4D08}"/>
              </a:ext>
            </a:extLst>
          </p:cNvPr>
          <p:cNvSpPr txBox="1"/>
          <p:nvPr/>
        </p:nvSpPr>
        <p:spPr>
          <a:xfrm>
            <a:off x="1862080" y="4619559"/>
            <a:ext cx="1232663" cy="369332"/>
          </a:xfrm>
          <a:prstGeom prst="rect">
            <a:avLst/>
          </a:prstGeom>
          <a:noFill/>
        </p:spPr>
        <p:txBody>
          <a:bodyPr wrap="square" rtlCol="0">
            <a:spAutoFit/>
          </a:bodyPr>
          <a:lstStyle/>
          <a:p>
            <a:r>
              <a:rPr lang="ru-RU" dirty="0"/>
              <a:t>Цементит</a:t>
            </a:r>
          </a:p>
        </p:txBody>
      </p:sp>
    </p:spTree>
    <p:extLst>
      <p:ext uri="{BB962C8B-B14F-4D97-AF65-F5344CB8AC3E}">
        <p14:creationId xmlns:p14="http://schemas.microsoft.com/office/powerpoint/2010/main" val="3504820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428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EC4318-0696-4FDE-9A6B-11E3B413CEFA}"/>
              </a:ext>
            </a:extLst>
          </p:cNvPr>
          <p:cNvSpPr txBox="1"/>
          <p:nvPr/>
        </p:nvSpPr>
        <p:spPr>
          <a:xfrm>
            <a:off x="1582445" y="636518"/>
            <a:ext cx="9319334" cy="550920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ru-RU" sz="2800" b="0" i="0" dirty="0">
                <a:solidFill>
                  <a:srgbClr val="000000"/>
                </a:solidFill>
                <a:effectLst/>
                <a:latin typeface="Times New Roman" panose="02020603050405020304" pitchFamily="18" charset="0"/>
              </a:rPr>
              <a:t>Чугун получают  из железных руд в доменных печах.</a:t>
            </a:r>
          </a:p>
          <a:p>
            <a:pPr algn="ctr"/>
            <a:r>
              <a:rPr lang="ru-RU" sz="2800" b="0" i="0" dirty="0">
                <a:solidFill>
                  <a:srgbClr val="1A1A1A"/>
                </a:solidFill>
                <a:effectLst/>
                <a:latin typeface="Times New Roman" panose="02020603050405020304" pitchFamily="18" charset="0"/>
                <a:cs typeface="Times New Roman" panose="02020603050405020304" pitchFamily="18" charset="0"/>
              </a:rPr>
              <a:t>Чугун, получаемый в доменных печах, подразделяется на</a:t>
            </a:r>
          </a:p>
          <a:p>
            <a:pPr algn="ctr"/>
            <a:r>
              <a:rPr lang="ru-RU" sz="2800" b="1" dirty="0" err="1">
                <a:solidFill>
                  <a:srgbClr val="1A1A1A"/>
                </a:solidFill>
                <a:latin typeface="Times New Roman" panose="02020603050405020304" pitchFamily="18" charset="0"/>
                <a:cs typeface="Times New Roman" panose="02020603050405020304" pitchFamily="18" charset="0"/>
              </a:rPr>
              <a:t>п</a:t>
            </a:r>
            <a:r>
              <a:rPr lang="ru-RU" sz="2800" b="1" i="0" dirty="0" err="1">
                <a:solidFill>
                  <a:srgbClr val="1A1A1A"/>
                </a:solidFill>
                <a:effectLst/>
                <a:latin typeface="Times New Roman" panose="02020603050405020304" pitchFamily="18" charset="0"/>
                <a:cs typeface="Times New Roman" panose="02020603050405020304" pitchFamily="18" charset="0"/>
              </a:rPr>
              <a:t>ередельный</a:t>
            </a:r>
            <a:r>
              <a:rPr lang="ru-RU" sz="2800" b="1" i="0" dirty="0">
                <a:solidFill>
                  <a:srgbClr val="1A1A1A"/>
                </a:solidFill>
                <a:effectLst/>
                <a:latin typeface="Times New Roman" panose="02020603050405020304" pitchFamily="18" charset="0"/>
                <a:cs typeface="Times New Roman" panose="02020603050405020304" pitchFamily="18" charset="0"/>
              </a:rPr>
              <a:t> чугун</a:t>
            </a:r>
            <a:r>
              <a:rPr lang="ru-RU" sz="2800" b="0" i="0" dirty="0">
                <a:solidFill>
                  <a:srgbClr val="1A1A1A"/>
                </a:solidFill>
                <a:effectLst/>
                <a:latin typeface="Times New Roman" panose="02020603050405020304" pitchFamily="18" charset="0"/>
                <a:cs typeface="Times New Roman" panose="02020603050405020304" pitchFamily="18" charset="0"/>
              </a:rPr>
              <a:t>,</a:t>
            </a:r>
            <a:r>
              <a:rPr lang="ru-RU" sz="2800" dirty="0">
                <a:solidFill>
                  <a:srgbClr val="1A1A1A"/>
                </a:solidFill>
                <a:latin typeface="Times New Roman" panose="02020603050405020304" pitchFamily="18" charset="0"/>
                <a:cs typeface="Times New Roman" panose="02020603050405020304" pitchFamily="18" charset="0"/>
              </a:rPr>
              <a:t> </a:t>
            </a:r>
            <a:r>
              <a:rPr lang="ru-RU" sz="2800" b="0" i="0" dirty="0">
                <a:solidFill>
                  <a:srgbClr val="1A1A1A"/>
                </a:solidFill>
                <a:effectLst/>
                <a:latin typeface="Times New Roman" panose="02020603050405020304" pitchFamily="18" charset="0"/>
                <a:cs typeface="Times New Roman" panose="02020603050405020304" pitchFamily="18" charset="0"/>
              </a:rPr>
              <a:t>используемый для передела в сталь, и </a:t>
            </a:r>
            <a:r>
              <a:rPr lang="ru-RU" sz="2800" b="1" i="0" dirty="0">
                <a:solidFill>
                  <a:srgbClr val="1A1A1A"/>
                </a:solidFill>
                <a:effectLst/>
                <a:latin typeface="Times New Roman" panose="02020603050405020304" pitchFamily="18" charset="0"/>
                <a:cs typeface="Times New Roman" panose="02020603050405020304" pitchFamily="18" charset="0"/>
              </a:rPr>
              <a:t>литейный чугун</a:t>
            </a:r>
            <a:r>
              <a:rPr lang="ru-RU" sz="2800" b="0" i="0" dirty="0">
                <a:solidFill>
                  <a:srgbClr val="1A1A1A"/>
                </a:solidFill>
                <a:effectLst/>
                <a:latin typeface="Times New Roman" panose="02020603050405020304" pitchFamily="18" charset="0"/>
                <a:cs typeface="Times New Roman" panose="02020603050405020304" pitchFamily="18" charset="0"/>
              </a:rPr>
              <a:t>, служащий одним из основных компонентов шихты в чугунолитейном производстве. До 70-х гг. 20 века в доменных печах иногда выплавляли так называемый зеркальный чугун (10-25% </a:t>
            </a:r>
            <a:r>
              <a:rPr lang="ru-RU" sz="2800" b="0" i="0" dirty="0" err="1">
                <a:solidFill>
                  <a:srgbClr val="1A1A1A"/>
                </a:solidFill>
                <a:effectLst/>
                <a:latin typeface="Times New Roman" panose="02020603050405020304" pitchFamily="18" charset="0"/>
                <a:cs typeface="Times New Roman" panose="02020603050405020304" pitchFamily="18" charset="0"/>
              </a:rPr>
              <a:t>Mn</a:t>
            </a:r>
            <a:r>
              <a:rPr lang="ru-RU" sz="2800" b="0" i="0" dirty="0">
                <a:solidFill>
                  <a:srgbClr val="1A1A1A"/>
                </a:solidFill>
                <a:effectLst/>
                <a:latin typeface="Times New Roman" panose="02020603050405020304" pitchFamily="18" charset="0"/>
                <a:cs typeface="Times New Roman" panose="02020603050405020304" pitchFamily="18" charset="0"/>
              </a:rPr>
              <a:t>), применявшийся в качестве </a:t>
            </a:r>
            <a:r>
              <a:rPr lang="ru-RU" sz="2800" b="0" i="0" dirty="0" err="1">
                <a:solidFill>
                  <a:srgbClr val="1A1A1A"/>
                </a:solidFill>
                <a:effectLst/>
                <a:latin typeface="Times New Roman" panose="02020603050405020304" pitchFamily="18" charset="0"/>
                <a:cs typeface="Times New Roman" panose="02020603050405020304" pitchFamily="18" charset="0"/>
              </a:rPr>
              <a:t>раскислителя</a:t>
            </a:r>
            <a:r>
              <a:rPr lang="ru-RU" sz="2800" b="0" i="0" dirty="0">
                <a:solidFill>
                  <a:srgbClr val="1A1A1A"/>
                </a:solidFill>
                <a:effectLst/>
                <a:latin typeface="Times New Roman" panose="02020603050405020304" pitchFamily="18" charset="0"/>
                <a:cs typeface="Times New Roman" panose="02020603050405020304" pitchFamily="18" charset="0"/>
              </a:rPr>
              <a:t> при выплавке стали и для получения специальных видов чугуна.</a:t>
            </a:r>
          </a:p>
          <a:p>
            <a:pPr algn="ctr"/>
            <a:r>
              <a:rPr lang="ru-RU" sz="2800" b="0" i="0" dirty="0">
                <a:solidFill>
                  <a:srgbClr val="1A1A1A"/>
                </a:solidFill>
                <a:effectLst/>
                <a:latin typeface="Times New Roman" panose="02020603050405020304" pitchFamily="18" charset="0"/>
                <a:cs typeface="Times New Roman" panose="02020603050405020304" pitchFamily="18" charset="0"/>
              </a:rPr>
              <a:t>При использовании для выплавки чугуна железных руд, содержащих </a:t>
            </a:r>
            <a:r>
              <a:rPr lang="ru-RU" sz="2800" b="0" i="0" dirty="0" err="1">
                <a:solidFill>
                  <a:srgbClr val="1A1A1A"/>
                </a:solidFill>
                <a:effectLst/>
                <a:latin typeface="Times New Roman" panose="02020603050405020304" pitchFamily="18" charset="0"/>
                <a:cs typeface="Times New Roman" panose="02020603050405020304" pitchFamily="18" charset="0"/>
              </a:rPr>
              <a:t>Сг</a:t>
            </a:r>
            <a:r>
              <a:rPr lang="ru-RU" sz="2800" b="0" i="0" dirty="0">
                <a:solidFill>
                  <a:srgbClr val="1A1A1A"/>
                </a:solidFill>
                <a:effectLst/>
                <a:latin typeface="Times New Roman" panose="02020603050405020304" pitchFamily="18" charset="0"/>
                <a:cs typeface="Times New Roman" panose="02020603050405020304" pitchFamily="18" charset="0"/>
              </a:rPr>
              <a:t>, Ni, Ti и др. легирующие элементы, получают </a:t>
            </a:r>
            <a:r>
              <a:rPr lang="ru-RU" sz="2800" b="0" i="0" dirty="0" err="1">
                <a:solidFill>
                  <a:srgbClr val="1A1A1A"/>
                </a:solidFill>
                <a:effectLst/>
                <a:latin typeface="Times New Roman" panose="02020603050405020304" pitchFamily="18" charset="0"/>
                <a:cs typeface="Times New Roman" panose="02020603050405020304" pitchFamily="18" charset="0"/>
              </a:rPr>
              <a:t>природнолегированные</a:t>
            </a:r>
            <a:r>
              <a:rPr lang="ru-RU" sz="2800" b="0" i="0" dirty="0">
                <a:solidFill>
                  <a:srgbClr val="1A1A1A"/>
                </a:solidFill>
                <a:effectLst/>
                <a:latin typeface="Times New Roman" panose="02020603050405020304" pitchFamily="18" charset="0"/>
                <a:cs typeface="Times New Roman" panose="02020603050405020304" pitchFamily="18" charset="0"/>
              </a:rPr>
              <a:t> чугуны.</a:t>
            </a:r>
          </a:p>
          <a:p>
            <a:pPr algn="ctr"/>
            <a:endParaRPr lang="ru-RU" sz="1600" dirty="0"/>
          </a:p>
        </p:txBody>
      </p:sp>
    </p:spTree>
    <p:extLst>
      <p:ext uri="{BB962C8B-B14F-4D97-AF65-F5344CB8AC3E}">
        <p14:creationId xmlns:p14="http://schemas.microsoft.com/office/powerpoint/2010/main" val="307145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39" descr="http://him.1september.ru/2010/12/31-3.jpg">
            <a:extLst>
              <a:ext uri="{FF2B5EF4-FFF2-40B4-BE49-F238E27FC236}">
                <a16:creationId xmlns:a16="http://schemas.microsoft.com/office/drawing/2014/main" id="{6278FF0E-43DE-4A72-84E3-304387ACAD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9802" y="74828"/>
            <a:ext cx="5469728" cy="6708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5112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7AE08A-7EBF-4164-AB8D-77B3FF0B5A1C}"/>
              </a:ext>
            </a:extLst>
          </p:cNvPr>
          <p:cNvSpPr txBox="1"/>
          <p:nvPr/>
        </p:nvSpPr>
        <p:spPr>
          <a:xfrm>
            <a:off x="1164455" y="1117454"/>
            <a:ext cx="9863090" cy="518706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6350" indent="-6350" algn="ctr">
              <a:lnSpc>
                <a:spcPct val="150000"/>
              </a:lnSpc>
              <a:spcAft>
                <a:spcPts val="80"/>
              </a:spcAft>
            </a:pPr>
            <a:r>
              <a:rPr lang="ru-RU" sz="2000" dirty="0">
                <a:solidFill>
                  <a:srgbClr val="000000"/>
                </a:solidFill>
                <a:effectLst/>
                <a:ea typeface="Times New Roman" panose="02020603050405020304" pitchFamily="18" charset="0"/>
              </a:rPr>
              <a:t>По структуре </a:t>
            </a:r>
            <a:r>
              <a:rPr lang="ru-RU" sz="2000" b="1" dirty="0">
                <a:solidFill>
                  <a:srgbClr val="000000"/>
                </a:solidFill>
                <a:effectLst/>
                <a:ea typeface="Times New Roman" panose="02020603050405020304" pitchFamily="18" charset="0"/>
              </a:rPr>
              <a:t>белые чугуны </a:t>
            </a:r>
            <a:r>
              <a:rPr lang="ru-RU" sz="2000" dirty="0">
                <a:solidFill>
                  <a:srgbClr val="000000"/>
                </a:solidFill>
                <a:effectLst/>
                <a:ea typeface="Times New Roman" panose="02020603050405020304" pitchFamily="18" charset="0"/>
              </a:rPr>
              <a:t>делятся на следующие:</a:t>
            </a:r>
          </a:p>
          <a:p>
            <a:pPr marL="6350" indent="-6350" algn="ctr">
              <a:lnSpc>
                <a:spcPct val="150000"/>
              </a:lnSpc>
              <a:spcAft>
                <a:spcPts val="80"/>
              </a:spcAft>
            </a:pPr>
            <a:r>
              <a:rPr lang="ru-RU" sz="2000" dirty="0">
                <a:solidFill>
                  <a:srgbClr val="000000"/>
                </a:solidFill>
                <a:effectLst/>
                <a:ea typeface="Times New Roman" panose="02020603050405020304" pitchFamily="18" charset="0"/>
              </a:rPr>
              <a:t>- </a:t>
            </a:r>
            <a:r>
              <a:rPr lang="ru-RU" sz="2000" b="1" dirty="0" err="1">
                <a:solidFill>
                  <a:srgbClr val="000000"/>
                </a:solidFill>
                <a:effectLst/>
                <a:ea typeface="Times New Roman" panose="02020603050405020304" pitchFamily="18" charset="0"/>
              </a:rPr>
              <a:t>Доэвтектические</a:t>
            </a:r>
            <a:r>
              <a:rPr lang="ru-RU" sz="2000" dirty="0">
                <a:solidFill>
                  <a:srgbClr val="000000"/>
                </a:solidFill>
                <a:effectLst/>
                <a:ea typeface="Times New Roman" panose="02020603050405020304" pitchFamily="18" charset="0"/>
              </a:rPr>
              <a:t> (2,14–4,3 % С) состоит из перлита, ледебурита, вторичного цементита.</a:t>
            </a:r>
          </a:p>
          <a:p>
            <a:pPr marL="6350" indent="-6350" algn="ctr">
              <a:lnSpc>
                <a:spcPct val="150000"/>
              </a:lnSpc>
              <a:spcAft>
                <a:spcPts val="80"/>
              </a:spcAft>
            </a:pPr>
            <a:r>
              <a:rPr lang="ru-RU" sz="2000" dirty="0">
                <a:solidFill>
                  <a:srgbClr val="000000"/>
                </a:solidFill>
                <a:effectLst/>
                <a:ea typeface="Times New Roman" panose="02020603050405020304" pitchFamily="18" charset="0"/>
              </a:rPr>
              <a:t> - </a:t>
            </a:r>
            <a:r>
              <a:rPr lang="ru-RU" sz="2000" b="1" dirty="0">
                <a:solidFill>
                  <a:srgbClr val="000000"/>
                </a:solidFill>
                <a:effectLst/>
                <a:ea typeface="Times New Roman" panose="02020603050405020304" pitchFamily="18" charset="0"/>
              </a:rPr>
              <a:t>Эвтектический чугун </a:t>
            </a:r>
            <a:r>
              <a:rPr lang="ru-RU" sz="2000" dirty="0">
                <a:solidFill>
                  <a:srgbClr val="000000"/>
                </a:solidFill>
                <a:effectLst/>
                <a:ea typeface="Times New Roman" panose="02020603050405020304" pitchFamily="18" charset="0"/>
              </a:rPr>
              <a:t>(4,3 %С) состоит из ледебурита, представляющего собой равномерную физико-химическую смесь перлита с цементитом.</a:t>
            </a:r>
          </a:p>
          <a:p>
            <a:pPr marL="6350" indent="-6350" algn="ctr">
              <a:lnSpc>
                <a:spcPct val="150000"/>
              </a:lnSpc>
              <a:spcAft>
                <a:spcPts val="80"/>
              </a:spcAft>
            </a:pPr>
            <a:r>
              <a:rPr lang="ru-RU" sz="2000" dirty="0">
                <a:solidFill>
                  <a:srgbClr val="000000"/>
                </a:solidFill>
                <a:effectLst/>
                <a:ea typeface="Times New Roman" panose="02020603050405020304" pitchFamily="18" charset="0"/>
              </a:rPr>
              <a:t>-  </a:t>
            </a:r>
            <a:r>
              <a:rPr lang="ru-RU" sz="2000" b="1" dirty="0" err="1">
                <a:solidFill>
                  <a:srgbClr val="000000"/>
                </a:solidFill>
                <a:effectLst/>
                <a:ea typeface="Times New Roman" panose="02020603050405020304" pitchFamily="18" charset="0"/>
              </a:rPr>
              <a:t>Заэвтектический</a:t>
            </a:r>
            <a:r>
              <a:rPr lang="ru-RU" sz="2000" b="1" dirty="0">
                <a:solidFill>
                  <a:srgbClr val="000000"/>
                </a:solidFill>
                <a:effectLst/>
                <a:ea typeface="Times New Roman" panose="02020603050405020304" pitchFamily="18" charset="0"/>
              </a:rPr>
              <a:t> чугун </a:t>
            </a:r>
            <a:r>
              <a:rPr lang="ru-RU" sz="2000" dirty="0">
                <a:solidFill>
                  <a:srgbClr val="000000"/>
                </a:solidFill>
                <a:effectLst/>
                <a:ea typeface="Times New Roman" panose="02020603050405020304" pitchFamily="18" charset="0"/>
              </a:rPr>
              <a:t>(4,3–6,67 % С) характеризуется двумя структурными составляющими: первичным цементитом (вытянутая форма) и ледебуритом.</a:t>
            </a:r>
          </a:p>
          <a:p>
            <a:pPr marL="6350" indent="449580" algn="ctr">
              <a:lnSpc>
                <a:spcPct val="150000"/>
              </a:lnSpc>
              <a:spcAft>
                <a:spcPts val="80"/>
              </a:spcAft>
            </a:pPr>
            <a:r>
              <a:rPr lang="ru-RU" sz="2000" b="1" dirty="0">
                <a:solidFill>
                  <a:srgbClr val="000000"/>
                </a:solidFill>
                <a:effectLst/>
                <a:ea typeface="Times New Roman" panose="02020603050405020304" pitchFamily="18" charset="0"/>
              </a:rPr>
              <a:t>Серые, высокопрочные и ковкие чугуны </a:t>
            </a:r>
            <a:r>
              <a:rPr lang="ru-RU" sz="2000" dirty="0">
                <a:solidFill>
                  <a:srgbClr val="000000"/>
                </a:solidFill>
                <a:effectLst/>
                <a:ea typeface="Times New Roman" panose="02020603050405020304" pitchFamily="18" charset="0"/>
              </a:rPr>
              <a:t>имеют структуру, состоящую из металлической основы (</a:t>
            </a:r>
            <a:r>
              <a:rPr lang="ru-RU" sz="2000" dirty="0" err="1">
                <a:solidFill>
                  <a:srgbClr val="000000"/>
                </a:solidFill>
                <a:effectLst/>
                <a:ea typeface="Times New Roman" panose="02020603050405020304" pitchFamily="18" charset="0"/>
              </a:rPr>
              <a:t>феррито</a:t>
            </a:r>
            <a:r>
              <a:rPr lang="ru-RU" sz="2000" dirty="0">
                <a:solidFill>
                  <a:srgbClr val="000000"/>
                </a:solidFill>
                <a:effectLst/>
                <a:ea typeface="Times New Roman" panose="02020603050405020304" pitchFamily="18" charset="0"/>
              </a:rPr>
              <a:t>-перлитная, перлитная и ферритная), пронизанная графитовыми включениями. </a:t>
            </a:r>
          </a:p>
          <a:p>
            <a:pPr marL="6350" indent="449580" algn="ctr">
              <a:lnSpc>
                <a:spcPct val="150000"/>
              </a:lnSpc>
              <a:spcAft>
                <a:spcPts val="80"/>
              </a:spcAft>
            </a:pPr>
            <a:r>
              <a:rPr lang="ru-RU" sz="2000" dirty="0">
                <a:solidFill>
                  <a:srgbClr val="000000"/>
                </a:solidFill>
                <a:effectLst/>
                <a:ea typeface="Times New Roman" panose="02020603050405020304" pitchFamily="18" charset="0"/>
              </a:rPr>
              <a:t>В чугунах встречаются три формы графитовых включений: для серых - пластинчатая, для высокопрочного - шаровидная, для ковкого - хлопьевидная</a:t>
            </a:r>
          </a:p>
        </p:txBody>
      </p:sp>
      <p:pic>
        <p:nvPicPr>
          <p:cNvPr id="7" name="Рисунок 6">
            <a:extLst>
              <a:ext uri="{FF2B5EF4-FFF2-40B4-BE49-F238E27FC236}">
                <a16:creationId xmlns:a16="http://schemas.microsoft.com/office/drawing/2014/main" id="{0EDCB84C-6260-4F20-A9EF-2AB3429DB6C9}"/>
              </a:ext>
            </a:extLst>
          </p:cNvPr>
          <p:cNvPicPr>
            <a:picLocks noChangeAspect="1"/>
          </p:cNvPicPr>
          <p:nvPr/>
        </p:nvPicPr>
        <p:blipFill>
          <a:blip r:embed="rId2"/>
          <a:stretch>
            <a:fillRect/>
          </a:stretch>
        </p:blipFill>
        <p:spPr>
          <a:xfrm>
            <a:off x="2660260" y="0"/>
            <a:ext cx="7664470" cy="1117454"/>
          </a:xfrm>
          <a:prstGeom prst="rect">
            <a:avLst/>
          </a:prstGeom>
        </p:spPr>
      </p:pic>
    </p:spTree>
    <p:extLst>
      <p:ext uri="{BB962C8B-B14F-4D97-AF65-F5344CB8AC3E}">
        <p14:creationId xmlns:p14="http://schemas.microsoft.com/office/powerpoint/2010/main" val="387059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FDD0A9-2CE3-44A5-B94D-E4BAF615ADD1}"/>
              </a:ext>
            </a:extLst>
          </p:cNvPr>
          <p:cNvSpPr txBox="1">
            <a:spLocks/>
          </p:cNvSpPr>
          <p:nvPr/>
        </p:nvSpPr>
        <p:spPr bwMode="auto">
          <a:xfrm>
            <a:off x="685830" y="1968887"/>
            <a:ext cx="4942612" cy="4195762"/>
          </a:xfrm>
          <a:prstGeom prst="rect">
            <a:avLst/>
          </a:prstGeom>
          <a:solidFill>
            <a:srgbClr val="4F81BD">
              <a:lumMod val="40000"/>
              <a:lumOff val="60000"/>
            </a:srgbClr>
          </a:solidFill>
          <a:ln w="76200">
            <a:solidFill>
              <a:srgbClr val="F79646">
                <a:lumMod val="75000"/>
              </a:srgbClr>
            </a:solidFill>
            <a:miter lim="800000"/>
            <a:headEnd/>
            <a:tailEnd/>
          </a:ln>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4000" b="1" i="0" u="none" strike="noStrike" kern="1200" cap="none" spc="0" normalizeH="0" baseline="0" noProof="0" dirty="0">
                <a:ln>
                  <a:noFill/>
                </a:ln>
                <a:solidFill>
                  <a:srgbClr val="F79646">
                    <a:lumMod val="50000"/>
                  </a:srgbClr>
                </a:solidFill>
                <a:effectLst/>
                <a:uLnTx/>
                <a:uFillTx/>
                <a:latin typeface="Garamond" pitchFamily="18" charset="0"/>
                <a:ea typeface="+mj-ea"/>
                <a:cs typeface="+mj-cs"/>
              </a:rPr>
              <a:t>Формы графита:</a:t>
            </a:r>
            <a:br>
              <a:rPr kumimoji="0" lang="ru-RU" sz="4000" b="1" i="0" u="none" strike="noStrike" kern="1200" cap="none" spc="0" normalizeH="0" baseline="0" noProof="0" dirty="0">
                <a:ln>
                  <a:noFill/>
                </a:ln>
                <a:solidFill>
                  <a:srgbClr val="F79646">
                    <a:lumMod val="50000"/>
                  </a:srgbClr>
                </a:solidFill>
                <a:effectLst/>
                <a:uLnTx/>
                <a:uFillTx/>
                <a:latin typeface="Garamond" pitchFamily="18" charset="0"/>
                <a:ea typeface="+mj-ea"/>
                <a:cs typeface="+mj-cs"/>
              </a:rPr>
            </a:br>
            <a:r>
              <a:rPr kumimoji="0" lang="ru-RU" sz="4000" b="0" i="0" u="none" strike="noStrike" kern="1200" cap="none" spc="0" normalizeH="0" baseline="0" noProof="0" dirty="0">
                <a:ln>
                  <a:noFill/>
                </a:ln>
                <a:solidFill>
                  <a:sysClr val="windowText" lastClr="000000"/>
                </a:solidFill>
                <a:effectLst/>
                <a:uLnTx/>
                <a:uFillTx/>
                <a:latin typeface="Garamond" pitchFamily="18" charset="0"/>
                <a:ea typeface="+mj-ea"/>
                <a:cs typeface="+mj-cs"/>
              </a:rPr>
              <a:t>• </a:t>
            </a:r>
            <a:r>
              <a:rPr kumimoji="0" lang="ru-RU" sz="4000" b="0" i="0" u="none" strike="noStrike" kern="1200" cap="none" spc="0" normalizeH="0" baseline="0" noProof="0" dirty="0">
                <a:ln>
                  <a:noFill/>
                </a:ln>
                <a:solidFill>
                  <a:srgbClr val="8064A2">
                    <a:lumMod val="50000"/>
                  </a:srgbClr>
                </a:solidFill>
                <a:effectLst/>
                <a:uLnTx/>
                <a:uFillTx/>
                <a:latin typeface="Garamond" pitchFamily="18" charset="0"/>
                <a:ea typeface="+mj-ea"/>
                <a:cs typeface="+mj-cs"/>
              </a:rPr>
              <a:t>пластинчатый;</a:t>
            </a:r>
            <a:br>
              <a:rPr kumimoji="0" lang="ru-RU" sz="4000" b="0" i="0" u="none" strike="noStrike" kern="1200" cap="none" spc="0" normalizeH="0" baseline="0" noProof="0" dirty="0">
                <a:ln>
                  <a:noFill/>
                </a:ln>
                <a:solidFill>
                  <a:srgbClr val="8064A2">
                    <a:lumMod val="50000"/>
                  </a:srgbClr>
                </a:solidFill>
                <a:effectLst/>
                <a:uLnTx/>
                <a:uFillTx/>
                <a:latin typeface="Garamond" pitchFamily="18" charset="0"/>
                <a:ea typeface="+mj-ea"/>
                <a:cs typeface="+mj-cs"/>
              </a:rPr>
            </a:br>
            <a:r>
              <a:rPr kumimoji="0" lang="ru-RU" sz="4000" b="0" i="0" u="none" strike="noStrike" kern="1200" cap="none" spc="0" normalizeH="0" baseline="0" noProof="0" dirty="0">
                <a:ln>
                  <a:noFill/>
                </a:ln>
                <a:solidFill>
                  <a:srgbClr val="8064A2">
                    <a:lumMod val="50000"/>
                  </a:srgbClr>
                </a:solidFill>
                <a:effectLst/>
                <a:uLnTx/>
                <a:uFillTx/>
                <a:latin typeface="Garamond" pitchFamily="18" charset="0"/>
                <a:ea typeface="+mj-ea"/>
                <a:cs typeface="+mj-cs"/>
              </a:rPr>
              <a:t>• шаровидный;</a:t>
            </a:r>
            <a:br>
              <a:rPr kumimoji="0" lang="ru-RU" sz="4000" b="0" i="0" u="none" strike="noStrike" kern="1200" cap="none" spc="0" normalizeH="0" baseline="0" noProof="0" dirty="0">
                <a:ln>
                  <a:noFill/>
                </a:ln>
                <a:solidFill>
                  <a:srgbClr val="8064A2">
                    <a:lumMod val="50000"/>
                  </a:srgbClr>
                </a:solidFill>
                <a:effectLst/>
                <a:uLnTx/>
                <a:uFillTx/>
                <a:latin typeface="Garamond" pitchFamily="18" charset="0"/>
                <a:ea typeface="+mj-ea"/>
                <a:cs typeface="+mj-cs"/>
              </a:rPr>
            </a:br>
            <a:r>
              <a:rPr kumimoji="0" lang="ru-RU" sz="4000" b="0" i="0" u="none" strike="noStrike" kern="1200" cap="none" spc="0" normalizeH="0" baseline="0" noProof="0" dirty="0">
                <a:ln>
                  <a:noFill/>
                </a:ln>
                <a:solidFill>
                  <a:srgbClr val="8064A2">
                    <a:lumMod val="50000"/>
                  </a:srgbClr>
                </a:solidFill>
                <a:effectLst/>
                <a:uLnTx/>
                <a:uFillTx/>
                <a:latin typeface="Garamond" pitchFamily="18" charset="0"/>
                <a:ea typeface="+mj-ea"/>
                <a:cs typeface="+mj-cs"/>
              </a:rPr>
              <a:t>• хлопьевидный;</a:t>
            </a:r>
            <a:br>
              <a:rPr kumimoji="0" lang="ru-RU" sz="4000" b="0" i="0" u="none" strike="noStrike" kern="1200" cap="none" spc="0" normalizeH="0" baseline="0" noProof="0" dirty="0">
                <a:ln>
                  <a:noFill/>
                </a:ln>
                <a:solidFill>
                  <a:srgbClr val="8064A2">
                    <a:lumMod val="50000"/>
                  </a:srgbClr>
                </a:solidFill>
                <a:effectLst/>
                <a:uLnTx/>
                <a:uFillTx/>
                <a:latin typeface="Garamond" pitchFamily="18" charset="0"/>
                <a:ea typeface="+mj-ea"/>
                <a:cs typeface="+mj-cs"/>
              </a:rPr>
            </a:br>
            <a:r>
              <a:rPr kumimoji="0" lang="ru-RU" sz="4000" b="0" i="0" u="none" strike="noStrike" kern="1200" cap="none" spc="0" normalizeH="0" baseline="0" noProof="0" dirty="0">
                <a:ln>
                  <a:noFill/>
                </a:ln>
                <a:solidFill>
                  <a:sysClr val="windowText" lastClr="000000"/>
                </a:solidFill>
                <a:effectLst/>
                <a:uLnTx/>
                <a:uFillTx/>
                <a:latin typeface="Garamond" pitchFamily="18" charset="0"/>
                <a:ea typeface="+mj-ea"/>
                <a:cs typeface="+mj-cs"/>
              </a:rPr>
              <a:t>• </a:t>
            </a:r>
            <a:r>
              <a:rPr kumimoji="0" lang="ru-RU" sz="4000" b="0" i="0" u="none" strike="noStrike" kern="1200" cap="none" spc="0" normalizeH="0" baseline="0" noProof="0" dirty="0" err="1">
                <a:ln>
                  <a:noFill/>
                </a:ln>
                <a:solidFill>
                  <a:srgbClr val="8064A2">
                    <a:lumMod val="50000"/>
                  </a:srgbClr>
                </a:solidFill>
                <a:effectLst/>
                <a:uLnTx/>
                <a:uFillTx/>
                <a:latin typeface="Garamond" pitchFamily="18" charset="0"/>
                <a:ea typeface="+mj-ea"/>
                <a:cs typeface="+mj-cs"/>
              </a:rPr>
              <a:t>вермикулярный</a:t>
            </a:r>
            <a:r>
              <a:rPr kumimoji="0" lang="ru-RU" sz="4000" b="0" i="0" u="none" strike="noStrike" kern="1200" cap="none" spc="0" normalizeH="0" baseline="0" noProof="0" dirty="0">
                <a:ln>
                  <a:noFill/>
                </a:ln>
                <a:solidFill>
                  <a:srgbClr val="8064A2">
                    <a:lumMod val="50000"/>
                  </a:srgbClr>
                </a:solidFill>
                <a:effectLst/>
                <a:uLnTx/>
                <a:uFillTx/>
                <a:latin typeface="Garamond" pitchFamily="18" charset="0"/>
                <a:ea typeface="+mj-ea"/>
                <a:cs typeface="+mj-cs"/>
              </a:rPr>
              <a:t>.</a:t>
            </a:r>
          </a:p>
        </p:txBody>
      </p:sp>
      <p:pic>
        <p:nvPicPr>
          <p:cNvPr id="3" name="Picture 2">
            <a:extLst>
              <a:ext uri="{FF2B5EF4-FFF2-40B4-BE49-F238E27FC236}">
                <a16:creationId xmlns:a16="http://schemas.microsoft.com/office/drawing/2014/main" id="{D5F06469-43D4-492A-9064-2CF3DE883085}"/>
              </a:ext>
            </a:extLst>
          </p:cNvPr>
          <p:cNvPicPr>
            <a:picLocks noChangeAspect="1" noChangeArrowheads="1"/>
          </p:cNvPicPr>
          <p:nvPr/>
        </p:nvPicPr>
        <p:blipFill>
          <a:blip r:embed="rId2" cstate="print"/>
          <a:srcRect/>
          <a:stretch>
            <a:fillRect/>
          </a:stretch>
        </p:blipFill>
        <p:spPr bwMode="auto">
          <a:xfrm>
            <a:off x="6634581" y="1968887"/>
            <a:ext cx="4549775" cy="4195762"/>
          </a:xfrm>
          <a:prstGeom prst="rect">
            <a:avLst/>
          </a:prstGeom>
          <a:noFill/>
          <a:ln w="76200">
            <a:solidFill>
              <a:srgbClr val="F79646">
                <a:lumMod val="75000"/>
              </a:srgbClr>
            </a:solidFill>
            <a:miter lim="800000"/>
            <a:headEnd/>
            <a:tailEnd/>
          </a:ln>
        </p:spPr>
      </p:pic>
      <p:sp>
        <p:nvSpPr>
          <p:cNvPr id="4" name="TextBox 3">
            <a:extLst>
              <a:ext uri="{FF2B5EF4-FFF2-40B4-BE49-F238E27FC236}">
                <a16:creationId xmlns:a16="http://schemas.microsoft.com/office/drawing/2014/main" id="{D5054EC1-9F80-48DA-9E53-E05C96911733}"/>
              </a:ext>
            </a:extLst>
          </p:cNvPr>
          <p:cNvSpPr txBox="1"/>
          <p:nvPr/>
        </p:nvSpPr>
        <p:spPr>
          <a:xfrm>
            <a:off x="2103400" y="185519"/>
            <a:ext cx="7985199" cy="1015663"/>
          </a:xfrm>
          <a:prstGeom prst="rect">
            <a:avLst/>
          </a:prstGeom>
          <a:noFill/>
        </p:spPr>
        <p:txBody>
          <a:bodyPr wrap="none" rtlCol="0">
            <a:spAutoFit/>
          </a:bodyPr>
          <a:lstStyle/>
          <a:p>
            <a:r>
              <a:rPr lang="ru-RU" sz="6000" i="1" dirty="0">
                <a:solidFill>
                  <a:srgbClr val="FF0000"/>
                </a:solidFill>
                <a:effectLst>
                  <a:outerShdw blurRad="38100" dist="38100" dir="2700000" algn="tl">
                    <a:srgbClr val="000000">
                      <a:alpha val="43137"/>
                    </a:srgbClr>
                  </a:outerShdw>
                </a:effectLst>
              </a:rPr>
              <a:t>Классификация чугунов</a:t>
            </a:r>
          </a:p>
        </p:txBody>
      </p:sp>
    </p:spTree>
    <p:extLst>
      <p:ext uri="{BB962C8B-B14F-4D97-AF65-F5344CB8AC3E}">
        <p14:creationId xmlns:p14="http://schemas.microsoft.com/office/powerpoint/2010/main" val="1572952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Содержимое 2">
            <a:extLst>
              <a:ext uri="{FF2B5EF4-FFF2-40B4-BE49-F238E27FC236}">
                <a16:creationId xmlns:a16="http://schemas.microsoft.com/office/drawing/2014/main" id="{04BC72B1-14A1-493B-A8D6-5CE8393ADB85}"/>
              </a:ext>
            </a:extLst>
          </p:cNvPr>
          <p:cNvSpPr txBox="1">
            <a:spLocks/>
          </p:cNvSpPr>
          <p:nvPr/>
        </p:nvSpPr>
        <p:spPr bwMode="auto">
          <a:xfrm>
            <a:off x="142044" y="1136342"/>
            <a:ext cx="11647502" cy="5043087"/>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12700" algn="ctr" eaLnBrk="1" fontAlgn="auto" hangingPunct="1">
              <a:spcAft>
                <a:spcPts val="0"/>
              </a:spcAft>
              <a:buFont typeface="Arial" pitchFamily="34" charset="0"/>
              <a:buNone/>
              <a:defRPr/>
            </a:pPr>
            <a:r>
              <a:rPr lang="ru-RU" sz="2800" dirty="0">
                <a:latin typeface="Garamond" pitchFamily="18" charset="0"/>
              </a:rPr>
              <a:t>Графит – это полиморфная модификация углерода. </a:t>
            </a:r>
            <a:br>
              <a:rPr lang="ru-RU" sz="2800" dirty="0">
                <a:latin typeface="Garamond" pitchFamily="18" charset="0"/>
              </a:rPr>
            </a:br>
            <a:r>
              <a:rPr lang="ru-RU" sz="2800" b="1" dirty="0">
                <a:latin typeface="Garamond" pitchFamily="18" charset="0"/>
              </a:rPr>
              <a:t>Способы образования графита в чугуне</a:t>
            </a:r>
            <a:r>
              <a:rPr lang="ru-RU" sz="2800" dirty="0">
                <a:latin typeface="Garamond" pitchFamily="18" charset="0"/>
              </a:rPr>
              <a:t/>
            </a:r>
            <a:br>
              <a:rPr lang="ru-RU" sz="2800" dirty="0">
                <a:latin typeface="Garamond" pitchFamily="18" charset="0"/>
              </a:rPr>
            </a:br>
            <a:r>
              <a:rPr lang="ru-RU" sz="2800" dirty="0">
                <a:latin typeface="Garamond" pitchFamily="18" charset="0"/>
              </a:rPr>
              <a:t>- из жидкой фазы;</a:t>
            </a:r>
            <a:br>
              <a:rPr lang="ru-RU" sz="2800" dirty="0">
                <a:latin typeface="Garamond" pitchFamily="18" charset="0"/>
              </a:rPr>
            </a:br>
            <a:r>
              <a:rPr lang="ru-RU" sz="2800" dirty="0">
                <a:latin typeface="Garamond" pitchFamily="18" charset="0"/>
              </a:rPr>
              <a:t>- при разложении ранее образовавшегося цементита. </a:t>
            </a:r>
          </a:p>
          <a:p>
            <a:pPr eaLnBrk="1" fontAlgn="auto" hangingPunct="1">
              <a:spcAft>
                <a:spcPts val="0"/>
              </a:spcAft>
              <a:buFont typeface="Arial" pitchFamily="34" charset="0"/>
              <a:buChar char="•"/>
              <a:defRPr/>
            </a:pPr>
            <a:r>
              <a:rPr lang="ru-RU" sz="2800" dirty="0" err="1">
                <a:latin typeface="Garamond" pitchFamily="18" charset="0"/>
              </a:rPr>
              <a:t>Графитизацию</a:t>
            </a:r>
            <a:r>
              <a:rPr lang="ru-RU" sz="2800" dirty="0">
                <a:latin typeface="Garamond" pitchFamily="18" charset="0"/>
              </a:rPr>
              <a:t> из жидкой фазы, а также от распада цементита первичного и цементита, входящего в состав эвтектики, называют </a:t>
            </a:r>
            <a:r>
              <a:rPr lang="ru-RU" sz="2800" b="1" i="1" dirty="0">
                <a:latin typeface="Garamond" pitchFamily="18" charset="0"/>
              </a:rPr>
              <a:t>первичной стадией </a:t>
            </a:r>
            <a:r>
              <a:rPr lang="ru-RU" sz="2800" b="1" i="1" dirty="0" err="1">
                <a:latin typeface="Garamond" pitchFamily="18" charset="0"/>
              </a:rPr>
              <a:t>графитизации</a:t>
            </a:r>
            <a:r>
              <a:rPr lang="ru-RU" sz="2800" b="1" dirty="0">
                <a:latin typeface="Garamond" pitchFamily="18" charset="0"/>
              </a:rPr>
              <a:t>.</a:t>
            </a:r>
          </a:p>
          <a:p>
            <a:pPr eaLnBrk="1" fontAlgn="auto" hangingPunct="1">
              <a:spcAft>
                <a:spcPts val="0"/>
              </a:spcAft>
              <a:buFont typeface="Arial" pitchFamily="34" charset="0"/>
              <a:buChar char="•"/>
              <a:defRPr/>
            </a:pPr>
            <a:r>
              <a:rPr lang="ru-RU" sz="2800" dirty="0">
                <a:latin typeface="Garamond" pitchFamily="18" charset="0"/>
              </a:rPr>
              <a:t>Выделение вторичного графита из аустенита называют </a:t>
            </a:r>
            <a:r>
              <a:rPr lang="ru-RU" sz="2800" b="1" i="1" dirty="0">
                <a:latin typeface="Garamond" pitchFamily="18" charset="0"/>
              </a:rPr>
              <a:t>промежуточной стадией</a:t>
            </a:r>
            <a:r>
              <a:rPr lang="ru-RU" sz="2800" b="1" dirty="0">
                <a:latin typeface="Garamond" pitchFamily="18" charset="0"/>
              </a:rPr>
              <a:t> </a:t>
            </a:r>
            <a:r>
              <a:rPr lang="ru-RU" sz="2800" b="1" i="1" dirty="0" err="1">
                <a:latin typeface="Garamond" pitchFamily="18" charset="0"/>
              </a:rPr>
              <a:t>графитизации</a:t>
            </a:r>
            <a:r>
              <a:rPr lang="ru-RU" sz="2800" i="1" dirty="0">
                <a:latin typeface="Garamond" pitchFamily="18" charset="0"/>
              </a:rPr>
              <a:t>.</a:t>
            </a:r>
            <a:endParaRPr lang="ru-RU" sz="2800" dirty="0">
              <a:latin typeface="Garamond" pitchFamily="18" charset="0"/>
            </a:endParaRPr>
          </a:p>
          <a:p>
            <a:pPr eaLnBrk="1" fontAlgn="auto" hangingPunct="1">
              <a:spcAft>
                <a:spcPts val="0"/>
              </a:spcAft>
              <a:buFont typeface="Arial" pitchFamily="34" charset="0"/>
              <a:buChar char="•"/>
              <a:defRPr/>
            </a:pPr>
            <a:r>
              <a:rPr lang="ru-RU" sz="2800" dirty="0">
                <a:latin typeface="Garamond" pitchFamily="18" charset="0"/>
              </a:rPr>
              <a:t>Образование </a:t>
            </a:r>
            <a:r>
              <a:rPr lang="ru-RU" sz="2800" dirty="0" err="1">
                <a:latin typeface="Garamond" pitchFamily="18" charset="0"/>
              </a:rPr>
              <a:t>эвтектоидного</a:t>
            </a:r>
            <a:r>
              <a:rPr lang="ru-RU" sz="2800" dirty="0">
                <a:latin typeface="Garamond" pitchFamily="18" charset="0"/>
              </a:rPr>
              <a:t> графита, а также графита, образовавшегося в результате цементита, входящего в состав перлита, называют </a:t>
            </a:r>
            <a:r>
              <a:rPr lang="ru-RU" sz="2800" b="1" i="1" dirty="0">
                <a:latin typeface="Garamond" pitchFamily="18" charset="0"/>
              </a:rPr>
              <a:t>вторичной стадией</a:t>
            </a:r>
            <a:r>
              <a:rPr lang="ru-RU" sz="2800" b="1" dirty="0">
                <a:latin typeface="Garamond" pitchFamily="18" charset="0"/>
              </a:rPr>
              <a:t> </a:t>
            </a:r>
            <a:r>
              <a:rPr lang="ru-RU" sz="2800" b="1" i="1" dirty="0" err="1">
                <a:latin typeface="Garamond" pitchFamily="18" charset="0"/>
              </a:rPr>
              <a:t>графитизации</a:t>
            </a:r>
            <a:r>
              <a:rPr lang="ru-RU" sz="2800" i="1" dirty="0">
                <a:latin typeface="Garamond" pitchFamily="18" charset="0"/>
              </a:rPr>
              <a:t>.</a:t>
            </a:r>
            <a:endParaRPr lang="ru-RU" sz="2800" dirty="0">
              <a:latin typeface="Garamond" pitchFamily="18" charset="0"/>
            </a:endParaRPr>
          </a:p>
        </p:txBody>
      </p:sp>
      <p:sp>
        <p:nvSpPr>
          <p:cNvPr id="5" name="Заголовок 1">
            <a:extLst>
              <a:ext uri="{FF2B5EF4-FFF2-40B4-BE49-F238E27FC236}">
                <a16:creationId xmlns:a16="http://schemas.microsoft.com/office/drawing/2014/main" id="{484BE970-87CD-4D1A-94C9-F5FED6375F57}"/>
              </a:ext>
            </a:extLst>
          </p:cNvPr>
          <p:cNvSpPr txBox="1">
            <a:spLocks/>
          </p:cNvSpPr>
          <p:nvPr/>
        </p:nvSpPr>
        <p:spPr bwMode="auto">
          <a:xfrm>
            <a:off x="1981200" y="107071"/>
            <a:ext cx="8229600" cy="114300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ru-RU" b="1" dirty="0">
                <a:latin typeface="Garamond" pitchFamily="18" charset="0"/>
              </a:rPr>
              <a:t>Процесс </a:t>
            </a:r>
            <a:r>
              <a:rPr lang="ru-RU" b="1" dirty="0" err="1">
                <a:latin typeface="Garamond" pitchFamily="18" charset="0"/>
              </a:rPr>
              <a:t>графитизации</a:t>
            </a:r>
            <a:r>
              <a:rPr lang="ru-RU" sz="1200" dirty="0">
                <a:latin typeface="Garamond" pitchFamily="18" charset="0"/>
              </a:rPr>
              <a:t>.</a:t>
            </a:r>
            <a:br>
              <a:rPr lang="ru-RU" sz="1200" dirty="0">
                <a:latin typeface="Garamond" pitchFamily="18" charset="0"/>
              </a:rPr>
            </a:br>
            <a:r>
              <a:rPr lang="ru-RU" sz="1200" dirty="0">
                <a:latin typeface="Garamond" pitchFamily="18" charset="0"/>
              </a:rPr>
              <a:t> </a:t>
            </a:r>
            <a:br>
              <a:rPr lang="ru-RU" sz="1200" dirty="0">
                <a:latin typeface="Garamond" pitchFamily="18" charset="0"/>
              </a:rPr>
            </a:br>
            <a:r>
              <a:rPr lang="ru-RU" sz="1200" dirty="0">
                <a:latin typeface="Garamond" pitchFamily="18" charset="0"/>
              </a:rPr>
              <a:t/>
            </a:r>
            <a:br>
              <a:rPr lang="ru-RU" sz="1200" dirty="0">
                <a:latin typeface="Garamond" pitchFamily="18" charset="0"/>
              </a:rPr>
            </a:br>
            <a:endParaRPr lang="ru-RU" sz="1200" dirty="0">
              <a:latin typeface="Garamond" pitchFamily="18" charset="0"/>
            </a:endParaRPr>
          </a:p>
        </p:txBody>
      </p:sp>
    </p:spTree>
    <p:extLst>
      <p:ext uri="{BB962C8B-B14F-4D97-AF65-F5344CB8AC3E}">
        <p14:creationId xmlns:p14="http://schemas.microsoft.com/office/powerpoint/2010/main" val="3658190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C7EE73EC-402E-4601-BFA0-875387F3C0AD}"/>
              </a:ext>
            </a:extLst>
          </p:cNvPr>
          <p:cNvGraphicFramePr>
            <a:graphicFrameLocks noGrp="1"/>
          </p:cNvGraphicFramePr>
          <p:nvPr>
            <p:extLst>
              <p:ext uri="{D42A27DB-BD31-4B8C-83A1-F6EECF244321}">
                <p14:modId xmlns:p14="http://schemas.microsoft.com/office/powerpoint/2010/main" val="3074654820"/>
              </p:ext>
            </p:extLst>
          </p:nvPr>
        </p:nvGraphicFramePr>
        <p:xfrm>
          <a:off x="0" y="0"/>
          <a:ext cx="12192000" cy="6859891"/>
        </p:xfrm>
        <a:graphic>
          <a:graphicData uri="http://schemas.openxmlformats.org/drawingml/2006/table">
            <a:tbl>
              <a:tblPr firstRow="1" bandRow="1"/>
              <a:tblGrid>
                <a:gridCol w="2032000">
                  <a:extLst>
                    <a:ext uri="{9D8B030D-6E8A-4147-A177-3AD203B41FA5}">
                      <a16:colId xmlns:a16="http://schemas.microsoft.com/office/drawing/2014/main" val="1367060043"/>
                    </a:ext>
                  </a:extLst>
                </a:gridCol>
                <a:gridCol w="2032000">
                  <a:extLst>
                    <a:ext uri="{9D8B030D-6E8A-4147-A177-3AD203B41FA5}">
                      <a16:colId xmlns:a16="http://schemas.microsoft.com/office/drawing/2014/main" val="4173352875"/>
                    </a:ext>
                  </a:extLst>
                </a:gridCol>
                <a:gridCol w="2032000">
                  <a:extLst>
                    <a:ext uri="{9D8B030D-6E8A-4147-A177-3AD203B41FA5}">
                      <a16:colId xmlns:a16="http://schemas.microsoft.com/office/drawing/2014/main" val="930336429"/>
                    </a:ext>
                  </a:extLst>
                </a:gridCol>
                <a:gridCol w="2032000">
                  <a:extLst>
                    <a:ext uri="{9D8B030D-6E8A-4147-A177-3AD203B41FA5}">
                      <a16:colId xmlns:a16="http://schemas.microsoft.com/office/drawing/2014/main" val="1867584578"/>
                    </a:ext>
                  </a:extLst>
                </a:gridCol>
                <a:gridCol w="2032000">
                  <a:extLst>
                    <a:ext uri="{9D8B030D-6E8A-4147-A177-3AD203B41FA5}">
                      <a16:colId xmlns:a16="http://schemas.microsoft.com/office/drawing/2014/main" val="2925943942"/>
                    </a:ext>
                  </a:extLst>
                </a:gridCol>
                <a:gridCol w="2032000">
                  <a:extLst>
                    <a:ext uri="{9D8B030D-6E8A-4147-A177-3AD203B41FA5}">
                      <a16:colId xmlns:a16="http://schemas.microsoft.com/office/drawing/2014/main" val="2061781785"/>
                    </a:ext>
                  </a:extLst>
                </a:gridCol>
              </a:tblGrid>
              <a:tr h="585829">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Aft>
                          <a:spcPts val="0"/>
                        </a:spcAft>
                      </a:pPr>
                      <a:r>
                        <a:rPr lang="ru-RU" sz="1400" b="1" dirty="0">
                          <a:solidFill>
                            <a:schemeClr val="tx1"/>
                          </a:solidFill>
                          <a:effectLst/>
                          <a:latin typeface="Book Antiqua" pitchFamily="18" charset="0"/>
                        </a:rPr>
                        <a:t>Элементы</a:t>
                      </a:r>
                      <a:endParaRPr lang="ru-RU" sz="1400" b="1" dirty="0">
                        <a:solidFill>
                          <a:schemeClr val="tx1"/>
                        </a:solidFill>
                        <a:effectLst/>
                        <a:latin typeface="Book Antiqua" pitchFamily="18" charset="0"/>
                        <a:ea typeface="Courier New"/>
                      </a:endParaRPr>
                    </a:p>
                  </a:txBody>
                  <a:tcPr marL="6350" marR="63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Aft>
                          <a:spcPts val="0"/>
                        </a:spcAft>
                      </a:pPr>
                      <a:r>
                        <a:rPr lang="ru-RU" sz="1400" b="1" dirty="0">
                          <a:solidFill>
                            <a:schemeClr val="tx1"/>
                          </a:solidFill>
                          <a:effectLst/>
                          <a:latin typeface="Book Antiqua" pitchFamily="18" charset="0"/>
                        </a:rPr>
                        <a:t>Содержание в %</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Aft>
                          <a:spcPts val="0"/>
                        </a:spcAft>
                      </a:pPr>
                      <a:r>
                        <a:rPr lang="ru-RU" sz="1400" b="1">
                          <a:solidFill>
                            <a:schemeClr val="tx1"/>
                          </a:solidFill>
                          <a:effectLst/>
                          <a:latin typeface="Book Antiqua" pitchFamily="18" charset="0"/>
                        </a:rPr>
                        <a:t>Влияние</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hMerge="1">
                  <a:txBody>
                    <a:bodyPr/>
                    <a:lstStyle/>
                    <a:p>
                      <a:endParaRPr lang="ru-RU"/>
                    </a:p>
                  </a:txBody>
                  <a:tcPr/>
                </a:tc>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Aft>
                          <a:spcPts val="0"/>
                        </a:spcAft>
                      </a:pPr>
                      <a:r>
                        <a:rPr lang="ru-RU" sz="1400" b="1">
                          <a:solidFill>
                            <a:schemeClr val="tx1"/>
                          </a:solidFill>
                          <a:effectLst/>
                          <a:latin typeface="Book Antiqua" pitchFamily="18" charset="0"/>
                        </a:rPr>
                        <a:t>Относительное графитизирующее действие</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hMerge="1">
                  <a:txBody>
                    <a:bodyPr/>
                    <a:lstStyle/>
                    <a:p>
                      <a:endParaRPr lang="ru-RU"/>
                    </a:p>
                  </a:txBody>
                  <a:tcPr/>
                </a:tc>
                <a:extLst>
                  <a:ext uri="{0D108BD9-81ED-4DB2-BD59-A6C34878D82A}">
                    <a16:rowId xmlns:a16="http://schemas.microsoft.com/office/drawing/2014/main" val="2859500334"/>
                  </a:ext>
                </a:extLst>
              </a:tr>
              <a:tr h="638190">
                <a:tc vMerge="1">
                  <a:txBody>
                    <a:bodyPr/>
                    <a:lstStyle/>
                    <a:p>
                      <a:endParaRPr lang="ru-RU"/>
                    </a:p>
                  </a:txBody>
                  <a:tcPr/>
                </a:tc>
                <a:tc vMerge="1">
                  <a:txBody>
                    <a:bodyPr/>
                    <a:lstStyle/>
                    <a:p>
                      <a:endParaRPr lang="ru-RU"/>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на основную металлическую массу</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на графит</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при затвердевании</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в твердом состоянии</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extLst>
                  <a:ext uri="{0D108BD9-81ED-4DB2-BD59-A6C34878D82A}">
                    <a16:rowId xmlns:a16="http://schemas.microsoft.com/office/drawing/2014/main" val="347348704"/>
                  </a:ext>
                </a:extLst>
              </a:tr>
              <a:tr h="63819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Кремний</a:t>
                      </a:r>
                      <a:endParaRPr lang="ru-RU" sz="1400" b="1">
                        <a:solidFill>
                          <a:schemeClr val="tx1"/>
                        </a:solidFill>
                        <a:effectLst/>
                        <a:latin typeface="Book Antiqua" pitchFamily="18" charset="0"/>
                        <a:ea typeface="Courier New"/>
                      </a:endParaRPr>
                    </a:p>
                  </a:txBody>
                  <a:tcPr marL="6350" marR="63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До 3,0</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Уменьшение содержания перлита</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Увеличение количества и укрупнение</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+ 1,0</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+ 1,0</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extLst>
                  <a:ext uri="{0D108BD9-81ED-4DB2-BD59-A6C34878D82A}">
                    <a16:rowId xmlns:a16="http://schemas.microsoft.com/office/drawing/2014/main" val="4190757469"/>
                  </a:ext>
                </a:extLst>
              </a:tr>
              <a:tr h="8667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endParaRPr lang="ru-RU" sz="1400" b="1" dirty="0">
                        <a:solidFill>
                          <a:schemeClr val="tx1"/>
                        </a:solidFill>
                        <a:effectLst/>
                        <a:latin typeface="Book Antiqua" pitchFamily="18" charset="0"/>
                      </a:endParaRPr>
                    </a:p>
                    <a:p>
                      <a:pPr algn="ctr">
                        <a:spcAft>
                          <a:spcPts val="0"/>
                        </a:spcAft>
                      </a:pPr>
                      <a:r>
                        <a:rPr lang="ru-RU" sz="1400" b="1" dirty="0">
                          <a:solidFill>
                            <a:schemeClr val="tx1"/>
                          </a:solidFill>
                          <a:effectLst/>
                          <a:latin typeface="Book Antiqua" pitchFamily="18" charset="0"/>
                        </a:rPr>
                        <a:t>Углерод</a:t>
                      </a:r>
                    </a:p>
                  </a:txBody>
                  <a:tcPr marL="6350" marR="635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Более 1,7</a:t>
                      </a:r>
                    </a:p>
                    <a:p>
                      <a:pPr algn="ctr">
                        <a:spcAft>
                          <a:spcPts val="0"/>
                        </a:spcAft>
                      </a:pPr>
                      <a:r>
                        <a:rPr lang="ru-RU" sz="1400" b="1">
                          <a:solidFill>
                            <a:schemeClr val="tx1"/>
                          </a:solidFill>
                          <a:effectLst/>
                          <a:latin typeface="Book Antiqua" pitchFamily="18" charset="0"/>
                        </a:rPr>
                        <a:t>» 0,8</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То же</a:t>
                      </a:r>
                    </a:p>
                    <a:p>
                      <a:pPr algn="ctr">
                        <a:spcAft>
                          <a:spcPts val="0"/>
                        </a:spcAft>
                      </a:pPr>
                      <a:r>
                        <a:rPr lang="ru-RU" sz="1400" b="1" dirty="0">
                          <a:solidFill>
                            <a:schemeClr val="tx1"/>
                          </a:solidFill>
                          <a:effectLst/>
                          <a:latin typeface="Book Antiqua" pitchFamily="18" charset="0"/>
                        </a:rPr>
                        <a:t> Размельчение перлита</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То же</a:t>
                      </a:r>
                    </a:p>
                    <a:p>
                      <a:pPr algn="ctr">
                        <a:spcAft>
                          <a:spcPts val="0"/>
                        </a:spcAft>
                      </a:pPr>
                      <a:r>
                        <a:rPr lang="ru-RU" sz="1400" b="1" dirty="0">
                          <a:solidFill>
                            <a:schemeClr val="tx1"/>
                          </a:solidFill>
                          <a:effectLst/>
                          <a:latin typeface="Book Antiqua" pitchFamily="18" charset="0"/>
                        </a:rPr>
                        <a:t>Слабое размельчение</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+ 1,0</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От +0,2 до + 0,5</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extLst>
                  <a:ext uri="{0D108BD9-81ED-4DB2-BD59-A6C34878D82A}">
                    <a16:rowId xmlns:a16="http://schemas.microsoft.com/office/drawing/2014/main" val="2484878229"/>
                  </a:ext>
                </a:extLst>
              </a:tr>
              <a:tr h="63819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400" b="1" dirty="0">
                          <a:solidFill>
                            <a:schemeClr val="tx1"/>
                          </a:solidFill>
                          <a:effectLst/>
                          <a:latin typeface="Book Antiqua" pitchFamily="18" charset="0"/>
                        </a:rPr>
                        <a:t>Марганец </a:t>
                      </a:r>
                      <a:endParaRPr lang="ru-RU" sz="1400" b="1" dirty="0">
                        <a:solidFill>
                          <a:schemeClr val="tx1"/>
                        </a:solidFill>
                        <a:effectLst/>
                        <a:latin typeface="Book Antiqua" pitchFamily="18" charset="0"/>
                        <a:ea typeface="Courier New"/>
                      </a:endParaRPr>
                    </a:p>
                  </a:txBody>
                  <a:tcPr marL="6350" marR="63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 1,0</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Образование серни­стого марганца</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То же, но умень­шение количества</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 0,2</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 -0,2  » 0,5</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extLst>
                  <a:ext uri="{0D108BD9-81ED-4DB2-BD59-A6C34878D82A}">
                    <a16:rowId xmlns:a16="http://schemas.microsoft.com/office/drawing/2014/main" val="1954378383"/>
                  </a:ext>
                </a:extLst>
              </a:tr>
              <a:tr h="5858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Фосфор</a:t>
                      </a:r>
                      <a:endParaRPr lang="ru-RU" sz="1400" b="1">
                        <a:solidFill>
                          <a:schemeClr val="tx1"/>
                        </a:solidFill>
                        <a:effectLst/>
                        <a:latin typeface="Book Antiqua" pitchFamily="18" charset="0"/>
                        <a:ea typeface="Courier New"/>
                      </a:endParaRPr>
                    </a:p>
                  </a:txBody>
                  <a:tcPr marL="6350" marR="63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До 1,0</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Образование</a:t>
                      </a:r>
                    </a:p>
                    <a:p>
                      <a:pPr algn="ctr">
                        <a:spcAft>
                          <a:spcPts val="0"/>
                        </a:spcAft>
                      </a:pPr>
                      <a:r>
                        <a:rPr lang="ru-RU" sz="1400" b="1" dirty="0">
                          <a:solidFill>
                            <a:schemeClr val="tx1"/>
                          </a:solidFill>
                          <a:effectLst/>
                          <a:latin typeface="Book Antiqua" pitchFamily="18" charset="0"/>
                        </a:rPr>
                        <a:t>фосфидов</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Влияет слабо</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+ 0,1</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 + 0,1 » —0,2</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extLst>
                  <a:ext uri="{0D108BD9-81ED-4DB2-BD59-A6C34878D82A}">
                    <a16:rowId xmlns:a16="http://schemas.microsoft.com/office/drawing/2014/main" val="570304769"/>
                  </a:ext>
                </a:extLst>
              </a:tr>
              <a:tr h="5858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Сера</a:t>
                      </a:r>
                      <a:endParaRPr lang="ru-RU" sz="1400" b="1">
                        <a:solidFill>
                          <a:schemeClr val="tx1"/>
                        </a:solidFill>
                        <a:effectLst/>
                        <a:latin typeface="Book Antiqua" pitchFamily="18" charset="0"/>
                        <a:ea typeface="Courier New"/>
                      </a:endParaRPr>
                    </a:p>
                  </a:txBody>
                  <a:tcPr marL="6350" marR="63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 0,2</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Образование</a:t>
                      </a:r>
                    </a:p>
                    <a:p>
                      <a:pPr algn="ctr">
                        <a:spcAft>
                          <a:spcPts val="0"/>
                        </a:spcAft>
                      </a:pPr>
                      <a:r>
                        <a:rPr lang="ru-RU" sz="1400" b="1">
                          <a:solidFill>
                            <a:schemeClr val="tx1"/>
                          </a:solidFill>
                          <a:effectLst/>
                          <a:latin typeface="Book Antiqua" pitchFamily="18" charset="0"/>
                        </a:rPr>
                        <a:t>сульфидов</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Уменьшение количества</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 2,0</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 - 2 » - 4</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extLst>
                  <a:ext uri="{0D108BD9-81ED-4DB2-BD59-A6C34878D82A}">
                    <a16:rowId xmlns:a16="http://schemas.microsoft.com/office/drawing/2014/main" val="949171161"/>
                  </a:ext>
                </a:extLst>
              </a:tr>
              <a:tr h="8667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Никель</a:t>
                      </a:r>
                      <a:endParaRPr lang="ru-RU" sz="1400" b="1">
                        <a:solidFill>
                          <a:schemeClr val="tx1"/>
                        </a:solidFill>
                        <a:effectLst/>
                        <a:latin typeface="Book Antiqua" pitchFamily="18" charset="0"/>
                        <a:ea typeface="Courier New"/>
                      </a:endParaRPr>
                    </a:p>
                  </a:txBody>
                  <a:tcPr marL="6350" marR="63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 1,5</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Размельчение</a:t>
                      </a:r>
                    </a:p>
                    <a:p>
                      <a:pPr algn="ctr">
                        <a:spcAft>
                          <a:spcPts val="0"/>
                        </a:spcAft>
                      </a:pPr>
                      <a:r>
                        <a:rPr lang="ru-RU" sz="1400" b="1" dirty="0">
                          <a:solidFill>
                            <a:schemeClr val="tx1"/>
                          </a:solidFill>
                          <a:effectLst/>
                          <a:latin typeface="Book Antiqua" pitchFamily="18" charset="0"/>
                        </a:rPr>
                        <a:t>перлита</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Увеличение количества и слабое размельчение</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+ 0,4</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 + 0,4 » - 0,2</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extLst>
                  <a:ext uri="{0D108BD9-81ED-4DB2-BD59-A6C34878D82A}">
                    <a16:rowId xmlns:a16="http://schemas.microsoft.com/office/drawing/2014/main" val="81518753"/>
                  </a:ext>
                </a:extLst>
              </a:tr>
              <a:tr h="8667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Хром</a:t>
                      </a:r>
                      <a:endParaRPr lang="ru-RU" sz="1400" b="1">
                        <a:solidFill>
                          <a:schemeClr val="tx1"/>
                        </a:solidFill>
                        <a:effectLst/>
                        <a:latin typeface="Book Antiqua" pitchFamily="18" charset="0"/>
                        <a:ea typeface="Courier New"/>
                      </a:endParaRPr>
                    </a:p>
                  </a:txBody>
                  <a:tcPr marL="6350" marR="63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 1,0</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То же</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Уменьшение количества и слабое размельчение</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a:solidFill>
                            <a:schemeClr val="tx1"/>
                          </a:solidFill>
                          <a:effectLst/>
                          <a:latin typeface="Book Antiqua" pitchFamily="18" charset="0"/>
                        </a:rPr>
                        <a:t>- 1,2</a:t>
                      </a:r>
                      <a:endParaRPr lang="ru-RU" sz="1400" b="1">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ru-RU" sz="1400" b="1" dirty="0">
                          <a:solidFill>
                            <a:schemeClr val="tx1"/>
                          </a:solidFill>
                          <a:effectLst/>
                          <a:latin typeface="Book Antiqua" pitchFamily="18" charset="0"/>
                        </a:rPr>
                        <a:t>» - 1,2 » - 3,0</a:t>
                      </a:r>
                      <a:endParaRPr lang="ru-RU" sz="1400" b="1" dirty="0">
                        <a:solidFill>
                          <a:schemeClr val="tx1"/>
                        </a:solidFill>
                        <a:effectLst/>
                        <a:latin typeface="Book Antiqua" pitchFamily="18" charset="0"/>
                        <a:ea typeface="Courier New"/>
                      </a:endParaRPr>
                    </a:p>
                  </a:txBody>
                  <a:tcPr marL="6350" marR="635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extLst>
                  <a:ext uri="{0D108BD9-81ED-4DB2-BD59-A6C34878D82A}">
                    <a16:rowId xmlns:a16="http://schemas.microsoft.com/office/drawing/2014/main" val="1509812479"/>
                  </a:ext>
                </a:extLst>
              </a:tr>
              <a:tr h="585829">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ru-RU" sz="1400" b="1" kern="1200" dirty="0">
                          <a:solidFill>
                            <a:schemeClr val="tx1"/>
                          </a:solidFill>
                          <a:effectLst/>
                          <a:latin typeface="Book Antiqua" pitchFamily="18" charset="0"/>
                        </a:rPr>
                        <a:t>Примечания: 1. Знак «+» обозначает положительное, а знак «—» — отрицательное влияние.</a:t>
                      </a:r>
                      <a:endParaRPr lang="ru-RU" sz="1400" b="1" dirty="0">
                        <a:solidFill>
                          <a:schemeClr val="tx1"/>
                        </a:solidFill>
                        <a:latin typeface="Book Antiqua"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prst="coolSlant"/>
                      <a:lightRig rig="flood" dir="t"/>
                    </a:cell3D>
                    <a:solidFill>
                      <a:schemeClr val="bg1"/>
                    </a:solidFill>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extLst>
                  <a:ext uri="{0D108BD9-81ED-4DB2-BD59-A6C34878D82A}">
                    <a16:rowId xmlns:a16="http://schemas.microsoft.com/office/drawing/2014/main" val="348775167"/>
                  </a:ext>
                </a:extLst>
              </a:tr>
            </a:tbl>
          </a:graphicData>
        </a:graphic>
      </p:graphicFrame>
    </p:spTree>
    <p:extLst>
      <p:ext uri="{BB962C8B-B14F-4D97-AF65-F5344CB8AC3E}">
        <p14:creationId xmlns:p14="http://schemas.microsoft.com/office/powerpoint/2010/main" val="4229989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652D5FC9-9639-444C-8782-621C1AEA46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357" y="483119"/>
            <a:ext cx="8833285" cy="6082631"/>
          </a:xfrm>
          <a:prstGeom prst="rect">
            <a:avLst/>
          </a:prstGeom>
          <a:noFill/>
          <a:extLst>
            <a:ext uri="{909E8E84-426E-40DD-AFC4-6F175D3DCCD1}">
              <a14:hiddenFill xmlns:a14="http://schemas.microsoft.com/office/drawing/2010/main">
                <a:solidFill>
                  <a:srgbClr val="FFFFFF"/>
                </a:solidFill>
              </a14:hiddenFill>
            </a:ext>
          </a:extLst>
        </p:spPr>
      </p:pic>
      <p:pic>
        <p:nvPicPr>
          <p:cNvPr id="7" name="Рисунок 6">
            <a:extLst>
              <a:ext uri="{FF2B5EF4-FFF2-40B4-BE49-F238E27FC236}">
                <a16:creationId xmlns:a16="http://schemas.microsoft.com/office/drawing/2014/main" id="{BCE11CED-6CB8-435C-9EAD-C5BFA4393757}"/>
              </a:ext>
            </a:extLst>
          </p:cNvPr>
          <p:cNvPicPr>
            <a:picLocks noChangeAspect="1"/>
          </p:cNvPicPr>
          <p:nvPr/>
        </p:nvPicPr>
        <p:blipFill>
          <a:blip r:embed="rId3"/>
          <a:stretch>
            <a:fillRect/>
          </a:stretch>
        </p:blipFill>
        <p:spPr>
          <a:xfrm>
            <a:off x="9468180" y="-10596046"/>
            <a:ext cx="45720" cy="17662672"/>
          </a:xfrm>
          <a:prstGeom prst="rect">
            <a:avLst/>
          </a:prstGeom>
        </p:spPr>
      </p:pic>
      <p:pic>
        <p:nvPicPr>
          <p:cNvPr id="9" name="Рисунок 8">
            <a:extLst>
              <a:ext uri="{FF2B5EF4-FFF2-40B4-BE49-F238E27FC236}">
                <a16:creationId xmlns:a16="http://schemas.microsoft.com/office/drawing/2014/main" id="{676376A8-F5A8-4ED2-90A6-FBA4C0781B75}"/>
              </a:ext>
            </a:extLst>
          </p:cNvPr>
          <p:cNvPicPr>
            <a:picLocks noChangeAspect="1"/>
          </p:cNvPicPr>
          <p:nvPr/>
        </p:nvPicPr>
        <p:blipFill>
          <a:blip r:embed="rId4"/>
          <a:stretch>
            <a:fillRect/>
          </a:stretch>
        </p:blipFill>
        <p:spPr>
          <a:xfrm>
            <a:off x="5349537" y="-9698178"/>
            <a:ext cx="45719" cy="16556178"/>
          </a:xfrm>
          <a:prstGeom prst="rect">
            <a:avLst/>
          </a:prstGeom>
        </p:spPr>
      </p:pic>
    </p:spTree>
    <p:extLst>
      <p:ext uri="{BB962C8B-B14F-4D97-AF65-F5344CB8AC3E}">
        <p14:creationId xmlns:p14="http://schemas.microsoft.com/office/powerpoint/2010/main" val="42669923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861</Words>
  <Application>Microsoft Office PowerPoint</Application>
  <PresentationFormat>Широкоэкранный</PresentationFormat>
  <Paragraphs>196</Paragraphs>
  <Slides>24</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24</vt:i4>
      </vt:variant>
    </vt:vector>
  </HeadingPairs>
  <TitlesOfParts>
    <vt:vector size="34" baseType="lpstr">
      <vt:lpstr>Arial</vt:lpstr>
      <vt:lpstr>Book Antiqua</vt:lpstr>
      <vt:lpstr>Calibri</vt:lpstr>
      <vt:lpstr>Calibri Light</vt:lpstr>
      <vt:lpstr>Cambria Math</vt:lpstr>
      <vt:lpstr>Courier New</vt:lpstr>
      <vt:lpstr>Garamond</vt:lpstr>
      <vt:lpstr>Times New Roman</vt:lpstr>
      <vt:lpstr>YS Text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софья ветрова</dc:creator>
  <cp:lastModifiedBy>Admin</cp:lastModifiedBy>
  <cp:revision>15</cp:revision>
  <dcterms:created xsi:type="dcterms:W3CDTF">2023-11-27T17:21:05Z</dcterms:created>
  <dcterms:modified xsi:type="dcterms:W3CDTF">2023-11-28T08:11:05Z</dcterms:modified>
</cp:coreProperties>
</file>