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4" r:id="rId3"/>
    <p:sldMasterId id="2147483756" r:id="rId4"/>
    <p:sldMasterId id="2147483780" r:id="rId5"/>
    <p:sldMasterId id="2147483792" r:id="rId6"/>
    <p:sldMasterId id="2147483840" r:id="rId7"/>
    <p:sldMasterId id="2147483864" r:id="rId8"/>
    <p:sldMasterId id="2147484055" r:id="rId9"/>
  </p:sldMasterIdLst>
  <p:sldIdLst>
    <p:sldId id="268" r:id="rId10"/>
    <p:sldId id="310" r:id="rId11"/>
    <p:sldId id="309" r:id="rId12"/>
    <p:sldId id="273" r:id="rId13"/>
    <p:sldId id="263" r:id="rId14"/>
    <p:sldId id="311" r:id="rId15"/>
    <p:sldId id="260" r:id="rId16"/>
    <p:sldId id="272" r:id="rId17"/>
    <p:sldId id="266" r:id="rId18"/>
    <p:sldId id="267" r:id="rId19"/>
    <p:sldId id="308" r:id="rId20"/>
    <p:sldId id="278" r:id="rId21"/>
    <p:sldId id="269" r:id="rId22"/>
    <p:sldId id="301" r:id="rId23"/>
    <p:sldId id="270" r:id="rId24"/>
    <p:sldId id="281" r:id="rId25"/>
    <p:sldId id="282" r:id="rId26"/>
    <p:sldId id="283" r:id="rId27"/>
    <p:sldId id="300" r:id="rId28"/>
    <p:sldId id="295" r:id="rId29"/>
    <p:sldId id="312" r:id="rId30"/>
    <p:sldId id="299" r:id="rId31"/>
    <p:sldId id="287" r:id="rId32"/>
    <p:sldId id="292" r:id="rId33"/>
    <p:sldId id="293" r:id="rId34"/>
    <p:sldId id="302" r:id="rId35"/>
    <p:sldId id="30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C638D477-E717-4838-B75B-7A54131E37F3}">
          <p14:sldIdLst>
            <p14:sldId id="259"/>
            <p14:sldId id="273"/>
            <p14:sldId id="263"/>
            <p14:sldId id="265"/>
            <p14:sldId id="260"/>
            <p14:sldId id="272"/>
            <p14:sldId id="266"/>
            <p14:sldId id="267"/>
            <p14:sldId id="268"/>
            <p14:sldId id="278"/>
            <p14:sldId id="269"/>
            <p14:sldId id="301"/>
            <p14:sldId id="270"/>
            <p14:sldId id="281"/>
            <p14:sldId id="282"/>
            <p14:sldId id="283"/>
            <p14:sldId id="300"/>
            <p14:sldId id="295"/>
            <p14:sldId id="296"/>
            <p14:sldId id="294"/>
            <p14:sldId id="299"/>
            <p14:sldId id="287"/>
            <p14:sldId id="292"/>
            <p14:sldId id="293"/>
            <p14:sldId id="297"/>
            <p14:sldId id="29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24"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C71EC6-210F-42DE-9C53-41977AD35B3D}" type="datetimeFigureOut">
              <a:rPr lang="ru-RU" smtClean="0"/>
              <a:pPr/>
              <a:t>06.12.2023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B4C71EC6-210F-42DE-9C53-41977AD35B3D}" type="datetimeFigureOut">
              <a:rPr lang="ru-RU" smtClean="0"/>
              <a:pPr/>
              <a:t>06.12.2023</a:t>
            </a:fld>
            <a:endParaRPr lang="ru-RU"/>
          </a:p>
        </p:txBody>
      </p:sp>
      <p:sp>
        <p:nvSpPr>
          <p:cNvPr id="10" name="Номер слайда 9"/>
          <p:cNvSpPr>
            <a:spLocks noGrp="1"/>
          </p:cNvSpPr>
          <p:nvPr>
            <p:ph type="sldNum" sz="quarter" idx="16"/>
          </p:nvPr>
        </p:nvSpPr>
        <p:spPr/>
        <p:txBody>
          <a:bodyPr rtlCol="0"/>
          <a:lstStyle/>
          <a:p>
            <a:fld id="{B19B0651-EE4F-4900-A07F-96A6BFA9D0F0}"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B4C71EC6-210F-42DE-9C53-41977AD35B3D}" type="datetimeFigureOut">
              <a:rPr lang="ru-RU" smtClean="0"/>
              <a:pPr/>
              <a:t>06.12.2023</a:t>
            </a:fld>
            <a:endParaRPr lang="ru-RU"/>
          </a:p>
        </p:txBody>
      </p:sp>
      <p:sp>
        <p:nvSpPr>
          <p:cNvPr id="12" name="Номер слайда 11"/>
          <p:cNvSpPr>
            <a:spLocks noGrp="1"/>
          </p:cNvSpPr>
          <p:nvPr>
            <p:ph type="sldNum" sz="quarter" idx="16"/>
          </p:nvPr>
        </p:nvSpPr>
        <p:spPr/>
        <p:txBody>
          <a:bodyPr rtlCol="0"/>
          <a:lstStyle/>
          <a:p>
            <a:fld id="{B19B0651-EE4F-4900-A07F-96A6BFA9D0F0}"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19B0651-EE4F-4900-A07F-96A6BFA9D0F0}"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B4C71EC6-210F-42DE-9C53-41977AD35B3D}" type="datetimeFigureOut">
              <a:rPr lang="ru-RU" smtClean="0"/>
              <a:pPr/>
              <a:t>06.12.2023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19B0651-EE4F-4900-A07F-96A6BFA9D0F0}"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06.12.2023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06.12.2023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B4C71EC6-210F-42DE-9C53-41977AD35B3D}" type="datetimeFigureOut">
              <a:rPr lang="ru-RU" smtClean="0"/>
              <a:pPr/>
              <a:t>06.12.2023</a:t>
            </a:fld>
            <a:endParaRPr lang="ru-RU"/>
          </a:p>
        </p:txBody>
      </p:sp>
      <p:sp>
        <p:nvSpPr>
          <p:cNvPr id="10" name="Slide Number Placeholder 9"/>
          <p:cNvSpPr>
            <a:spLocks noGrp="1"/>
          </p:cNvSpPr>
          <p:nvPr>
            <p:ph type="sldNum" sz="quarter" idx="15"/>
          </p:nvPr>
        </p:nvSpPr>
        <p:spPr/>
        <p:txBody>
          <a:bodyPr/>
          <a:lstStyle/>
          <a:p>
            <a:fld id="{B19B0651-EE4F-4900-A07F-96A6BFA9D0F0}" type="slidenum">
              <a:rPr lang="ru-RU" smtClean="0"/>
              <a:pPr/>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0" name="Slide Number Placeholder 9"/>
          <p:cNvSpPr>
            <a:spLocks noGrp="1"/>
          </p:cNvSpPr>
          <p:nvPr>
            <p:ph type="sldNum" sz="quarter" idx="11"/>
          </p:nvPr>
        </p:nvSpPr>
        <p:spPr/>
        <p:txBody>
          <a:bodyPr/>
          <a:lstStyle/>
          <a:p>
            <a:fld id="{B19B0651-EE4F-4900-A07F-96A6BFA9D0F0}" type="slidenum">
              <a:rPr lang="ru-RU" smtClean="0"/>
              <a:pPr/>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11" name="Slide Number Placeholder 10"/>
          <p:cNvSpPr>
            <a:spLocks noGrp="1"/>
          </p:cNvSpPr>
          <p:nvPr>
            <p:ph type="sldNum" sz="quarter" idx="11"/>
          </p:nvPr>
        </p:nvSpPr>
        <p:spPr/>
        <p:txBody>
          <a:bodyPr/>
          <a:lstStyle/>
          <a:p>
            <a:fld id="{B19B0651-EE4F-4900-A07F-96A6BFA9D0F0}" type="slidenum">
              <a:rPr lang="ru-RU" smtClean="0"/>
              <a:pPr/>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B4C71EC6-210F-42DE-9C53-41977AD35B3D}" type="datetimeFigureOut">
              <a:rPr lang="ru-RU" smtClean="0"/>
              <a:pPr/>
              <a:t>06.12.2023</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B19B0651-EE4F-4900-A07F-96A6BFA9D0F0}" type="slidenum">
              <a:rPr lang="ru-RU" smtClean="0"/>
              <a:pPr/>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72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083276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76092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137557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8143213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78014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482653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87205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57073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8509712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59800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C71EC6-210F-42DE-9C53-41977AD35B3D}" type="datetimeFigureOut">
              <a:rPr lang="ru-RU" smtClean="0"/>
              <a:pPr/>
              <a:t>06.12.2023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06.12.2023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06.12.2023</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C71EC6-210F-42DE-9C53-41977AD35B3D}" type="datetimeFigureOut">
              <a:rPr lang="ru-RU" smtClean="0"/>
              <a:pPr/>
              <a:t>06.12.2023</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9B0651-EE4F-4900-A07F-96A6BFA9D0F0}"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060857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699792" y="2248347"/>
            <a:ext cx="5904656" cy="4421013"/>
          </a:xfrm>
        </p:spPr>
        <p:txBody>
          <a:bodyPr>
            <a:normAutofit fontScale="25000" lnSpcReduction="20000"/>
          </a:bodyPr>
          <a:lstStyle/>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ru-RU" sz="2000" dirty="0" smtClean="0"/>
          </a:p>
          <a:p>
            <a:pPr lvl="8">
              <a:buNone/>
            </a:pPr>
            <a:endParaRPr lang="en-US" sz="8000" dirty="0" smtClean="0">
              <a:solidFill>
                <a:schemeClr val="tx2"/>
              </a:solidFill>
              <a:latin typeface="Constantia" pitchFamily="18" charset="0"/>
            </a:endParaRPr>
          </a:p>
          <a:p>
            <a:pPr lvl="8">
              <a:buNone/>
            </a:pPr>
            <a:endParaRPr lang="en-US" sz="8000" dirty="0" smtClean="0">
              <a:solidFill>
                <a:schemeClr val="tx2"/>
              </a:solidFill>
              <a:latin typeface="Constantia" pitchFamily="18" charset="0"/>
            </a:endParaRPr>
          </a:p>
          <a:p>
            <a:pPr lvl="8">
              <a:buNone/>
            </a:pPr>
            <a:r>
              <a:rPr lang="ru-RU" sz="8000" dirty="0" smtClean="0">
                <a:solidFill>
                  <a:schemeClr val="tx2"/>
                </a:solidFill>
                <a:latin typeface="Constantia" pitchFamily="18" charset="0"/>
              </a:rPr>
              <a:t>Выполнил: </a:t>
            </a:r>
          </a:p>
          <a:p>
            <a:pPr lvl="8">
              <a:buNone/>
            </a:pPr>
            <a:r>
              <a:rPr lang="ru-RU" sz="8000" dirty="0" smtClean="0">
                <a:solidFill>
                  <a:schemeClr val="tx2"/>
                </a:solidFill>
                <a:latin typeface="Constantia" pitchFamily="18" charset="0"/>
              </a:rPr>
              <a:t>обучающийся  гр. А1-20</a:t>
            </a:r>
          </a:p>
          <a:p>
            <a:pPr lvl="8">
              <a:buNone/>
            </a:pPr>
            <a:r>
              <a:rPr lang="ru-RU" sz="8000" dirty="0" smtClean="0">
                <a:solidFill>
                  <a:schemeClr val="tx2"/>
                </a:solidFill>
                <a:latin typeface="Constantia" pitchFamily="18" charset="0"/>
              </a:rPr>
              <a:t>Утробин А.А.</a:t>
            </a:r>
          </a:p>
          <a:p>
            <a:pPr lvl="8">
              <a:buNone/>
            </a:pPr>
            <a:r>
              <a:rPr lang="ru-RU" sz="8000" dirty="0" smtClean="0">
                <a:solidFill>
                  <a:schemeClr val="tx2"/>
                </a:solidFill>
                <a:latin typeface="Constantia" pitchFamily="18" charset="0"/>
              </a:rPr>
              <a:t>Руководитель:</a:t>
            </a:r>
          </a:p>
          <a:p>
            <a:pPr lvl="8">
              <a:buNone/>
            </a:pPr>
            <a:r>
              <a:rPr lang="ru-RU" sz="8000" dirty="0" smtClean="0">
                <a:solidFill>
                  <a:schemeClr val="tx2"/>
                </a:solidFill>
                <a:latin typeface="Constantia" pitchFamily="18" charset="0"/>
              </a:rPr>
              <a:t> преподаватель</a:t>
            </a:r>
          </a:p>
          <a:p>
            <a:pPr lvl="8">
              <a:buNone/>
            </a:pPr>
            <a:r>
              <a:rPr lang="ru-RU" sz="8000" dirty="0" smtClean="0">
                <a:solidFill>
                  <a:schemeClr val="tx2"/>
                </a:solidFill>
                <a:latin typeface="Constantia" pitchFamily="18" charset="0"/>
              </a:rPr>
              <a:t>Осипова Л.Н.</a:t>
            </a:r>
          </a:p>
          <a:p>
            <a:endParaRPr lang="ru-RU" sz="8000" dirty="0" smtClean="0">
              <a:solidFill>
                <a:schemeClr val="tx2"/>
              </a:solidFill>
            </a:endParaRPr>
          </a:p>
          <a:p>
            <a:pPr>
              <a:buNone/>
            </a:pPr>
            <a:r>
              <a:rPr lang="en-US" sz="8000" dirty="0" smtClean="0">
                <a:solidFill>
                  <a:schemeClr val="tx2"/>
                </a:solidFill>
              </a:rPr>
              <a:t>		</a:t>
            </a:r>
            <a:r>
              <a:rPr lang="ru-RU" sz="8000" dirty="0" smtClean="0">
                <a:solidFill>
                  <a:schemeClr val="tx2"/>
                </a:solidFill>
              </a:rPr>
              <a:t>Уфа, 2023</a:t>
            </a:r>
          </a:p>
          <a:p>
            <a:pPr marL="0" indent="0">
              <a:lnSpc>
                <a:spcPct val="100000"/>
              </a:lnSpc>
              <a:spcBef>
                <a:spcPts val="0"/>
              </a:spcBef>
              <a:buNone/>
            </a:pPr>
            <a:endParaRPr lang="ru-RU" sz="8000" dirty="0">
              <a:solidFill>
                <a:schemeClr val="tx2"/>
              </a:solidFill>
            </a:endParaRPr>
          </a:p>
        </p:txBody>
      </p:sp>
      <p:sp>
        <p:nvSpPr>
          <p:cNvPr id="3" name="Заголовок 2"/>
          <p:cNvSpPr>
            <a:spLocks noGrp="1"/>
          </p:cNvSpPr>
          <p:nvPr>
            <p:ph type="title"/>
          </p:nvPr>
        </p:nvSpPr>
        <p:spPr>
          <a:xfrm>
            <a:off x="688490" y="404664"/>
            <a:ext cx="7756263" cy="1440160"/>
          </a:xfrm>
        </p:spPr>
        <p:txBody>
          <a:bodyPr>
            <a:normAutofit fontScale="90000"/>
          </a:bodyPr>
          <a:lstStyle/>
          <a:p>
            <a:pPr lvl="1" algn="ctr" rtl="0">
              <a:spcBef>
                <a:spcPct val="0"/>
              </a:spcBef>
            </a:pPr>
            <a:r>
              <a:rPr lang="ru-RU" sz="3200" b="1" dirty="0" smtClean="0"/>
              <a:t/>
            </a:r>
            <a:br>
              <a:rPr lang="ru-RU" sz="3200" b="1" dirty="0" smtClean="0"/>
            </a:br>
            <a:r>
              <a:rPr lang="ru-RU" sz="3200" b="1" dirty="0" smtClean="0"/>
              <a:t/>
            </a:r>
            <a:br>
              <a:rPr lang="ru-RU" sz="3200" b="1" dirty="0" smtClean="0"/>
            </a:br>
            <a:r>
              <a:rPr lang="ru-RU" sz="3800" b="1" dirty="0" smtClean="0">
                <a:latin typeface="Constantia" pitchFamily="18" charset="0"/>
              </a:rPr>
              <a:t>Правовые   основы   развития </a:t>
            </a:r>
            <a:br>
              <a:rPr lang="ru-RU" sz="3800" b="1" dirty="0" smtClean="0">
                <a:latin typeface="Constantia" pitchFamily="18" charset="0"/>
              </a:rPr>
            </a:br>
            <a:r>
              <a:rPr lang="ru-RU" sz="3800" b="1" dirty="0" smtClean="0">
                <a:latin typeface="Constantia" pitchFamily="18" charset="0"/>
              </a:rPr>
              <a:t>государственности   Башкирии </a:t>
            </a:r>
            <a:br>
              <a:rPr lang="ru-RU" sz="3800" b="1" dirty="0" smtClean="0">
                <a:latin typeface="Constantia" pitchFamily="18" charset="0"/>
              </a:rPr>
            </a:br>
            <a:r>
              <a:rPr lang="ru-RU" sz="3800" b="1" dirty="0" smtClean="0">
                <a:latin typeface="Constantia" pitchFamily="18" charset="0"/>
              </a:rPr>
              <a:t>с 1919 года по настоящее время</a:t>
            </a:r>
            <a:endParaRPr lang="ru-RU" sz="3800" b="1"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2620" y="116632"/>
            <a:ext cx="8784976" cy="848064"/>
          </a:xfrm>
        </p:spPr>
        <p:txBody>
          <a:bodyPr>
            <a:normAutofit fontScale="90000"/>
          </a:bodyPr>
          <a:lstStyle/>
          <a:p>
            <a:r>
              <a:rPr lang="ru-RU" sz="3600" b="1" dirty="0" smtClean="0"/>
              <a:t/>
            </a:r>
            <a:br>
              <a:rPr lang="ru-RU" sz="3600" b="1" dirty="0" smtClean="0"/>
            </a:br>
            <a:r>
              <a:rPr lang="en-US" sz="3800" b="1" dirty="0" smtClean="0"/>
              <a:t>II</a:t>
            </a:r>
            <a:r>
              <a:rPr lang="ru-RU" sz="3800" b="1" dirty="0" smtClean="0"/>
              <a:t> период: 20 марта 1919г. –10 октября 1990 г. </a:t>
            </a:r>
            <a:endParaRPr lang="ru-RU" sz="3800" b="1"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95536" y="1628800"/>
            <a:ext cx="8532440" cy="494665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3581" y="2132856"/>
            <a:ext cx="9036496" cy="4509120"/>
          </a:xfrm>
        </p:spPr>
        <p:txBody>
          <a:bodyPr>
            <a:normAutofit fontScale="92500" lnSpcReduction="10000"/>
          </a:bodyPr>
          <a:lstStyle/>
          <a:p>
            <a:pPr>
              <a:buFont typeface="Wingdings" pitchFamily="2" charset="2"/>
              <a:buChar char="Ø"/>
            </a:pPr>
            <a:r>
              <a:rPr lang="ru-RU" dirty="0" smtClean="0">
                <a:latin typeface="Impact" panose="020B0806030902050204" pitchFamily="34" charset="0"/>
              </a:rPr>
              <a:t>Башкирская Советская Республика являлась автономной республикой.</a:t>
            </a:r>
          </a:p>
          <a:p>
            <a:pPr>
              <a:buFont typeface="Wingdings" pitchFamily="2" charset="2"/>
              <a:buChar char="Ø"/>
            </a:pPr>
            <a:r>
              <a:rPr lang="ru-RU" dirty="0" smtClean="0">
                <a:latin typeface="Impact" panose="020B0806030902050204" pitchFamily="34" charset="0"/>
              </a:rPr>
              <a:t>Составляла федеративную часть РСФСР.</a:t>
            </a:r>
          </a:p>
          <a:p>
            <a:pPr algn="ctr">
              <a:buNone/>
            </a:pPr>
            <a:endParaRPr lang="ru-RU" sz="2000" dirty="0" smtClean="0">
              <a:latin typeface="Impact" panose="020B0806030902050204" pitchFamily="34" charset="0"/>
            </a:endParaRPr>
          </a:p>
          <a:p>
            <a:pPr algn="ctr">
              <a:buNone/>
            </a:pPr>
            <a:r>
              <a:rPr lang="ru-RU" sz="2000" dirty="0" smtClean="0">
                <a:latin typeface="Impact" panose="020B0806030902050204" pitchFamily="34" charset="0"/>
              </a:rPr>
              <a:t>Соглашение определило:</a:t>
            </a:r>
          </a:p>
          <a:p>
            <a:pPr>
              <a:buFont typeface="Wingdings" pitchFamily="2" charset="2"/>
              <a:buChar char="q"/>
            </a:pPr>
            <a:r>
              <a:rPr lang="ru-RU" dirty="0" smtClean="0"/>
              <a:t>территорию и конституционную основу,</a:t>
            </a:r>
          </a:p>
          <a:p>
            <a:pPr>
              <a:buFont typeface="Wingdings" pitchFamily="2" charset="2"/>
              <a:buChar char="q"/>
            </a:pPr>
            <a:r>
              <a:rPr lang="ru-RU" dirty="0" smtClean="0"/>
              <a:t>установило правоотношения республики с федерацией,</a:t>
            </a:r>
          </a:p>
          <a:p>
            <a:pPr>
              <a:buFont typeface="Wingdings" pitchFamily="2" charset="2"/>
              <a:buChar char="q"/>
            </a:pPr>
            <a:r>
              <a:rPr lang="ru-RU" dirty="0" smtClean="0"/>
              <a:t>административное деление республики (13 кантонов),</a:t>
            </a:r>
          </a:p>
          <a:p>
            <a:pPr>
              <a:buFont typeface="Wingdings" pitchFamily="2" charset="2"/>
              <a:buChar char="q"/>
            </a:pPr>
            <a:r>
              <a:rPr lang="ru-RU" dirty="0" smtClean="0"/>
              <a:t>вопрос о временной власти (</a:t>
            </a:r>
            <a:r>
              <a:rPr lang="ru-RU" dirty="0" err="1" smtClean="0"/>
              <a:t>Башревком</a:t>
            </a:r>
            <a:r>
              <a:rPr lang="ru-RU" dirty="0" smtClean="0"/>
              <a:t>),</a:t>
            </a:r>
          </a:p>
          <a:p>
            <a:pPr marL="342900" lvl="0" indent="-342900">
              <a:buFont typeface="Wingdings" panose="05000000000000000000" pitchFamily="2" charset="2"/>
              <a:buChar char=""/>
              <a:tabLst>
                <a:tab pos="457200" algn="l"/>
              </a:tabLst>
            </a:pPr>
            <a:r>
              <a:rPr lang="ru-RU" dirty="0" smtClean="0"/>
              <a:t>на местах  - </a:t>
            </a:r>
            <a:r>
              <a:rPr lang="ru-RU" dirty="0" err="1" smtClean="0"/>
              <a:t>кантонные</a:t>
            </a:r>
            <a:r>
              <a:rPr lang="ru-RU" dirty="0" smtClean="0"/>
              <a:t> революционные комитеты </a:t>
            </a:r>
            <a:r>
              <a:rPr lang="ru-RU" dirty="0" smtClean="0">
                <a:solidFill>
                  <a:srgbClr val="262626"/>
                </a:solidFill>
              </a:rPr>
              <a:t>(</a:t>
            </a:r>
            <a:r>
              <a:rPr lang="ru-RU" dirty="0" err="1">
                <a:ea typeface="Times New Roman" panose="02020603050405020304" pitchFamily="18" charset="0"/>
              </a:rPr>
              <a:t>кантревкомы</a:t>
            </a:r>
            <a:r>
              <a:rPr lang="ru-RU" dirty="0" smtClean="0">
                <a:ea typeface="Times New Roman" panose="02020603050405020304" pitchFamily="18" charset="0"/>
              </a:rPr>
              <a:t>),</a:t>
            </a:r>
            <a:endParaRPr lang="ru-RU" dirty="0" smtClean="0"/>
          </a:p>
          <a:p>
            <a:pPr>
              <a:buFont typeface="Wingdings" pitchFamily="2" charset="2"/>
              <a:buChar char="q"/>
            </a:pPr>
            <a:r>
              <a:rPr lang="ru-RU" dirty="0" smtClean="0"/>
              <a:t>место столицы,</a:t>
            </a:r>
          </a:p>
          <a:p>
            <a:pPr>
              <a:buFont typeface="Wingdings" pitchFamily="2" charset="2"/>
              <a:buChar char="q"/>
            </a:pPr>
            <a:r>
              <a:rPr lang="ru-RU" dirty="0" smtClean="0"/>
              <a:t>создание башкирской армии и другие.</a:t>
            </a:r>
          </a:p>
          <a:p>
            <a:pPr>
              <a:buNone/>
            </a:pPr>
            <a:endParaRPr lang="ru-RU" dirty="0"/>
          </a:p>
        </p:txBody>
      </p:sp>
      <p:sp>
        <p:nvSpPr>
          <p:cNvPr id="3" name="Заголовок 2"/>
          <p:cNvSpPr>
            <a:spLocks noGrp="1"/>
          </p:cNvSpPr>
          <p:nvPr>
            <p:ph type="title"/>
          </p:nvPr>
        </p:nvSpPr>
        <p:spPr>
          <a:xfrm>
            <a:off x="251520" y="0"/>
            <a:ext cx="8229600" cy="858512"/>
          </a:xfrm>
        </p:spPr>
        <p:txBody>
          <a:bodyPr>
            <a:normAutofit fontScale="90000"/>
          </a:bodyPr>
          <a:lstStyle/>
          <a:p>
            <a:pPr lvl="1" algn="ctr" rtl="0">
              <a:spcBef>
                <a:spcPct val="0"/>
              </a:spcBef>
            </a:pPr>
            <a:r>
              <a:rPr lang="ru-RU" sz="3100" dirty="0" smtClean="0"/>
              <a:t/>
            </a:r>
            <a:br>
              <a:rPr lang="ru-RU" sz="3100" dirty="0" smtClean="0"/>
            </a:br>
            <a:r>
              <a:rPr lang="ru-RU" sz="3100" dirty="0" smtClean="0"/>
              <a:t/>
            </a:r>
            <a:br>
              <a:rPr lang="ru-RU" sz="3100" dirty="0" smtClean="0"/>
            </a:br>
            <a:r>
              <a:rPr lang="ru-RU" sz="3600" b="1" dirty="0" smtClean="0"/>
              <a:t>Соглашение </a:t>
            </a:r>
            <a:r>
              <a:rPr lang="ru-RU" sz="3100" b="1" dirty="0" smtClean="0"/>
              <a:t>центральной Советской власти с Башкирским правительством </a:t>
            </a:r>
            <a:br>
              <a:rPr lang="ru-RU" sz="3100" b="1" dirty="0" smtClean="0"/>
            </a:br>
            <a:r>
              <a:rPr lang="ru-RU" sz="3100" b="1" dirty="0" smtClean="0"/>
              <a:t>о Советской Автономии Башкирии</a:t>
            </a:r>
            <a:r>
              <a:rPr lang="ru-RU" sz="2800" b="1" dirty="0" smtClean="0"/>
              <a:t/>
            </a:r>
            <a:br>
              <a:rPr lang="ru-RU" sz="2800" b="1" dirty="0" smtClean="0"/>
            </a:br>
            <a:r>
              <a:rPr lang="ru-RU" sz="2800" b="1" dirty="0" smtClean="0"/>
              <a:t>20 (23) марта 1919 г.</a:t>
            </a:r>
            <a:endParaRPr lang="ru-RU"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188640"/>
            <a:ext cx="6728535" cy="2151112"/>
          </a:xfrm>
        </p:spPr>
        <p:txBody>
          <a:bodyPr>
            <a:normAutofit/>
          </a:bodyPr>
          <a:lstStyle/>
          <a:p>
            <a:pPr marL="0" indent="0" algn="ctr">
              <a:buNone/>
            </a:pPr>
            <a:r>
              <a:rPr lang="ru-RU" sz="4000" dirty="0" smtClean="0">
                <a:solidFill>
                  <a:schemeClr val="accent1">
                    <a:lumMod val="50000"/>
                  </a:schemeClr>
                </a:solidFill>
                <a:effectLst/>
              </a:rPr>
              <a:t>Конституционное устройство Башкирии</a:t>
            </a:r>
            <a:endParaRPr lang="ru-RU" sz="4000" dirty="0">
              <a:solidFill>
                <a:schemeClr val="accent1">
                  <a:lumMod val="50000"/>
                </a:schemeClr>
              </a:solidFill>
              <a:effectLst/>
            </a:endParaRPr>
          </a:p>
        </p:txBody>
      </p:sp>
      <p:sp>
        <p:nvSpPr>
          <p:cNvPr id="2" name="Объект 1"/>
          <p:cNvSpPr>
            <a:spLocks noGrp="1"/>
          </p:cNvSpPr>
          <p:nvPr>
            <p:ph sz="quarter" idx="13"/>
          </p:nvPr>
        </p:nvSpPr>
        <p:spPr>
          <a:xfrm>
            <a:off x="323528" y="2204864"/>
            <a:ext cx="8568952" cy="4464496"/>
          </a:xfrm>
        </p:spPr>
        <p:txBody>
          <a:bodyPr>
            <a:normAutofit lnSpcReduction="10000"/>
          </a:bodyPr>
          <a:lstStyle/>
          <a:p>
            <a:pPr>
              <a:buFont typeface="Wingdings" pitchFamily="2" charset="2"/>
              <a:buChar char="Ø"/>
            </a:pPr>
            <a:r>
              <a:rPr lang="ru-RU" sz="3200" dirty="0" smtClean="0">
                <a:solidFill>
                  <a:schemeClr val="accent1">
                    <a:lumMod val="50000"/>
                  </a:schemeClr>
                </a:solidFill>
              </a:rPr>
              <a:t>В основу положена первая Советская Конституция 1918 года.</a:t>
            </a:r>
          </a:p>
          <a:p>
            <a:pPr>
              <a:buFont typeface="Wingdings" pitchFamily="2" charset="2"/>
              <a:buChar char="Ø"/>
            </a:pPr>
            <a:endParaRPr lang="ru-RU" sz="3200" dirty="0" smtClean="0">
              <a:solidFill>
                <a:schemeClr val="accent1">
                  <a:lumMod val="50000"/>
                </a:schemeClr>
              </a:solidFill>
            </a:endParaRPr>
          </a:p>
          <a:p>
            <a:pPr>
              <a:buFont typeface="Wingdings" pitchFamily="2" charset="2"/>
              <a:buChar char="Ø"/>
            </a:pPr>
            <a:r>
              <a:rPr lang="ru-RU" sz="3200" dirty="0" smtClean="0">
                <a:solidFill>
                  <a:schemeClr val="accent1">
                    <a:lumMod val="50000"/>
                  </a:schemeClr>
                </a:solidFill>
              </a:rPr>
              <a:t>Башкирия стала республикой Советов.</a:t>
            </a:r>
          </a:p>
          <a:p>
            <a:pPr>
              <a:buFont typeface="Wingdings" pitchFamily="2" charset="2"/>
              <a:buChar char="Ø"/>
            </a:pPr>
            <a:endParaRPr lang="ru-RU" sz="3200" dirty="0" smtClean="0">
              <a:solidFill>
                <a:schemeClr val="accent1">
                  <a:lumMod val="50000"/>
                </a:schemeClr>
              </a:solidFill>
            </a:endParaRPr>
          </a:p>
          <a:p>
            <a:pPr>
              <a:buFont typeface="Wingdings" pitchFamily="2" charset="2"/>
              <a:buChar char="Ø"/>
            </a:pPr>
            <a:r>
              <a:rPr lang="ru-RU" sz="3200" dirty="0" smtClean="0">
                <a:solidFill>
                  <a:schemeClr val="accent1">
                    <a:lumMod val="50000"/>
                  </a:schemeClr>
                </a:solidFill>
              </a:rPr>
              <a:t>Власть должна принадлежать Советам рабочих, солдатских и крестьянских депутатов.</a:t>
            </a:r>
            <a:endParaRPr lang="ru-RU" sz="3200" dirty="0">
              <a:solidFill>
                <a:schemeClr val="accent1">
                  <a:lumMod val="50000"/>
                </a:schemeClr>
              </a:solidFill>
            </a:endParaRPr>
          </a:p>
        </p:txBody>
      </p:sp>
    </p:spTree>
    <p:extLst>
      <p:ext uri="{BB962C8B-B14F-4D97-AF65-F5344CB8AC3E}">
        <p14:creationId xmlns="" xmlns:p14="http://schemas.microsoft.com/office/powerpoint/2010/main" val="199527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556792"/>
            <a:ext cx="8229600" cy="5301208"/>
          </a:xfrm>
        </p:spPr>
        <p:txBody>
          <a:bodyPr>
            <a:noAutofit/>
          </a:bodyPr>
          <a:lstStyle/>
          <a:p>
            <a:pPr indent="432000" algn="l"/>
            <a:r>
              <a:rPr lang="ru-RU" sz="2800" i="1" dirty="0" smtClean="0"/>
              <a:t/>
            </a:r>
            <a:br>
              <a:rPr lang="ru-RU" sz="2800" i="1" dirty="0" smtClean="0"/>
            </a:br>
            <a:r>
              <a:rPr lang="ru-RU" sz="2800" i="1" dirty="0" smtClean="0"/>
              <a:t/>
            </a:r>
            <a:br>
              <a:rPr lang="ru-RU" sz="2800" i="1" dirty="0" smtClean="0"/>
            </a:br>
            <a:r>
              <a:rPr lang="ru-RU" sz="2800" i="1" dirty="0" smtClean="0"/>
              <a:t>1. </a:t>
            </a:r>
            <a:r>
              <a:rPr lang="ru-RU" sz="3000" b="1" i="1" dirty="0" smtClean="0"/>
              <a:t>Декрет</a:t>
            </a:r>
            <a:r>
              <a:rPr lang="ru-RU" sz="3000" i="1" dirty="0" smtClean="0"/>
              <a:t> «О государственном устройстве</a:t>
            </a:r>
            <a:br>
              <a:rPr lang="ru-RU" sz="3000" i="1" dirty="0" smtClean="0"/>
            </a:br>
            <a:r>
              <a:rPr lang="ru-RU" sz="3000" i="1" dirty="0" smtClean="0"/>
              <a:t>Автономной Советской Башкирской Республики»</a:t>
            </a:r>
            <a:br>
              <a:rPr lang="ru-RU" sz="3000" i="1" dirty="0" smtClean="0"/>
            </a:br>
            <a:r>
              <a:rPr lang="ru-RU" sz="3000" i="1" dirty="0" smtClean="0"/>
              <a:t>(19 мая 1920 г.).</a:t>
            </a:r>
            <a:r>
              <a:rPr lang="ru-RU" sz="2800" i="1" dirty="0" smtClean="0"/>
              <a:t/>
            </a:r>
            <a:br>
              <a:rPr lang="ru-RU" sz="2800" i="1" dirty="0" smtClean="0"/>
            </a:br>
            <a:r>
              <a:rPr lang="ru-RU" sz="2800" i="1" dirty="0" smtClean="0"/>
              <a:t/>
            </a:r>
            <a:br>
              <a:rPr lang="ru-RU" sz="2800" i="1" dirty="0" smtClean="0"/>
            </a:br>
            <a:r>
              <a:rPr lang="ru-RU" sz="2800" i="1" dirty="0" smtClean="0"/>
              <a:t>2. </a:t>
            </a:r>
            <a:r>
              <a:rPr lang="ru-RU" sz="3000" b="1" i="1" dirty="0" smtClean="0"/>
              <a:t>Декрет</a:t>
            </a:r>
            <a:r>
              <a:rPr lang="ru-RU" sz="3000" i="1" dirty="0" smtClean="0"/>
              <a:t> </a:t>
            </a:r>
            <a:r>
              <a:rPr lang="ru-RU" sz="3000" i="1" dirty="0"/>
              <a:t>«О расширении границ Автономной Башкирской Социалистической Советской Республики (БАССС</a:t>
            </a:r>
            <a:r>
              <a:rPr lang="ru-RU" sz="3000" i="1" dirty="0" smtClean="0"/>
              <a:t>)» (</a:t>
            </a:r>
            <a:r>
              <a:rPr lang="ru-RU" sz="3000" i="1" dirty="0"/>
              <a:t>июнь 1922 г</a:t>
            </a:r>
            <a:r>
              <a:rPr lang="ru-RU" sz="3000" i="1" dirty="0" smtClean="0"/>
              <a:t>.). </a:t>
            </a:r>
            <a:r>
              <a:rPr lang="ru-RU" sz="2800" i="1" dirty="0" smtClean="0"/>
              <a:t/>
            </a:r>
            <a:br>
              <a:rPr lang="ru-RU" sz="2800" i="1" dirty="0" smtClean="0"/>
            </a:br>
            <a:r>
              <a:rPr lang="ru-RU" sz="2800" dirty="0" smtClean="0">
                <a:latin typeface="Calibri" panose="020F0502020204030204" pitchFamily="34" charset="0"/>
                <a:cs typeface="Times New Roman" panose="02020603050405020304" pitchFamily="18" charset="0"/>
              </a:rPr>
              <a:t>У</a:t>
            </a:r>
            <a:r>
              <a:rPr lang="ru-RU" sz="2800" dirty="0" smtClean="0">
                <a:latin typeface="Calibri" panose="020F0502020204030204" pitchFamily="34" charset="0"/>
                <a:ea typeface="Calibri" panose="020F0502020204030204" pitchFamily="34" charset="0"/>
                <a:cs typeface="Times New Roman" panose="02020603050405020304" pitchFamily="18" charset="0"/>
              </a:rPr>
              <a:t>празднил </a:t>
            </a:r>
            <a:r>
              <a:rPr lang="ru-RU" sz="2800" dirty="0">
                <a:latin typeface="Calibri" panose="020F0502020204030204" pitchFamily="34" charset="0"/>
                <a:ea typeface="Calibri" panose="020F0502020204030204" pitchFamily="34" charset="0"/>
                <a:cs typeface="Times New Roman" panose="02020603050405020304" pitchFamily="18" charset="0"/>
              </a:rPr>
              <a:t>Уфимскую </a:t>
            </a:r>
            <a:r>
              <a:rPr lang="ru-RU" sz="2800" dirty="0" smtClean="0">
                <a:latin typeface="Calibri" panose="020F0502020204030204" pitchFamily="34" charset="0"/>
                <a:ea typeface="Calibri" panose="020F0502020204030204" pitchFamily="34" charset="0"/>
                <a:cs typeface="Times New Roman" panose="02020603050405020304" pitchFamily="18" charset="0"/>
              </a:rPr>
              <a:t>губернию, включил ее в </a:t>
            </a:r>
            <a:r>
              <a:rPr lang="ru-RU" sz="2800" dirty="0">
                <a:latin typeface="Calibri" panose="020F0502020204030204" pitchFamily="34" charset="0"/>
                <a:ea typeface="Calibri" panose="020F0502020204030204" pitchFamily="34" charset="0"/>
                <a:cs typeface="Times New Roman" panose="02020603050405020304" pitchFamily="18" charset="0"/>
              </a:rPr>
              <a:t>состав БАСР, т.е. создал </a:t>
            </a:r>
            <a:r>
              <a:rPr lang="ru-RU" sz="2800" u="sng" dirty="0">
                <a:latin typeface="Calibri" panose="020F0502020204030204" pitchFamily="34" charset="0"/>
                <a:ea typeface="Calibri" panose="020F0502020204030204" pitchFamily="34" charset="0"/>
                <a:cs typeface="Times New Roman" panose="02020603050405020304" pitchFamily="18" charset="0"/>
              </a:rPr>
              <a:t>Большую Башкирию</a:t>
            </a:r>
            <a:r>
              <a:rPr lang="ru-RU" sz="2800" i="1" dirty="0" smtClean="0"/>
              <a:t/>
            </a:r>
            <a:br>
              <a:rPr lang="ru-RU" sz="2800" i="1" dirty="0" smtClean="0"/>
            </a:br>
            <a:endParaRPr lang="ru-RU" sz="2800" i="1" dirty="0"/>
          </a:p>
        </p:txBody>
      </p:sp>
      <p:sp>
        <p:nvSpPr>
          <p:cNvPr id="4" name="Заголовок 2"/>
          <p:cNvSpPr txBox="1">
            <a:spLocks/>
          </p:cNvSpPr>
          <p:nvPr/>
        </p:nvSpPr>
        <p:spPr>
          <a:xfrm>
            <a:off x="1259632" y="0"/>
            <a:ext cx="8229600" cy="158417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50215">
              <a:lnSpc>
                <a:spcPct val="107000"/>
              </a:lnSpc>
              <a:spcAft>
                <a:spcPts val="0"/>
              </a:spcAft>
            </a:pPr>
            <a:r>
              <a:rPr lang="ru-RU" sz="3600" b="1" dirty="0">
                <a:ea typeface="Times New Roman" panose="02020603050405020304" pitchFamily="18" charset="0"/>
                <a:cs typeface="Times New Roman" panose="02020603050405020304" pitchFamily="18" charset="0"/>
              </a:rPr>
              <a:t>ВЦИК с СНК РСФСР </a:t>
            </a:r>
            <a:r>
              <a:rPr lang="ru-RU" sz="3200" b="1" dirty="0">
                <a:ea typeface="Times New Roman" panose="02020603050405020304" pitchFamily="18" charset="0"/>
                <a:cs typeface="Times New Roman" panose="02020603050405020304" pitchFamily="18" charset="0"/>
              </a:rPr>
              <a:t>приняли </a:t>
            </a:r>
            <a:endParaRPr lang="ru-RU" sz="3200" b="1" dirty="0" smtClean="0">
              <a:ea typeface="Times New Roman" panose="02020603050405020304" pitchFamily="18" charset="0"/>
              <a:cs typeface="Times New Roman" panose="02020603050405020304" pitchFamily="18" charset="0"/>
            </a:endParaRPr>
          </a:p>
          <a:p>
            <a:pPr indent="450215">
              <a:lnSpc>
                <a:spcPct val="107000"/>
              </a:lnSpc>
              <a:spcAft>
                <a:spcPts val="0"/>
              </a:spcAft>
            </a:pPr>
            <a:r>
              <a:rPr lang="ru-RU" sz="3600" b="1" dirty="0" smtClean="0">
                <a:ea typeface="Times New Roman" panose="02020603050405020304" pitchFamily="18" charset="0"/>
                <a:cs typeface="Times New Roman" panose="02020603050405020304" pitchFamily="18" charset="0"/>
              </a:rPr>
              <a:t>2  Декрета </a:t>
            </a:r>
            <a:r>
              <a:rPr lang="ru-RU" sz="3600" b="1" i="1" dirty="0" smtClean="0"/>
              <a:t>  по вопросу Башкирии:</a:t>
            </a:r>
            <a:endParaRPr lang="ru-RU" sz="36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гиз\Desktop\Новая папка\Новая папка\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7501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16632"/>
            <a:ext cx="8856984" cy="1224136"/>
          </a:xfrm>
        </p:spPr>
        <p:txBody>
          <a:bodyPr>
            <a:normAutofit fontScale="90000"/>
          </a:bodyPr>
          <a:lstStyle/>
          <a:p>
            <a:pPr indent="0" algn="ctr">
              <a:lnSpc>
                <a:spcPct val="107000"/>
              </a:lnSpc>
              <a:spcAft>
                <a:spcPts val="0"/>
              </a:spcAft>
              <a:buNone/>
            </a:pPr>
            <a:r>
              <a:rPr lang="ru-RU" sz="3600" i="1" dirty="0" smtClean="0">
                <a:solidFill>
                  <a:schemeClr val="accent1">
                    <a:lumMod val="50000"/>
                  </a:schemeClr>
                </a:solidFill>
                <a:effectLst/>
              </a:rPr>
              <a:t>Конституция БАССР 1925 г.</a:t>
            </a:r>
            <a:br>
              <a:rPr lang="ru-RU" sz="3600" i="1" dirty="0" smtClean="0">
                <a:solidFill>
                  <a:schemeClr val="accent1">
                    <a:lumMod val="50000"/>
                  </a:schemeClr>
                </a:solidFill>
                <a:effectLst/>
              </a:rPr>
            </a:br>
            <a:r>
              <a:rPr lang="ru-RU" sz="2400" b="0" i="1" dirty="0" smtClean="0">
                <a:solidFill>
                  <a:schemeClr val="accent1">
                    <a:lumMod val="50000"/>
                  </a:schemeClr>
                </a:solidFill>
                <a:effectLst/>
              </a:rPr>
              <a:t>(не была утверждена ВЦИК РСФСР и Съездом Советов РСФСР) </a:t>
            </a:r>
            <a:r>
              <a:rPr lang="ru-RU" sz="2700" i="1" dirty="0">
                <a:effectLst/>
                <a:latin typeface="Calibri" panose="020F0502020204030204" pitchFamily="34" charset="0"/>
                <a:ea typeface="Calibri" panose="020F0502020204030204" pitchFamily="34" charset="0"/>
                <a:cs typeface="Times New Roman" panose="02020603050405020304" pitchFamily="18" charset="0"/>
              </a:rPr>
              <a:t/>
            </a:r>
            <a:br>
              <a:rPr lang="ru-RU" sz="2700" i="1" dirty="0">
                <a:effectLst/>
                <a:latin typeface="Calibri" panose="020F0502020204030204" pitchFamily="34" charset="0"/>
                <a:ea typeface="Calibri" panose="020F0502020204030204" pitchFamily="34" charset="0"/>
                <a:cs typeface="Times New Roman" panose="02020603050405020304" pitchFamily="18" charset="0"/>
              </a:rPr>
            </a:br>
            <a:endParaRPr lang="ru-RU" sz="2700" b="0" i="1" dirty="0"/>
          </a:p>
        </p:txBody>
      </p:sp>
      <p:sp>
        <p:nvSpPr>
          <p:cNvPr id="2" name="Содержимое 1"/>
          <p:cNvSpPr>
            <a:spLocks noGrp="1"/>
          </p:cNvSpPr>
          <p:nvPr>
            <p:ph sz="quarter" idx="13"/>
          </p:nvPr>
        </p:nvSpPr>
        <p:spPr>
          <a:xfrm>
            <a:off x="179512" y="1340768"/>
            <a:ext cx="8964488" cy="5517232"/>
          </a:xfrm>
        </p:spPr>
        <p:txBody>
          <a:bodyPr>
            <a:normAutofit fontScale="92500"/>
          </a:bodyPr>
          <a:lstStyle/>
          <a:p>
            <a:pPr marL="342900" lvl="0" indent="-342900">
              <a:spcAft>
                <a:spcPts val="0"/>
              </a:spcAft>
              <a:buNone/>
            </a:pPr>
            <a:r>
              <a:rPr lang="ru-RU" sz="2300" dirty="0" smtClean="0">
                <a:solidFill>
                  <a:schemeClr val="accent1">
                    <a:lumMod val="50000"/>
                  </a:schemeClr>
                </a:solidFill>
              </a:rPr>
              <a:t>С</a:t>
            </a:r>
            <a:r>
              <a:rPr lang="ru-RU" sz="2300" dirty="0" smtClean="0">
                <a:solidFill>
                  <a:schemeClr val="accent1">
                    <a:lumMod val="50000"/>
                  </a:schemeClr>
                </a:solidFill>
                <a:ea typeface="Times New Roman" panose="02020603050405020304" pitchFamily="18" charset="0"/>
                <a:cs typeface="Times New Roman" panose="02020603050405020304" pitchFamily="18" charset="0"/>
              </a:rPr>
              <a:t>ыграла огромную роль в становлении государственности Башкирии. </a:t>
            </a:r>
          </a:p>
          <a:p>
            <a:pPr marL="342900" lvl="0" indent="-342900">
              <a:spcAft>
                <a:spcPts val="0"/>
              </a:spcAft>
              <a:buNone/>
            </a:pPr>
            <a:r>
              <a:rPr lang="ru-RU" sz="2300" dirty="0" smtClean="0">
                <a:solidFill>
                  <a:schemeClr val="accent1">
                    <a:lumMod val="50000"/>
                  </a:schemeClr>
                </a:solidFill>
                <a:ea typeface="Times New Roman" panose="02020603050405020304" pitchFamily="18" charset="0"/>
                <a:cs typeface="Times New Roman" panose="02020603050405020304" pitchFamily="18" charset="0"/>
              </a:rPr>
              <a:t>Согласно Конституции:</a:t>
            </a:r>
            <a:endParaRPr lang="ru-RU" sz="2300" dirty="0" smtClean="0">
              <a:solidFill>
                <a:schemeClr val="accent1">
                  <a:lumMod val="50000"/>
                </a:schemeClr>
              </a:solidFill>
            </a:endParaRPr>
          </a:p>
          <a:p>
            <a:pPr marL="342900" lvl="0" indent="-342900">
              <a:spcAft>
                <a:spcPts val="0"/>
              </a:spcAft>
              <a:buFont typeface="Wingdings" pitchFamily="2" charset="2"/>
              <a:buChar char="Ø"/>
            </a:pPr>
            <a:r>
              <a:rPr lang="ru-RU" sz="2300" dirty="0" smtClean="0">
                <a:solidFill>
                  <a:schemeClr val="accent1">
                    <a:lumMod val="50000"/>
                  </a:schemeClr>
                </a:solidFill>
              </a:rPr>
              <a:t>Высшая </a:t>
            </a:r>
            <a:r>
              <a:rPr lang="ru-RU" sz="2300" dirty="0">
                <a:solidFill>
                  <a:schemeClr val="accent1">
                    <a:lumMod val="50000"/>
                  </a:schemeClr>
                </a:solidFill>
              </a:rPr>
              <a:t>власть принадлежала </a:t>
            </a:r>
            <a:r>
              <a:rPr lang="ru-RU" sz="2300" b="1" i="1" dirty="0" err="1">
                <a:solidFill>
                  <a:schemeClr val="accent1">
                    <a:lumMod val="50000"/>
                  </a:schemeClr>
                </a:solidFill>
              </a:rPr>
              <a:t>Всебашкирскому</a:t>
            </a:r>
            <a:r>
              <a:rPr lang="ru-RU" sz="2300" b="1" i="1" dirty="0">
                <a:solidFill>
                  <a:schemeClr val="accent1">
                    <a:lumMod val="50000"/>
                  </a:schemeClr>
                </a:solidFill>
              </a:rPr>
              <a:t> съезду Советов</a:t>
            </a:r>
            <a:r>
              <a:rPr lang="ru-RU" sz="2300" b="1" dirty="0">
                <a:solidFill>
                  <a:schemeClr val="accent1">
                    <a:lumMod val="50000"/>
                  </a:schemeClr>
                </a:solidFill>
              </a:rPr>
              <a:t>.</a:t>
            </a:r>
            <a:endParaRPr lang="ru-RU" sz="2300" dirty="0">
              <a:solidFill>
                <a:schemeClr val="accent1">
                  <a:lumMod val="50000"/>
                </a:schemeClr>
              </a:solidFill>
              <a:ea typeface="Times New Roman" panose="02020603050405020304" pitchFamily="18" charset="0"/>
            </a:endParaRPr>
          </a:p>
          <a:p>
            <a:pPr marL="342900" lvl="0" indent="-342900">
              <a:spcAft>
                <a:spcPts val="0"/>
              </a:spcAft>
              <a:buFont typeface="Wingdings" pitchFamily="2" charset="2"/>
              <a:buChar char="Ø"/>
            </a:pPr>
            <a:r>
              <a:rPr lang="ru-RU" sz="2300" dirty="0">
                <a:solidFill>
                  <a:schemeClr val="accent1">
                    <a:lumMod val="50000"/>
                  </a:schemeClr>
                </a:solidFill>
              </a:rPr>
              <a:t>Высший законодательный и контролирующий орган республики – </a:t>
            </a:r>
            <a:r>
              <a:rPr lang="ru-RU" sz="2300" b="1" i="1" dirty="0">
                <a:solidFill>
                  <a:schemeClr val="accent1">
                    <a:lumMod val="50000"/>
                  </a:schemeClr>
                </a:solidFill>
              </a:rPr>
              <a:t>Центральный Исполнительный комитет (ЦИК)</a:t>
            </a:r>
            <a:r>
              <a:rPr lang="ru-RU" sz="2300" dirty="0">
                <a:solidFill>
                  <a:schemeClr val="accent1">
                    <a:lumMod val="50000"/>
                  </a:schemeClr>
                </a:solidFill>
              </a:rPr>
              <a:t>.</a:t>
            </a:r>
            <a:endParaRPr lang="ru-RU" sz="2300" dirty="0">
              <a:solidFill>
                <a:schemeClr val="accent1">
                  <a:lumMod val="50000"/>
                </a:schemeClr>
              </a:solidFill>
              <a:ea typeface="Times New Roman" panose="02020603050405020304" pitchFamily="18" charset="0"/>
            </a:endParaRPr>
          </a:p>
          <a:p>
            <a:pPr marL="342900" lvl="0" indent="-342900">
              <a:spcAft>
                <a:spcPts val="0"/>
              </a:spcAft>
              <a:buFont typeface="Wingdings" pitchFamily="2" charset="2"/>
              <a:buChar char="Ø"/>
            </a:pPr>
            <a:r>
              <a:rPr lang="ru-RU" sz="2300" dirty="0">
                <a:solidFill>
                  <a:schemeClr val="accent1">
                    <a:lumMod val="50000"/>
                  </a:schemeClr>
                </a:solidFill>
              </a:rPr>
              <a:t>Управление делами БАССР</a:t>
            </a:r>
            <a:r>
              <a:rPr lang="ru-RU" sz="2300" b="1" dirty="0">
                <a:solidFill>
                  <a:schemeClr val="accent1">
                    <a:lumMod val="50000"/>
                  </a:schemeClr>
                </a:solidFill>
              </a:rPr>
              <a:t> </a:t>
            </a:r>
            <a:r>
              <a:rPr lang="ru-RU" sz="2300" dirty="0">
                <a:solidFill>
                  <a:schemeClr val="accent1">
                    <a:lumMod val="50000"/>
                  </a:schemeClr>
                </a:solidFill>
              </a:rPr>
              <a:t>отдавалось </a:t>
            </a:r>
            <a:r>
              <a:rPr lang="ru-RU" sz="2300" b="1" i="1" dirty="0">
                <a:solidFill>
                  <a:schemeClr val="accent1">
                    <a:lumMod val="50000"/>
                  </a:schemeClr>
                </a:solidFill>
              </a:rPr>
              <a:t>Совету Народных Комиссаров (СНК).</a:t>
            </a:r>
            <a:endParaRPr lang="ru-RU" sz="2300" dirty="0">
              <a:solidFill>
                <a:schemeClr val="accent1">
                  <a:lumMod val="50000"/>
                </a:schemeClr>
              </a:solidFill>
              <a:ea typeface="Times New Roman" panose="02020603050405020304" pitchFamily="18" charset="0"/>
            </a:endParaRPr>
          </a:p>
          <a:p>
            <a:pPr marL="342900" lvl="0" indent="-342900">
              <a:spcAft>
                <a:spcPts val="0"/>
              </a:spcAft>
              <a:buFont typeface="Wingdings" pitchFamily="2" charset="2"/>
              <a:buChar char="Ø"/>
            </a:pPr>
            <a:r>
              <a:rPr lang="ru-RU" sz="2300" dirty="0">
                <a:solidFill>
                  <a:schemeClr val="accent1">
                    <a:lumMod val="50000"/>
                  </a:schemeClr>
                </a:solidFill>
              </a:rPr>
              <a:t>Отдельным отраслями</a:t>
            </a:r>
            <a:r>
              <a:rPr lang="ru-RU" sz="2300" b="1" dirty="0">
                <a:solidFill>
                  <a:schemeClr val="accent1">
                    <a:lumMod val="50000"/>
                  </a:schemeClr>
                </a:solidFill>
              </a:rPr>
              <a:t> </a:t>
            </a:r>
            <a:r>
              <a:rPr lang="ru-RU" sz="2300" dirty="0">
                <a:solidFill>
                  <a:schemeClr val="accent1">
                    <a:lumMod val="50000"/>
                  </a:schemeClr>
                </a:solidFill>
              </a:rPr>
              <a:t>государственного управления занимались </a:t>
            </a:r>
            <a:r>
              <a:rPr lang="ru-RU" sz="2300" b="1" i="1" dirty="0">
                <a:solidFill>
                  <a:schemeClr val="accent1">
                    <a:lumMod val="50000"/>
                  </a:schemeClr>
                </a:solidFill>
              </a:rPr>
              <a:t>народные комиссариаты.</a:t>
            </a:r>
            <a:endParaRPr lang="ru-RU" sz="2300" dirty="0">
              <a:solidFill>
                <a:schemeClr val="accent1">
                  <a:lumMod val="50000"/>
                </a:schemeClr>
              </a:solidFill>
              <a:ea typeface="Times New Roman" panose="02020603050405020304" pitchFamily="18" charset="0"/>
            </a:endParaRPr>
          </a:p>
          <a:p>
            <a:pPr marL="342900" lvl="0" indent="-342900">
              <a:spcAft>
                <a:spcPts val="0"/>
              </a:spcAft>
              <a:buFont typeface="Wingdings" pitchFamily="2" charset="2"/>
              <a:buChar char="Ø"/>
            </a:pPr>
            <a:r>
              <a:rPr lang="ru-RU" sz="2300" dirty="0">
                <a:solidFill>
                  <a:schemeClr val="accent1">
                    <a:lumMod val="50000"/>
                  </a:schemeClr>
                </a:solidFill>
              </a:rPr>
              <a:t>Закрепила </a:t>
            </a:r>
            <a:r>
              <a:rPr lang="ru-RU" sz="2300" dirty="0" err="1">
                <a:solidFill>
                  <a:schemeClr val="accent1">
                    <a:lumMod val="50000"/>
                  </a:schemeClr>
                </a:solidFill>
              </a:rPr>
              <a:t>кантонное</a:t>
            </a:r>
            <a:r>
              <a:rPr lang="ru-RU" sz="2300" dirty="0">
                <a:solidFill>
                  <a:schemeClr val="accent1">
                    <a:lumMod val="50000"/>
                  </a:schemeClr>
                </a:solidFill>
              </a:rPr>
              <a:t> территориальное устройство Башкирии (8 кантонов).</a:t>
            </a:r>
            <a:endParaRPr lang="ru-RU" sz="2300" dirty="0">
              <a:solidFill>
                <a:schemeClr val="accent1">
                  <a:lumMod val="50000"/>
                </a:schemeClr>
              </a:solidFill>
              <a:ea typeface="Times New Roman" panose="02020603050405020304" pitchFamily="18" charset="0"/>
            </a:endParaRPr>
          </a:p>
          <a:p>
            <a:pPr marL="342900" lvl="0" indent="-342900">
              <a:spcAft>
                <a:spcPts val="0"/>
              </a:spcAft>
              <a:buFont typeface="Wingdings" pitchFamily="2" charset="2"/>
              <a:buChar char="Ø"/>
            </a:pPr>
            <a:r>
              <a:rPr lang="ru-RU" sz="2300" dirty="0">
                <a:solidFill>
                  <a:schemeClr val="accent1">
                    <a:lumMod val="50000"/>
                  </a:schemeClr>
                </a:solidFill>
              </a:rPr>
              <a:t>Органы местной власти: </a:t>
            </a:r>
            <a:r>
              <a:rPr lang="ru-RU" sz="2300" b="1" i="1" dirty="0" err="1">
                <a:solidFill>
                  <a:schemeClr val="accent1">
                    <a:lumMod val="50000"/>
                  </a:schemeClr>
                </a:solidFill>
              </a:rPr>
              <a:t>кантонные</a:t>
            </a:r>
            <a:r>
              <a:rPr lang="ru-RU" sz="2300" b="1" i="1" dirty="0">
                <a:solidFill>
                  <a:schemeClr val="accent1">
                    <a:lumMod val="50000"/>
                  </a:schemeClr>
                </a:solidFill>
              </a:rPr>
              <a:t>, волостные комитеты; городские и сельские Советы.   </a:t>
            </a:r>
            <a:endParaRPr lang="ru-RU" sz="2300" dirty="0">
              <a:solidFill>
                <a:schemeClr val="accent1">
                  <a:lumMod val="50000"/>
                </a:schemeClr>
              </a:solidFill>
              <a:ea typeface="Times New Roman" panose="02020603050405020304" pitchFamily="18" charset="0"/>
            </a:endParaRPr>
          </a:p>
          <a:p>
            <a:pPr marL="320040" indent="0">
              <a:spcBef>
                <a:spcPts val="530"/>
              </a:spcBef>
              <a:buNone/>
            </a:pPr>
            <a:r>
              <a:rPr lang="ru-RU" sz="2400" dirty="0">
                <a:solidFill>
                  <a:srgbClr val="404040"/>
                </a:solidFill>
              </a:rPr>
              <a:t>  </a:t>
            </a:r>
            <a:endParaRPr lang="ru-RU" sz="2400" dirty="0">
              <a:ea typeface="Times New Roman" panose="02020603050405020304"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76672"/>
            <a:ext cx="8229600" cy="1252728"/>
          </a:xfrm>
        </p:spPr>
        <p:txBody>
          <a:bodyPr>
            <a:normAutofit/>
          </a:bodyPr>
          <a:lstStyle/>
          <a:p>
            <a:pPr algn="ctr">
              <a:buNone/>
            </a:pPr>
            <a:r>
              <a:rPr lang="ru-RU" sz="3600" dirty="0" smtClean="0">
                <a:solidFill>
                  <a:schemeClr val="accent1">
                    <a:lumMod val="50000"/>
                  </a:schemeClr>
                </a:solidFill>
                <a:effectLst/>
              </a:rPr>
              <a:t>Конституция БАССР 1937 г.</a:t>
            </a:r>
            <a:endParaRPr lang="ru-RU" sz="3600" dirty="0">
              <a:solidFill>
                <a:schemeClr val="accent1">
                  <a:lumMod val="50000"/>
                </a:schemeClr>
              </a:solidFill>
              <a:effectLst/>
            </a:endParaRPr>
          </a:p>
        </p:txBody>
      </p:sp>
      <p:sp>
        <p:nvSpPr>
          <p:cNvPr id="2" name="Содержимое 1"/>
          <p:cNvSpPr>
            <a:spLocks noGrp="1"/>
          </p:cNvSpPr>
          <p:nvPr>
            <p:ph sz="quarter" idx="13"/>
          </p:nvPr>
        </p:nvSpPr>
        <p:spPr>
          <a:xfrm>
            <a:off x="395536" y="1484784"/>
            <a:ext cx="4320480" cy="5184576"/>
          </a:xfrm>
        </p:spPr>
        <p:txBody>
          <a:bodyPr>
            <a:normAutofit fontScale="77500" lnSpcReduction="20000"/>
          </a:bodyPr>
          <a:lstStyle/>
          <a:p>
            <a:pPr>
              <a:buNone/>
            </a:pPr>
            <a:endParaRPr lang="en-US" b="1" dirty="0" smtClean="0"/>
          </a:p>
          <a:p>
            <a:pPr>
              <a:buNone/>
            </a:pPr>
            <a:endParaRPr lang="ru-RU" sz="2800" b="1" dirty="0" smtClean="0"/>
          </a:p>
          <a:p>
            <a:pPr marL="0" indent="-571500">
              <a:spcBef>
                <a:spcPts val="0"/>
              </a:spcBef>
              <a:spcAft>
                <a:spcPts val="0"/>
              </a:spcAft>
              <a:buFont typeface="Wingdings" pitchFamily="2" charset="2"/>
              <a:buChar char="Ø"/>
            </a:pPr>
            <a:r>
              <a:rPr lang="ru-RU" sz="3100" dirty="0" smtClean="0">
                <a:solidFill>
                  <a:schemeClr val="accent1">
                    <a:lumMod val="50000"/>
                  </a:schemeClr>
                </a:solidFill>
              </a:rPr>
              <a:t>Высшая власть принадлежала  </a:t>
            </a:r>
            <a:r>
              <a:rPr lang="ru-RU" sz="3100" b="1" dirty="0" smtClean="0">
                <a:solidFill>
                  <a:schemeClr val="accent1">
                    <a:lumMod val="50000"/>
                  </a:schemeClr>
                </a:solidFill>
              </a:rPr>
              <a:t>Верховному Совету Башкирской АССР </a:t>
            </a:r>
            <a:r>
              <a:rPr lang="ru-RU" sz="3100" dirty="0" smtClean="0">
                <a:solidFill>
                  <a:schemeClr val="accent1">
                    <a:lumMod val="50000"/>
                  </a:schemeClr>
                </a:solidFill>
              </a:rPr>
              <a:t>(принимал законы р</a:t>
            </a:r>
            <a:r>
              <a:rPr lang="ru-RU" sz="3100" b="1" dirty="0" smtClean="0">
                <a:solidFill>
                  <a:schemeClr val="accent1">
                    <a:lumMod val="50000"/>
                  </a:schemeClr>
                </a:solidFill>
              </a:rPr>
              <a:t>еспубликанские</a:t>
            </a:r>
            <a:r>
              <a:rPr lang="ru-RU" sz="3100" dirty="0" smtClean="0">
                <a:solidFill>
                  <a:schemeClr val="accent1">
                    <a:lumMod val="50000"/>
                  </a:schemeClr>
                </a:solidFill>
              </a:rPr>
              <a:t>)</a:t>
            </a:r>
          </a:p>
          <a:p>
            <a:pPr marL="0" indent="-571500">
              <a:spcBef>
                <a:spcPts val="0"/>
              </a:spcBef>
              <a:spcAft>
                <a:spcPts val="0"/>
              </a:spcAft>
              <a:buFont typeface="Wingdings" pitchFamily="2" charset="2"/>
              <a:buChar char="Ø"/>
            </a:pPr>
            <a:endParaRPr lang="en-US" sz="3100" b="1" dirty="0" smtClean="0">
              <a:solidFill>
                <a:schemeClr val="accent1">
                  <a:lumMod val="50000"/>
                </a:schemeClr>
              </a:solidFill>
            </a:endParaRPr>
          </a:p>
          <a:p>
            <a:pPr marL="0" indent="-571500">
              <a:spcBef>
                <a:spcPts val="0"/>
              </a:spcBef>
              <a:spcAft>
                <a:spcPts val="0"/>
              </a:spcAft>
              <a:buFont typeface="Wingdings" pitchFamily="2" charset="2"/>
              <a:buChar char="Ø"/>
            </a:pPr>
            <a:r>
              <a:rPr lang="ru-RU" sz="3100" dirty="0" smtClean="0">
                <a:solidFill>
                  <a:schemeClr val="accent1">
                    <a:lumMod val="50000"/>
                  </a:schemeClr>
                </a:solidFill>
              </a:rPr>
              <a:t>Высшим исполнительным и распорядительным органом был </a:t>
            </a:r>
            <a:r>
              <a:rPr lang="ru-RU" sz="3100" b="1" dirty="0" smtClean="0">
                <a:solidFill>
                  <a:schemeClr val="accent1">
                    <a:lumMod val="50000"/>
                  </a:schemeClr>
                </a:solidFill>
              </a:rPr>
              <a:t>Совет Народных Комиссаров (СНК) - </a:t>
            </a:r>
            <a:r>
              <a:rPr lang="ru-RU" sz="3100" dirty="0" smtClean="0">
                <a:solidFill>
                  <a:schemeClr val="accent1">
                    <a:lumMod val="50000"/>
                  </a:schemeClr>
                </a:solidFill>
              </a:rPr>
              <a:t>Правительство Башкирии</a:t>
            </a:r>
          </a:p>
          <a:p>
            <a:pPr>
              <a:buNone/>
            </a:pPr>
            <a:endParaRPr lang="ru-RU" sz="3300" dirty="0" smtClean="0"/>
          </a:p>
          <a:p>
            <a:pPr>
              <a:buNone/>
            </a:pPr>
            <a:endParaRPr lang="ru-RU" dirty="0" smtClean="0"/>
          </a:p>
          <a:p>
            <a:pPr>
              <a:buNone/>
            </a:pPr>
            <a:endParaRPr lang="ru-RU" dirty="0" smtClean="0"/>
          </a:p>
          <a:p>
            <a:pPr>
              <a:buNone/>
            </a:pPr>
            <a:endParaRPr lang="ru-RU" dirty="0"/>
          </a:p>
        </p:txBody>
      </p:sp>
      <p:pic>
        <p:nvPicPr>
          <p:cNvPr id="1026" name="Picture 2" descr="C:\Users\Ильгиз\Desktop\Обложка_издания_конституции_БАССР_193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8003" y="1533452"/>
            <a:ext cx="4283968" cy="530120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569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332656"/>
            <a:ext cx="6789440" cy="936104"/>
          </a:xfrm>
        </p:spPr>
        <p:txBody>
          <a:bodyPr>
            <a:normAutofit/>
          </a:bodyPr>
          <a:lstStyle/>
          <a:p>
            <a:pPr>
              <a:buNone/>
            </a:pPr>
            <a:r>
              <a:rPr lang="ru-RU" sz="3600" dirty="0" smtClean="0">
                <a:solidFill>
                  <a:schemeClr val="accent1">
                    <a:lumMod val="50000"/>
                  </a:schemeClr>
                </a:solidFill>
                <a:effectLst/>
              </a:rPr>
              <a:t>Конституция БАССР 1978 г.</a:t>
            </a:r>
            <a:endParaRPr lang="ru-RU" sz="3600" dirty="0">
              <a:solidFill>
                <a:schemeClr val="accent1">
                  <a:lumMod val="50000"/>
                </a:schemeClr>
              </a:solidFill>
              <a:effectLst/>
            </a:endParaRPr>
          </a:p>
        </p:txBody>
      </p:sp>
      <p:sp>
        <p:nvSpPr>
          <p:cNvPr id="2" name="Содержимое 1"/>
          <p:cNvSpPr>
            <a:spLocks noGrp="1"/>
          </p:cNvSpPr>
          <p:nvPr>
            <p:ph sz="quarter" idx="13"/>
          </p:nvPr>
        </p:nvSpPr>
        <p:spPr>
          <a:xfrm>
            <a:off x="251520" y="1268760"/>
            <a:ext cx="4536504" cy="5184576"/>
          </a:xfrm>
        </p:spPr>
        <p:txBody>
          <a:bodyPr>
            <a:normAutofit/>
          </a:bodyPr>
          <a:lstStyle/>
          <a:p>
            <a:pPr>
              <a:buNone/>
            </a:pPr>
            <a:endParaRPr lang="ru-RU" dirty="0" smtClean="0"/>
          </a:p>
          <a:p>
            <a:pPr marL="0" indent="457200">
              <a:spcBef>
                <a:spcPts val="0"/>
              </a:spcBef>
              <a:spcAft>
                <a:spcPts val="0"/>
              </a:spcAft>
              <a:buFont typeface="Wingdings" pitchFamily="2" charset="2"/>
              <a:buChar char="Ø"/>
            </a:pPr>
            <a:r>
              <a:rPr lang="ru-RU" sz="2400" dirty="0" smtClean="0">
                <a:solidFill>
                  <a:schemeClr val="accent1">
                    <a:lumMod val="50000"/>
                  </a:schemeClr>
                </a:solidFill>
                <a:latin typeface="+mj-lt"/>
              </a:rPr>
              <a:t>Укрепила </a:t>
            </a:r>
            <a:r>
              <a:rPr lang="ru-RU" sz="2400" u="sng" dirty="0" smtClean="0">
                <a:solidFill>
                  <a:schemeClr val="accent1">
                    <a:lumMod val="50000"/>
                  </a:schemeClr>
                </a:solidFill>
                <a:latin typeface="+mj-lt"/>
              </a:rPr>
              <a:t>политико-правовое положение </a:t>
            </a:r>
            <a:r>
              <a:rPr lang="ru-RU" sz="2400" dirty="0" smtClean="0">
                <a:solidFill>
                  <a:schemeClr val="accent1">
                    <a:lumMod val="50000"/>
                  </a:schemeClr>
                </a:solidFill>
                <a:latin typeface="+mj-lt"/>
              </a:rPr>
              <a:t>автономной республики, </a:t>
            </a:r>
            <a:r>
              <a:rPr lang="ru-RU" sz="2400" dirty="0" smtClean="0">
                <a:solidFill>
                  <a:schemeClr val="accent1">
                    <a:lumMod val="50000"/>
                  </a:schemeClr>
                </a:solidFill>
                <a:latin typeface="+mj-lt"/>
                <a:ea typeface="Times New Roman" panose="02020603050405020304" pitchFamily="18" charset="0"/>
              </a:rPr>
              <a:t>существенно расширила и обогатила ее компетенцию</a:t>
            </a:r>
            <a:endParaRPr lang="ru-RU" sz="2400" dirty="0" smtClean="0">
              <a:solidFill>
                <a:schemeClr val="accent1">
                  <a:lumMod val="50000"/>
                </a:schemeClr>
              </a:solidFill>
              <a:latin typeface="+mj-lt"/>
            </a:endParaRPr>
          </a:p>
          <a:p>
            <a:pPr marL="0" indent="457200">
              <a:spcBef>
                <a:spcPts val="0"/>
              </a:spcBef>
              <a:spcAft>
                <a:spcPts val="0"/>
              </a:spcAft>
              <a:buFont typeface="Wingdings" pitchFamily="2" charset="2"/>
              <a:buChar char="Ø"/>
            </a:pPr>
            <a:endParaRPr lang="ru-RU" sz="2400" dirty="0" smtClean="0">
              <a:solidFill>
                <a:schemeClr val="accent1">
                  <a:lumMod val="50000"/>
                </a:schemeClr>
              </a:solidFill>
              <a:latin typeface="+mj-lt"/>
            </a:endParaRPr>
          </a:p>
          <a:p>
            <a:pPr marL="0" indent="457200">
              <a:spcBef>
                <a:spcPts val="0"/>
              </a:spcBef>
              <a:spcAft>
                <a:spcPts val="0"/>
              </a:spcAft>
              <a:buFont typeface="Wingdings" pitchFamily="2" charset="2"/>
              <a:buChar char="Ø"/>
            </a:pPr>
            <a:r>
              <a:rPr lang="ru-RU" sz="2400" dirty="0" smtClean="0">
                <a:solidFill>
                  <a:schemeClr val="accent1">
                    <a:lumMod val="50000"/>
                  </a:schemeClr>
                </a:solidFill>
                <a:latin typeface="+mj-lt"/>
              </a:rPr>
              <a:t>Изменила административное деление </a:t>
            </a:r>
            <a:r>
              <a:rPr lang="ru-RU" sz="2400" dirty="0">
                <a:solidFill>
                  <a:schemeClr val="accent1">
                    <a:lumMod val="50000"/>
                  </a:schemeClr>
                </a:solidFill>
                <a:latin typeface="+mj-lt"/>
              </a:rPr>
              <a:t>Б</a:t>
            </a:r>
            <a:r>
              <a:rPr lang="ru-RU" sz="2400" dirty="0" smtClean="0">
                <a:solidFill>
                  <a:schemeClr val="accent1">
                    <a:lumMod val="50000"/>
                  </a:schemeClr>
                </a:solidFill>
                <a:latin typeface="+mj-lt"/>
              </a:rPr>
              <a:t>ашкирии (54 района, 14 городов)</a:t>
            </a:r>
          </a:p>
          <a:p>
            <a:pPr>
              <a:buNone/>
            </a:pPr>
            <a:endParaRPr lang="ru-RU" dirty="0" smtClean="0"/>
          </a:p>
          <a:p>
            <a:pPr>
              <a:buNone/>
            </a:pPr>
            <a:endParaRPr lang="ru-RU" dirty="0" smtClean="0"/>
          </a:p>
          <a:p>
            <a:pPr>
              <a:buNone/>
            </a:pPr>
            <a:endParaRPr lang="ru-RU" dirty="0"/>
          </a:p>
        </p:txBody>
      </p:sp>
      <p:pic>
        <p:nvPicPr>
          <p:cNvPr id="4098" name="Picture 2" descr="C:\Users\Ильгиз\Desktop\Новая папка\43940_html_m681fde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124744"/>
            <a:ext cx="4521226" cy="573325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018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15280" y="0"/>
            <a:ext cx="8077200" cy="1520588"/>
          </a:xfrm>
        </p:spPr>
        <p:txBody>
          <a:bodyPr>
            <a:normAutofit/>
          </a:bodyPr>
          <a:lstStyle/>
          <a:p>
            <a:pPr algn="ctr"/>
            <a:r>
              <a:rPr lang="en-US" sz="3800" b="1" dirty="0" smtClean="0"/>
              <a:t>III</a:t>
            </a:r>
            <a:r>
              <a:rPr lang="ru-RU" sz="3800" b="1" dirty="0" smtClean="0"/>
              <a:t> период:  с 10 октября 1990 г. – </a:t>
            </a:r>
            <a:r>
              <a:rPr lang="ru-RU" sz="3800" b="1" dirty="0"/>
              <a:t/>
            </a:r>
            <a:br>
              <a:rPr lang="ru-RU" sz="3800" b="1" dirty="0"/>
            </a:br>
            <a:r>
              <a:rPr lang="ru-RU" sz="3800" b="1" dirty="0" smtClean="0"/>
              <a:t>по сегодняшний день</a:t>
            </a:r>
            <a:endParaRPr lang="ru-RU" sz="3800" b="1" dirty="0"/>
          </a:p>
        </p:txBody>
      </p:sp>
      <p:sp>
        <p:nvSpPr>
          <p:cNvPr id="5" name="Объект 4"/>
          <p:cNvSpPr>
            <a:spLocks noGrp="1"/>
          </p:cNvSpPr>
          <p:nvPr>
            <p:ph sz="quarter" idx="1"/>
          </p:nvPr>
        </p:nvSpPr>
        <p:spPr>
          <a:xfrm>
            <a:off x="251520" y="1520588"/>
            <a:ext cx="8640960" cy="5148772"/>
          </a:xfrm>
        </p:spPr>
        <p:txBody>
          <a:bodyPr>
            <a:normAutofit/>
          </a:bodyPr>
          <a:lstStyle/>
          <a:p>
            <a:pPr marL="0" lvl="0" indent="0" algn="just" fontAlgn="base">
              <a:spcAft>
                <a:spcPts val="0"/>
              </a:spcAft>
              <a:buNone/>
            </a:pPr>
            <a:r>
              <a:rPr lang="ru-RU" sz="2600" b="1" dirty="0" smtClean="0">
                <a:solidFill>
                  <a:schemeClr val="tx2"/>
                </a:solidFill>
                <a:latin typeface="Times New Roman" panose="02020603050405020304" pitchFamily="18" charset="0"/>
                <a:ea typeface="Times New Roman" panose="02020603050405020304" pitchFamily="18" charset="0"/>
              </a:rPr>
              <a:t>В развитии государственности Башкирии важную роль сыграли следующие законодательные акты:</a:t>
            </a:r>
          </a:p>
          <a:p>
            <a:pPr marL="0" indent="0" algn="just" fontAlgn="base">
              <a:buFont typeface="Wingdings" pitchFamily="2" charset="2"/>
              <a:buChar char="Ø"/>
            </a:pPr>
            <a:r>
              <a:rPr lang="ru-RU" sz="2600" b="1" dirty="0" smtClean="0">
                <a:solidFill>
                  <a:schemeClr val="accent1">
                    <a:lumMod val="50000"/>
                  </a:schemeClr>
                </a:solidFill>
                <a:latin typeface="Times New Roman" panose="02020603050405020304" pitchFamily="18" charset="0"/>
                <a:ea typeface="Times New Roman" panose="02020603050405020304" pitchFamily="18" charset="0"/>
              </a:rPr>
              <a:t>11 октября 1990 года </a:t>
            </a:r>
            <a:r>
              <a:rPr lang="ru-RU" sz="2600" dirty="0" smtClean="0">
                <a:solidFill>
                  <a:schemeClr val="accent1">
                    <a:lumMod val="50000"/>
                  </a:schemeClr>
                </a:solidFill>
                <a:latin typeface="Times New Roman" panose="02020603050405020304" pitchFamily="18" charset="0"/>
                <a:ea typeface="Times New Roman" panose="02020603050405020304" pitchFamily="18" charset="0"/>
              </a:rPr>
              <a:t>принята</a:t>
            </a:r>
            <a:r>
              <a:rPr lang="ru-RU" sz="2600" b="1" dirty="0" smtClean="0">
                <a:solidFill>
                  <a:schemeClr val="accent1">
                    <a:lumMod val="50000"/>
                  </a:schemeClr>
                </a:solidFill>
                <a:latin typeface="Times New Roman" panose="02020603050405020304" pitchFamily="18" charset="0"/>
                <a:ea typeface="Times New Roman" panose="02020603050405020304" pitchFamily="18" charset="0"/>
              </a:rPr>
              <a:t> Декларация о </a:t>
            </a:r>
            <a:r>
              <a:rPr lang="ru-RU" sz="2600" dirty="0" smtClean="0">
                <a:solidFill>
                  <a:schemeClr val="accent1">
                    <a:lumMod val="50000"/>
                  </a:schemeClr>
                </a:solidFill>
                <a:latin typeface="Times New Roman" panose="02020603050405020304" pitchFamily="18" charset="0"/>
                <a:ea typeface="Times New Roman" panose="02020603050405020304" pitchFamily="18" charset="0"/>
              </a:rPr>
              <a:t>государственном суверенитете Башкирской Советской Социалистической Республики:</a:t>
            </a:r>
          </a:p>
          <a:p>
            <a:pPr lvl="0" algn="just" fontAlgn="base">
              <a:spcAft>
                <a:spcPts val="0"/>
              </a:spcAft>
              <a:buFont typeface="Wingdings" pitchFamily="2" charset="2"/>
              <a:buChar char="§"/>
            </a:pPr>
            <a:r>
              <a:rPr lang="ru-RU" sz="2400" dirty="0" smtClean="0">
                <a:solidFill>
                  <a:schemeClr val="accent1">
                    <a:lumMod val="50000"/>
                  </a:schemeClr>
                </a:solidFill>
                <a:latin typeface="Times New Roman" panose="02020603050405020304" pitchFamily="18" charset="0"/>
                <a:ea typeface="Times New Roman" panose="02020603050405020304" pitchFamily="18" charset="0"/>
              </a:rPr>
              <a:t>Впервые </a:t>
            </a:r>
            <a:r>
              <a:rPr lang="ru-RU" sz="2400" dirty="0">
                <a:solidFill>
                  <a:schemeClr val="accent1">
                    <a:lumMod val="50000"/>
                  </a:schemeClr>
                </a:solidFill>
                <a:latin typeface="Times New Roman" panose="02020603050405020304" pitchFamily="18" charset="0"/>
                <a:ea typeface="Times New Roman" panose="02020603050405020304" pitchFamily="18" charset="0"/>
              </a:rPr>
              <a:t>подчеркнула </a:t>
            </a:r>
            <a:r>
              <a:rPr lang="ru-RU" sz="2400" i="1" u="sng" dirty="0">
                <a:solidFill>
                  <a:schemeClr val="accent1">
                    <a:lumMod val="50000"/>
                  </a:schemeClr>
                </a:solidFill>
                <a:latin typeface="Times New Roman" panose="02020603050405020304" pitchFamily="18" charset="0"/>
                <a:ea typeface="Times New Roman" panose="02020603050405020304" pitchFamily="18" charset="0"/>
              </a:rPr>
              <a:t>договорной характер </a:t>
            </a:r>
            <a:r>
              <a:rPr lang="ru-RU" sz="2400" dirty="0">
                <a:solidFill>
                  <a:schemeClr val="accent1">
                    <a:lumMod val="50000"/>
                  </a:schemeClr>
                </a:solidFill>
                <a:latin typeface="Times New Roman" panose="02020603050405020304" pitchFamily="18" charset="0"/>
                <a:ea typeface="Times New Roman" panose="02020603050405020304" pitchFamily="18" charset="0"/>
              </a:rPr>
              <a:t>отношений с Российской Федерацией и другими </a:t>
            </a:r>
            <a:r>
              <a:rPr lang="ru-RU" sz="2400" dirty="0" smtClean="0">
                <a:solidFill>
                  <a:schemeClr val="accent1">
                    <a:lumMod val="50000"/>
                  </a:schemeClr>
                </a:solidFill>
                <a:latin typeface="Times New Roman" panose="02020603050405020304" pitchFamily="18" charset="0"/>
                <a:ea typeface="Times New Roman" panose="02020603050405020304" pitchFamily="18" charset="0"/>
              </a:rPr>
              <a:t>субъектами.</a:t>
            </a:r>
            <a:endParaRPr lang="ru-RU" sz="2400" dirty="0">
              <a:solidFill>
                <a:schemeClr val="accent1">
                  <a:lumMod val="50000"/>
                </a:schemeClr>
              </a:solidFill>
              <a:latin typeface="Times New Roman" panose="02020603050405020304" pitchFamily="18" charset="0"/>
              <a:ea typeface="Times New Roman" panose="02020603050405020304" pitchFamily="18" charset="0"/>
            </a:endParaRPr>
          </a:p>
          <a:p>
            <a:pPr lvl="0" algn="just" fontAlgn="base">
              <a:spcAft>
                <a:spcPts val="0"/>
              </a:spcAft>
              <a:buFont typeface="Wingdings" pitchFamily="2" charset="2"/>
              <a:buChar char="§"/>
            </a:pPr>
            <a:r>
              <a:rPr lang="ru-RU" sz="2400" dirty="0">
                <a:solidFill>
                  <a:schemeClr val="accent1">
                    <a:lumMod val="50000"/>
                  </a:schemeClr>
                </a:solidFill>
                <a:latin typeface="Times New Roman" panose="02020603050405020304" pitchFamily="18" charset="0"/>
                <a:ea typeface="Times New Roman" panose="02020603050405020304" pitchFamily="18" charset="0"/>
              </a:rPr>
              <a:t>Положила начало </a:t>
            </a:r>
            <a:r>
              <a:rPr lang="ru-RU" sz="2400" i="1" u="sng" dirty="0">
                <a:solidFill>
                  <a:schemeClr val="accent1">
                    <a:lumMod val="50000"/>
                  </a:schemeClr>
                </a:solidFill>
                <a:latin typeface="Times New Roman" panose="02020603050405020304" pitchFamily="18" charset="0"/>
                <a:ea typeface="Times New Roman" panose="02020603050405020304" pitchFamily="18" charset="0"/>
              </a:rPr>
              <a:t>строительства правового государства </a:t>
            </a:r>
            <a:r>
              <a:rPr lang="ru-RU" sz="2400" dirty="0">
                <a:solidFill>
                  <a:schemeClr val="accent1">
                    <a:lumMod val="50000"/>
                  </a:schemeClr>
                </a:solidFill>
                <a:latin typeface="Times New Roman" panose="02020603050405020304" pitchFamily="18" charset="0"/>
                <a:ea typeface="Times New Roman" panose="02020603050405020304" pitchFamily="18" charset="0"/>
              </a:rPr>
              <a:t>и гражданского общества.</a:t>
            </a:r>
          </a:p>
          <a:p>
            <a:pPr lvl="0" algn="just" fontAlgn="base">
              <a:spcAft>
                <a:spcPts val="0"/>
              </a:spcAft>
              <a:buFont typeface="Wingdings" pitchFamily="2" charset="2"/>
              <a:buChar char="§"/>
            </a:pPr>
            <a:r>
              <a:rPr lang="ru-RU" sz="2400" dirty="0">
                <a:solidFill>
                  <a:schemeClr val="accent1">
                    <a:lumMod val="50000"/>
                  </a:schemeClr>
                </a:solidFill>
                <a:latin typeface="Times New Roman" panose="02020603050405020304" pitchFamily="18" charset="0"/>
                <a:ea typeface="Times New Roman" panose="02020603050405020304" pitchFamily="18" charset="0"/>
              </a:rPr>
              <a:t>БАССР была преобразована в </a:t>
            </a:r>
            <a:r>
              <a:rPr lang="ru-RU" sz="2400" i="1" u="sng" dirty="0">
                <a:solidFill>
                  <a:schemeClr val="accent1">
                    <a:lumMod val="50000"/>
                  </a:schemeClr>
                </a:solidFill>
                <a:latin typeface="Times New Roman" panose="02020603050405020304" pitchFamily="18" charset="0"/>
                <a:ea typeface="Calibri" panose="020F0502020204030204" pitchFamily="34" charset="0"/>
              </a:rPr>
              <a:t>Башкирскую Советскую Социалистическую Республику (</a:t>
            </a:r>
            <a:r>
              <a:rPr lang="ru-RU" sz="2400" dirty="0">
                <a:solidFill>
                  <a:schemeClr val="accent1">
                    <a:lumMod val="50000"/>
                  </a:schemeClr>
                </a:solidFill>
                <a:latin typeface="Times New Roman" panose="02020603050405020304" pitchFamily="18" charset="0"/>
                <a:ea typeface="Times New Roman" panose="02020603050405020304" pitchFamily="18" charset="0"/>
              </a:rPr>
              <a:t>БСССР</a:t>
            </a:r>
            <a:r>
              <a:rPr lang="ru-RU" sz="2400" dirty="0">
                <a:solidFill>
                  <a:schemeClr val="accent1">
                    <a:lumMod val="50000"/>
                  </a:schemeClr>
                </a:solidFill>
                <a:latin typeface="Times New Roman" panose="02020603050405020304" pitchFamily="18" charset="0"/>
                <a:ea typeface="Calibri" panose="020F0502020204030204" pitchFamily="34" charset="0"/>
              </a:rPr>
              <a:t>).</a:t>
            </a:r>
            <a:endParaRPr lang="ru-RU" sz="2400" dirty="0">
              <a:solidFill>
                <a:schemeClr val="accent1">
                  <a:lumMod val="50000"/>
                </a:schemeClr>
              </a:solidFill>
              <a:latin typeface="Times New Roman" panose="02020603050405020304" pitchFamily="18" charset="0"/>
              <a:ea typeface="Times New Roman" panose="02020603050405020304" pitchFamily="18" charset="0"/>
            </a:endParaRPr>
          </a:p>
          <a:p>
            <a:pPr marL="0" indent="0" algn="just" fontAlgn="base">
              <a:lnSpc>
                <a:spcPct val="107000"/>
              </a:lnSpc>
              <a:spcAft>
                <a:spcPts val="0"/>
              </a:spcAft>
              <a:buNone/>
            </a:pPr>
            <a:endParaRPr lang="ru-RU" sz="3200" dirty="0" smtClean="0">
              <a:latin typeface="Times New Roman" panose="02020603050405020304" pitchFamily="18" charset="0"/>
              <a:ea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403131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8077200" cy="1268760"/>
          </a:xfrm>
        </p:spPr>
        <p:txBody>
          <a:bodyPr>
            <a:normAutofit fontScale="90000"/>
          </a:bodyPr>
          <a:lstStyle/>
          <a:p>
            <a:pPr algn="ctr"/>
            <a:r>
              <a:rPr lang="ru-RU" b="1" i="1" dirty="0" smtClean="0">
                <a:latin typeface="Times New Roman" panose="02020603050405020304" pitchFamily="18" charset="0"/>
                <a:ea typeface="Times New Roman" panose="02020603050405020304" pitchFamily="18" charset="0"/>
              </a:rPr>
              <a:t/>
            </a:r>
            <a:br>
              <a:rPr lang="ru-RU" b="1" i="1" dirty="0" smtClean="0">
                <a:latin typeface="Times New Roman" panose="02020603050405020304" pitchFamily="18" charset="0"/>
                <a:ea typeface="Times New Roman" panose="02020603050405020304" pitchFamily="18" charset="0"/>
              </a:rPr>
            </a:br>
            <a:r>
              <a:rPr lang="ru-RU" b="1" i="1" dirty="0" smtClean="0">
                <a:latin typeface="Times New Roman" panose="02020603050405020304" pitchFamily="18" charset="0"/>
                <a:ea typeface="Times New Roman" panose="02020603050405020304" pitchFamily="18" charset="0"/>
              </a:rPr>
              <a:t>11 </a:t>
            </a:r>
            <a:r>
              <a:rPr lang="ru-RU" b="1" i="1" dirty="0">
                <a:latin typeface="Times New Roman" panose="02020603050405020304" pitchFamily="18" charset="0"/>
                <a:ea typeface="Times New Roman" panose="02020603050405020304" pitchFamily="18" charset="0"/>
              </a:rPr>
              <a:t>октября </a:t>
            </a:r>
            <a:r>
              <a:rPr lang="ru-RU" b="1" i="1" dirty="0" smtClean="0">
                <a:latin typeface="Times New Roman" panose="02020603050405020304" pitchFamily="18" charset="0"/>
                <a:ea typeface="Times New Roman" panose="02020603050405020304" pitchFamily="18" charset="0"/>
              </a:rPr>
              <a:t> - День республики</a:t>
            </a:r>
            <a:r>
              <a:rPr lang="ru-RU" b="1" dirty="0">
                <a:latin typeface="Times New Roman" panose="02020603050405020304" pitchFamily="18" charset="0"/>
                <a:ea typeface="Times New Roman" panose="02020603050405020304" pitchFamily="18" charset="0"/>
              </a:rPr>
              <a:t/>
            </a:r>
            <a:br>
              <a:rPr lang="ru-RU" b="1" dirty="0">
                <a:latin typeface="Times New Roman" panose="02020603050405020304" pitchFamily="18" charset="0"/>
                <a:ea typeface="Times New Roman" panose="02020603050405020304" pitchFamily="18" charset="0"/>
              </a:rPr>
            </a:br>
            <a:endParaRPr lang="ru-RU" b="1" dirty="0"/>
          </a:p>
        </p:txBody>
      </p:sp>
      <p:sp>
        <p:nvSpPr>
          <p:cNvPr id="3" name="Текст 2"/>
          <p:cNvSpPr>
            <a:spLocks noGrp="1"/>
          </p:cNvSpPr>
          <p:nvPr>
            <p:ph type="body" idx="2"/>
          </p:nvPr>
        </p:nvSpPr>
        <p:spPr>
          <a:xfrm>
            <a:off x="323528" y="2708920"/>
            <a:ext cx="3384376" cy="3476600"/>
          </a:xfrm>
        </p:spPr>
        <p:txBody>
          <a:bodyPr>
            <a:normAutofit/>
          </a:bodyPr>
          <a:lstStyle/>
          <a:p>
            <a:pPr algn="ctr"/>
            <a:r>
              <a:rPr lang="ru-RU" sz="2800" dirty="0" smtClean="0">
                <a:latin typeface="Times New Roman" panose="02020603050405020304" pitchFamily="18" charset="0"/>
                <a:ea typeface="Times New Roman" panose="02020603050405020304" pitchFamily="18" charset="0"/>
              </a:rPr>
              <a:t>Объявлен Постановлением </a:t>
            </a:r>
            <a:r>
              <a:rPr lang="ru-RU" sz="2800" dirty="0">
                <a:latin typeface="Times New Roman" panose="02020603050405020304" pitchFamily="18" charset="0"/>
                <a:ea typeface="Times New Roman" panose="02020603050405020304" pitchFamily="18" charset="0"/>
              </a:rPr>
              <a:t>Верховного Совета РБ </a:t>
            </a:r>
            <a:r>
              <a:rPr lang="ru-RU" sz="2800" dirty="0" smtClean="0">
                <a:latin typeface="Times New Roman" panose="02020603050405020304" pitchFamily="18" charset="0"/>
                <a:ea typeface="Times New Roman" panose="02020603050405020304" pitchFamily="18" charset="0"/>
              </a:rPr>
              <a:t>от </a:t>
            </a:r>
            <a:r>
              <a:rPr lang="ru-RU" sz="2800" dirty="0">
                <a:latin typeface="Times New Roman" panose="02020603050405020304" pitchFamily="18" charset="0"/>
                <a:ea typeface="Times New Roman" panose="02020603050405020304" pitchFamily="18" charset="0"/>
              </a:rPr>
              <a:t>27 февраля 1992 г.</a:t>
            </a:r>
            <a:endParaRPr lang="ru-RU" sz="2800" dirty="0"/>
          </a:p>
        </p:txBody>
      </p:sp>
      <p:pic>
        <p:nvPicPr>
          <p:cNvPr id="5"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3928" y="1412776"/>
            <a:ext cx="4567571" cy="501317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407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83569" y="2132856"/>
            <a:ext cx="7704855" cy="4509120"/>
          </a:xfrm>
        </p:spPr>
        <p:txBody>
          <a:bodyPr>
            <a:normAutofit/>
          </a:bodyPr>
          <a:lstStyle/>
          <a:p>
            <a:pPr marL="0" indent="0">
              <a:spcBef>
                <a:spcPts val="0"/>
              </a:spcBef>
              <a:buNone/>
            </a:pPr>
            <a:r>
              <a:rPr lang="ru-RU" sz="2800" dirty="0" smtClean="0">
                <a:solidFill>
                  <a:schemeClr val="accent2">
                    <a:lumMod val="50000"/>
                  </a:schemeClr>
                </a:solidFill>
              </a:rPr>
              <a:t>Проследить  государственно-правовое развитие Башкирии от провозглашения автономно-демократической республики до Республики Башкортостан как суверенного государства.</a:t>
            </a:r>
          </a:p>
          <a:p>
            <a:pPr marL="0" indent="0">
              <a:lnSpc>
                <a:spcPct val="100000"/>
              </a:lnSpc>
              <a:spcBef>
                <a:spcPts val="0"/>
              </a:spcBef>
              <a:buNone/>
            </a:pPr>
            <a:endParaRPr lang="ru-RU" dirty="0"/>
          </a:p>
        </p:txBody>
      </p:sp>
      <p:sp>
        <p:nvSpPr>
          <p:cNvPr id="3" name="Заголовок 2"/>
          <p:cNvSpPr>
            <a:spLocks noGrp="1"/>
          </p:cNvSpPr>
          <p:nvPr>
            <p:ph type="title"/>
          </p:nvPr>
        </p:nvSpPr>
        <p:spPr>
          <a:xfrm>
            <a:off x="323528" y="692696"/>
            <a:ext cx="8229600" cy="858512"/>
          </a:xfrm>
        </p:spPr>
        <p:txBody>
          <a:bodyPr>
            <a:normAutofit fontScale="90000"/>
          </a:bodyPr>
          <a:lstStyle/>
          <a:p>
            <a:pPr lvl="1" algn="l" rtl="0">
              <a:spcBef>
                <a:spcPct val="0"/>
              </a:spcBef>
            </a:pPr>
            <a:r>
              <a:rPr lang="ru-RU" sz="3100" dirty="0" smtClean="0"/>
              <a:t/>
            </a:r>
            <a:br>
              <a:rPr lang="ru-RU" sz="3100" dirty="0" smtClean="0"/>
            </a:br>
            <a:r>
              <a:rPr lang="ru-RU" sz="3600" b="1" dirty="0" smtClean="0"/>
              <a:t>Цель исследования:</a:t>
            </a:r>
            <a:endParaRPr lang="ru-RU"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6632"/>
            <a:ext cx="8077200" cy="1026368"/>
          </a:xfrm>
        </p:spPr>
        <p:txBody>
          <a:bodyPr>
            <a:normAutofit fontScale="90000"/>
          </a:bodyPr>
          <a:lstStyle/>
          <a:p>
            <a:pPr lvl="0" fontAlgn="base">
              <a:spcBef>
                <a:spcPts val="700"/>
              </a:spcBef>
            </a:pPr>
            <a:r>
              <a:rPr lang="ru-RU" sz="3200" b="1" dirty="0" smtClean="0">
                <a:solidFill>
                  <a:prstClr val="black"/>
                </a:solidFill>
                <a:latin typeface="Times New Roman" panose="02020603050405020304" pitchFamily="18" charset="0"/>
                <a:ea typeface="Times New Roman" panose="02020603050405020304" pitchFamily="18" charset="0"/>
                <a:cs typeface="+mn-cs"/>
              </a:rPr>
              <a:t/>
            </a:r>
            <a:br>
              <a:rPr lang="ru-RU" sz="3200" b="1" dirty="0" smtClean="0">
                <a:solidFill>
                  <a:prstClr val="black"/>
                </a:solidFill>
                <a:latin typeface="Times New Roman" panose="02020603050405020304" pitchFamily="18" charset="0"/>
                <a:ea typeface="Times New Roman" panose="02020603050405020304" pitchFamily="18" charset="0"/>
                <a:cs typeface="+mn-cs"/>
              </a:rPr>
            </a:br>
            <a:r>
              <a:rPr lang="ru-RU" sz="3200" dirty="0">
                <a:solidFill>
                  <a:prstClr val="black"/>
                </a:solidFill>
                <a:latin typeface="Times New Roman" panose="02020603050405020304" pitchFamily="18" charset="0"/>
                <a:ea typeface="Times New Roman" panose="02020603050405020304" pitchFamily="18" charset="0"/>
                <a:cs typeface="+mn-cs"/>
              </a:rPr>
              <a:t/>
            </a:r>
            <a:br>
              <a:rPr lang="ru-RU" sz="3200" dirty="0">
                <a:solidFill>
                  <a:prstClr val="black"/>
                </a:solidFill>
                <a:latin typeface="Times New Roman" panose="02020603050405020304" pitchFamily="18" charset="0"/>
                <a:ea typeface="Times New Roman" panose="02020603050405020304" pitchFamily="18" charset="0"/>
                <a:cs typeface="+mn-cs"/>
              </a:rPr>
            </a:br>
            <a:endParaRPr lang="ru-RU" dirty="0"/>
          </a:p>
        </p:txBody>
      </p:sp>
      <p:sp>
        <p:nvSpPr>
          <p:cNvPr id="4" name="Объект 3"/>
          <p:cNvSpPr>
            <a:spLocks noGrp="1"/>
          </p:cNvSpPr>
          <p:nvPr>
            <p:ph sz="quarter" idx="1"/>
          </p:nvPr>
        </p:nvSpPr>
        <p:spPr>
          <a:xfrm>
            <a:off x="539552" y="332656"/>
            <a:ext cx="8223448" cy="6408712"/>
          </a:xfrm>
        </p:spPr>
        <p:txBody>
          <a:bodyPr>
            <a:normAutofit fontScale="25000" lnSpcReduction="20000"/>
          </a:bodyPr>
          <a:lstStyle/>
          <a:p>
            <a:pPr marL="0" indent="0" fontAlgn="base">
              <a:buFont typeface="Wingdings" pitchFamily="2" charset="2"/>
              <a:buChar char="Ø"/>
            </a:pPr>
            <a:r>
              <a:rPr lang="ru-RU" sz="10000" b="1" dirty="0" smtClean="0">
                <a:latin typeface="Times New Roman" panose="02020603050405020304" pitchFamily="18" charset="0"/>
                <a:ea typeface="Times New Roman" panose="02020603050405020304" pitchFamily="18" charset="0"/>
              </a:rPr>
              <a:t> </a:t>
            </a:r>
            <a:r>
              <a:rPr lang="ru-RU" sz="10000" b="1" dirty="0" smtClean="0">
                <a:solidFill>
                  <a:schemeClr val="accent1">
                    <a:lumMod val="50000"/>
                  </a:schemeClr>
                </a:solidFill>
                <a:latin typeface="Times New Roman" panose="02020603050405020304" pitchFamily="18" charset="0"/>
                <a:ea typeface="Gadugi" pitchFamily="34" charset="0"/>
              </a:rPr>
              <a:t>30 октября 1991 г. </a:t>
            </a:r>
            <a:r>
              <a:rPr lang="ru-RU" sz="10000" dirty="0" smtClean="0">
                <a:solidFill>
                  <a:schemeClr val="accent1">
                    <a:lumMod val="50000"/>
                  </a:schemeClr>
                </a:solidFill>
                <a:latin typeface="Times New Roman" panose="02020603050405020304" pitchFamily="18" charset="0"/>
                <a:ea typeface="Gadugi" pitchFamily="34" charset="0"/>
              </a:rPr>
              <a:t>принят</a:t>
            </a:r>
            <a:r>
              <a:rPr lang="ru-RU" sz="10000" b="1" dirty="0" smtClean="0">
                <a:solidFill>
                  <a:schemeClr val="accent1">
                    <a:lumMod val="50000"/>
                  </a:schemeClr>
                </a:solidFill>
                <a:latin typeface="Times New Roman" panose="02020603050405020304" pitchFamily="18" charset="0"/>
                <a:ea typeface="Gadugi" pitchFamily="34" charset="0"/>
              </a:rPr>
              <a:t> Закон РБ</a:t>
            </a:r>
            <a:r>
              <a:rPr lang="ru-RU" sz="10000" dirty="0" smtClean="0">
                <a:solidFill>
                  <a:schemeClr val="accent1">
                    <a:lumMod val="50000"/>
                  </a:schemeClr>
                </a:solidFill>
                <a:latin typeface="Times New Roman" panose="02020603050405020304" pitchFamily="18" charset="0"/>
                <a:ea typeface="Gadugi" pitchFamily="34" charset="0"/>
              </a:rPr>
              <a:t> «О выборах Президента Башкирской ССР»</a:t>
            </a:r>
          </a:p>
          <a:p>
            <a:pPr marL="0" indent="0" fontAlgn="base">
              <a:buNone/>
            </a:pPr>
            <a:endParaRPr lang="ru-RU" sz="10000" dirty="0" smtClean="0">
              <a:solidFill>
                <a:schemeClr val="accent1">
                  <a:lumMod val="50000"/>
                </a:schemeClr>
              </a:solidFill>
              <a:latin typeface="Times New Roman" panose="02020603050405020304" pitchFamily="18" charset="0"/>
              <a:ea typeface="Gadugi" pitchFamily="34" charset="0"/>
            </a:endParaRPr>
          </a:p>
          <a:p>
            <a:pPr marL="0" indent="0" fontAlgn="base">
              <a:buFont typeface="Wingdings" pitchFamily="2" charset="2"/>
              <a:buChar char="Ø"/>
            </a:pPr>
            <a:r>
              <a:rPr lang="ru-RU" sz="10000" b="1" dirty="0" smtClean="0">
                <a:solidFill>
                  <a:schemeClr val="accent1">
                    <a:lumMod val="50000"/>
                  </a:schemeClr>
                </a:solidFill>
                <a:latin typeface="Times New Roman" panose="02020603050405020304" pitchFamily="18" charset="0"/>
                <a:ea typeface="Gadugi" pitchFamily="34" charset="0"/>
              </a:rPr>
              <a:t>25 </a:t>
            </a:r>
            <a:r>
              <a:rPr lang="ru-RU" sz="10000" b="1" dirty="0">
                <a:solidFill>
                  <a:schemeClr val="accent1">
                    <a:lumMod val="50000"/>
                  </a:schemeClr>
                </a:solidFill>
                <a:latin typeface="Times New Roman" panose="02020603050405020304" pitchFamily="18" charset="0"/>
                <a:ea typeface="Gadugi" pitchFamily="34" charset="0"/>
              </a:rPr>
              <a:t>февраля 1992 г.</a:t>
            </a:r>
            <a:r>
              <a:rPr lang="ru-RU" sz="10000" dirty="0">
                <a:solidFill>
                  <a:schemeClr val="accent1">
                    <a:lumMod val="50000"/>
                  </a:schemeClr>
                </a:solidFill>
                <a:latin typeface="Times New Roman" panose="02020603050405020304" pitchFamily="18" charset="0"/>
                <a:ea typeface="Gadugi" pitchFamily="34" charset="0"/>
              </a:rPr>
              <a:t> принят </a:t>
            </a:r>
            <a:r>
              <a:rPr lang="ru-RU" sz="10000" b="1" dirty="0">
                <a:solidFill>
                  <a:schemeClr val="accent1">
                    <a:lumMod val="50000"/>
                  </a:schemeClr>
                </a:solidFill>
                <a:latin typeface="Times New Roman" panose="02020603050405020304" pitchFamily="18" charset="0"/>
                <a:ea typeface="Gadugi" pitchFamily="34" charset="0"/>
              </a:rPr>
              <a:t>Закон РБ</a:t>
            </a:r>
            <a:r>
              <a:rPr lang="ru-RU" sz="10000" dirty="0">
                <a:solidFill>
                  <a:schemeClr val="accent1">
                    <a:lumMod val="50000"/>
                  </a:schemeClr>
                </a:solidFill>
                <a:latin typeface="Times New Roman" panose="02020603050405020304" pitchFamily="18" charset="0"/>
                <a:ea typeface="Gadugi" pitchFamily="34" charset="0"/>
              </a:rPr>
              <a:t> «Об изменении наименования государства Башкирская Советская Социалистическая Республика</a:t>
            </a:r>
            <a:r>
              <a:rPr lang="ru-RU" sz="10000" dirty="0" smtClean="0">
                <a:solidFill>
                  <a:schemeClr val="accent1">
                    <a:lumMod val="50000"/>
                  </a:schemeClr>
                </a:solidFill>
                <a:latin typeface="Times New Roman" panose="02020603050405020304" pitchFamily="18" charset="0"/>
                <a:ea typeface="Gadugi" pitchFamily="34" charset="0"/>
              </a:rPr>
              <a:t>» </a:t>
            </a:r>
          </a:p>
          <a:p>
            <a:pPr marL="0" lvl="0" indent="0" fontAlgn="base">
              <a:spcAft>
                <a:spcPts val="0"/>
              </a:spcAft>
              <a:buFont typeface="Wingdings" pitchFamily="2" charset="2"/>
              <a:buChar char="Ø"/>
            </a:pPr>
            <a:endParaRPr lang="ru-RU" sz="10000" dirty="0" smtClean="0">
              <a:solidFill>
                <a:schemeClr val="accent1">
                  <a:lumMod val="50000"/>
                </a:schemeClr>
              </a:solidFill>
              <a:latin typeface="Times New Roman" panose="02020603050405020304" pitchFamily="18" charset="0"/>
              <a:ea typeface="Gadugi" pitchFamily="34" charset="0"/>
            </a:endParaRPr>
          </a:p>
          <a:p>
            <a:pPr marL="0" indent="0" fontAlgn="base">
              <a:buFont typeface="Wingdings" pitchFamily="2" charset="2"/>
              <a:buChar char="Ø"/>
            </a:pPr>
            <a:r>
              <a:rPr lang="ru-RU" sz="10000" b="1" dirty="0" smtClean="0">
                <a:solidFill>
                  <a:schemeClr val="accent1">
                    <a:lumMod val="50000"/>
                  </a:schemeClr>
                </a:solidFill>
                <a:latin typeface="Times New Roman" panose="02020603050405020304" pitchFamily="18" charset="0"/>
                <a:ea typeface="Gadugi" pitchFamily="34" charset="0"/>
              </a:rPr>
              <a:t> 24 декабря 1993 г.</a:t>
            </a:r>
            <a:r>
              <a:rPr lang="ru-RU" sz="10000" dirty="0" smtClean="0">
                <a:solidFill>
                  <a:schemeClr val="accent1">
                    <a:lumMod val="50000"/>
                  </a:schemeClr>
                </a:solidFill>
                <a:latin typeface="Times New Roman" panose="02020603050405020304" pitchFamily="18" charset="0"/>
                <a:ea typeface="Gadugi" pitchFamily="34" charset="0"/>
              </a:rPr>
              <a:t>  принята Конституция Республики Башкортостан</a:t>
            </a:r>
            <a:r>
              <a:rPr lang="ru-RU" sz="9600" dirty="0" smtClean="0">
                <a:solidFill>
                  <a:schemeClr val="accent1">
                    <a:lumMod val="50000"/>
                  </a:schemeClr>
                </a:solidFill>
              </a:rPr>
              <a:t> (с изменениями и дополнениями)</a:t>
            </a:r>
            <a:endParaRPr lang="ru-RU" sz="10000" dirty="0" smtClean="0">
              <a:solidFill>
                <a:schemeClr val="accent1">
                  <a:lumMod val="50000"/>
                </a:schemeClr>
              </a:solidFill>
              <a:latin typeface="Times New Roman" panose="02020603050405020304" pitchFamily="18" charset="0"/>
              <a:ea typeface="Gadugi" pitchFamily="34" charset="0"/>
            </a:endParaRPr>
          </a:p>
          <a:p>
            <a:pPr marL="0" indent="0" fontAlgn="base">
              <a:buNone/>
            </a:pPr>
            <a:endParaRPr lang="ru-RU" sz="10000" i="1" dirty="0" smtClean="0">
              <a:solidFill>
                <a:schemeClr val="accent1">
                  <a:lumMod val="50000"/>
                </a:schemeClr>
              </a:solidFill>
              <a:latin typeface="Times New Roman" panose="02020603050405020304" pitchFamily="18" charset="0"/>
              <a:ea typeface="Gadugi" pitchFamily="34" charset="0"/>
            </a:endParaRPr>
          </a:p>
          <a:p>
            <a:pPr marL="0" indent="0" fontAlgn="base">
              <a:buFont typeface="Wingdings" pitchFamily="2" charset="2"/>
              <a:buChar char="Ø"/>
            </a:pPr>
            <a:r>
              <a:rPr lang="ru-RU" sz="10000" b="1" dirty="0" smtClean="0">
                <a:solidFill>
                  <a:schemeClr val="accent1">
                    <a:lumMod val="50000"/>
                  </a:schemeClr>
                </a:solidFill>
                <a:latin typeface="Times New Roman" panose="02020603050405020304" pitchFamily="18" charset="0"/>
                <a:ea typeface="Gadugi" pitchFamily="34" charset="0"/>
              </a:rPr>
              <a:t> 3 августа 1994 г.</a:t>
            </a:r>
            <a:r>
              <a:rPr lang="ru-RU" sz="10000" dirty="0" smtClean="0">
                <a:solidFill>
                  <a:schemeClr val="accent1">
                    <a:lumMod val="50000"/>
                  </a:schemeClr>
                </a:solidFill>
                <a:latin typeface="Times New Roman" panose="02020603050405020304" pitchFamily="18" charset="0"/>
                <a:ea typeface="Gadugi" pitchFamily="34" charset="0"/>
              </a:rPr>
              <a:t> подписан Договор «О разграничении предметов ведения и взаимном делегировании полномочий между органами государственной власти Российской Федерации и органами государственной власти Республики Башкортостан»</a:t>
            </a:r>
          </a:p>
          <a:p>
            <a:pPr marL="0" indent="0" fontAlgn="base">
              <a:buNone/>
            </a:pPr>
            <a:endParaRPr lang="ru-RU" sz="10000" dirty="0" smtClean="0">
              <a:latin typeface="Times New Roman" panose="02020603050405020304" pitchFamily="18" charset="0"/>
              <a:ea typeface="Gadugi" pitchFamily="34" charset="0"/>
            </a:endParaRPr>
          </a:p>
          <a:p>
            <a:pPr marL="0" lvl="0" indent="0" fontAlgn="base">
              <a:spcAft>
                <a:spcPts val="0"/>
              </a:spcAft>
              <a:buNone/>
            </a:pPr>
            <a:endParaRPr lang="ru-RU" sz="3200" i="1" u="sng" dirty="0" smtClean="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1563874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188640"/>
            <a:ext cx="8229600" cy="1296144"/>
          </a:xfrm>
        </p:spPr>
        <p:txBody>
          <a:bodyPr>
            <a:normAutofit fontScale="90000"/>
          </a:bodyPr>
          <a:lstStyle/>
          <a:p>
            <a:pPr algn="ctr">
              <a:buNone/>
            </a:pPr>
            <a:r>
              <a:rPr lang="ru-RU" sz="3600" dirty="0" smtClean="0">
                <a:solidFill>
                  <a:schemeClr val="accent1">
                    <a:lumMod val="50000"/>
                  </a:schemeClr>
                </a:solidFill>
                <a:effectLst/>
              </a:rPr>
              <a:t>Конституция Республики Башкортостан</a:t>
            </a:r>
            <a:r>
              <a:rPr lang="ru-RU" sz="3200" dirty="0" smtClean="0">
                <a:solidFill>
                  <a:schemeClr val="accent1">
                    <a:lumMod val="50000"/>
                  </a:schemeClr>
                </a:solidFill>
                <a:effectLst/>
              </a:rPr>
              <a:t/>
            </a:r>
            <a:br>
              <a:rPr lang="ru-RU" sz="3200" dirty="0" smtClean="0">
                <a:solidFill>
                  <a:schemeClr val="accent1">
                    <a:lumMod val="50000"/>
                  </a:schemeClr>
                </a:solidFill>
                <a:effectLst/>
              </a:rPr>
            </a:br>
            <a:r>
              <a:rPr lang="ru-RU" sz="3200" dirty="0" smtClean="0">
                <a:solidFill>
                  <a:schemeClr val="accent1">
                    <a:lumMod val="50000"/>
                  </a:schemeClr>
                </a:solidFill>
                <a:effectLst/>
              </a:rPr>
              <a:t> от 24 декабря 1993 года</a:t>
            </a:r>
            <a:br>
              <a:rPr lang="ru-RU" sz="3200" dirty="0" smtClean="0">
                <a:solidFill>
                  <a:schemeClr val="accent1">
                    <a:lumMod val="50000"/>
                  </a:schemeClr>
                </a:solidFill>
                <a:effectLst/>
              </a:rPr>
            </a:br>
            <a:endParaRPr lang="ru-RU" sz="3200" dirty="0">
              <a:solidFill>
                <a:schemeClr val="accent1">
                  <a:lumMod val="50000"/>
                </a:schemeClr>
              </a:solidFill>
              <a:effectLst/>
            </a:endParaRPr>
          </a:p>
        </p:txBody>
      </p:sp>
      <p:sp>
        <p:nvSpPr>
          <p:cNvPr id="2" name="Содержимое 1"/>
          <p:cNvSpPr>
            <a:spLocks noGrp="1"/>
          </p:cNvSpPr>
          <p:nvPr>
            <p:ph sz="quarter" idx="13"/>
          </p:nvPr>
        </p:nvSpPr>
        <p:spPr>
          <a:xfrm>
            <a:off x="107504" y="1412776"/>
            <a:ext cx="5112568" cy="5544616"/>
          </a:xfrm>
        </p:spPr>
        <p:txBody>
          <a:bodyPr>
            <a:normAutofit fontScale="92500" lnSpcReduction="10000"/>
          </a:bodyPr>
          <a:lstStyle/>
          <a:p>
            <a:pPr marL="0" indent="457200" algn="just">
              <a:spcBef>
                <a:spcPts val="0"/>
              </a:spcBef>
              <a:spcAft>
                <a:spcPts val="0"/>
              </a:spcAft>
              <a:buNone/>
            </a:pPr>
            <a:r>
              <a:rPr lang="ru-RU" dirty="0" smtClean="0">
                <a:solidFill>
                  <a:schemeClr val="accent1">
                    <a:lumMod val="50000"/>
                  </a:schemeClr>
                </a:solidFill>
              </a:rPr>
              <a:t>Республика Башкортостан:</a:t>
            </a:r>
          </a:p>
          <a:p>
            <a:pPr marL="0" indent="450000" algn="just">
              <a:spcBef>
                <a:spcPts val="0"/>
              </a:spcBef>
              <a:spcAft>
                <a:spcPts val="0"/>
              </a:spcAft>
              <a:buFont typeface="Wingdings" pitchFamily="2" charset="2"/>
              <a:buChar char="Ø"/>
            </a:pPr>
            <a:r>
              <a:rPr lang="ru-RU" dirty="0" smtClean="0">
                <a:solidFill>
                  <a:schemeClr val="accent1">
                    <a:lumMod val="50000"/>
                  </a:schemeClr>
                </a:solidFill>
              </a:rPr>
              <a:t> является </a:t>
            </a:r>
            <a:r>
              <a:rPr lang="ru-RU" b="1" dirty="0" smtClean="0">
                <a:solidFill>
                  <a:schemeClr val="accent1">
                    <a:lumMod val="50000"/>
                  </a:schemeClr>
                </a:solidFill>
              </a:rPr>
              <a:t>демократическим правовым государством в составе </a:t>
            </a:r>
            <a:r>
              <a:rPr lang="ru-RU" dirty="0" smtClean="0">
                <a:solidFill>
                  <a:schemeClr val="accent1">
                    <a:lumMod val="50000"/>
                  </a:schemeClr>
                </a:solidFill>
              </a:rPr>
              <a:t> Российской Федерации;</a:t>
            </a:r>
          </a:p>
          <a:p>
            <a:pPr marL="0" indent="450000" algn="just">
              <a:spcBef>
                <a:spcPts val="0"/>
              </a:spcBef>
              <a:spcAft>
                <a:spcPts val="0"/>
              </a:spcAft>
              <a:buFont typeface="Wingdings" pitchFamily="2" charset="2"/>
              <a:buChar char="Ø"/>
            </a:pPr>
            <a:r>
              <a:rPr lang="ru-RU" dirty="0" smtClean="0">
                <a:solidFill>
                  <a:schemeClr val="accent1">
                    <a:lumMod val="50000"/>
                  </a:schemeClr>
                </a:solidFill>
              </a:rPr>
              <a:t>обладает всей полнотой государственной власти вне пределов ведения Российской Федерации и полномочий Российской Федерации по предметам совместного ведения Российской Федерации и Республики Башкортостан;</a:t>
            </a:r>
          </a:p>
          <a:p>
            <a:pPr marL="0" indent="450000" algn="just">
              <a:spcBef>
                <a:spcPts val="0"/>
              </a:spcBef>
              <a:spcAft>
                <a:spcPts val="0"/>
              </a:spcAft>
              <a:buFont typeface="Wingdings" pitchFamily="2" charset="2"/>
              <a:buChar char="Ø"/>
            </a:pPr>
            <a:r>
              <a:rPr lang="ru-RU" dirty="0" smtClean="0">
                <a:solidFill>
                  <a:schemeClr val="accent1">
                    <a:lumMod val="50000"/>
                  </a:schemeClr>
                </a:solidFill>
              </a:rPr>
              <a:t>имеет свою территорию, население, систему органов государственной власти, свою Конституцию и законодательство;</a:t>
            </a:r>
          </a:p>
          <a:p>
            <a:pPr marL="0" indent="450000" algn="just">
              <a:spcBef>
                <a:spcPts val="0"/>
              </a:spcBef>
              <a:spcAft>
                <a:spcPts val="0"/>
              </a:spcAft>
              <a:buFont typeface="Wingdings" pitchFamily="2" charset="2"/>
              <a:buChar char="Ø"/>
            </a:pPr>
            <a:r>
              <a:rPr lang="ru-RU" dirty="0" smtClean="0">
                <a:solidFill>
                  <a:schemeClr val="accent1">
                    <a:lumMod val="50000"/>
                  </a:schemeClr>
                </a:solidFill>
              </a:rPr>
              <a:t>имеет свои государственные языки и государственные символы Республики Башкортостан.</a:t>
            </a:r>
            <a:endParaRPr lang="ru-RU" dirty="0" smtClean="0">
              <a:solidFill>
                <a:schemeClr val="accent1">
                  <a:lumMod val="50000"/>
                </a:schemeClr>
              </a:solidFill>
              <a:latin typeface="+mj-lt"/>
            </a:endParaRPr>
          </a:p>
          <a:p>
            <a:pPr>
              <a:buNone/>
            </a:pPr>
            <a:endParaRPr lang="ru-RU" dirty="0" smtClean="0"/>
          </a:p>
          <a:p>
            <a:pPr>
              <a:buNone/>
            </a:pPr>
            <a:endParaRPr lang="ru-RU" dirty="0" smtClean="0"/>
          </a:p>
          <a:p>
            <a:pPr>
              <a:buNone/>
            </a:pPr>
            <a:endParaRPr lang="ru-RU"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1628800"/>
            <a:ext cx="3814358" cy="46805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439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18183" y="260648"/>
            <a:ext cx="6607149" cy="1414086"/>
          </a:xfrm>
          <a:prstGeom prst="roundRect">
            <a:avLst/>
          </a:prstGeom>
          <a:solidFill>
            <a:schemeClr val="accent6">
              <a:lumMod val="40000"/>
              <a:lumOff val="60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2060"/>
                </a:solidFill>
              </a:rPr>
              <a:t>Государственная власть </a:t>
            </a:r>
          </a:p>
          <a:p>
            <a:pPr algn="ctr"/>
            <a:r>
              <a:rPr lang="ru-RU" sz="3200" dirty="0" smtClean="0">
                <a:solidFill>
                  <a:srgbClr val="002060"/>
                </a:solidFill>
              </a:rPr>
              <a:t>в Республике Башкортостан</a:t>
            </a:r>
          </a:p>
        </p:txBody>
      </p:sp>
      <p:grpSp>
        <p:nvGrpSpPr>
          <p:cNvPr id="34" name="Группа 33"/>
          <p:cNvGrpSpPr/>
          <p:nvPr/>
        </p:nvGrpSpPr>
        <p:grpSpPr>
          <a:xfrm>
            <a:off x="213296" y="2485601"/>
            <a:ext cx="5798863" cy="4039939"/>
            <a:chOff x="1960066" y="1390201"/>
            <a:chExt cx="5798863" cy="4039939"/>
          </a:xfrm>
        </p:grpSpPr>
        <p:sp>
          <p:nvSpPr>
            <p:cNvPr id="35" name="Полилиния 34"/>
            <p:cNvSpPr/>
            <p:nvPr/>
          </p:nvSpPr>
          <p:spPr>
            <a:xfrm>
              <a:off x="1960066" y="1397496"/>
              <a:ext cx="2732682"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algn="ctr" defTabSz="2222500">
                <a:lnSpc>
                  <a:spcPct val="90000"/>
                </a:lnSpc>
                <a:spcBef>
                  <a:spcPct val="0"/>
                </a:spcBef>
                <a:spcAft>
                  <a:spcPct val="35000"/>
                </a:spcAft>
              </a:pPr>
              <a:endParaRPr lang="ru-RU" sz="1600" dirty="0" smtClean="0"/>
            </a:p>
            <a:p>
              <a:pPr algn="ctr" defTabSz="2222500">
                <a:lnSpc>
                  <a:spcPct val="90000"/>
                </a:lnSpc>
                <a:spcBef>
                  <a:spcPct val="0"/>
                </a:spcBef>
                <a:spcAft>
                  <a:spcPct val="35000"/>
                </a:spcAft>
              </a:pPr>
              <a:endParaRPr lang="ru-RU" sz="1600" dirty="0"/>
            </a:p>
            <a:p>
              <a:pPr algn="ctr" defTabSz="2222500">
                <a:lnSpc>
                  <a:spcPct val="90000"/>
                </a:lnSpc>
                <a:spcBef>
                  <a:spcPct val="0"/>
                </a:spcBef>
                <a:spcAft>
                  <a:spcPct val="35000"/>
                </a:spcAft>
              </a:pPr>
              <a:r>
                <a:rPr lang="ru-RU" sz="2400" dirty="0" smtClean="0"/>
                <a:t>Законодательная</a:t>
              </a:r>
              <a:r>
                <a:rPr lang="ru-RU" sz="5400" dirty="0" smtClean="0"/>
                <a:t> </a:t>
              </a:r>
              <a:endParaRPr lang="ru-RU" sz="5400" dirty="0"/>
            </a:p>
            <a:p>
              <a:pPr lvl="0" algn="ctr" defTabSz="2222500">
                <a:lnSpc>
                  <a:spcPct val="90000"/>
                </a:lnSpc>
                <a:spcBef>
                  <a:spcPct val="0"/>
                </a:spcBef>
                <a:spcAft>
                  <a:spcPct val="35000"/>
                </a:spcAft>
              </a:pPr>
              <a:endParaRPr lang="ru-RU" sz="5000" kern="1200" dirty="0"/>
            </a:p>
          </p:txBody>
        </p:sp>
        <p:sp>
          <p:nvSpPr>
            <p:cNvPr id="37" name="Полилиния 36"/>
            <p:cNvSpPr/>
            <p:nvPr/>
          </p:nvSpPr>
          <p:spPr>
            <a:xfrm>
              <a:off x="2100460" y="2837852"/>
              <a:ext cx="2592288" cy="2448076"/>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p:spPr>
          <p:style>
            <a:lnRef idx="1">
              <a:schemeClr val="accent3"/>
            </a:lnRef>
            <a:fillRef idx="3">
              <a:schemeClr val="accent3"/>
            </a:fillRef>
            <a:effectRef idx="2">
              <a:schemeClr val="accent3"/>
            </a:effectRef>
            <a:fontRef idx="minor">
              <a:schemeClr val="lt1"/>
            </a:fontRef>
          </p:style>
          <p:txBody>
            <a:bodyPr spcFirstLastPara="0" vert="horz" wrap="square" lIns="110200" tIns="84800" rIns="110200" bIns="84800" numCol="1" spcCol="1270" anchor="ctr" anchorCtr="0">
              <a:noAutofit/>
            </a:bodyPr>
            <a:lstStyle/>
            <a:p>
              <a:pPr algn="ctr" defTabSz="1778000">
                <a:lnSpc>
                  <a:spcPct val="90000"/>
                </a:lnSpc>
                <a:spcBef>
                  <a:spcPct val="0"/>
                </a:spcBef>
                <a:spcAft>
                  <a:spcPct val="35000"/>
                </a:spcAft>
              </a:pPr>
              <a:endParaRPr lang="ru-RU" sz="2000" dirty="0" smtClean="0"/>
            </a:p>
            <a:p>
              <a:pPr algn="ctr" defTabSz="1778000">
                <a:lnSpc>
                  <a:spcPct val="90000"/>
                </a:lnSpc>
                <a:spcBef>
                  <a:spcPct val="0"/>
                </a:spcBef>
                <a:spcAft>
                  <a:spcPct val="35000"/>
                </a:spcAft>
              </a:pPr>
              <a:endParaRPr lang="ru-RU" sz="2000" dirty="0" smtClean="0"/>
            </a:p>
            <a:p>
              <a:pPr algn="ctr" defTabSz="1778000">
                <a:lnSpc>
                  <a:spcPct val="90000"/>
                </a:lnSpc>
                <a:spcBef>
                  <a:spcPct val="0"/>
                </a:spcBef>
                <a:spcAft>
                  <a:spcPct val="35000"/>
                </a:spcAft>
              </a:pPr>
              <a:r>
                <a:rPr lang="ru-RU" sz="2400" dirty="0" smtClean="0"/>
                <a:t>Курултай- Государственное собрание</a:t>
              </a:r>
            </a:p>
            <a:p>
              <a:pPr algn="ctr" defTabSz="1778000">
                <a:lnSpc>
                  <a:spcPct val="90000"/>
                </a:lnSpc>
                <a:spcBef>
                  <a:spcPct val="0"/>
                </a:spcBef>
                <a:spcAft>
                  <a:spcPct val="35000"/>
                </a:spcAft>
              </a:pPr>
              <a:r>
                <a:rPr lang="ru-RU" sz="2400" dirty="0" smtClean="0"/>
                <a:t>(Парламент)</a:t>
              </a:r>
              <a:endParaRPr lang="ru-RU" sz="2400" dirty="0"/>
            </a:p>
            <a:p>
              <a:pPr lvl="0" algn="ctr" defTabSz="1778000">
                <a:lnSpc>
                  <a:spcPct val="90000"/>
                </a:lnSpc>
                <a:spcBef>
                  <a:spcPct val="0"/>
                </a:spcBef>
                <a:spcAft>
                  <a:spcPct val="35000"/>
                </a:spcAft>
              </a:pPr>
              <a:endParaRPr lang="ru-RU" sz="4000" kern="1200" dirty="0"/>
            </a:p>
          </p:txBody>
        </p:sp>
        <p:sp>
          <p:nvSpPr>
            <p:cNvPr id="40" name="Полилиния 39"/>
            <p:cNvSpPr/>
            <p:nvPr/>
          </p:nvSpPr>
          <p:spPr>
            <a:xfrm>
              <a:off x="4993840" y="1390201"/>
              <a:ext cx="2765089"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lvl="0" algn="ctr" defTabSz="2222500">
                <a:lnSpc>
                  <a:spcPct val="90000"/>
                </a:lnSpc>
                <a:spcBef>
                  <a:spcPct val="0"/>
                </a:spcBef>
                <a:spcAft>
                  <a:spcPct val="35000"/>
                </a:spcAft>
              </a:pPr>
              <a:r>
                <a:rPr lang="ru-RU" sz="2400" dirty="0"/>
                <a:t>Исполнительная</a:t>
              </a:r>
              <a:endParaRPr lang="ru-RU" sz="2400" kern="1200" dirty="0"/>
            </a:p>
          </p:txBody>
        </p:sp>
        <p:sp>
          <p:nvSpPr>
            <p:cNvPr id="42" name="Полилиния 41"/>
            <p:cNvSpPr/>
            <p:nvPr/>
          </p:nvSpPr>
          <p:spPr>
            <a:xfrm>
              <a:off x="4912394" y="2765844"/>
              <a:ext cx="2846535" cy="2664296"/>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p:spPr>
          <p:style>
            <a:lnRef idx="1">
              <a:schemeClr val="accent3"/>
            </a:lnRef>
            <a:fillRef idx="3">
              <a:schemeClr val="accent3"/>
            </a:fillRef>
            <a:effectRef idx="2">
              <a:schemeClr val="accent3"/>
            </a:effectRef>
            <a:fontRef idx="minor">
              <a:schemeClr val="lt1"/>
            </a:fontRef>
          </p:style>
          <p:txBody>
            <a:bodyPr spcFirstLastPara="0" vert="horz" wrap="square" lIns="110200" tIns="84800" rIns="110200" bIns="84800" numCol="1" spcCol="1270" anchor="ctr" anchorCtr="0">
              <a:noAutofit/>
            </a:bodyPr>
            <a:lstStyle/>
            <a:p>
              <a:pPr algn="ctr" defTabSz="1778000">
                <a:lnSpc>
                  <a:spcPct val="90000"/>
                </a:lnSpc>
                <a:spcBef>
                  <a:spcPct val="0"/>
                </a:spcBef>
                <a:spcAft>
                  <a:spcPct val="35000"/>
                </a:spcAft>
              </a:pPr>
              <a:endParaRPr lang="ru-RU" sz="1600" dirty="0" smtClean="0"/>
            </a:p>
            <a:p>
              <a:pPr algn="ctr" defTabSz="1778000">
                <a:lnSpc>
                  <a:spcPct val="90000"/>
                </a:lnSpc>
                <a:spcBef>
                  <a:spcPct val="0"/>
                </a:spcBef>
                <a:spcAft>
                  <a:spcPct val="35000"/>
                </a:spcAft>
              </a:pPr>
              <a:endParaRPr lang="ru-RU" sz="1600" dirty="0"/>
            </a:p>
            <a:p>
              <a:pPr algn="ctr" defTabSz="1778000">
                <a:lnSpc>
                  <a:spcPct val="90000"/>
                </a:lnSpc>
                <a:spcBef>
                  <a:spcPct val="0"/>
                </a:spcBef>
                <a:spcAft>
                  <a:spcPct val="35000"/>
                </a:spcAft>
              </a:pPr>
              <a:r>
                <a:rPr lang="ru-RU" sz="2400" dirty="0" smtClean="0"/>
                <a:t>Глава республики,</a:t>
              </a:r>
            </a:p>
            <a:p>
              <a:pPr algn="ctr" defTabSz="1778000">
                <a:lnSpc>
                  <a:spcPct val="90000"/>
                </a:lnSpc>
                <a:spcBef>
                  <a:spcPct val="0"/>
                </a:spcBef>
                <a:spcAft>
                  <a:spcPct val="35000"/>
                </a:spcAft>
              </a:pPr>
              <a:r>
                <a:rPr lang="ru-RU" sz="2400" dirty="0" smtClean="0"/>
                <a:t>Правительство</a:t>
              </a:r>
            </a:p>
            <a:p>
              <a:pPr lvl="0" algn="ctr" defTabSz="1778000">
                <a:lnSpc>
                  <a:spcPct val="90000"/>
                </a:lnSpc>
                <a:spcBef>
                  <a:spcPct val="0"/>
                </a:spcBef>
                <a:spcAft>
                  <a:spcPct val="35000"/>
                </a:spcAft>
              </a:pPr>
              <a:endParaRPr lang="ru-RU" sz="4000" kern="1200" dirty="0"/>
            </a:p>
          </p:txBody>
        </p:sp>
      </p:grpSp>
      <p:grpSp>
        <p:nvGrpSpPr>
          <p:cNvPr id="50" name="Группа 49"/>
          <p:cNvGrpSpPr/>
          <p:nvPr/>
        </p:nvGrpSpPr>
        <p:grpSpPr>
          <a:xfrm>
            <a:off x="6185421" y="2492896"/>
            <a:ext cx="2724522" cy="4021534"/>
            <a:chOff x="1557263" y="1397496"/>
            <a:chExt cx="2724522" cy="4021534"/>
          </a:xfrm>
          <a:effectLst>
            <a:outerShdw blurRad="50800" dist="38100" dir="13500000" algn="br" rotWithShape="0">
              <a:prstClr val="black">
                <a:alpha val="40000"/>
              </a:prstClr>
            </a:outerShdw>
          </a:effectLst>
        </p:grpSpPr>
        <p:sp>
          <p:nvSpPr>
            <p:cNvPr id="51" name="Полилиния 50"/>
            <p:cNvSpPr/>
            <p:nvPr/>
          </p:nvSpPr>
          <p:spPr>
            <a:xfrm>
              <a:off x="1960066" y="1397496"/>
              <a:ext cx="2321718"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lvl="0" algn="ctr" defTabSz="2222500">
                <a:lnSpc>
                  <a:spcPct val="90000"/>
                </a:lnSpc>
                <a:spcBef>
                  <a:spcPct val="0"/>
                </a:spcBef>
                <a:spcAft>
                  <a:spcPct val="35000"/>
                </a:spcAft>
              </a:pPr>
              <a:r>
                <a:rPr lang="ru-RU" sz="2400" dirty="0"/>
                <a:t>Судебная</a:t>
              </a:r>
              <a:endParaRPr lang="ru-RU" sz="2400" kern="1200" dirty="0"/>
            </a:p>
          </p:txBody>
        </p:sp>
        <p:sp>
          <p:nvSpPr>
            <p:cNvPr id="53" name="Полилиния 52"/>
            <p:cNvSpPr/>
            <p:nvPr/>
          </p:nvSpPr>
          <p:spPr>
            <a:xfrm>
              <a:off x="1557263" y="2837656"/>
              <a:ext cx="2724522" cy="2581374"/>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p:spPr>
          <p:style>
            <a:lnRef idx="1">
              <a:schemeClr val="accent3"/>
            </a:lnRef>
            <a:fillRef idx="3">
              <a:schemeClr val="accent3"/>
            </a:fillRef>
            <a:effectRef idx="2">
              <a:schemeClr val="accent3"/>
            </a:effectRef>
            <a:fontRef idx="minor">
              <a:schemeClr val="lt1"/>
            </a:fontRef>
          </p:style>
          <p:txBody>
            <a:bodyPr spcFirstLastPara="0" vert="horz" wrap="square" lIns="110200" tIns="84800" rIns="110200" bIns="84800" numCol="1" spcCol="1270" anchor="ctr" anchorCtr="0">
              <a:noAutofit/>
            </a:bodyPr>
            <a:lstStyle/>
            <a:p>
              <a:pPr lvl="0" algn="ctr" defTabSz="1778000">
                <a:spcBef>
                  <a:spcPct val="0"/>
                </a:spcBef>
                <a:spcAft>
                  <a:spcPct val="35000"/>
                </a:spcAft>
              </a:pPr>
              <a:r>
                <a:rPr lang="ru-RU" sz="2200" kern="1200" dirty="0" smtClean="0"/>
                <a:t>Конституционный суд РБ (с 1996г.),</a:t>
              </a:r>
            </a:p>
            <a:p>
              <a:pPr lvl="0" algn="ctr" defTabSz="1778000">
                <a:spcBef>
                  <a:spcPct val="0"/>
                </a:spcBef>
                <a:spcAft>
                  <a:spcPct val="35000"/>
                </a:spcAft>
              </a:pPr>
              <a:r>
                <a:rPr lang="ru-RU" sz="2200" kern="1200" dirty="0" smtClean="0"/>
                <a:t> Верховный суд РБ,</a:t>
              </a:r>
            </a:p>
            <a:p>
              <a:pPr lvl="0" algn="ctr" defTabSz="1778000">
                <a:spcBef>
                  <a:spcPct val="0"/>
                </a:spcBef>
                <a:spcAft>
                  <a:spcPct val="35000"/>
                </a:spcAft>
              </a:pPr>
              <a:r>
                <a:rPr lang="ru-RU" sz="2200" dirty="0" smtClean="0"/>
                <a:t>Арбитражный суд РБ и др</a:t>
              </a:r>
              <a:r>
                <a:rPr lang="ru-RU" sz="2000" dirty="0" smtClean="0"/>
                <a:t>.</a:t>
              </a:r>
              <a:endParaRPr lang="ru-RU" sz="2000" kern="1200" dirty="0"/>
            </a:p>
          </p:txBody>
        </p:sp>
      </p:grpSp>
      <p:cxnSp>
        <p:nvCxnSpPr>
          <p:cNvPr id="58" name="Прямая соединительная линия 57"/>
          <p:cNvCxnSpPr/>
          <p:nvPr/>
        </p:nvCxnSpPr>
        <p:spPr>
          <a:xfrm>
            <a:off x="4651982" y="1674734"/>
            <a:ext cx="0" cy="483274"/>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Прямая соединительная линия 60"/>
          <p:cNvCxnSpPr/>
          <p:nvPr/>
        </p:nvCxnSpPr>
        <p:spPr>
          <a:xfrm flipH="1">
            <a:off x="1850134" y="2158008"/>
            <a:ext cx="27938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Прямая соединительная линия 63"/>
          <p:cNvCxnSpPr/>
          <p:nvPr/>
        </p:nvCxnSpPr>
        <p:spPr>
          <a:xfrm>
            <a:off x="4621758" y="2158008"/>
            <a:ext cx="312732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Прямая соединительная линия 66"/>
          <p:cNvCxnSpPr/>
          <p:nvPr/>
        </p:nvCxnSpPr>
        <p:spPr>
          <a:xfrm flipH="1">
            <a:off x="1850134" y="2158008"/>
            <a:ext cx="1" cy="32759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Прямая соединительная линия 69"/>
          <p:cNvCxnSpPr/>
          <p:nvPr/>
        </p:nvCxnSpPr>
        <p:spPr>
          <a:xfrm>
            <a:off x="4655542" y="2158008"/>
            <a:ext cx="0" cy="3348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Прямая соединительная линия 72"/>
          <p:cNvCxnSpPr/>
          <p:nvPr/>
        </p:nvCxnSpPr>
        <p:spPr>
          <a:xfrm>
            <a:off x="7749083" y="2158008"/>
            <a:ext cx="0" cy="327593"/>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Прямая соединительная линия 32"/>
          <p:cNvCxnSpPr/>
          <p:nvPr/>
        </p:nvCxnSpPr>
        <p:spPr>
          <a:xfrm>
            <a:off x="1340371" y="3653755"/>
            <a:ext cx="8635" cy="277005"/>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Прямая соединительная линия 37"/>
          <p:cNvCxnSpPr/>
          <p:nvPr/>
        </p:nvCxnSpPr>
        <p:spPr>
          <a:xfrm>
            <a:off x="4644008" y="3646460"/>
            <a:ext cx="7974" cy="214784"/>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Прямая соединительная линия 42"/>
          <p:cNvCxnSpPr/>
          <p:nvPr/>
        </p:nvCxnSpPr>
        <p:spPr>
          <a:xfrm>
            <a:off x="7749083" y="3653755"/>
            <a:ext cx="0" cy="27700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45187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04800"/>
            <a:ext cx="8421624" cy="1468016"/>
          </a:xfrm>
        </p:spPr>
        <p:txBody>
          <a:bodyPr>
            <a:noAutofit/>
          </a:bodyPr>
          <a:lstStyle/>
          <a:p>
            <a:pPr indent="450215" algn="ctr" fontAlgn="base">
              <a:lnSpc>
                <a:spcPct val="107000"/>
              </a:lnSpc>
              <a:spcAft>
                <a:spcPts val="0"/>
              </a:spcAft>
            </a:pPr>
            <a:r>
              <a:rPr lang="ru-RU" sz="3600" b="1" cap="none" dirty="0">
                <a:solidFill>
                  <a:srgbClr val="002060"/>
                </a:solidFill>
                <a:latin typeface="Times New Roman" panose="02020603050405020304" pitchFamily="18" charset="0"/>
                <a:cs typeface="Times New Roman" panose="02020603050405020304" pitchFamily="18" charset="0"/>
              </a:rPr>
              <a:t>Р</a:t>
            </a:r>
            <a:r>
              <a:rPr lang="ru-RU" sz="3600" b="1" cap="none" dirty="0" smtClean="0">
                <a:solidFill>
                  <a:srgbClr val="002060"/>
                </a:solidFill>
                <a:latin typeface="Times New Roman" panose="02020603050405020304" pitchFamily="18" charset="0"/>
                <a:cs typeface="Times New Roman" panose="02020603050405020304" pitchFamily="18" charset="0"/>
              </a:rPr>
              <a:t>ахимов </a:t>
            </a:r>
            <a:br>
              <a:rPr lang="ru-RU" sz="3600" b="1" cap="none" dirty="0" smtClean="0">
                <a:solidFill>
                  <a:srgbClr val="002060"/>
                </a:solidFill>
                <a:latin typeface="Times New Roman" panose="02020603050405020304" pitchFamily="18" charset="0"/>
                <a:cs typeface="Times New Roman" panose="02020603050405020304" pitchFamily="18" charset="0"/>
              </a:rPr>
            </a:br>
            <a:r>
              <a:rPr lang="ru-RU" sz="3600" b="1" cap="none" dirty="0" smtClean="0">
                <a:solidFill>
                  <a:srgbClr val="002060"/>
                </a:solidFill>
                <a:latin typeface="Times New Roman" panose="02020603050405020304" pitchFamily="18" charset="0"/>
                <a:cs typeface="Times New Roman" panose="02020603050405020304" pitchFamily="18" charset="0"/>
              </a:rPr>
              <a:t>Муртаза  </a:t>
            </a:r>
            <a:r>
              <a:rPr lang="ru-RU" sz="3600" b="1" cap="none" dirty="0">
                <a:solidFill>
                  <a:srgbClr val="002060"/>
                </a:solidFill>
                <a:latin typeface="Times New Roman" panose="02020603050405020304" pitchFamily="18" charset="0"/>
                <a:cs typeface="Times New Roman" panose="02020603050405020304" pitchFamily="18" charset="0"/>
              </a:rPr>
              <a:t>Г</a:t>
            </a:r>
            <a:r>
              <a:rPr lang="ru-RU" sz="3600" b="1" cap="none" dirty="0" smtClean="0">
                <a:solidFill>
                  <a:srgbClr val="002060"/>
                </a:solidFill>
                <a:latin typeface="Times New Roman" panose="02020603050405020304" pitchFamily="18" charset="0"/>
                <a:cs typeface="Times New Roman" panose="02020603050405020304" pitchFamily="18" charset="0"/>
              </a:rPr>
              <a:t>убайдуллович</a:t>
            </a:r>
            <a:r>
              <a:rPr lang="ru-RU" sz="3600" dirty="0">
                <a:solidFill>
                  <a:srgbClr val="002060"/>
                </a:solidFill>
              </a:rPr>
              <a:t/>
            </a:r>
            <a:br>
              <a:rPr lang="ru-RU" sz="3600" dirty="0">
                <a:solidFill>
                  <a:srgbClr val="002060"/>
                </a:solidFill>
              </a:rPr>
            </a:br>
            <a:endParaRPr lang="ru-RU" sz="3600" dirty="0">
              <a:solidFill>
                <a:srgbClr val="002060"/>
              </a:solidFill>
              <a:latin typeface="Century Schoolbook" panose="02040604050505020304" pitchFamily="18" charset="0"/>
            </a:endParaRPr>
          </a:p>
        </p:txBody>
      </p:sp>
      <p:sp>
        <p:nvSpPr>
          <p:cNvPr id="4" name="Объект 3"/>
          <p:cNvSpPr>
            <a:spLocks noGrp="1"/>
          </p:cNvSpPr>
          <p:nvPr>
            <p:ph sz="half" idx="1"/>
          </p:nvPr>
        </p:nvSpPr>
        <p:spPr>
          <a:xfrm>
            <a:off x="323528" y="2473272"/>
            <a:ext cx="4515172" cy="2880320"/>
          </a:xfrm>
        </p:spPr>
        <p:txBody>
          <a:bodyPr>
            <a:normAutofit/>
          </a:bodyPr>
          <a:lstStyle/>
          <a:p>
            <a:pPr marL="0" lvl="0" indent="0" algn="ctr" fontAlgn="base">
              <a:spcAft>
                <a:spcPts val="0"/>
              </a:spcAft>
              <a:buNone/>
            </a:pPr>
            <a:r>
              <a:rPr lang="ru-RU" sz="3200" b="1" i="0" dirty="0" smtClean="0">
                <a:solidFill>
                  <a:srgbClr val="0070C0"/>
                </a:solidFill>
                <a:latin typeface="Times New Roman" panose="02020603050405020304" pitchFamily="18" charset="0"/>
                <a:ea typeface="Times New Roman" panose="02020603050405020304" pitchFamily="18" charset="0"/>
              </a:rPr>
              <a:t>Первый Президент РБ</a:t>
            </a:r>
          </a:p>
          <a:p>
            <a:pPr marL="0" lvl="0" indent="0" algn="ctr" fontAlgn="base">
              <a:spcAft>
                <a:spcPts val="0"/>
              </a:spcAft>
              <a:buNone/>
            </a:pPr>
            <a:r>
              <a:rPr lang="ru-RU" sz="3200" dirty="0" smtClean="0">
                <a:solidFill>
                  <a:srgbClr val="0070C0"/>
                </a:solidFill>
                <a:latin typeface="Times New Roman" panose="02020603050405020304" pitchFamily="18" charset="0"/>
                <a:ea typeface="Times New Roman" panose="02020603050405020304" pitchFamily="18" charset="0"/>
              </a:rPr>
              <a:t>с 12 </a:t>
            </a:r>
            <a:r>
              <a:rPr lang="ru-RU" sz="3200" dirty="0">
                <a:solidFill>
                  <a:srgbClr val="0070C0"/>
                </a:solidFill>
                <a:latin typeface="Times New Roman" panose="02020603050405020304" pitchFamily="18" charset="0"/>
                <a:ea typeface="Times New Roman" panose="02020603050405020304" pitchFamily="18" charset="0"/>
              </a:rPr>
              <a:t>декабря </a:t>
            </a:r>
            <a:r>
              <a:rPr lang="ru-RU" sz="3200" dirty="0" smtClean="0">
                <a:solidFill>
                  <a:srgbClr val="0070C0"/>
                </a:solidFill>
                <a:latin typeface="Times New Roman" panose="02020603050405020304" pitchFamily="18" charset="0"/>
                <a:ea typeface="Times New Roman" panose="02020603050405020304" pitchFamily="18" charset="0"/>
              </a:rPr>
              <a:t>1993 г</a:t>
            </a:r>
            <a:r>
              <a:rPr lang="ru-RU" sz="3200" dirty="0">
                <a:solidFill>
                  <a:srgbClr val="0070C0"/>
                </a:solidFill>
                <a:latin typeface="Times New Roman" panose="02020603050405020304" pitchFamily="18" charset="0"/>
                <a:ea typeface="Times New Roman" panose="02020603050405020304" pitchFamily="18" charset="0"/>
              </a:rPr>
              <a:t>. </a:t>
            </a:r>
            <a:endParaRPr lang="ru-RU" sz="3200" dirty="0" smtClean="0">
              <a:solidFill>
                <a:srgbClr val="0070C0"/>
              </a:solidFill>
              <a:latin typeface="Times New Roman" panose="02020603050405020304" pitchFamily="18" charset="0"/>
              <a:ea typeface="Times New Roman" panose="02020603050405020304" pitchFamily="18" charset="0"/>
            </a:endParaRPr>
          </a:p>
          <a:p>
            <a:pPr marL="0" lvl="0" indent="0" algn="ctr" fontAlgn="base">
              <a:spcAft>
                <a:spcPts val="0"/>
              </a:spcAft>
              <a:buNone/>
            </a:pPr>
            <a:r>
              <a:rPr lang="ru-RU" sz="3200" dirty="0" smtClean="0">
                <a:solidFill>
                  <a:srgbClr val="0070C0"/>
                </a:solidFill>
                <a:latin typeface="Times New Roman" panose="02020603050405020304" pitchFamily="18" charset="0"/>
                <a:ea typeface="Times New Roman" panose="02020603050405020304" pitchFamily="18" charset="0"/>
              </a:rPr>
              <a:t>по 15 </a:t>
            </a:r>
            <a:r>
              <a:rPr lang="ru-RU" sz="3200" dirty="0">
                <a:solidFill>
                  <a:srgbClr val="0070C0"/>
                </a:solidFill>
                <a:latin typeface="Times New Roman" panose="02020603050405020304" pitchFamily="18" charset="0"/>
                <a:ea typeface="Times New Roman" panose="02020603050405020304" pitchFamily="18" charset="0"/>
              </a:rPr>
              <a:t>июля </a:t>
            </a:r>
            <a:r>
              <a:rPr lang="ru-RU" sz="3200" dirty="0" smtClean="0">
                <a:solidFill>
                  <a:srgbClr val="0070C0"/>
                </a:solidFill>
                <a:latin typeface="Times New Roman" panose="02020603050405020304" pitchFamily="18" charset="0"/>
                <a:ea typeface="Times New Roman" panose="02020603050405020304" pitchFamily="18" charset="0"/>
              </a:rPr>
              <a:t>2010 г.</a:t>
            </a:r>
            <a:endParaRPr lang="ru-RU" sz="3200" dirty="0">
              <a:latin typeface="Times New Roman" panose="02020603050405020304" pitchFamily="18" charset="0"/>
              <a:ea typeface="Times New Roman" panose="02020603050405020304" pitchFamily="18" charset="0"/>
            </a:endParaRPr>
          </a:p>
          <a:p>
            <a:pPr marL="0" indent="0">
              <a:buNone/>
            </a:pPr>
            <a:endParaRPr lang="ru-RU" sz="2800" dirty="0" smtClean="0"/>
          </a:p>
        </p:txBody>
      </p:sp>
      <p:sp>
        <p:nvSpPr>
          <p:cNvPr id="3" name="Заголовок 1"/>
          <p:cNvSpPr txBox="1">
            <a:spLocks/>
          </p:cNvSpPr>
          <p:nvPr/>
        </p:nvSpPr>
        <p:spPr>
          <a:xfrm>
            <a:off x="762000"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ru-RU" dirty="0"/>
          </a:p>
        </p:txBody>
      </p:sp>
      <p:pic>
        <p:nvPicPr>
          <p:cNvPr id="2050" name="Picture 2" descr="C:\Users\Ильгиз\Desktop\Новая папка\President_R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89674" y="1772816"/>
            <a:ext cx="4025726" cy="485729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784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966656" cy="1296144"/>
          </a:xfrm>
        </p:spPr>
        <p:txBody>
          <a:bodyPr>
            <a:normAutofit fontScale="90000"/>
          </a:bodyPr>
          <a:lstStyle/>
          <a:p>
            <a:pPr marL="0" lvl="0" indent="0" algn="ctr" fontAlgn="base">
              <a:spcAft>
                <a:spcPts val="0"/>
              </a:spcAft>
            </a:pPr>
            <a:r>
              <a:rPr lang="ru-RU" sz="4000" b="1" cap="none" dirty="0" smtClean="0">
                <a:solidFill>
                  <a:srgbClr val="002060"/>
                </a:solidFill>
                <a:latin typeface="Times New Roman" panose="02020603050405020304" pitchFamily="18" charset="0"/>
                <a:ea typeface="Times New Roman" panose="02020603050405020304" pitchFamily="18" charset="0"/>
              </a:rPr>
              <a:t>Хамитов  </a:t>
            </a:r>
            <a:br>
              <a:rPr lang="ru-RU" sz="4000" b="1" cap="none" dirty="0" smtClean="0">
                <a:solidFill>
                  <a:srgbClr val="002060"/>
                </a:solidFill>
                <a:latin typeface="Times New Roman" panose="02020603050405020304" pitchFamily="18" charset="0"/>
                <a:ea typeface="Times New Roman" panose="02020603050405020304" pitchFamily="18" charset="0"/>
              </a:rPr>
            </a:br>
            <a:r>
              <a:rPr lang="ru-RU" sz="4000" b="1" cap="none" dirty="0" smtClean="0">
                <a:solidFill>
                  <a:srgbClr val="002060"/>
                </a:solidFill>
                <a:latin typeface="Times New Roman" panose="02020603050405020304" pitchFamily="18" charset="0"/>
                <a:ea typeface="Times New Roman" panose="02020603050405020304" pitchFamily="18" charset="0"/>
              </a:rPr>
              <a:t> Рустэм  </a:t>
            </a:r>
            <a:r>
              <a:rPr lang="ru-RU" sz="4000" b="1" cap="none" dirty="0" err="1" smtClean="0">
                <a:solidFill>
                  <a:srgbClr val="002060"/>
                </a:solidFill>
                <a:latin typeface="Times New Roman" panose="02020603050405020304" pitchFamily="18" charset="0"/>
                <a:ea typeface="Times New Roman" panose="02020603050405020304" pitchFamily="18" charset="0"/>
              </a:rPr>
              <a:t>Закаевич</a:t>
            </a:r>
            <a:r>
              <a:rPr lang="ru-RU" sz="4000" b="1" dirty="0" smtClean="0">
                <a:solidFill>
                  <a:srgbClr val="002060"/>
                </a:solidFill>
                <a:latin typeface="Times New Roman" panose="02020603050405020304" pitchFamily="18" charset="0"/>
                <a:ea typeface="Times New Roman" panose="02020603050405020304" pitchFamily="18" charset="0"/>
              </a:rPr>
              <a:t/>
            </a:r>
            <a:br>
              <a:rPr lang="ru-RU" sz="4000" b="1" dirty="0" smtClean="0">
                <a:solidFill>
                  <a:srgbClr val="002060"/>
                </a:solidFill>
                <a:latin typeface="Times New Roman" panose="02020603050405020304" pitchFamily="18" charset="0"/>
                <a:ea typeface="Times New Roman" panose="02020603050405020304" pitchFamily="18" charset="0"/>
              </a:rPr>
            </a:br>
            <a:r>
              <a:rPr lang="ru-RU" sz="4000" dirty="0">
                <a:solidFill>
                  <a:srgbClr val="002060"/>
                </a:solidFill>
                <a:latin typeface="Times New Roman" panose="02020603050405020304" pitchFamily="18" charset="0"/>
                <a:ea typeface="Times New Roman" panose="02020603050405020304" pitchFamily="18" charset="0"/>
              </a:rPr>
              <a:t/>
            </a:r>
            <a:br>
              <a:rPr lang="ru-RU" sz="4000" dirty="0">
                <a:solidFill>
                  <a:srgbClr val="002060"/>
                </a:solidFill>
                <a:latin typeface="Times New Roman" panose="02020603050405020304" pitchFamily="18" charset="0"/>
                <a:ea typeface="Times New Roman" panose="02020603050405020304" pitchFamily="18" charset="0"/>
              </a:rPr>
            </a:br>
            <a:r>
              <a:rPr lang="ru-RU" sz="3200" b="1" dirty="0" smtClean="0">
                <a:latin typeface="Times New Roman" panose="02020603050405020304" pitchFamily="18" charset="0"/>
                <a:ea typeface="Times New Roman" panose="02020603050405020304" pitchFamily="18" charset="0"/>
              </a:rPr>
              <a:t> </a:t>
            </a:r>
            <a:endParaRPr lang="ru-RU" sz="3200" b="1" dirty="0"/>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a:xfrm>
            <a:off x="251520" y="1888735"/>
            <a:ext cx="4074326" cy="4609463"/>
          </a:xfrm>
        </p:spPr>
        <p:txBody>
          <a:bodyPr>
            <a:normAutofit/>
          </a:bodyPr>
          <a:lstStyle/>
          <a:p>
            <a:pPr marL="0" indent="0" algn="ctr">
              <a:buNone/>
            </a:pPr>
            <a:r>
              <a:rPr lang="ru-RU" sz="2800" b="1" i="0" dirty="0">
                <a:solidFill>
                  <a:srgbClr val="0070C0"/>
                </a:solidFill>
                <a:latin typeface="Times New Roman" panose="02020603050405020304" pitchFamily="18" charset="0"/>
                <a:cs typeface="Times New Roman" panose="02020603050405020304" pitchFamily="18" charset="0"/>
              </a:rPr>
              <a:t>Президент </a:t>
            </a:r>
            <a:r>
              <a:rPr lang="ru-RU" sz="2800" b="1" i="0" dirty="0" smtClean="0">
                <a:solidFill>
                  <a:srgbClr val="0070C0"/>
                </a:solidFill>
                <a:latin typeface="Times New Roman" panose="02020603050405020304" pitchFamily="18" charset="0"/>
                <a:cs typeface="Times New Roman" panose="02020603050405020304" pitchFamily="18" charset="0"/>
              </a:rPr>
              <a:t>РБ </a:t>
            </a:r>
            <a:r>
              <a:rPr lang="ru-RU" sz="2800" i="0" dirty="0" smtClean="0">
                <a:solidFill>
                  <a:srgbClr val="0070C0"/>
                </a:solidFill>
                <a:latin typeface="Times New Roman" panose="02020603050405020304" pitchFamily="18" charset="0"/>
                <a:cs typeface="Times New Roman" panose="02020603050405020304" pitchFamily="18" charset="0"/>
              </a:rPr>
              <a:t> </a:t>
            </a:r>
            <a:r>
              <a:rPr lang="ru-RU" sz="2800" i="0" dirty="0">
                <a:solidFill>
                  <a:srgbClr val="0070C0"/>
                </a:solidFill>
                <a:latin typeface="Times New Roman" panose="02020603050405020304" pitchFamily="18" charset="0"/>
                <a:cs typeface="Times New Roman" panose="02020603050405020304" pitchFamily="18" charset="0"/>
              </a:rPr>
              <a:t> </a:t>
            </a:r>
          </a:p>
          <a:p>
            <a:pPr marL="0" indent="0" algn="ctr">
              <a:buNone/>
            </a:pPr>
            <a:r>
              <a:rPr lang="ru-RU" sz="2800" dirty="0" smtClean="0">
                <a:solidFill>
                  <a:srgbClr val="0070C0"/>
                </a:solidFill>
                <a:latin typeface="Times New Roman" panose="02020603050405020304" pitchFamily="18" charset="0"/>
                <a:cs typeface="Times New Roman" panose="02020603050405020304" pitchFamily="18" charset="0"/>
              </a:rPr>
              <a:t>с </a:t>
            </a:r>
            <a:r>
              <a:rPr lang="ru-RU" sz="2800" dirty="0">
                <a:solidFill>
                  <a:srgbClr val="0070C0"/>
                </a:solidFill>
                <a:latin typeface="Times New Roman" panose="02020603050405020304" pitchFamily="18" charset="0"/>
                <a:cs typeface="Times New Roman" panose="02020603050405020304" pitchFamily="18" charset="0"/>
              </a:rPr>
              <a:t>19 июля </a:t>
            </a:r>
            <a:r>
              <a:rPr lang="ru-RU" sz="2800" dirty="0" smtClean="0">
                <a:solidFill>
                  <a:srgbClr val="0070C0"/>
                </a:solidFill>
                <a:latin typeface="Times New Roman" panose="02020603050405020304" pitchFamily="18" charset="0"/>
                <a:cs typeface="Times New Roman" panose="02020603050405020304" pitchFamily="18" charset="0"/>
              </a:rPr>
              <a:t>2010г. </a:t>
            </a:r>
          </a:p>
          <a:p>
            <a:pPr marL="0" indent="0" algn="ctr">
              <a:buNone/>
            </a:pPr>
            <a:r>
              <a:rPr lang="ru-RU" sz="2800" dirty="0" smtClean="0">
                <a:solidFill>
                  <a:srgbClr val="0070C0"/>
                </a:solidFill>
                <a:latin typeface="Times New Roman" panose="02020603050405020304" pitchFamily="18" charset="0"/>
                <a:cs typeface="Times New Roman" panose="02020603050405020304" pitchFamily="18" charset="0"/>
              </a:rPr>
              <a:t>по </a:t>
            </a:r>
            <a:r>
              <a:rPr lang="ru-RU" sz="2800" dirty="0">
                <a:solidFill>
                  <a:srgbClr val="0070C0"/>
                </a:solidFill>
                <a:latin typeface="Times New Roman" panose="02020603050405020304" pitchFamily="18" charset="0"/>
                <a:cs typeface="Times New Roman" panose="02020603050405020304" pitchFamily="18" charset="0"/>
              </a:rPr>
              <a:t>31 декабря </a:t>
            </a:r>
            <a:r>
              <a:rPr lang="ru-RU" sz="2800" dirty="0" smtClean="0">
                <a:solidFill>
                  <a:srgbClr val="0070C0"/>
                </a:solidFill>
                <a:latin typeface="Times New Roman" panose="02020603050405020304" pitchFamily="18" charset="0"/>
                <a:cs typeface="Times New Roman" panose="02020603050405020304" pitchFamily="18" charset="0"/>
              </a:rPr>
              <a:t>2014г.</a:t>
            </a:r>
          </a:p>
          <a:p>
            <a:pPr marL="0" indent="0" algn="ctr">
              <a:buNone/>
            </a:pPr>
            <a:endParaRPr lang="ru-RU" sz="2800" dirty="0" smtClean="0">
              <a:solidFill>
                <a:srgbClr val="0070C0"/>
              </a:solidFill>
              <a:latin typeface="Times New Roman" panose="02020603050405020304" pitchFamily="18" charset="0"/>
              <a:cs typeface="Times New Roman" panose="02020603050405020304" pitchFamily="18" charset="0"/>
            </a:endParaRPr>
          </a:p>
          <a:p>
            <a:pPr marL="0" indent="0" algn="ctr">
              <a:buNone/>
            </a:pPr>
            <a:r>
              <a:rPr lang="ru-RU" sz="2800" b="1" i="0" dirty="0" smtClean="0">
                <a:solidFill>
                  <a:srgbClr val="0070C0"/>
                </a:solidFill>
                <a:latin typeface="Times New Roman" panose="02020603050405020304" pitchFamily="18" charset="0"/>
                <a:cs typeface="Times New Roman" panose="02020603050405020304" pitchFamily="18" charset="0"/>
              </a:rPr>
              <a:t>Глава Республики Башкортостан  </a:t>
            </a:r>
          </a:p>
          <a:p>
            <a:pPr marL="0" indent="0" algn="ctr">
              <a:buNone/>
            </a:pPr>
            <a:r>
              <a:rPr lang="ru-RU" sz="2800" dirty="0" smtClean="0">
                <a:solidFill>
                  <a:srgbClr val="0070C0"/>
                </a:solidFill>
                <a:latin typeface="Times New Roman" panose="02020603050405020304" pitchFamily="18" charset="0"/>
                <a:cs typeface="Times New Roman" panose="02020603050405020304" pitchFamily="18" charset="0"/>
              </a:rPr>
              <a:t>с </a:t>
            </a:r>
            <a:r>
              <a:rPr lang="ru-RU" sz="2800" dirty="0">
                <a:solidFill>
                  <a:srgbClr val="0070C0"/>
                </a:solidFill>
                <a:latin typeface="Times New Roman" panose="02020603050405020304" pitchFamily="18" charset="0"/>
                <a:cs typeface="Times New Roman" panose="02020603050405020304" pitchFamily="18" charset="0"/>
              </a:rPr>
              <a:t>1 января </a:t>
            </a:r>
            <a:r>
              <a:rPr lang="ru-RU" sz="2800" dirty="0" smtClean="0">
                <a:solidFill>
                  <a:srgbClr val="0070C0"/>
                </a:solidFill>
                <a:latin typeface="Times New Roman" panose="02020603050405020304" pitchFamily="18" charset="0"/>
                <a:cs typeface="Times New Roman" panose="02020603050405020304" pitchFamily="18" charset="0"/>
              </a:rPr>
              <a:t>2015г.  </a:t>
            </a:r>
          </a:p>
          <a:p>
            <a:pPr marL="0" indent="0" algn="ctr">
              <a:buNone/>
            </a:pPr>
            <a:r>
              <a:rPr lang="ru-RU" sz="2800" dirty="0" smtClean="0">
                <a:solidFill>
                  <a:srgbClr val="0070C0"/>
                </a:solidFill>
                <a:latin typeface="Times New Roman" panose="02020603050405020304" pitchFamily="18" charset="0"/>
                <a:cs typeface="Times New Roman" panose="02020603050405020304" pitchFamily="18" charset="0"/>
              </a:rPr>
              <a:t>по </a:t>
            </a:r>
            <a:r>
              <a:rPr lang="ru-RU" sz="2800" dirty="0">
                <a:solidFill>
                  <a:srgbClr val="0070C0"/>
                </a:solidFill>
                <a:latin typeface="Times New Roman" panose="02020603050405020304" pitchFamily="18" charset="0"/>
                <a:cs typeface="Times New Roman" panose="02020603050405020304" pitchFamily="18" charset="0"/>
              </a:rPr>
              <a:t>11 октября 2018 </a:t>
            </a:r>
            <a:r>
              <a:rPr lang="ru-RU" sz="2800" dirty="0" smtClean="0">
                <a:solidFill>
                  <a:srgbClr val="0070C0"/>
                </a:solidFill>
                <a:latin typeface="Times New Roman" panose="02020603050405020304" pitchFamily="18" charset="0"/>
                <a:cs typeface="Times New Roman" panose="02020603050405020304" pitchFamily="18" charset="0"/>
              </a:rPr>
              <a:t>г.</a:t>
            </a: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2050" name="Picture 2" descr="C:\Users\Ильгиз\Desktop\Новая папка\Новая папка\pc_20160129_092734_13_ejw_12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5119" y="1772816"/>
            <a:ext cx="4818153" cy="36004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640188" cy="1368152"/>
          </a:xfrm>
        </p:spPr>
        <p:txBody>
          <a:bodyPr>
            <a:noAutofit/>
          </a:bodyPr>
          <a:lstStyle/>
          <a:p>
            <a:pPr algn="ctr"/>
            <a:r>
              <a:rPr lang="ru-RU" sz="3600" b="1" cap="none" dirty="0" err="1">
                <a:solidFill>
                  <a:srgbClr val="002060"/>
                </a:solidFill>
                <a:latin typeface="Times New Roman" panose="02020603050405020304" pitchFamily="18" charset="0"/>
                <a:cs typeface="Times New Roman" panose="02020603050405020304" pitchFamily="18" charset="0"/>
              </a:rPr>
              <a:t>Х</a:t>
            </a:r>
            <a:r>
              <a:rPr lang="ru-RU" sz="3600" b="1" cap="none" dirty="0" err="1" smtClean="0">
                <a:solidFill>
                  <a:srgbClr val="002060"/>
                </a:solidFill>
                <a:latin typeface="Times New Roman" panose="02020603050405020304" pitchFamily="18" charset="0"/>
                <a:cs typeface="Times New Roman" panose="02020603050405020304" pitchFamily="18" charset="0"/>
              </a:rPr>
              <a:t>абиров</a:t>
            </a:r>
            <a:r>
              <a:rPr lang="ru-RU" sz="3600" b="1" cap="none" dirty="0" smtClean="0">
                <a:solidFill>
                  <a:srgbClr val="002060"/>
                </a:solidFill>
                <a:latin typeface="Times New Roman" panose="02020603050405020304" pitchFamily="18" charset="0"/>
                <a:cs typeface="Times New Roman" panose="02020603050405020304" pitchFamily="18" charset="0"/>
              </a:rPr>
              <a:t> </a:t>
            </a:r>
            <a:br>
              <a:rPr lang="ru-RU" sz="3600" b="1" cap="none" dirty="0" smtClean="0">
                <a:solidFill>
                  <a:srgbClr val="002060"/>
                </a:solidFill>
                <a:latin typeface="Times New Roman" panose="02020603050405020304" pitchFamily="18" charset="0"/>
                <a:cs typeface="Times New Roman" panose="02020603050405020304" pitchFamily="18" charset="0"/>
              </a:rPr>
            </a:br>
            <a:r>
              <a:rPr lang="ru-RU" sz="3600" b="1" cap="none" dirty="0" smtClean="0">
                <a:solidFill>
                  <a:srgbClr val="002060"/>
                </a:solidFill>
                <a:latin typeface="Times New Roman" panose="02020603050405020304" pitchFamily="18" charset="0"/>
                <a:cs typeface="Times New Roman" panose="02020603050405020304" pitchFamily="18" charset="0"/>
              </a:rPr>
              <a:t>Радий </a:t>
            </a:r>
            <a:r>
              <a:rPr lang="ru-RU" sz="3600" b="1" cap="none" dirty="0" err="1">
                <a:solidFill>
                  <a:srgbClr val="002060"/>
                </a:solidFill>
                <a:latin typeface="Times New Roman" panose="02020603050405020304" pitchFamily="18" charset="0"/>
                <a:cs typeface="Times New Roman" panose="02020603050405020304" pitchFamily="18" charset="0"/>
              </a:rPr>
              <a:t>Ф</a:t>
            </a:r>
            <a:r>
              <a:rPr lang="ru-RU" sz="3600" b="1" cap="none" dirty="0" err="1" smtClean="0">
                <a:solidFill>
                  <a:srgbClr val="002060"/>
                </a:solidFill>
                <a:latin typeface="Times New Roman" panose="02020603050405020304" pitchFamily="18" charset="0"/>
                <a:cs typeface="Times New Roman" panose="02020603050405020304" pitchFamily="18" charset="0"/>
              </a:rPr>
              <a:t>аритович</a:t>
            </a:r>
            <a:r>
              <a:rPr lang="ru-RU"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3600" dirty="0">
              <a:solidFill>
                <a:srgbClr val="002060"/>
              </a:solidFill>
            </a:endParaRPr>
          </a:p>
        </p:txBody>
      </p:sp>
      <p:sp>
        <p:nvSpPr>
          <p:cNvPr id="4" name="Содержимое 3"/>
          <p:cNvSpPr>
            <a:spLocks noGrp="1"/>
          </p:cNvSpPr>
          <p:nvPr>
            <p:ph sz="half" idx="2"/>
          </p:nvPr>
        </p:nvSpPr>
        <p:spPr>
          <a:xfrm>
            <a:off x="107504" y="1556792"/>
            <a:ext cx="3816424" cy="5041511"/>
          </a:xfrm>
        </p:spPr>
        <p:txBody>
          <a:bodyPr>
            <a:normAutofit lnSpcReduction="10000"/>
          </a:bodyPr>
          <a:lstStyle/>
          <a:p>
            <a:pPr marL="0" indent="0" algn="ctr">
              <a:lnSpc>
                <a:spcPct val="110000"/>
              </a:lnSpc>
              <a:buNone/>
            </a:pPr>
            <a:r>
              <a:rPr lang="ru-RU" sz="2800" b="1" i="0" dirty="0" smtClean="0">
                <a:solidFill>
                  <a:srgbClr val="0070C0"/>
                </a:solidFill>
              </a:rPr>
              <a:t>Временно исполняющий обязанности Главы РБ </a:t>
            </a:r>
          </a:p>
          <a:p>
            <a:pPr marL="0" indent="0" algn="ctr">
              <a:lnSpc>
                <a:spcPct val="110000"/>
              </a:lnSpc>
              <a:buNone/>
            </a:pPr>
            <a:r>
              <a:rPr lang="ru-RU" sz="2800" dirty="0" smtClean="0">
                <a:solidFill>
                  <a:srgbClr val="0070C0"/>
                </a:solidFill>
              </a:rPr>
              <a:t>11 октября 2018г.- </a:t>
            </a:r>
          </a:p>
          <a:p>
            <a:pPr marL="0" indent="0" algn="ctr">
              <a:lnSpc>
                <a:spcPct val="110000"/>
              </a:lnSpc>
              <a:buNone/>
            </a:pPr>
            <a:r>
              <a:rPr lang="ru-RU" sz="2800" i="0" dirty="0" smtClean="0">
                <a:solidFill>
                  <a:srgbClr val="0070C0"/>
                </a:solidFill>
              </a:rPr>
              <a:t>19 сентября 2019г.</a:t>
            </a:r>
          </a:p>
          <a:p>
            <a:pPr marL="0" indent="0" algn="ctr">
              <a:lnSpc>
                <a:spcPct val="110000"/>
              </a:lnSpc>
              <a:buNone/>
            </a:pPr>
            <a:endParaRPr lang="ru-RU" sz="2800" i="0" dirty="0" smtClean="0">
              <a:solidFill>
                <a:srgbClr val="0070C0"/>
              </a:solidFill>
            </a:endParaRPr>
          </a:p>
          <a:p>
            <a:pPr marL="0" indent="0" algn="ctr">
              <a:lnSpc>
                <a:spcPct val="110000"/>
              </a:lnSpc>
              <a:buNone/>
            </a:pPr>
            <a:r>
              <a:rPr lang="ru-RU" sz="2800" b="1" i="0" dirty="0" smtClean="0">
                <a:solidFill>
                  <a:srgbClr val="0070C0"/>
                </a:solidFill>
              </a:rPr>
              <a:t>Глава </a:t>
            </a:r>
            <a:r>
              <a:rPr lang="ru-RU" sz="2800" b="1" i="0" dirty="0">
                <a:solidFill>
                  <a:srgbClr val="0070C0"/>
                </a:solidFill>
              </a:rPr>
              <a:t>Республики </a:t>
            </a:r>
            <a:r>
              <a:rPr lang="ru-RU" sz="2800" b="1" i="0" dirty="0" smtClean="0">
                <a:solidFill>
                  <a:srgbClr val="0070C0"/>
                </a:solidFill>
              </a:rPr>
              <a:t>Башкортостан</a:t>
            </a:r>
            <a:r>
              <a:rPr lang="ru-RU" sz="2800" i="0" dirty="0">
                <a:solidFill>
                  <a:srgbClr val="0070C0"/>
                </a:solidFill>
              </a:rPr>
              <a:t> </a:t>
            </a:r>
          </a:p>
          <a:p>
            <a:pPr marL="0" indent="0" algn="ctr">
              <a:lnSpc>
                <a:spcPct val="110000"/>
              </a:lnSpc>
              <a:buNone/>
            </a:pPr>
            <a:r>
              <a:rPr lang="ru-RU" sz="2800" i="0" dirty="0" smtClean="0">
                <a:solidFill>
                  <a:srgbClr val="0070C0"/>
                </a:solidFill>
              </a:rPr>
              <a:t>19 сентября 2019 г. – по сегодняшний день</a:t>
            </a:r>
          </a:p>
          <a:p>
            <a:pPr marL="0" indent="0" algn="ctr">
              <a:lnSpc>
                <a:spcPct val="110000"/>
              </a:lnSpc>
              <a:buNone/>
            </a:pPr>
            <a:endParaRPr lang="ru-RU" sz="2800" dirty="0" smtClean="0">
              <a:solidFill>
                <a:srgbClr val="0070C0"/>
              </a:solidFill>
            </a:endParaRPr>
          </a:p>
          <a:p>
            <a:pPr marL="0" indent="0" algn="ctr">
              <a:lnSpc>
                <a:spcPct val="110000"/>
              </a:lnSpc>
              <a:buNone/>
            </a:pPr>
            <a:endParaRPr lang="ru-RU" sz="2800" dirty="0" smtClean="0">
              <a:solidFill>
                <a:srgbClr val="0070C0"/>
              </a:solidFill>
            </a:endParaRPr>
          </a:p>
          <a:p>
            <a:pPr marL="0" indent="0" algn="ctr">
              <a:lnSpc>
                <a:spcPct val="110000"/>
              </a:lnSpc>
              <a:buNone/>
            </a:pPr>
            <a:endParaRPr lang="ru-RU" sz="2800" b="1" dirty="0">
              <a:solidFill>
                <a:srgbClr val="0070C0"/>
              </a:solidFill>
            </a:endParaRPr>
          </a:p>
          <a:p>
            <a:endParaRPr lang="ru-RU" dirty="0"/>
          </a:p>
        </p:txBody>
      </p:sp>
      <p:pic>
        <p:nvPicPr>
          <p:cNvPr id="3074" name="Picture 2" descr="C:\Users\Ильгиз\Desktop\Новая папка\Новая папка\DumHP-iXQAIEO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29865" y="1988840"/>
            <a:ext cx="5414135" cy="36004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88640"/>
            <a:ext cx="8229600" cy="648072"/>
          </a:xfrm>
        </p:spPr>
        <p:txBody>
          <a:bodyPr>
            <a:normAutofit/>
          </a:bodyPr>
          <a:lstStyle/>
          <a:p>
            <a:pPr algn="ctr">
              <a:buNone/>
            </a:pPr>
            <a:r>
              <a:rPr lang="ru-RU" sz="2900" dirty="0" smtClean="0">
                <a:solidFill>
                  <a:srgbClr val="002060"/>
                </a:solidFill>
                <a:effectLst/>
              </a:rPr>
              <a:t>Заключение</a:t>
            </a:r>
            <a:endParaRPr lang="ru-RU" sz="2900" dirty="0">
              <a:solidFill>
                <a:srgbClr val="002060"/>
              </a:solidFill>
              <a:effectLst/>
            </a:endParaRPr>
          </a:p>
        </p:txBody>
      </p:sp>
      <p:sp>
        <p:nvSpPr>
          <p:cNvPr id="2" name="Содержимое 1"/>
          <p:cNvSpPr>
            <a:spLocks noGrp="1"/>
          </p:cNvSpPr>
          <p:nvPr>
            <p:ph sz="quarter" idx="13"/>
          </p:nvPr>
        </p:nvSpPr>
        <p:spPr>
          <a:xfrm>
            <a:off x="251520" y="1772816"/>
            <a:ext cx="8640959" cy="2664296"/>
          </a:xfrm>
        </p:spPr>
        <p:txBody>
          <a:bodyPr>
            <a:normAutofit/>
          </a:bodyPr>
          <a:lstStyle/>
          <a:p>
            <a:pPr>
              <a:buNone/>
            </a:pPr>
            <a:endParaRPr lang="ru-RU" dirty="0" smtClean="0"/>
          </a:p>
          <a:p>
            <a:pPr>
              <a:buNone/>
            </a:pPr>
            <a:endParaRPr lang="ru-RU" dirty="0" smtClean="0"/>
          </a:p>
          <a:p>
            <a:pPr>
              <a:buFont typeface="Wingdings" panose="05000000000000000000" pitchFamily="2" charset="2"/>
              <a:buChar char="Ø"/>
            </a:pPr>
            <a:endParaRPr lang="ru-RU" dirty="0" smtClean="0"/>
          </a:p>
          <a:p>
            <a:pPr>
              <a:buNone/>
            </a:pPr>
            <a:endParaRPr lang="ru-RU" dirty="0" smtClean="0"/>
          </a:p>
          <a:p>
            <a:pPr>
              <a:buNone/>
            </a:pPr>
            <a:endParaRPr lang="ru-RU" dirty="0"/>
          </a:p>
        </p:txBody>
      </p:sp>
      <p:sp>
        <p:nvSpPr>
          <p:cNvPr id="5" name="Прямоугольник 4"/>
          <p:cNvSpPr/>
          <p:nvPr/>
        </p:nvSpPr>
        <p:spPr>
          <a:xfrm>
            <a:off x="467544" y="764704"/>
            <a:ext cx="8208912" cy="2800767"/>
          </a:xfrm>
          <a:prstGeom prst="rect">
            <a:avLst/>
          </a:prstGeom>
        </p:spPr>
        <p:txBody>
          <a:bodyPr wrap="square">
            <a:spAutoFit/>
          </a:bodyPr>
          <a:lstStyle/>
          <a:p>
            <a:pPr indent="457200" algn="just"/>
            <a:r>
              <a:rPr lang="ru-RU" sz="2200" i="1" dirty="0" smtClean="0">
                <a:solidFill>
                  <a:srgbClr val="002060"/>
                </a:solidFill>
                <a:latin typeface="Cambria" pitchFamily="18" charset="0"/>
                <a:ea typeface="Cambria" pitchFamily="18" charset="0"/>
                <a:cs typeface="Times New Roman" panose="02020603050405020304" pitchFamily="18" charset="0"/>
              </a:rPr>
              <a:t>В настоящее время Республика Башкортостан, имеющая собственную Конституцию, свой Государственный герб, Государственный флаг и Государственный гимн, самостоятельную систему законодательства, является суверенным  государством в составе Российской Федерации.</a:t>
            </a:r>
            <a:br>
              <a:rPr lang="ru-RU" sz="2200" i="1" dirty="0" smtClean="0">
                <a:solidFill>
                  <a:srgbClr val="002060"/>
                </a:solidFill>
                <a:latin typeface="Cambria" pitchFamily="18" charset="0"/>
                <a:ea typeface="Cambria" pitchFamily="18" charset="0"/>
                <a:cs typeface="Times New Roman" panose="02020603050405020304" pitchFamily="18" charset="0"/>
              </a:rPr>
            </a:br>
            <a:r>
              <a:rPr lang="ru-RU" sz="2200" i="1" dirty="0" smtClean="0">
                <a:solidFill>
                  <a:srgbClr val="002060"/>
                </a:solidFill>
                <a:latin typeface="Cambria" pitchFamily="18" charset="0"/>
                <a:ea typeface="Cambria" pitchFamily="18" charset="0"/>
                <a:cs typeface="Times New Roman" panose="02020603050405020304" pitchFamily="18" charset="0"/>
              </a:rPr>
              <a:t>Республика строит свои отношения на основе двусторонних договоров и соглашений. Республика Башкортостан является  демократическим правым   государством</a:t>
            </a:r>
            <a:r>
              <a:rPr lang="ru-RU" sz="2200" dirty="0" smtClean="0">
                <a:solidFill>
                  <a:srgbClr val="002060"/>
                </a:solidFill>
                <a:latin typeface="Cambria" pitchFamily="18" charset="0"/>
                <a:ea typeface="Cambria" pitchFamily="18" charset="0"/>
                <a:cs typeface="Times New Roman" panose="02020603050405020304" pitchFamily="18" charset="0"/>
              </a:rPr>
              <a:t>. </a:t>
            </a:r>
            <a:endParaRPr lang="ru-RU" sz="2200" dirty="0">
              <a:solidFill>
                <a:srgbClr val="002060"/>
              </a:solidFill>
              <a:latin typeface="Cambria" pitchFamily="18" charset="0"/>
              <a:ea typeface="Cambria" pitchFamily="18" charset="0"/>
            </a:endParaRPr>
          </a:p>
        </p:txBody>
      </p:sp>
      <p:pic>
        <p:nvPicPr>
          <p:cNvPr id="6" name="Picture 3" descr="C:\Users\Ильгиз\Desktop\img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501008"/>
            <a:ext cx="7848872" cy="31933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4394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395536" y="1916832"/>
            <a:ext cx="8229600" cy="3097213"/>
          </a:xfrm>
        </p:spPr>
        <p:txBody>
          <a:bodyPr>
            <a:prstTxWarp prst="textFadeRight">
              <a:avLst/>
            </a:prstTxWarp>
            <a:noAutofit/>
          </a:bodyPr>
          <a:lstStyle/>
          <a:p>
            <a:pPr algn="ctr">
              <a:buNone/>
            </a:pPr>
            <a:r>
              <a:rPr lang="ru-RU" sz="3200" b="1" i="1" dirty="0" smtClean="0">
                <a:solidFill>
                  <a:srgbClr val="0070C0"/>
                </a:solidFill>
                <a:effectLst>
                  <a:glow rad="101600">
                    <a:schemeClr val="accent1">
                      <a:satMod val="175000"/>
                      <a:alpha val="40000"/>
                    </a:schemeClr>
                  </a:glow>
                  <a:innerShdw blurRad="63500" dist="50800" dir="18900000">
                    <a:prstClr val="black">
                      <a:alpha val="50000"/>
                    </a:prstClr>
                  </a:innerShdw>
                  <a:reflection blurRad="6350" stA="55000" endA="300" endPos="45500" dir="5400000" sy="-100000" algn="bl" rotWithShape="0"/>
                </a:effectLst>
              </a:rPr>
              <a:t>Благодарим за внимание!</a:t>
            </a:r>
            <a:endParaRPr lang="ru-RU" sz="3200" b="1" i="1" dirty="0">
              <a:solidFill>
                <a:srgbClr val="0070C0"/>
              </a:solidFill>
              <a:effectLst>
                <a:glow rad="101600">
                  <a:schemeClr val="accent1">
                    <a:satMod val="175000"/>
                    <a:alpha val="40000"/>
                  </a:schemeClr>
                </a:glow>
                <a:innerShdw blurRad="63500" dist="50800" dir="18900000">
                  <a:prstClr val="black">
                    <a:alpha val="50000"/>
                  </a:prstClr>
                </a:innerShdw>
                <a:reflection blurRad="6350" stA="55000" endA="300" endPos="45500" dir="5400000" sy="-100000" algn="bl" rotWithShape="0"/>
              </a:effectLst>
            </a:endParaRPr>
          </a:p>
        </p:txBody>
      </p:sp>
    </p:spTree>
    <p:extLst>
      <p:ext uri="{BB962C8B-B14F-4D97-AF65-F5344CB8AC3E}">
        <p14:creationId xmlns="" xmlns:p14="http://schemas.microsoft.com/office/powerpoint/2010/main" val="59439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3581" y="2132856"/>
            <a:ext cx="9036496" cy="4509120"/>
          </a:xfrm>
        </p:spPr>
        <p:txBody>
          <a:bodyPr>
            <a:normAutofit lnSpcReduction="10000"/>
          </a:bodyPr>
          <a:lstStyle/>
          <a:p>
            <a:pPr lvl="0">
              <a:buNone/>
            </a:pPr>
            <a:r>
              <a:rPr lang="ru-RU" dirty="0" smtClean="0">
                <a:solidFill>
                  <a:schemeClr val="tx2">
                    <a:lumMod val="75000"/>
                  </a:schemeClr>
                </a:solidFill>
              </a:rPr>
              <a:t>1. Изучить предпосылки, способствующие</a:t>
            </a:r>
            <a:r>
              <a:rPr lang="ru-RU" i="1" dirty="0" smtClean="0">
                <a:solidFill>
                  <a:schemeClr val="tx2">
                    <a:lumMod val="75000"/>
                  </a:schemeClr>
                </a:solidFill>
              </a:rPr>
              <a:t> </a:t>
            </a:r>
            <a:r>
              <a:rPr lang="ru-RU" dirty="0" smtClean="0">
                <a:solidFill>
                  <a:schemeClr val="tx2">
                    <a:lumMod val="75000"/>
                  </a:schemeClr>
                </a:solidFill>
              </a:rPr>
              <a:t>получению Башкирией статуса автономной республики в составе РСФСР.</a:t>
            </a:r>
          </a:p>
          <a:p>
            <a:pPr lvl="0">
              <a:buNone/>
            </a:pPr>
            <a:r>
              <a:rPr lang="ru-RU" dirty="0" smtClean="0">
                <a:solidFill>
                  <a:schemeClr val="tx2">
                    <a:lumMod val="75000"/>
                  </a:schemeClr>
                </a:solidFill>
              </a:rPr>
              <a:t>2.Показать роль </a:t>
            </a:r>
            <a:r>
              <a:rPr lang="ru-RU" dirty="0" err="1" smtClean="0">
                <a:solidFill>
                  <a:schemeClr val="tx2">
                    <a:lumMod val="75000"/>
                  </a:schemeClr>
                </a:solidFill>
              </a:rPr>
              <a:t>Всебашкирских</a:t>
            </a:r>
            <a:r>
              <a:rPr lang="ru-RU" dirty="0" smtClean="0">
                <a:solidFill>
                  <a:schemeClr val="tx2">
                    <a:lumMod val="75000"/>
                  </a:schemeClr>
                </a:solidFill>
              </a:rPr>
              <a:t> курултаев в развитии государственности республики. </a:t>
            </a:r>
          </a:p>
          <a:p>
            <a:pPr lvl="0">
              <a:buNone/>
            </a:pPr>
            <a:r>
              <a:rPr lang="ru-RU" dirty="0" smtClean="0">
                <a:solidFill>
                  <a:schemeClr val="tx2">
                    <a:lumMod val="75000"/>
                  </a:schemeClr>
                </a:solidFill>
              </a:rPr>
              <a:t>3.Осветить периоды  становления государственности Башкирии  с 1919 года по настоящее  время. </a:t>
            </a:r>
          </a:p>
          <a:p>
            <a:pPr lvl="0">
              <a:buNone/>
            </a:pPr>
            <a:r>
              <a:rPr lang="ru-RU" dirty="0" smtClean="0">
                <a:solidFill>
                  <a:schemeClr val="tx2">
                    <a:lumMod val="75000"/>
                  </a:schemeClr>
                </a:solidFill>
              </a:rPr>
              <a:t>4.Проанализировать двусторонние договоры и соглашения, на основании которых Республика Башкортостан строит свои отношения с Российской Федерацией.</a:t>
            </a:r>
          </a:p>
          <a:p>
            <a:pPr lvl="0">
              <a:buNone/>
            </a:pPr>
            <a:r>
              <a:rPr lang="ru-RU" dirty="0" smtClean="0">
                <a:solidFill>
                  <a:schemeClr val="tx2">
                    <a:lumMod val="75000"/>
                  </a:schemeClr>
                </a:solidFill>
              </a:rPr>
              <a:t>5.Оценить значение конституции и других законодательных актов в становлении  и развитии государственности Башкирии.</a:t>
            </a:r>
          </a:p>
          <a:p>
            <a:pPr>
              <a:buNone/>
            </a:pPr>
            <a:r>
              <a:rPr lang="ru-RU" dirty="0" smtClean="0">
                <a:solidFill>
                  <a:schemeClr val="accent2">
                    <a:lumMod val="75000"/>
                  </a:schemeClr>
                </a:solidFill>
              </a:rPr>
              <a:t> </a:t>
            </a:r>
          </a:p>
          <a:p>
            <a:pPr marL="0" indent="0">
              <a:lnSpc>
                <a:spcPct val="100000"/>
              </a:lnSpc>
              <a:spcBef>
                <a:spcPts val="0"/>
              </a:spcBef>
              <a:buNone/>
            </a:pPr>
            <a:endParaRPr lang="ru-RU" dirty="0"/>
          </a:p>
        </p:txBody>
      </p:sp>
      <p:sp>
        <p:nvSpPr>
          <p:cNvPr id="3" name="Заголовок 2"/>
          <p:cNvSpPr>
            <a:spLocks noGrp="1"/>
          </p:cNvSpPr>
          <p:nvPr>
            <p:ph type="title"/>
          </p:nvPr>
        </p:nvSpPr>
        <p:spPr>
          <a:xfrm>
            <a:off x="323528" y="692696"/>
            <a:ext cx="8229600" cy="858512"/>
          </a:xfrm>
        </p:spPr>
        <p:txBody>
          <a:bodyPr>
            <a:normAutofit fontScale="90000"/>
          </a:bodyPr>
          <a:lstStyle/>
          <a:p>
            <a:pPr lvl="1" algn="l" rtl="0">
              <a:spcBef>
                <a:spcPct val="0"/>
              </a:spcBef>
            </a:pPr>
            <a:r>
              <a:rPr lang="ru-RU" sz="3100" dirty="0" smtClean="0"/>
              <a:t/>
            </a:r>
            <a:br>
              <a:rPr lang="ru-RU" sz="3100" dirty="0" smtClean="0"/>
            </a:br>
            <a:r>
              <a:rPr lang="ru-RU" sz="3600" b="1" dirty="0" smtClean="0"/>
              <a:t>Задачи исследования:</a:t>
            </a:r>
            <a:br>
              <a:rPr lang="ru-RU" sz="3600" b="1" dirty="0" smtClean="0"/>
            </a:br>
            <a:endParaRPr lang="ru-RU"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rmAutofit fontScale="90000"/>
          </a:bodyPr>
          <a:lstStyle/>
          <a:p>
            <a:r>
              <a:rPr lang="ru-RU" sz="3600" b="1" dirty="0" smtClean="0">
                <a:solidFill>
                  <a:srgbClr val="FFC000"/>
                </a:solidFill>
              </a:rPr>
              <a:t/>
            </a:r>
            <a:br>
              <a:rPr lang="ru-RU" sz="3600" b="1" dirty="0" smtClean="0">
                <a:solidFill>
                  <a:srgbClr val="FFC000"/>
                </a:solidFill>
              </a:rPr>
            </a:br>
            <a:r>
              <a:rPr lang="ru-RU" sz="3600" b="1" dirty="0" smtClean="0">
                <a:solidFill>
                  <a:srgbClr val="FFC000"/>
                </a:solidFill>
              </a:rPr>
              <a:t>Всероссийский </a:t>
            </a:r>
            <a:r>
              <a:rPr lang="ru-RU" sz="3600" b="1" dirty="0">
                <a:solidFill>
                  <a:srgbClr val="FFC000"/>
                </a:solidFill>
              </a:rPr>
              <a:t>мусульманский съезд</a:t>
            </a:r>
            <a:r>
              <a:rPr lang="ru-RU" sz="3600" dirty="0">
                <a:solidFill>
                  <a:srgbClr val="FFC000"/>
                </a:solidFill>
              </a:rPr>
              <a:t/>
            </a:r>
            <a:br>
              <a:rPr lang="ru-RU" sz="3600" dirty="0">
                <a:solidFill>
                  <a:srgbClr val="FFC000"/>
                </a:solidFill>
              </a:rPr>
            </a:br>
            <a:r>
              <a:rPr lang="ru-RU" sz="3200" dirty="0">
                <a:solidFill>
                  <a:srgbClr val="FFC000"/>
                </a:solidFill>
                <a:latin typeface="GOST Type AU" panose="02000306020200020003" pitchFamily="2" charset="0"/>
              </a:rPr>
              <a:t> </a:t>
            </a:r>
            <a:r>
              <a:rPr lang="ru-RU" sz="3200" dirty="0" smtClean="0">
                <a:solidFill>
                  <a:srgbClr val="FFC000"/>
                </a:solidFill>
                <a:latin typeface="GOST Type AU" panose="02000306020200020003" pitchFamily="2" charset="0"/>
              </a:rPr>
              <a:t>			(</a:t>
            </a:r>
            <a:r>
              <a:rPr lang="ru-RU" sz="3200" dirty="0">
                <a:solidFill>
                  <a:srgbClr val="FFC000"/>
                </a:solidFill>
                <a:latin typeface="GOST Type AU" panose="02000306020200020003" pitchFamily="2" charset="0"/>
              </a:rPr>
              <a:t>май 1917 </a:t>
            </a:r>
            <a:r>
              <a:rPr lang="ru-RU" sz="3200" dirty="0" smtClean="0">
                <a:solidFill>
                  <a:srgbClr val="FFC000"/>
                </a:solidFill>
                <a:latin typeface="GOST Type AU" panose="02000306020200020003" pitchFamily="2" charset="0"/>
              </a:rPr>
              <a:t>г., </a:t>
            </a:r>
            <a:r>
              <a:rPr lang="ru-RU" sz="3200" dirty="0">
                <a:solidFill>
                  <a:srgbClr val="FFC000"/>
                </a:solidFill>
                <a:latin typeface="GOST Type AU" panose="02000306020200020003" pitchFamily="2" charset="0"/>
              </a:rPr>
              <a:t>г. Москва)</a:t>
            </a:r>
            <a:endParaRPr lang="ru-RU" sz="3600" dirty="0">
              <a:solidFill>
                <a:srgbClr val="FFC000"/>
              </a:solidFill>
              <a:latin typeface="GOST Type AU" panose="02000306020200020003" pitchFamily="2" charset="0"/>
            </a:endParaRPr>
          </a:p>
        </p:txBody>
      </p:sp>
      <p:sp>
        <p:nvSpPr>
          <p:cNvPr id="3" name="Объект 2"/>
          <p:cNvSpPr>
            <a:spLocks noGrp="1"/>
          </p:cNvSpPr>
          <p:nvPr>
            <p:ph sz="quarter" idx="13"/>
          </p:nvPr>
        </p:nvSpPr>
        <p:spPr>
          <a:xfrm>
            <a:off x="27856" y="1124744"/>
            <a:ext cx="4688160" cy="5616624"/>
          </a:xfrm>
        </p:spPr>
        <p:txBody>
          <a:bodyPr>
            <a:noAutofit/>
          </a:bodyPr>
          <a:lstStyle/>
          <a:p>
            <a:pPr>
              <a:buNone/>
            </a:pPr>
            <a:r>
              <a:rPr lang="ru-RU" sz="2000" dirty="0" smtClean="0"/>
              <a:t>Самым сложными в развитии государственности республики были 1917- 1925 годы. </a:t>
            </a:r>
          </a:p>
          <a:p>
            <a:pPr>
              <a:buNone/>
            </a:pPr>
            <a:r>
              <a:rPr lang="ru-RU" sz="2000" dirty="0" smtClean="0"/>
              <a:t>В 1917 году в Башкирии начались национальные движения за право на самоопределение.</a:t>
            </a:r>
          </a:p>
          <a:p>
            <a:r>
              <a:rPr lang="ru-RU" sz="2000" dirty="0" smtClean="0"/>
              <a:t>Впервые Башкирская делегация подняла </a:t>
            </a:r>
            <a:r>
              <a:rPr lang="ru-RU" sz="2000" dirty="0"/>
              <a:t>вопрос </a:t>
            </a:r>
            <a:r>
              <a:rPr lang="ru-RU" sz="2000" dirty="0" smtClean="0"/>
              <a:t>о самоопределении башкир в форме </a:t>
            </a:r>
            <a:r>
              <a:rPr lang="ru-RU" sz="2000" b="1" i="1" dirty="0" smtClean="0">
                <a:solidFill>
                  <a:srgbClr val="FFC000"/>
                </a:solidFill>
              </a:rPr>
              <a:t>национально-территориальной автономии.</a:t>
            </a:r>
          </a:p>
          <a:p>
            <a:r>
              <a:rPr lang="ru-RU" sz="2000" dirty="0" smtClean="0"/>
              <a:t>Формой </a:t>
            </a:r>
            <a:r>
              <a:rPr lang="ru-RU" sz="2000" dirty="0"/>
              <a:t>государственного устройства должна стат</a:t>
            </a:r>
            <a:r>
              <a:rPr lang="ru-RU" sz="2000" i="1" dirty="0"/>
              <a:t>ь </a:t>
            </a:r>
            <a:r>
              <a:rPr lang="ru-RU" sz="2000" b="1" i="1" dirty="0">
                <a:solidFill>
                  <a:srgbClr val="FFC000"/>
                </a:solidFill>
              </a:rPr>
              <a:t>демократическая республика на национально-территориальных, федеративных началах.</a:t>
            </a:r>
            <a:endParaRPr lang="ru-RU" sz="2000" dirty="0">
              <a:solidFill>
                <a:srgbClr val="FFC000"/>
              </a:solidFill>
            </a:endParaRPr>
          </a:p>
        </p:txBody>
      </p:sp>
      <p:pic>
        <p:nvPicPr>
          <p:cNvPr id="5" name="Picture 2" descr="C:\Users\Ильгиз\Desktop\9bfe15613a9a43e06c1eac9427e7a088c265f8cc.jpg"/>
          <p:cNvPicPr>
            <a:picLocks noGrp="1" noChangeAspect="1" noChangeArrowheads="1"/>
          </p:cNvPicPr>
          <p:nvPr>
            <p:ph sz="quarter" idx="14"/>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35488" y="1772816"/>
            <a:ext cx="4608512" cy="41764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171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593496"/>
            <a:ext cx="9144000" cy="3450696"/>
          </a:xfrm>
        </p:spPr>
        <p:txBody>
          <a:bodyPr numCol="3"/>
          <a:lstStyle/>
          <a:p>
            <a:pPr algn="ctr">
              <a:buNone/>
            </a:pPr>
            <a:r>
              <a:rPr lang="ru-RU" dirty="0" smtClean="0"/>
              <a:t>Выработали</a:t>
            </a:r>
          </a:p>
          <a:p>
            <a:pPr algn="ctr">
              <a:buNone/>
            </a:pPr>
            <a:r>
              <a:rPr lang="ru-RU" dirty="0" smtClean="0"/>
              <a:t>проект</a:t>
            </a:r>
          </a:p>
          <a:p>
            <a:pPr algn="ctr">
              <a:buNone/>
            </a:pPr>
            <a:r>
              <a:rPr lang="ru-RU" dirty="0" smtClean="0"/>
              <a:t>Конституции</a:t>
            </a:r>
          </a:p>
          <a:p>
            <a:pPr algn="ctr">
              <a:buNone/>
            </a:pPr>
            <a:r>
              <a:rPr lang="ru-RU" dirty="0" smtClean="0"/>
              <a:t>Башкирии</a:t>
            </a:r>
          </a:p>
          <a:p>
            <a:pPr algn="ctr">
              <a:buNone/>
            </a:pPr>
            <a:endParaRPr lang="ru-RU" dirty="0" smtClean="0"/>
          </a:p>
          <a:p>
            <a:pPr algn="ctr">
              <a:buNone/>
            </a:pPr>
            <a:endParaRPr lang="ru-RU" dirty="0"/>
          </a:p>
          <a:p>
            <a:pPr algn="ctr">
              <a:buNone/>
            </a:pPr>
            <a:endParaRPr lang="ru-RU" dirty="0" smtClean="0"/>
          </a:p>
          <a:p>
            <a:pPr algn="ctr">
              <a:buNone/>
            </a:pPr>
            <a:r>
              <a:rPr lang="ru-RU" dirty="0" smtClean="0"/>
              <a:t>Избрали Башкирское</a:t>
            </a:r>
          </a:p>
          <a:p>
            <a:pPr algn="ctr">
              <a:buNone/>
            </a:pPr>
            <a:r>
              <a:rPr lang="ru-RU" dirty="0" smtClean="0"/>
              <a:t> областное </a:t>
            </a:r>
            <a:r>
              <a:rPr lang="ru-RU" dirty="0" err="1" smtClean="0"/>
              <a:t>шуро</a:t>
            </a:r>
            <a:endParaRPr lang="ru-RU" dirty="0"/>
          </a:p>
          <a:p>
            <a:pPr>
              <a:buNone/>
            </a:pPr>
            <a:r>
              <a:rPr lang="ru-RU" sz="2400" dirty="0" smtClean="0">
                <a:solidFill>
                  <a:srgbClr val="073E87"/>
                </a:solidFill>
              </a:rPr>
              <a:t>  (первое Башкирское</a:t>
            </a:r>
          </a:p>
          <a:p>
            <a:pPr>
              <a:buNone/>
            </a:pPr>
            <a:r>
              <a:rPr lang="ru-RU" sz="2400" dirty="0" smtClean="0">
                <a:solidFill>
                  <a:srgbClr val="073E87"/>
                </a:solidFill>
              </a:rPr>
              <a:t>  	  правительство)</a:t>
            </a:r>
          </a:p>
          <a:p>
            <a:pPr>
              <a:buNone/>
            </a:pPr>
            <a:endParaRPr lang="ru-RU" dirty="0" smtClean="0"/>
          </a:p>
          <a:p>
            <a:pPr algn="ctr">
              <a:buNone/>
            </a:pPr>
            <a:endParaRPr lang="ru-RU" dirty="0" smtClean="0"/>
          </a:p>
          <a:p>
            <a:pPr algn="ctr">
              <a:buNone/>
            </a:pPr>
            <a:r>
              <a:rPr lang="ru-RU" dirty="0" smtClean="0"/>
              <a:t>Признали </a:t>
            </a:r>
          </a:p>
          <a:p>
            <a:pPr algn="ctr">
              <a:buNone/>
            </a:pPr>
            <a:r>
              <a:rPr lang="ru-RU" dirty="0" smtClean="0"/>
              <a:t>право</a:t>
            </a:r>
          </a:p>
          <a:p>
            <a:pPr algn="ctr">
              <a:buNone/>
            </a:pPr>
            <a:r>
              <a:rPr lang="ru-RU" dirty="0" smtClean="0"/>
              <a:t>башкир на</a:t>
            </a:r>
          </a:p>
          <a:p>
            <a:pPr algn="ctr">
              <a:buNone/>
            </a:pPr>
            <a:r>
              <a:rPr lang="ru-RU" dirty="0" smtClean="0"/>
              <a:t>автономию</a:t>
            </a:r>
          </a:p>
          <a:p>
            <a:pPr>
              <a:buNone/>
            </a:pPr>
            <a:endParaRPr lang="ru-RU" dirty="0"/>
          </a:p>
        </p:txBody>
      </p:sp>
      <p:cxnSp>
        <p:nvCxnSpPr>
          <p:cNvPr id="5" name="Прямая со стрелкой 4"/>
          <p:cNvCxnSpPr/>
          <p:nvPr/>
        </p:nvCxnSpPr>
        <p:spPr>
          <a:xfrm flipH="1">
            <a:off x="1329121" y="1340768"/>
            <a:ext cx="938623" cy="1252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Прямая со стрелкой 6"/>
          <p:cNvCxnSpPr/>
          <p:nvPr/>
        </p:nvCxnSpPr>
        <p:spPr>
          <a:xfrm>
            <a:off x="4724400" y="1441716"/>
            <a:ext cx="0" cy="11517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a:off x="6824094" y="1424649"/>
            <a:ext cx="772242" cy="11688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Заголовок 2"/>
          <p:cNvSpPr txBox="1">
            <a:spLocks/>
          </p:cNvSpPr>
          <p:nvPr/>
        </p:nvSpPr>
        <p:spPr>
          <a:xfrm>
            <a:off x="609600" y="188988"/>
            <a:ext cx="8229600" cy="1252728"/>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ru-RU" sz="3600" dirty="0" smtClean="0"/>
              <a:t> </a:t>
            </a:r>
            <a:r>
              <a:rPr lang="ru-RU" sz="4000" b="1" dirty="0" err="1" smtClean="0">
                <a:solidFill>
                  <a:srgbClr val="FFC000"/>
                </a:solidFill>
              </a:rPr>
              <a:t>Всебашкирские</a:t>
            </a:r>
            <a:r>
              <a:rPr lang="ru-RU" sz="4000" b="1" dirty="0" smtClean="0">
                <a:solidFill>
                  <a:srgbClr val="FFC000"/>
                </a:solidFill>
              </a:rPr>
              <a:t> курултаи  </a:t>
            </a:r>
            <a:br>
              <a:rPr lang="ru-RU" sz="4000" b="1" dirty="0" smtClean="0">
                <a:solidFill>
                  <a:srgbClr val="FFC000"/>
                </a:solidFill>
              </a:rPr>
            </a:br>
            <a:r>
              <a:rPr lang="ru-RU" sz="2800" b="1" dirty="0" smtClean="0">
                <a:latin typeface="Comic Sans MS" panose="030F0702030302020204" pitchFamily="66" charset="0"/>
              </a:rPr>
              <a:t>(июль, август, декабрь 1917 г)</a:t>
            </a:r>
            <a:endParaRPr lang="ru-RU" sz="28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979712" y="476672"/>
            <a:ext cx="5293419" cy="1450168"/>
          </a:xfrm>
          <a:prstGeom prst="roundRect">
            <a:avLst/>
          </a:prstGeom>
          <a:solidFill>
            <a:schemeClr val="accent6">
              <a:lumMod val="40000"/>
              <a:lumOff val="60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rPr>
              <a:t>Демократическая </a:t>
            </a:r>
            <a:r>
              <a:rPr lang="ru-RU" sz="2400" b="1" dirty="0" smtClean="0">
                <a:solidFill>
                  <a:srgbClr val="002060"/>
                </a:solidFill>
              </a:rPr>
              <a:t>основа   </a:t>
            </a:r>
          </a:p>
          <a:p>
            <a:pPr algn="ctr"/>
            <a:r>
              <a:rPr lang="ru-RU" sz="2400" b="1" dirty="0" smtClean="0">
                <a:solidFill>
                  <a:srgbClr val="002060"/>
                </a:solidFill>
              </a:rPr>
              <a:t> </a:t>
            </a:r>
            <a:r>
              <a:rPr lang="ru-RU" sz="2400" b="1" dirty="0">
                <a:solidFill>
                  <a:srgbClr val="002060"/>
                </a:solidFill>
              </a:rPr>
              <a:t>Башкирской </a:t>
            </a:r>
            <a:r>
              <a:rPr lang="ru-RU" sz="2400" b="1" dirty="0" smtClean="0">
                <a:solidFill>
                  <a:srgbClr val="002060"/>
                </a:solidFill>
              </a:rPr>
              <a:t>автономии</a:t>
            </a:r>
            <a:r>
              <a:rPr lang="ru-RU" sz="2400" b="1" dirty="0" smtClean="0">
                <a:solidFill>
                  <a:schemeClr val="accent2">
                    <a:lumMod val="50000"/>
                  </a:schemeClr>
                </a:solidFill>
              </a:rPr>
              <a:t> </a:t>
            </a:r>
          </a:p>
          <a:p>
            <a:pPr algn="ctr"/>
            <a:r>
              <a:rPr lang="ru-RU" sz="2400" dirty="0" smtClean="0">
                <a:solidFill>
                  <a:srgbClr val="002060"/>
                </a:solidFill>
              </a:rPr>
              <a:t>(1917-1918гг.)</a:t>
            </a:r>
            <a:endParaRPr lang="ru-RU" sz="1400" dirty="0">
              <a:solidFill>
                <a:srgbClr val="002060"/>
              </a:solidFill>
            </a:endParaRPr>
          </a:p>
        </p:txBody>
      </p:sp>
      <p:grpSp>
        <p:nvGrpSpPr>
          <p:cNvPr id="2" name="Группа 33"/>
          <p:cNvGrpSpPr/>
          <p:nvPr/>
        </p:nvGrpSpPr>
        <p:grpSpPr>
          <a:xfrm>
            <a:off x="255142" y="2564708"/>
            <a:ext cx="5945831" cy="4104652"/>
            <a:chOff x="1960066" y="1397496"/>
            <a:chExt cx="5945831" cy="4104652"/>
          </a:xfrm>
        </p:grpSpPr>
        <p:sp>
          <p:nvSpPr>
            <p:cNvPr id="35" name="Полилиния 34"/>
            <p:cNvSpPr/>
            <p:nvPr/>
          </p:nvSpPr>
          <p:spPr>
            <a:xfrm>
              <a:off x="1960066" y="1397496"/>
              <a:ext cx="2444650"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algn="ctr" defTabSz="2222500">
                <a:lnSpc>
                  <a:spcPct val="90000"/>
                </a:lnSpc>
                <a:spcBef>
                  <a:spcPct val="0"/>
                </a:spcBef>
                <a:spcAft>
                  <a:spcPct val="35000"/>
                </a:spcAft>
              </a:pPr>
              <a:endParaRPr lang="ru-RU" sz="1600" dirty="0" smtClean="0"/>
            </a:p>
            <a:p>
              <a:pPr algn="ctr" defTabSz="2222500">
                <a:lnSpc>
                  <a:spcPct val="90000"/>
                </a:lnSpc>
                <a:spcBef>
                  <a:spcPct val="0"/>
                </a:spcBef>
                <a:spcAft>
                  <a:spcPct val="35000"/>
                </a:spcAft>
              </a:pPr>
              <a:endParaRPr lang="ru-RU" sz="1600" dirty="0"/>
            </a:p>
            <a:p>
              <a:pPr algn="ctr" defTabSz="2222500">
                <a:lnSpc>
                  <a:spcPct val="90000"/>
                </a:lnSpc>
                <a:spcBef>
                  <a:spcPct val="0"/>
                </a:spcBef>
                <a:spcAft>
                  <a:spcPct val="35000"/>
                </a:spcAft>
              </a:pPr>
              <a:r>
                <a:rPr lang="ru-RU" sz="2000" dirty="0" smtClean="0"/>
                <a:t>Законодательная</a:t>
              </a:r>
              <a:r>
                <a:rPr lang="ru-RU" sz="5400" dirty="0" smtClean="0"/>
                <a:t> </a:t>
              </a:r>
              <a:endParaRPr lang="ru-RU" sz="5400" dirty="0"/>
            </a:p>
            <a:p>
              <a:pPr lvl="0" algn="ctr" defTabSz="2222500">
                <a:lnSpc>
                  <a:spcPct val="90000"/>
                </a:lnSpc>
                <a:spcBef>
                  <a:spcPct val="0"/>
                </a:spcBef>
                <a:spcAft>
                  <a:spcPct val="35000"/>
                </a:spcAft>
              </a:pPr>
              <a:endParaRPr lang="ru-RU" sz="5000" kern="1200" dirty="0"/>
            </a:p>
          </p:txBody>
        </p:sp>
        <p:sp>
          <p:nvSpPr>
            <p:cNvPr id="36" name="Полилиния 35"/>
            <p:cNvSpPr/>
            <p:nvPr/>
          </p:nvSpPr>
          <p:spPr>
            <a:xfrm>
              <a:off x="2098376" y="2558355"/>
              <a:ext cx="326033" cy="870644"/>
            </a:xfrm>
            <a:custGeom>
              <a:avLst/>
              <a:gdLst/>
              <a:ahLst/>
              <a:cxnLst/>
              <a:rect l="0" t="0" r="0" b="0"/>
              <a:pathLst>
                <a:path>
                  <a:moveTo>
                    <a:pt x="0" y="0"/>
                  </a:moveTo>
                  <a:lnTo>
                    <a:pt x="0" y="870644"/>
                  </a:lnTo>
                  <a:lnTo>
                    <a:pt x="232171" y="870644"/>
                  </a:lnTo>
                </a:path>
              </a:pathLst>
            </a:custGeom>
          </p:spPr>
          <p:style>
            <a:lnRef idx="3">
              <a:schemeClr val="accent2"/>
            </a:lnRef>
            <a:fillRef idx="0">
              <a:schemeClr val="accent2"/>
            </a:fillRef>
            <a:effectRef idx="2">
              <a:schemeClr val="accent2"/>
            </a:effectRef>
            <a:fontRef idx="minor">
              <a:schemeClr val="tx1"/>
            </a:fontRef>
          </p:style>
        </p:sp>
        <p:sp>
          <p:nvSpPr>
            <p:cNvPr id="37" name="Полилиния 36"/>
            <p:cNvSpPr/>
            <p:nvPr/>
          </p:nvSpPr>
          <p:spPr>
            <a:xfrm>
              <a:off x="2314400" y="2848570"/>
              <a:ext cx="1967384" cy="1717473"/>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200" tIns="84800" rIns="110200" bIns="84800" numCol="1" spcCol="1270" anchor="ctr" anchorCtr="0">
              <a:noAutofit/>
            </a:bodyPr>
            <a:lstStyle/>
            <a:p>
              <a:pPr algn="ctr" defTabSz="1778000">
                <a:lnSpc>
                  <a:spcPct val="90000"/>
                </a:lnSpc>
                <a:spcBef>
                  <a:spcPct val="0"/>
                </a:spcBef>
                <a:spcAft>
                  <a:spcPct val="35000"/>
                </a:spcAft>
              </a:pPr>
              <a:endParaRPr lang="ru-RU" sz="2000" dirty="0" smtClean="0"/>
            </a:p>
            <a:p>
              <a:pPr algn="ctr" defTabSz="1778000">
                <a:lnSpc>
                  <a:spcPct val="90000"/>
                </a:lnSpc>
                <a:spcBef>
                  <a:spcPct val="0"/>
                </a:spcBef>
                <a:spcAft>
                  <a:spcPct val="35000"/>
                </a:spcAft>
              </a:pPr>
              <a:endParaRPr lang="ru-RU" sz="2000" dirty="0" smtClean="0"/>
            </a:p>
            <a:p>
              <a:pPr algn="ctr" defTabSz="1778000">
                <a:lnSpc>
                  <a:spcPct val="90000"/>
                </a:lnSpc>
                <a:spcBef>
                  <a:spcPct val="0"/>
                </a:spcBef>
                <a:spcAft>
                  <a:spcPct val="35000"/>
                </a:spcAft>
              </a:pPr>
              <a:r>
                <a:rPr lang="ru-RU" sz="2400" dirty="0" smtClean="0"/>
                <a:t>Курултай </a:t>
              </a:r>
              <a:r>
                <a:rPr lang="ru-RU" sz="2400" dirty="0"/>
                <a:t>(съезд)</a:t>
              </a:r>
            </a:p>
            <a:p>
              <a:pPr lvl="0" algn="ctr" defTabSz="1778000">
                <a:lnSpc>
                  <a:spcPct val="90000"/>
                </a:lnSpc>
                <a:spcBef>
                  <a:spcPct val="0"/>
                </a:spcBef>
                <a:spcAft>
                  <a:spcPct val="35000"/>
                </a:spcAft>
              </a:pPr>
              <a:endParaRPr lang="ru-RU" sz="4000" kern="1200" dirty="0"/>
            </a:p>
          </p:txBody>
        </p:sp>
        <p:sp>
          <p:nvSpPr>
            <p:cNvPr id="40" name="Полилиния 39"/>
            <p:cNvSpPr/>
            <p:nvPr/>
          </p:nvSpPr>
          <p:spPr>
            <a:xfrm>
              <a:off x="4862214" y="1397496"/>
              <a:ext cx="2710854"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lvl="0" algn="ctr" defTabSz="2222500">
                <a:lnSpc>
                  <a:spcPct val="90000"/>
                </a:lnSpc>
                <a:spcBef>
                  <a:spcPct val="0"/>
                </a:spcBef>
                <a:spcAft>
                  <a:spcPct val="35000"/>
                </a:spcAft>
              </a:pPr>
              <a:r>
                <a:rPr lang="ru-RU" sz="2000" dirty="0"/>
                <a:t>Исполнительная</a:t>
              </a:r>
              <a:endParaRPr lang="ru-RU" sz="2000" kern="1200" dirty="0"/>
            </a:p>
          </p:txBody>
        </p:sp>
        <p:sp>
          <p:nvSpPr>
            <p:cNvPr id="41" name="Полилиния 40"/>
            <p:cNvSpPr/>
            <p:nvPr/>
          </p:nvSpPr>
          <p:spPr>
            <a:xfrm>
              <a:off x="4978696" y="2558355"/>
              <a:ext cx="347861" cy="870644"/>
            </a:xfrm>
            <a:custGeom>
              <a:avLst/>
              <a:gdLst/>
              <a:ahLst/>
              <a:cxnLst/>
              <a:rect l="0" t="0" r="0" b="0"/>
              <a:pathLst>
                <a:path>
                  <a:moveTo>
                    <a:pt x="0" y="0"/>
                  </a:moveTo>
                  <a:lnTo>
                    <a:pt x="0" y="870644"/>
                  </a:lnTo>
                  <a:lnTo>
                    <a:pt x="232171" y="870644"/>
                  </a:lnTo>
                </a:path>
              </a:pathLst>
            </a:custGeom>
          </p:spPr>
          <p:style>
            <a:lnRef idx="3">
              <a:schemeClr val="accent2"/>
            </a:lnRef>
            <a:fillRef idx="0">
              <a:schemeClr val="accent2"/>
            </a:fillRef>
            <a:effectRef idx="2">
              <a:schemeClr val="accent2"/>
            </a:effectRef>
            <a:fontRef idx="minor">
              <a:schemeClr val="tx1"/>
            </a:fontRef>
          </p:style>
        </p:sp>
        <p:sp>
          <p:nvSpPr>
            <p:cNvPr id="42" name="Полилиния 41"/>
            <p:cNvSpPr/>
            <p:nvPr/>
          </p:nvSpPr>
          <p:spPr>
            <a:xfrm>
              <a:off x="5210470" y="2848570"/>
              <a:ext cx="2695427" cy="2653578"/>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200" tIns="84800" rIns="110200" bIns="84800" numCol="1" spcCol="1270" anchor="ctr" anchorCtr="0">
              <a:noAutofit/>
            </a:bodyPr>
            <a:lstStyle/>
            <a:p>
              <a:pPr algn="ctr" defTabSz="1778000">
                <a:lnSpc>
                  <a:spcPct val="90000"/>
                </a:lnSpc>
                <a:spcBef>
                  <a:spcPct val="0"/>
                </a:spcBef>
                <a:spcAft>
                  <a:spcPct val="35000"/>
                </a:spcAft>
              </a:pPr>
              <a:endParaRPr lang="ru-RU" sz="1600" dirty="0" smtClean="0"/>
            </a:p>
            <a:p>
              <a:pPr algn="ctr" defTabSz="1778000">
                <a:lnSpc>
                  <a:spcPct val="90000"/>
                </a:lnSpc>
                <a:spcBef>
                  <a:spcPct val="0"/>
                </a:spcBef>
                <a:spcAft>
                  <a:spcPct val="35000"/>
                </a:spcAft>
              </a:pPr>
              <a:endParaRPr lang="ru-RU" sz="1600" dirty="0"/>
            </a:p>
            <a:p>
              <a:pPr algn="ctr" defTabSz="1778000">
                <a:lnSpc>
                  <a:spcPct val="90000"/>
                </a:lnSpc>
                <a:spcBef>
                  <a:spcPct val="0"/>
                </a:spcBef>
                <a:spcAft>
                  <a:spcPct val="35000"/>
                </a:spcAft>
              </a:pPr>
              <a:r>
                <a:rPr lang="ru-RU" sz="2400" dirty="0" err="1" smtClean="0"/>
                <a:t>Шуро</a:t>
              </a:r>
              <a:r>
                <a:rPr lang="ru-RU" sz="2400" dirty="0" smtClean="0"/>
                <a:t>, </a:t>
              </a:r>
            </a:p>
            <a:p>
              <a:pPr algn="ctr" defTabSz="1778000">
                <a:lnSpc>
                  <a:spcPct val="90000"/>
                </a:lnSpc>
                <a:spcBef>
                  <a:spcPct val="0"/>
                </a:spcBef>
                <a:spcAft>
                  <a:spcPct val="35000"/>
                </a:spcAft>
              </a:pPr>
              <a:r>
                <a:rPr lang="ru-RU" sz="2400" dirty="0" smtClean="0"/>
                <a:t>Правительство,</a:t>
              </a:r>
            </a:p>
            <a:p>
              <a:pPr algn="ctr" defTabSz="1778000">
                <a:lnSpc>
                  <a:spcPct val="90000"/>
                </a:lnSpc>
                <a:spcBef>
                  <a:spcPct val="0"/>
                </a:spcBef>
                <a:spcAft>
                  <a:spcPct val="35000"/>
                </a:spcAft>
              </a:pPr>
              <a:r>
                <a:rPr lang="ru-RU" sz="2400" dirty="0" err="1" smtClean="0"/>
                <a:t>кантонные</a:t>
              </a:r>
              <a:r>
                <a:rPr lang="ru-RU" sz="2400" dirty="0" smtClean="0"/>
                <a:t> </a:t>
              </a:r>
              <a:r>
                <a:rPr lang="ru-RU" sz="2400" dirty="0"/>
                <a:t>думы</a:t>
              </a:r>
              <a:r>
                <a:rPr lang="ru-RU" sz="2400" dirty="0" smtClean="0"/>
                <a:t>,</a:t>
              </a:r>
            </a:p>
            <a:p>
              <a:pPr algn="ctr" defTabSz="1778000">
                <a:lnSpc>
                  <a:spcPct val="90000"/>
                </a:lnSpc>
                <a:spcBef>
                  <a:spcPct val="0"/>
                </a:spcBef>
                <a:spcAft>
                  <a:spcPct val="35000"/>
                </a:spcAft>
              </a:pPr>
              <a:r>
                <a:rPr lang="ru-RU" sz="2400" dirty="0" smtClean="0"/>
                <a:t> </a:t>
              </a:r>
              <a:r>
                <a:rPr lang="ru-RU" sz="2400" dirty="0"/>
                <a:t>управа</a:t>
              </a:r>
            </a:p>
            <a:p>
              <a:pPr lvl="0" algn="ctr" defTabSz="1778000">
                <a:lnSpc>
                  <a:spcPct val="90000"/>
                </a:lnSpc>
                <a:spcBef>
                  <a:spcPct val="0"/>
                </a:spcBef>
                <a:spcAft>
                  <a:spcPct val="35000"/>
                </a:spcAft>
              </a:pPr>
              <a:endParaRPr lang="ru-RU" sz="4000" kern="1200" dirty="0"/>
            </a:p>
          </p:txBody>
        </p:sp>
      </p:grpSp>
      <p:grpSp>
        <p:nvGrpSpPr>
          <p:cNvPr id="3" name="Группа 49"/>
          <p:cNvGrpSpPr/>
          <p:nvPr/>
        </p:nvGrpSpPr>
        <p:grpSpPr>
          <a:xfrm>
            <a:off x="6547743" y="2564904"/>
            <a:ext cx="2321718" cy="3672408"/>
            <a:chOff x="1960066" y="1397496"/>
            <a:chExt cx="2321718" cy="3530644"/>
          </a:xfrm>
          <a:effectLst>
            <a:outerShdw blurRad="50800" dist="38100" dir="13500000" algn="br" rotWithShape="0">
              <a:prstClr val="black">
                <a:alpha val="40000"/>
              </a:prstClr>
            </a:outerShdw>
          </a:effectLst>
        </p:grpSpPr>
        <p:sp>
          <p:nvSpPr>
            <p:cNvPr id="51" name="Полилиния 50"/>
            <p:cNvSpPr/>
            <p:nvPr/>
          </p:nvSpPr>
          <p:spPr>
            <a:xfrm>
              <a:off x="1960066" y="1397496"/>
              <a:ext cx="2321718" cy="1160859"/>
            </a:xfrm>
            <a:custGeom>
              <a:avLst/>
              <a:gdLst>
                <a:gd name="connsiteX0" fmla="*/ 0 w 2321718"/>
                <a:gd name="connsiteY0" fmla="*/ 116086 h 1160859"/>
                <a:gd name="connsiteX1" fmla="*/ 116086 w 2321718"/>
                <a:gd name="connsiteY1" fmla="*/ 0 h 1160859"/>
                <a:gd name="connsiteX2" fmla="*/ 2205632 w 2321718"/>
                <a:gd name="connsiteY2" fmla="*/ 0 h 1160859"/>
                <a:gd name="connsiteX3" fmla="*/ 2321718 w 2321718"/>
                <a:gd name="connsiteY3" fmla="*/ 116086 h 1160859"/>
                <a:gd name="connsiteX4" fmla="*/ 2321718 w 2321718"/>
                <a:gd name="connsiteY4" fmla="*/ 1044773 h 1160859"/>
                <a:gd name="connsiteX5" fmla="*/ 2205632 w 2321718"/>
                <a:gd name="connsiteY5" fmla="*/ 1160859 h 1160859"/>
                <a:gd name="connsiteX6" fmla="*/ 116086 w 2321718"/>
                <a:gd name="connsiteY6" fmla="*/ 1160859 h 1160859"/>
                <a:gd name="connsiteX7" fmla="*/ 0 w 2321718"/>
                <a:gd name="connsiteY7" fmla="*/ 1044773 h 1160859"/>
                <a:gd name="connsiteX8" fmla="*/ 0 w 2321718"/>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718" h="1160859">
                  <a:moveTo>
                    <a:pt x="0" y="116086"/>
                  </a:moveTo>
                  <a:cubicBezTo>
                    <a:pt x="0" y="51973"/>
                    <a:pt x="51973" y="0"/>
                    <a:pt x="116086" y="0"/>
                  </a:cubicBezTo>
                  <a:lnTo>
                    <a:pt x="2205632" y="0"/>
                  </a:lnTo>
                  <a:cubicBezTo>
                    <a:pt x="2269745" y="0"/>
                    <a:pt x="2321718" y="51973"/>
                    <a:pt x="2321718" y="116086"/>
                  </a:cubicBezTo>
                  <a:lnTo>
                    <a:pt x="2321718" y="1044773"/>
                  </a:lnTo>
                  <a:cubicBezTo>
                    <a:pt x="2321718" y="1108886"/>
                    <a:pt x="2269745" y="1160859"/>
                    <a:pt x="2205632" y="1160859"/>
                  </a:cubicBezTo>
                  <a:lnTo>
                    <a:pt x="116086" y="1160859"/>
                  </a:lnTo>
                  <a:cubicBezTo>
                    <a:pt x="51973" y="1160859"/>
                    <a:pt x="0" y="1108886"/>
                    <a:pt x="0" y="1044773"/>
                  </a:cubicBezTo>
                  <a:lnTo>
                    <a:pt x="0" y="116086"/>
                  </a:lnTo>
                  <a:close/>
                </a:path>
              </a:pathLst>
            </a:custGeom>
            <a:ln>
              <a:noFill/>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50" tIns="97500" rIns="129250" bIns="97500" numCol="1" spcCol="1270" anchor="ctr" anchorCtr="0">
              <a:noAutofit/>
            </a:bodyPr>
            <a:lstStyle/>
            <a:p>
              <a:pPr lvl="0" algn="ctr" defTabSz="2222500">
                <a:lnSpc>
                  <a:spcPct val="90000"/>
                </a:lnSpc>
                <a:spcBef>
                  <a:spcPct val="0"/>
                </a:spcBef>
                <a:spcAft>
                  <a:spcPct val="35000"/>
                </a:spcAft>
              </a:pPr>
              <a:r>
                <a:rPr lang="ru-RU" sz="2000" dirty="0"/>
                <a:t>Судебная</a:t>
              </a:r>
              <a:endParaRPr lang="ru-RU" sz="2000" kern="1200" dirty="0"/>
            </a:p>
          </p:txBody>
        </p:sp>
        <p:sp>
          <p:nvSpPr>
            <p:cNvPr id="52" name="Полилиния 51"/>
            <p:cNvSpPr/>
            <p:nvPr/>
          </p:nvSpPr>
          <p:spPr>
            <a:xfrm>
              <a:off x="2072556" y="2558355"/>
              <a:ext cx="351854" cy="870644"/>
            </a:xfrm>
            <a:custGeom>
              <a:avLst/>
              <a:gdLst/>
              <a:ahLst/>
              <a:cxnLst/>
              <a:rect l="0" t="0" r="0" b="0"/>
              <a:pathLst>
                <a:path>
                  <a:moveTo>
                    <a:pt x="0" y="0"/>
                  </a:moveTo>
                  <a:lnTo>
                    <a:pt x="0" y="870644"/>
                  </a:lnTo>
                  <a:lnTo>
                    <a:pt x="232171" y="870644"/>
                  </a:lnTo>
                </a:path>
              </a:pathLst>
            </a:custGeom>
          </p:spPr>
          <p:style>
            <a:lnRef idx="3">
              <a:schemeClr val="accent2"/>
            </a:lnRef>
            <a:fillRef idx="0">
              <a:schemeClr val="accent2"/>
            </a:fillRef>
            <a:effectRef idx="2">
              <a:schemeClr val="accent2"/>
            </a:effectRef>
            <a:fontRef idx="minor">
              <a:schemeClr val="tx1"/>
            </a:fontRef>
          </p:style>
        </p:sp>
        <p:sp>
          <p:nvSpPr>
            <p:cNvPr id="53" name="Полилиния 52"/>
            <p:cNvSpPr/>
            <p:nvPr/>
          </p:nvSpPr>
          <p:spPr>
            <a:xfrm>
              <a:off x="2308323" y="2848570"/>
              <a:ext cx="1973461" cy="2079570"/>
            </a:xfrm>
            <a:custGeom>
              <a:avLst/>
              <a:gdLst>
                <a:gd name="connsiteX0" fmla="*/ 0 w 1857374"/>
                <a:gd name="connsiteY0" fmla="*/ 116086 h 1160859"/>
                <a:gd name="connsiteX1" fmla="*/ 116086 w 1857374"/>
                <a:gd name="connsiteY1" fmla="*/ 0 h 1160859"/>
                <a:gd name="connsiteX2" fmla="*/ 1741288 w 1857374"/>
                <a:gd name="connsiteY2" fmla="*/ 0 h 1160859"/>
                <a:gd name="connsiteX3" fmla="*/ 1857374 w 1857374"/>
                <a:gd name="connsiteY3" fmla="*/ 116086 h 1160859"/>
                <a:gd name="connsiteX4" fmla="*/ 1857374 w 1857374"/>
                <a:gd name="connsiteY4" fmla="*/ 1044773 h 1160859"/>
                <a:gd name="connsiteX5" fmla="*/ 1741288 w 1857374"/>
                <a:gd name="connsiteY5" fmla="*/ 1160859 h 1160859"/>
                <a:gd name="connsiteX6" fmla="*/ 116086 w 1857374"/>
                <a:gd name="connsiteY6" fmla="*/ 1160859 h 1160859"/>
                <a:gd name="connsiteX7" fmla="*/ 0 w 1857374"/>
                <a:gd name="connsiteY7" fmla="*/ 1044773 h 1160859"/>
                <a:gd name="connsiteX8" fmla="*/ 0 w 1857374"/>
                <a:gd name="connsiteY8" fmla="*/ 116086 h 11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4" h="1160859">
                  <a:moveTo>
                    <a:pt x="0" y="116086"/>
                  </a:moveTo>
                  <a:cubicBezTo>
                    <a:pt x="0" y="51973"/>
                    <a:pt x="51973" y="0"/>
                    <a:pt x="116086" y="0"/>
                  </a:cubicBezTo>
                  <a:lnTo>
                    <a:pt x="1741288" y="0"/>
                  </a:lnTo>
                  <a:cubicBezTo>
                    <a:pt x="1805401" y="0"/>
                    <a:pt x="1857374" y="51973"/>
                    <a:pt x="1857374" y="116086"/>
                  </a:cubicBezTo>
                  <a:lnTo>
                    <a:pt x="1857374" y="1044773"/>
                  </a:lnTo>
                  <a:cubicBezTo>
                    <a:pt x="1857374" y="1108886"/>
                    <a:pt x="1805401" y="1160859"/>
                    <a:pt x="1741288" y="1160859"/>
                  </a:cubicBezTo>
                  <a:lnTo>
                    <a:pt x="116086" y="1160859"/>
                  </a:lnTo>
                  <a:cubicBezTo>
                    <a:pt x="51973" y="1160859"/>
                    <a:pt x="0" y="1108886"/>
                    <a:pt x="0" y="1044773"/>
                  </a:cubicBezTo>
                  <a:lnTo>
                    <a:pt x="0" y="116086"/>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200" tIns="84800" rIns="110200" bIns="84800" numCol="1" spcCol="1270" anchor="ctr" anchorCtr="0">
              <a:noAutofit/>
            </a:bodyPr>
            <a:lstStyle/>
            <a:p>
              <a:pPr algn="ctr" defTabSz="1778000">
                <a:lnSpc>
                  <a:spcPct val="90000"/>
                </a:lnSpc>
                <a:spcBef>
                  <a:spcPct val="0"/>
                </a:spcBef>
                <a:spcAft>
                  <a:spcPct val="35000"/>
                </a:spcAft>
              </a:pPr>
              <a:endParaRPr lang="ru-RU" dirty="0" smtClean="0"/>
            </a:p>
            <a:p>
              <a:pPr algn="ctr" defTabSz="1778000">
                <a:lnSpc>
                  <a:spcPct val="90000"/>
                </a:lnSpc>
                <a:spcBef>
                  <a:spcPct val="0"/>
                </a:spcBef>
                <a:spcAft>
                  <a:spcPct val="35000"/>
                </a:spcAft>
              </a:pPr>
              <a:endParaRPr lang="ru-RU" dirty="0"/>
            </a:p>
            <a:p>
              <a:pPr algn="ctr" defTabSz="1778000">
                <a:lnSpc>
                  <a:spcPct val="90000"/>
                </a:lnSpc>
                <a:spcBef>
                  <a:spcPct val="0"/>
                </a:spcBef>
                <a:spcAft>
                  <a:spcPct val="35000"/>
                </a:spcAft>
              </a:pPr>
              <a:r>
                <a:rPr lang="ru-RU" sz="2400" dirty="0" smtClean="0"/>
                <a:t>Высшая </a:t>
              </a:r>
              <a:r>
                <a:rPr lang="ru-RU" sz="2400" dirty="0"/>
                <a:t>судебная инстанция, </a:t>
              </a:r>
              <a:endParaRPr lang="ru-RU" sz="2400" dirty="0" smtClean="0"/>
            </a:p>
            <a:p>
              <a:pPr algn="ctr" defTabSz="1778000">
                <a:lnSpc>
                  <a:spcPct val="90000"/>
                </a:lnSpc>
                <a:spcBef>
                  <a:spcPct val="0"/>
                </a:spcBef>
                <a:spcAft>
                  <a:spcPct val="35000"/>
                </a:spcAft>
              </a:pPr>
              <a:r>
                <a:rPr lang="ru-RU" sz="2400" dirty="0" smtClean="0"/>
                <a:t>мировые </a:t>
              </a:r>
              <a:r>
                <a:rPr lang="ru-RU" sz="2400" dirty="0"/>
                <a:t>судьи </a:t>
              </a:r>
            </a:p>
            <a:p>
              <a:pPr lvl="0" algn="ctr" defTabSz="1778000">
                <a:lnSpc>
                  <a:spcPct val="90000"/>
                </a:lnSpc>
                <a:spcBef>
                  <a:spcPct val="0"/>
                </a:spcBef>
                <a:spcAft>
                  <a:spcPct val="35000"/>
                </a:spcAft>
              </a:pPr>
              <a:endParaRPr lang="ru-RU" sz="4000" kern="1200" dirty="0"/>
            </a:p>
          </p:txBody>
        </p:sp>
      </p:grpSp>
      <p:cxnSp>
        <p:nvCxnSpPr>
          <p:cNvPr id="58" name="Прямая соединительная линия 57"/>
          <p:cNvCxnSpPr/>
          <p:nvPr/>
        </p:nvCxnSpPr>
        <p:spPr>
          <a:xfrm>
            <a:off x="4856857" y="1965015"/>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Прямая соединительная линия 60"/>
          <p:cNvCxnSpPr/>
          <p:nvPr/>
        </p:nvCxnSpPr>
        <p:spPr>
          <a:xfrm flipH="1">
            <a:off x="1850133" y="2406495"/>
            <a:ext cx="273945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Прямая соединительная линия 63"/>
          <p:cNvCxnSpPr/>
          <p:nvPr/>
        </p:nvCxnSpPr>
        <p:spPr>
          <a:xfrm>
            <a:off x="4589586" y="2406495"/>
            <a:ext cx="32227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Прямая соединительная линия 66"/>
          <p:cNvCxnSpPr/>
          <p:nvPr/>
        </p:nvCxnSpPr>
        <p:spPr>
          <a:xfrm>
            <a:off x="1850133" y="2406495"/>
            <a:ext cx="0" cy="15821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Прямая соединительная линия 69"/>
          <p:cNvCxnSpPr/>
          <p:nvPr/>
        </p:nvCxnSpPr>
        <p:spPr>
          <a:xfrm>
            <a:off x="4860032" y="2406494"/>
            <a:ext cx="0" cy="158214"/>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Прямая соединительная линия 72"/>
          <p:cNvCxnSpPr/>
          <p:nvPr/>
        </p:nvCxnSpPr>
        <p:spPr>
          <a:xfrm>
            <a:off x="7812360" y="2406495"/>
            <a:ext cx="0" cy="300173"/>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b="1" dirty="0" smtClean="0"/>
              <a:t>Периоды  становления государственности  Башкирии</a:t>
            </a:r>
            <a:endParaRPr lang="ru-RU" b="1" dirty="0"/>
          </a:p>
        </p:txBody>
      </p:sp>
      <p:sp>
        <p:nvSpPr>
          <p:cNvPr id="2" name="Содержимое 1"/>
          <p:cNvSpPr>
            <a:spLocks noGrp="1"/>
          </p:cNvSpPr>
          <p:nvPr>
            <p:ph idx="1"/>
          </p:nvPr>
        </p:nvSpPr>
        <p:spPr>
          <a:xfrm>
            <a:off x="395536" y="1772816"/>
            <a:ext cx="8064895" cy="4353347"/>
          </a:xfrm>
        </p:spPr>
        <p:txBody>
          <a:bodyPr>
            <a:normAutofit/>
          </a:bodyPr>
          <a:lstStyle/>
          <a:p>
            <a:pPr>
              <a:buNone/>
            </a:pPr>
            <a:r>
              <a:rPr lang="en-US" sz="2800" b="1" dirty="0" smtClean="0">
                <a:latin typeface="Georgia" panose="02040502050405020303" pitchFamily="18" charset="0"/>
              </a:rPr>
              <a:t>I</a:t>
            </a:r>
            <a:r>
              <a:rPr lang="ru-RU" sz="2800" b="1" dirty="0" smtClean="0">
                <a:latin typeface="Georgia" panose="02040502050405020303" pitchFamily="18" charset="0"/>
              </a:rPr>
              <a:t> период</a:t>
            </a:r>
            <a:r>
              <a:rPr lang="ru-RU" dirty="0" smtClean="0">
                <a:latin typeface="Georgia" panose="02040502050405020303" pitchFamily="18" charset="0"/>
              </a:rPr>
              <a:t>:  </a:t>
            </a:r>
            <a:r>
              <a:rPr lang="ru-RU" sz="2400" dirty="0" smtClean="0">
                <a:latin typeface="Georgia" panose="02040502050405020303" pitchFamily="18" charset="0"/>
              </a:rPr>
              <a:t>18 февраля - 20 марта 1919 г.</a:t>
            </a:r>
          </a:p>
          <a:p>
            <a:pPr>
              <a:buNone/>
            </a:pPr>
            <a:r>
              <a:rPr lang="ru-RU" sz="2400" b="1" dirty="0" smtClean="0">
                <a:latin typeface="Georgia" panose="02040502050405020303" pitchFamily="18" charset="0"/>
              </a:rPr>
              <a:t> 			</a:t>
            </a:r>
            <a:r>
              <a:rPr lang="ru-RU" sz="2400" b="1" i="1" dirty="0" smtClean="0">
                <a:latin typeface="Georgia" panose="02040502050405020303" pitchFamily="18" charset="0"/>
              </a:rPr>
              <a:t>(демократический</a:t>
            </a:r>
            <a:r>
              <a:rPr lang="ru-RU" sz="2400" b="1" dirty="0" smtClean="0">
                <a:latin typeface="Georgia" panose="02040502050405020303" pitchFamily="18" charset="0"/>
              </a:rPr>
              <a:t>)</a:t>
            </a:r>
          </a:p>
          <a:p>
            <a:endParaRPr lang="en-US" dirty="0" smtClean="0">
              <a:latin typeface="Georgia" panose="02040502050405020303" pitchFamily="18" charset="0"/>
            </a:endParaRPr>
          </a:p>
          <a:p>
            <a:pPr>
              <a:buNone/>
            </a:pPr>
            <a:r>
              <a:rPr lang="en-US" sz="2800" b="1" dirty="0" smtClean="0">
                <a:latin typeface="Georgia" panose="02040502050405020303" pitchFamily="18" charset="0"/>
              </a:rPr>
              <a:t>II</a:t>
            </a:r>
            <a:r>
              <a:rPr lang="ru-RU" sz="2800" b="1" dirty="0" smtClean="0">
                <a:latin typeface="Georgia" panose="02040502050405020303" pitchFamily="18" charset="0"/>
              </a:rPr>
              <a:t> период</a:t>
            </a:r>
            <a:r>
              <a:rPr lang="ru-RU" sz="2800" dirty="0" smtClean="0">
                <a:latin typeface="Georgia" panose="02040502050405020303" pitchFamily="18" charset="0"/>
              </a:rPr>
              <a:t>:  </a:t>
            </a:r>
            <a:r>
              <a:rPr lang="ru-RU" sz="2400" dirty="0" smtClean="0">
                <a:latin typeface="Georgia" panose="02040502050405020303" pitchFamily="18" charset="0"/>
              </a:rPr>
              <a:t>20 марта 1919г. – 10 октября 1990 г. </a:t>
            </a:r>
          </a:p>
          <a:p>
            <a:pPr>
              <a:buNone/>
            </a:pPr>
            <a:r>
              <a:rPr lang="ru-RU" sz="2400" b="1" dirty="0" smtClean="0">
                <a:latin typeface="Georgia" panose="02040502050405020303" pitchFamily="18" charset="0"/>
              </a:rPr>
              <a:t>			(</a:t>
            </a:r>
            <a:r>
              <a:rPr lang="ru-RU" sz="2400" b="1" i="1" dirty="0" smtClean="0">
                <a:latin typeface="Georgia" panose="02040502050405020303" pitchFamily="18" charset="0"/>
              </a:rPr>
              <a:t>советский</a:t>
            </a:r>
            <a:r>
              <a:rPr lang="ru-RU" sz="2400" b="1" dirty="0" smtClean="0">
                <a:latin typeface="Georgia" panose="02040502050405020303" pitchFamily="18" charset="0"/>
              </a:rPr>
              <a:t>)</a:t>
            </a:r>
          </a:p>
          <a:p>
            <a:endParaRPr lang="en-US" sz="2400" dirty="0" smtClean="0">
              <a:latin typeface="Georgia" panose="02040502050405020303" pitchFamily="18" charset="0"/>
            </a:endParaRPr>
          </a:p>
          <a:p>
            <a:pPr>
              <a:buNone/>
            </a:pPr>
            <a:r>
              <a:rPr lang="en-US" sz="2800" b="1" dirty="0" smtClean="0">
                <a:latin typeface="Georgia" panose="02040502050405020303" pitchFamily="18" charset="0"/>
              </a:rPr>
              <a:t>III</a:t>
            </a:r>
            <a:r>
              <a:rPr lang="ru-RU" sz="2800" b="1" dirty="0" smtClean="0">
                <a:latin typeface="Georgia" panose="02040502050405020303" pitchFamily="18" charset="0"/>
              </a:rPr>
              <a:t> период:  </a:t>
            </a:r>
            <a:r>
              <a:rPr lang="ru-RU" sz="2400" dirty="0" smtClean="0">
                <a:latin typeface="Georgia" panose="02040502050405020303" pitchFamily="18" charset="0"/>
              </a:rPr>
              <a:t>11 октября 1990 г.- по сегодняшний день</a:t>
            </a:r>
          </a:p>
          <a:p>
            <a:pPr>
              <a:buNone/>
            </a:pPr>
            <a:r>
              <a:rPr lang="ru-RU" sz="2400" b="1" i="1" dirty="0" smtClean="0">
                <a:latin typeface="Georgia" panose="02040502050405020303" pitchFamily="18" charset="0"/>
              </a:rPr>
              <a:t>			(современный)</a:t>
            </a:r>
            <a:endParaRPr lang="ru-RU" sz="2400" b="1" i="1"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t/>
            </a:r>
            <a:br>
              <a:rPr lang="ru-RU" sz="3600" b="1" dirty="0" smtClean="0"/>
            </a:br>
            <a:r>
              <a:rPr lang="en-US" sz="4000" b="1" dirty="0" smtClean="0"/>
              <a:t>I</a:t>
            </a:r>
            <a:r>
              <a:rPr lang="ru-RU" sz="4000" b="1" dirty="0" smtClean="0"/>
              <a:t> период:  18 февраля - </a:t>
            </a:r>
            <a:r>
              <a:rPr lang="ru-RU" sz="4000" b="1" dirty="0"/>
              <a:t>20 марта 1919</a:t>
            </a:r>
            <a:r>
              <a:rPr lang="ru-RU" sz="3600" b="1" dirty="0"/>
              <a:t> г.</a:t>
            </a:r>
            <a:r>
              <a:rPr lang="ru-RU" sz="3600" dirty="0"/>
              <a:t/>
            </a:r>
            <a:br>
              <a:rPr lang="ru-RU" sz="3600" dirty="0"/>
            </a:br>
            <a:endParaRPr lang="ru-RU" sz="3600" dirty="0"/>
          </a:p>
        </p:txBody>
      </p:sp>
      <p:sp>
        <p:nvSpPr>
          <p:cNvPr id="4" name="Объект 3"/>
          <p:cNvSpPr>
            <a:spLocks noGrp="1"/>
          </p:cNvSpPr>
          <p:nvPr>
            <p:ph sz="quarter" idx="2"/>
          </p:nvPr>
        </p:nvSpPr>
        <p:spPr>
          <a:xfrm>
            <a:off x="251520" y="1628800"/>
            <a:ext cx="4245867" cy="4497363"/>
          </a:xfrm>
        </p:spPr>
        <p:txBody>
          <a:bodyPr/>
          <a:lstStyle/>
          <a:p>
            <a:pPr>
              <a:buFont typeface="Wingdings" pitchFamily="2" charset="2"/>
              <a:buChar char="Ø"/>
            </a:pPr>
            <a:r>
              <a:rPr lang="ru-RU" sz="2800" dirty="0"/>
              <a:t>начинается процесс национально-государственного строительства </a:t>
            </a:r>
            <a:r>
              <a:rPr lang="ru-RU" sz="2800" dirty="0" smtClean="0"/>
              <a:t>Башкирии,</a:t>
            </a:r>
            <a:endParaRPr lang="ru-RU" sz="2800" dirty="0"/>
          </a:p>
          <a:p>
            <a:pPr>
              <a:buFont typeface="Wingdings" pitchFamily="2" charset="2"/>
              <a:buChar char="Ø"/>
            </a:pPr>
            <a:endParaRPr lang="ru-RU" sz="2800" dirty="0" smtClean="0"/>
          </a:p>
          <a:p>
            <a:pPr>
              <a:buFont typeface="Wingdings" pitchFamily="2" charset="2"/>
              <a:buChar char="Ø"/>
            </a:pPr>
            <a:r>
              <a:rPr lang="ru-RU" sz="2800" dirty="0" smtClean="0"/>
              <a:t>определяются </a:t>
            </a:r>
            <a:r>
              <a:rPr lang="ru-RU" sz="2800" dirty="0"/>
              <a:t>территориальные </a:t>
            </a:r>
            <a:r>
              <a:rPr lang="ru-RU" sz="2800" dirty="0" smtClean="0"/>
              <a:t>границы</a:t>
            </a:r>
            <a:endParaRPr lang="ru-RU" sz="2800" dirty="0"/>
          </a:p>
          <a:p>
            <a:pPr>
              <a:buNone/>
            </a:pPr>
            <a:endParaRPr lang="ru-RU" dirty="0"/>
          </a:p>
          <a:p>
            <a:endParaRPr lang="ru-RU" dirty="0"/>
          </a:p>
        </p:txBody>
      </p:sp>
      <p:pic>
        <p:nvPicPr>
          <p:cNvPr id="7" name="Picture 2"/>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bwMode="auto">
          <a:xfrm>
            <a:off x="3826263" y="1700808"/>
            <a:ext cx="5317737" cy="476431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1879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sz="3600" b="1" dirty="0" smtClean="0"/>
              <a:t>I</a:t>
            </a:r>
            <a:r>
              <a:rPr lang="ru-RU" sz="3600" b="1" dirty="0" smtClean="0"/>
              <a:t>  </a:t>
            </a:r>
            <a:r>
              <a:rPr lang="ru-RU" sz="3600" b="1" dirty="0" err="1" smtClean="0"/>
              <a:t>Всебашкирский</a:t>
            </a:r>
            <a:r>
              <a:rPr lang="ru-RU" sz="3600" b="1" dirty="0" smtClean="0"/>
              <a:t> военный съезд</a:t>
            </a:r>
            <a:br>
              <a:rPr lang="ru-RU" sz="3600" b="1" dirty="0" smtClean="0"/>
            </a:br>
            <a:r>
              <a:rPr lang="ru-RU" sz="3100" b="1" dirty="0" smtClean="0"/>
              <a:t>(февраль 1919 г.)</a:t>
            </a:r>
            <a:endParaRPr lang="ru-RU" sz="3100" b="1" dirty="0"/>
          </a:p>
        </p:txBody>
      </p:sp>
      <p:sp>
        <p:nvSpPr>
          <p:cNvPr id="2" name="Содержимое 1"/>
          <p:cNvSpPr>
            <a:spLocks noGrp="1"/>
          </p:cNvSpPr>
          <p:nvPr>
            <p:ph idx="1"/>
          </p:nvPr>
        </p:nvSpPr>
        <p:spPr/>
        <p:txBody>
          <a:bodyPr/>
          <a:lstStyle/>
          <a:p>
            <a:pPr algn="ctr">
              <a:buNone/>
            </a:pPr>
            <a:r>
              <a:rPr lang="ru-RU" sz="2800" dirty="0" smtClean="0"/>
              <a:t>Образован Временный военный комитет Башкирии </a:t>
            </a:r>
            <a:r>
              <a:rPr lang="ru-RU" sz="2800" dirty="0"/>
              <a:t> </a:t>
            </a:r>
            <a:r>
              <a:rPr lang="ru-RU" sz="2800" dirty="0" smtClean="0"/>
              <a:t>- </a:t>
            </a:r>
            <a:r>
              <a:rPr lang="ru-RU" sz="3000" b="1" dirty="0" err="1" smtClean="0"/>
              <a:t>Башревком</a:t>
            </a:r>
            <a:r>
              <a:rPr lang="ru-RU" sz="3000" dirty="0" smtClean="0"/>
              <a:t> – </a:t>
            </a:r>
            <a:r>
              <a:rPr lang="ru-RU" sz="3000" i="1" dirty="0" smtClean="0"/>
              <a:t>высший государственный орган</a:t>
            </a:r>
          </a:p>
          <a:p>
            <a:pPr algn="ctr">
              <a:buNone/>
            </a:pPr>
            <a:r>
              <a:rPr lang="ru-RU" sz="2800" dirty="0" smtClean="0"/>
              <a:t> (в составе 15 </a:t>
            </a:r>
            <a:r>
              <a:rPr lang="ru-RU" sz="2800" dirty="0" err="1" smtClean="0"/>
              <a:t>коммисариатов</a:t>
            </a:r>
            <a:r>
              <a:rPr lang="ru-RU" sz="2800" dirty="0" smtClean="0"/>
              <a:t>)</a:t>
            </a:r>
          </a:p>
          <a:p>
            <a:pPr>
              <a:buNone/>
            </a:pPr>
            <a:endParaRPr lang="ru-RU" dirty="0" smtClean="0"/>
          </a:p>
        </p:txBody>
      </p:sp>
      <p:pic>
        <p:nvPicPr>
          <p:cNvPr id="1026" name="Picture 2" descr="C:\Users\Ильгиз\Desktop\Новая папка\Новая папка\коллективное-фото.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3573016"/>
            <a:ext cx="6120680" cy="310971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9.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Waveform</Template>
  <TotalTime>2077</TotalTime>
  <Words>811</Words>
  <Application>Microsoft Office PowerPoint</Application>
  <PresentationFormat>Экран (4:3)</PresentationFormat>
  <Paragraphs>205</Paragraphs>
  <Slides>27</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27</vt:i4>
      </vt:variant>
    </vt:vector>
  </HeadingPairs>
  <TitlesOfParts>
    <vt:vector size="36" baseType="lpstr">
      <vt:lpstr>Волна</vt:lpstr>
      <vt:lpstr>Базовая</vt:lpstr>
      <vt:lpstr>Обычная</vt:lpstr>
      <vt:lpstr>1_Бумажная</vt:lpstr>
      <vt:lpstr>Соседство</vt:lpstr>
      <vt:lpstr>Твердый переплет</vt:lpstr>
      <vt:lpstr>Воздушный поток</vt:lpstr>
      <vt:lpstr>Tradeshow</vt:lpstr>
      <vt:lpstr>Ретро</vt:lpstr>
      <vt:lpstr>  Правовые   основы   развития  государственности   Башкирии  с 1919 года по настоящее время</vt:lpstr>
      <vt:lpstr> Цель исследования:</vt:lpstr>
      <vt:lpstr> Задачи исследования: </vt:lpstr>
      <vt:lpstr> Всероссийский мусульманский съезд     (май 1917 г., г. Москва)</vt:lpstr>
      <vt:lpstr>Слайд 5</vt:lpstr>
      <vt:lpstr>Слайд 6</vt:lpstr>
      <vt:lpstr>Периоды  становления государственности  Башкирии</vt:lpstr>
      <vt:lpstr> I период:  18 февраля - 20 марта 1919 г. </vt:lpstr>
      <vt:lpstr>I  Всебашкирский военный съезд (февраль 1919 г.)</vt:lpstr>
      <vt:lpstr> II период: 20 марта 1919г. –10 октября 1990 г. </vt:lpstr>
      <vt:lpstr>  Соглашение центральной Советской власти с Башкирским правительством  о Советской Автономии Башкирии 20 (23) марта 1919 г.</vt:lpstr>
      <vt:lpstr>Конституционное устройство Башкирии</vt:lpstr>
      <vt:lpstr>  1. Декрет «О государственном устройстве Автономной Советской Башкирской Республики» (19 мая 1920 г.).  2. Декрет «О расширении границ Автономной Башкирской Социалистической Советской Республики (БАССС)» (июнь 1922 г.).  Упразднил Уфимскую губернию, включил ее в состав БАСР, т.е. создал Большую Башкирию </vt:lpstr>
      <vt:lpstr>Слайд 14</vt:lpstr>
      <vt:lpstr>Конституция БАССР 1925 г. (не была утверждена ВЦИК РСФСР и Съездом Советов РСФСР)  </vt:lpstr>
      <vt:lpstr>Конституция БАССР 1937 г.</vt:lpstr>
      <vt:lpstr>Конституция БАССР 1978 г.</vt:lpstr>
      <vt:lpstr>III период:  с 10 октября 1990 г. –  по сегодняшний день</vt:lpstr>
      <vt:lpstr> 11 октября  - День республики </vt:lpstr>
      <vt:lpstr>  </vt:lpstr>
      <vt:lpstr>Конституция Республики Башкортостан  от 24 декабря 1993 года </vt:lpstr>
      <vt:lpstr>Слайд 22</vt:lpstr>
      <vt:lpstr>Рахимов  Муртаза  Губайдуллович </vt:lpstr>
      <vt:lpstr>Хамитов    Рустэм  Закаевич   </vt:lpstr>
      <vt:lpstr>Хабиров  Радий Фаритович </vt:lpstr>
      <vt:lpstr>Заключение</vt:lpstr>
      <vt:lpstr>Благодарим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Ильгиз</dc:creator>
  <cp:lastModifiedBy>1</cp:lastModifiedBy>
  <cp:revision>182</cp:revision>
  <dcterms:created xsi:type="dcterms:W3CDTF">2019-03-14T09:13:36Z</dcterms:created>
  <dcterms:modified xsi:type="dcterms:W3CDTF">2023-12-06T07:41:01Z</dcterms:modified>
</cp:coreProperties>
</file>