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6" r:id="rId10"/>
    <p:sldId id="267"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C84047B-7610-4164-BC2D-C3749E47985E}" type="datetimeFigureOut">
              <a:rPr lang="ru-RU" smtClean="0"/>
              <a:t>06.12.2023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345862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84047B-7610-4164-BC2D-C3749E47985E}" type="datetimeFigureOut">
              <a:rPr lang="ru-RU" smtClean="0"/>
              <a:t>06.12.2023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151183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84047B-7610-4164-BC2D-C3749E47985E}" type="datetimeFigureOut">
              <a:rPr lang="ru-RU" smtClean="0"/>
              <a:t>06.12.2023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145541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84047B-7610-4164-BC2D-C3749E47985E}" type="datetimeFigureOut">
              <a:rPr lang="ru-RU" smtClean="0"/>
              <a:t>06.12.2023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305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C84047B-7610-4164-BC2D-C3749E47985E}" type="datetimeFigureOut">
              <a:rPr lang="ru-RU" smtClean="0"/>
              <a:t>06.12.2023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259624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C84047B-7610-4164-BC2D-C3749E47985E}" type="datetimeFigureOut">
              <a:rPr lang="ru-RU" smtClean="0"/>
              <a:t>06.12.2023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209715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C84047B-7610-4164-BC2D-C3749E47985E}" type="datetimeFigureOut">
              <a:rPr lang="ru-RU" smtClean="0"/>
              <a:t>06.12.2023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120623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C84047B-7610-4164-BC2D-C3749E47985E}" type="datetimeFigureOut">
              <a:rPr lang="ru-RU" smtClean="0"/>
              <a:t>06.12.2023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146065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84047B-7610-4164-BC2D-C3749E47985E}" type="datetimeFigureOut">
              <a:rPr lang="ru-RU" smtClean="0"/>
              <a:t>06.12.2023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423737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C84047B-7610-4164-BC2D-C3749E47985E}" type="datetimeFigureOut">
              <a:rPr lang="ru-RU" smtClean="0"/>
              <a:t>06.12.2023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340244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C84047B-7610-4164-BC2D-C3749E47985E}" type="datetimeFigureOut">
              <a:rPr lang="ru-RU" smtClean="0"/>
              <a:t>06.12.2023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99DBAF-50BC-466A-9F7C-7B232C68E0D4}" type="slidenum">
              <a:rPr lang="ru-RU" smtClean="0"/>
              <a:t>‹#›</a:t>
            </a:fld>
            <a:endParaRPr lang="ru-RU"/>
          </a:p>
        </p:txBody>
      </p:sp>
    </p:spTree>
    <p:extLst>
      <p:ext uri="{BB962C8B-B14F-4D97-AF65-F5344CB8AC3E}">
        <p14:creationId xmlns:p14="http://schemas.microsoft.com/office/powerpoint/2010/main" val="170155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4047B-7610-4164-BC2D-C3749E47985E}" type="datetimeFigureOut">
              <a:rPr lang="ru-RU" smtClean="0"/>
              <a:t>06.12.2023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9DBAF-50BC-466A-9F7C-7B232C68E0D4}" type="slidenum">
              <a:rPr lang="ru-RU" smtClean="0"/>
              <a:t>‹#›</a:t>
            </a:fld>
            <a:endParaRPr lang="ru-RU"/>
          </a:p>
        </p:txBody>
      </p:sp>
    </p:spTree>
    <p:extLst>
      <p:ext uri="{BB962C8B-B14F-4D97-AF65-F5344CB8AC3E}">
        <p14:creationId xmlns:p14="http://schemas.microsoft.com/office/powerpoint/2010/main" val="407587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d-cd.net/oqAAAgKfVeA-1920.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12983" y="1581398"/>
            <a:ext cx="9144000" cy="2513203"/>
          </a:xfrm>
        </p:spPr>
        <p:txBody>
          <a:bodyPr>
            <a:noAutofit/>
          </a:bodyPr>
          <a:lstStyle/>
          <a:p>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Показатели характеризующие работу ДВС</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39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77041"/>
            <a:ext cx="10515600" cy="421684"/>
          </a:xfrm>
        </p:spPr>
        <p:txBody>
          <a:bodyPr>
            <a:noAutofit/>
          </a:bodyPr>
          <a:lstStyle/>
          <a:p>
            <a:r>
              <a:rPr lang="ru-RU" sz="3200"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Контрольные вопросы</a:t>
            </a:r>
            <a:endParaRPr lang="ru-RU" sz="32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08714" y="1537943"/>
            <a:ext cx="11121324" cy="4631503"/>
          </a:xfrm>
        </p:spPr>
        <p:txBody>
          <a:bodyPr>
            <a:noAutofit/>
          </a:bodyPr>
          <a:lstStyle/>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Что </a:t>
            </a:r>
            <a:r>
              <a:rPr lang="ru-RU" sz="2600" dirty="0">
                <a:latin typeface="Times New Roman" panose="02020603050405020304" pitchFamily="18" charset="0"/>
                <a:cs typeface="Times New Roman" panose="02020603050405020304" pitchFamily="18" charset="0"/>
              </a:rPr>
              <a:t>такое </a:t>
            </a:r>
            <a:r>
              <a:rPr lang="ru-RU" sz="2600" dirty="0" smtClean="0">
                <a:latin typeface="Times New Roman" panose="02020603050405020304" pitchFamily="18" charset="0"/>
                <a:cs typeface="Times New Roman" panose="02020603050405020304" pitchFamily="18" charset="0"/>
              </a:rPr>
              <a:t>карбюрация </a:t>
            </a:r>
          </a:p>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Дайте </a:t>
            </a:r>
            <a:r>
              <a:rPr lang="ru-RU" sz="2600" dirty="0">
                <a:latin typeface="Times New Roman" panose="02020603050405020304" pitchFamily="18" charset="0"/>
                <a:cs typeface="Times New Roman" panose="02020603050405020304" pitchFamily="18" charset="0"/>
              </a:rPr>
              <a:t>определение эффективного удельного расхода топлива ДВС.</a:t>
            </a:r>
          </a:p>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Дайте </a:t>
            </a:r>
            <a:r>
              <a:rPr lang="ru-RU" sz="2600" dirty="0">
                <a:latin typeface="Times New Roman" panose="02020603050405020304" pitchFamily="18" charset="0"/>
                <a:cs typeface="Times New Roman" panose="02020603050405020304" pitchFamily="18" charset="0"/>
              </a:rPr>
              <a:t>определение коэффициента избытка воздуха горючей смеси.</a:t>
            </a:r>
          </a:p>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Каким </a:t>
            </a:r>
            <a:r>
              <a:rPr lang="ru-RU" sz="2600" dirty="0">
                <a:latin typeface="Times New Roman" panose="02020603050405020304" pitchFamily="18" charset="0"/>
                <a:cs typeface="Times New Roman" panose="02020603050405020304" pitchFamily="18" charset="0"/>
              </a:rPr>
              <a:t>параметром оценивается жесткость работы двигателя</a:t>
            </a:r>
            <a:r>
              <a:rPr lang="ru-RU" sz="26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В </a:t>
            </a:r>
            <a:r>
              <a:rPr lang="ru-RU" sz="2600" dirty="0">
                <a:latin typeface="Times New Roman" panose="02020603050405020304" pitchFamily="18" charset="0"/>
                <a:cs typeface="Times New Roman" panose="02020603050405020304" pitchFamily="18" charset="0"/>
              </a:rPr>
              <a:t>чем основное различие индикаторных и эффективных показателей двигателей?</a:t>
            </a:r>
          </a:p>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Какие </a:t>
            </a:r>
            <a:r>
              <a:rPr lang="ru-RU" sz="2600" dirty="0">
                <a:latin typeface="Times New Roman" panose="02020603050405020304" pitchFamily="18" charset="0"/>
                <a:cs typeface="Times New Roman" panose="02020603050405020304" pitchFamily="18" charset="0"/>
              </a:rPr>
              <a:t>основные вредные вещества содержатся в отработавших газах дизелей и бензиновых двигателей?</a:t>
            </a:r>
          </a:p>
          <a:p>
            <a:pPr marL="457200" indent="-457200">
              <a:buFont typeface="+mj-lt"/>
              <a:buAutoNum type="arabicPeriod"/>
            </a:pPr>
            <a:r>
              <a:rPr lang="ru-RU" sz="2600" dirty="0" smtClean="0">
                <a:latin typeface="Times New Roman" panose="02020603050405020304" pitchFamily="18" charset="0"/>
                <a:cs typeface="Times New Roman" panose="02020603050405020304" pitchFamily="18" charset="0"/>
              </a:rPr>
              <a:t>Какие </a:t>
            </a:r>
            <a:r>
              <a:rPr lang="ru-RU" sz="2600" dirty="0">
                <a:latin typeface="Times New Roman" panose="02020603050405020304" pitchFamily="18" charset="0"/>
                <a:cs typeface="Times New Roman" panose="02020603050405020304" pitchFamily="18" charset="0"/>
              </a:rPr>
              <a:t>эксплуатационные факторы и как влияют на основные показатели двигателей?</a:t>
            </a:r>
          </a:p>
          <a:p>
            <a:pPr marL="457200" indent="-457200">
              <a:buFont typeface="+mj-lt"/>
              <a:buAutoNum type="arabicPeriod"/>
            </a:pP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24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Объект 3" descr="https://a.d-cd.net/oqAAAgKfVeA-960.jpg">
            <a:hlinkClick r:id="rId3" tgtFrame="&quot;_blank&quot;"/>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586118" y="2209800"/>
            <a:ext cx="9019763" cy="4648200"/>
          </a:xfrm>
          <a:prstGeom prst="rect">
            <a:avLst/>
          </a:prstGeom>
          <a:ln>
            <a:noFill/>
          </a:ln>
          <a:effectLst>
            <a:softEdge rad="112500"/>
          </a:effectLst>
        </p:spPr>
      </p:pic>
      <p:sp>
        <p:nvSpPr>
          <p:cNvPr id="2" name="Заголовок 1"/>
          <p:cNvSpPr>
            <a:spLocks noGrp="1"/>
          </p:cNvSpPr>
          <p:nvPr>
            <p:ph type="title"/>
          </p:nvPr>
        </p:nvSpPr>
        <p:spPr>
          <a:xfrm>
            <a:off x="838200" y="365125"/>
            <a:ext cx="10515600" cy="2011363"/>
          </a:xfrm>
        </p:spPr>
        <p:txBody>
          <a:bodyPr>
            <a:noAutofit/>
          </a:bodyPr>
          <a:lstStyle/>
          <a:p>
            <a:r>
              <a:rPr lang="ru-RU" sz="2600" dirty="0" smtClean="0">
                <a:latin typeface="Times New Roman" panose="02020603050405020304" pitchFamily="18" charset="0"/>
                <a:cs typeface="Times New Roman" panose="02020603050405020304" pitchFamily="18" charset="0"/>
              </a:rPr>
              <a:t>Двигатель Внутреннего Сгорания </a:t>
            </a:r>
            <a:r>
              <a:rPr lang="ru-RU" sz="2600" dirty="0">
                <a:latin typeface="Times New Roman" panose="02020603050405020304" pitchFamily="18" charset="0"/>
                <a:cs typeface="Times New Roman" panose="02020603050405020304" pitchFamily="18" charset="0"/>
              </a:rPr>
              <a:t>можно оценить тремя основными показателями:</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мощность двигателя;</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крутящий момент</a:t>
            </a:r>
            <a:r>
              <a:rPr lang="ru-RU" sz="2600" dirty="0" smtClean="0">
                <a:latin typeface="Times New Roman" panose="02020603050405020304" pitchFamily="18" charset="0"/>
                <a:cs typeface="Times New Roman" panose="02020603050405020304" pitchFamily="18" charset="0"/>
              </a:rPr>
              <a:t>;</a:t>
            </a:r>
            <a:br>
              <a:rPr lang="ru-RU" sz="2600" dirty="0" smtClean="0">
                <a:latin typeface="Times New Roman" panose="02020603050405020304" pitchFamily="18" charset="0"/>
                <a:cs typeface="Times New Roman" panose="02020603050405020304" pitchFamily="18" charset="0"/>
              </a:rPr>
            </a:br>
            <a:r>
              <a:rPr lang="ru-RU" sz="2600" dirty="0" smtClean="0">
                <a:latin typeface="Times New Roman" panose="02020603050405020304" pitchFamily="18" charset="0"/>
                <a:cs typeface="Times New Roman" panose="02020603050405020304" pitchFamily="18" charset="0"/>
              </a:rPr>
              <a:t>- расход топлива.</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31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76300" y="571500"/>
            <a:ext cx="10515600" cy="4895850"/>
          </a:xfrm>
        </p:spPr>
        <p:txBody>
          <a:bodyPr>
            <a:normAutofit/>
          </a:bodyPr>
          <a:lstStyle/>
          <a:p>
            <a:pPr marL="0" indent="0" algn="just">
              <a:buNone/>
            </a:pPr>
            <a:r>
              <a:rPr lang="ru-RU"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Крутящий момент</a:t>
            </a:r>
          </a:p>
          <a:p>
            <a:pPr marL="0" indent="0" algn="just">
              <a:buNone/>
            </a:pPr>
            <a:r>
              <a:rPr lang="ru-RU" b="1" dirty="0">
                <a:latin typeface="Times New Roman" panose="02020603050405020304" pitchFamily="18" charset="0"/>
                <a:cs typeface="Times New Roman" panose="02020603050405020304" pitchFamily="18" charset="0"/>
              </a:rPr>
              <a:t>Крутящий момент двигателя </a:t>
            </a:r>
            <a:r>
              <a:rPr lang="ru-RU" dirty="0">
                <a:latin typeface="Times New Roman" panose="02020603050405020304" pitchFamily="18" charset="0"/>
                <a:cs typeface="Times New Roman" panose="02020603050405020304" pitchFamily="18" charset="0"/>
              </a:rPr>
              <a:t>рассчитывается по формуле: </a:t>
            </a:r>
          </a:p>
          <a:p>
            <a:pPr marL="0" indent="0" algn="just">
              <a:buNone/>
            </a:pPr>
            <a:r>
              <a:rPr lang="ru-RU" sz="2600" b="1" dirty="0">
                <a:latin typeface="Times New Roman" panose="02020603050405020304" pitchFamily="18" charset="0"/>
                <a:cs typeface="Times New Roman" panose="02020603050405020304" pitchFamily="18" charset="0"/>
              </a:rPr>
              <a:t>                                                 </a:t>
            </a:r>
            <a:r>
              <a:rPr lang="ru-RU" sz="3200" b="1" dirty="0" smtClean="0">
                <a:latin typeface="Times New Roman" panose="02020603050405020304" pitchFamily="18" charset="0"/>
                <a:cs typeface="Times New Roman" panose="02020603050405020304" pitchFamily="18" charset="0"/>
              </a:rPr>
              <a:t>M </a:t>
            </a:r>
            <a:r>
              <a:rPr lang="ru-RU" sz="3200" b="1" dirty="0">
                <a:latin typeface="Times New Roman" panose="02020603050405020304" pitchFamily="18" charset="0"/>
                <a:cs typeface="Times New Roman" panose="02020603050405020304" pitchFamily="18" charset="0"/>
              </a:rPr>
              <a:t>= F*R</a:t>
            </a:r>
            <a:r>
              <a:rPr lang="ru-RU" sz="3200" dirty="0">
                <a:latin typeface="Times New Roman" panose="02020603050405020304" pitchFamily="18" charset="0"/>
                <a:cs typeface="Times New Roman" panose="02020603050405020304" pitchFamily="18" charset="0"/>
              </a:rPr>
              <a:t>, </a:t>
            </a:r>
          </a:p>
          <a:p>
            <a:pPr marL="0" indent="0" algn="just">
              <a:buNone/>
            </a:pPr>
            <a:r>
              <a:rPr lang="ru-RU" dirty="0">
                <a:latin typeface="Times New Roman" panose="02020603050405020304" pitchFamily="18" charset="0"/>
                <a:cs typeface="Times New Roman" panose="02020603050405020304" pitchFamily="18" charset="0"/>
              </a:rPr>
              <a:t>где</a:t>
            </a:r>
            <a:r>
              <a:rPr lang="ru-RU" b="1" dirty="0">
                <a:latin typeface="Times New Roman" panose="02020603050405020304" pitchFamily="18" charset="0"/>
                <a:cs typeface="Times New Roman" panose="02020603050405020304" pitchFamily="18" charset="0"/>
              </a:rPr>
              <a:t> F</a:t>
            </a:r>
            <a:r>
              <a:rPr lang="ru-RU" dirty="0">
                <a:latin typeface="Times New Roman" panose="02020603050405020304" pitchFamily="18" charset="0"/>
                <a:cs typeface="Times New Roman" panose="02020603050405020304" pitchFamily="18" charset="0"/>
              </a:rPr>
              <a:t> – это сила, с которой давит поршень, </a:t>
            </a:r>
            <a:r>
              <a:rPr lang="ru-RU" b="1" dirty="0">
                <a:latin typeface="Times New Roman" panose="02020603050405020304" pitchFamily="18" charset="0"/>
                <a:cs typeface="Times New Roman" panose="02020603050405020304" pitchFamily="18" charset="0"/>
              </a:rPr>
              <a:t>R</a:t>
            </a:r>
            <a:r>
              <a:rPr lang="ru-RU" dirty="0">
                <a:latin typeface="Times New Roman" panose="02020603050405020304" pitchFamily="18" charset="0"/>
                <a:cs typeface="Times New Roman" panose="02020603050405020304" pitchFamily="18" charset="0"/>
              </a:rPr>
              <a:t> - длина плеча (рычага). </a:t>
            </a:r>
          </a:p>
          <a:p>
            <a:pPr marL="0" indent="0" algn="just">
              <a:buNone/>
            </a:pPr>
            <a:r>
              <a:rPr lang="ru-RU" dirty="0">
                <a:latin typeface="Times New Roman" panose="02020603050405020304" pitchFamily="18" charset="0"/>
                <a:cs typeface="Times New Roman" panose="02020603050405020304" pitchFamily="18" charset="0"/>
              </a:rPr>
              <a:t>В </a:t>
            </a:r>
            <a:r>
              <a:rPr lang="ru-RU" dirty="0" smtClean="0">
                <a:latin typeface="Times New Roman" panose="02020603050405020304" pitchFamily="18" charset="0"/>
                <a:cs typeface="Times New Roman" panose="02020603050405020304" pitchFamily="18" charset="0"/>
              </a:rPr>
              <a:t>данном </a:t>
            </a:r>
            <a:r>
              <a:rPr lang="ru-RU" dirty="0">
                <a:latin typeface="Times New Roman" panose="02020603050405020304" pitchFamily="18" charset="0"/>
                <a:cs typeface="Times New Roman" panose="02020603050405020304" pitchFamily="18" charset="0"/>
              </a:rPr>
              <a:t>случае плечом будет расстояние от оси вращения коленчатого вала до места крепления шатунной шейки.</a:t>
            </a:r>
          </a:p>
          <a:p>
            <a:pPr marL="0" indent="0" algn="just">
              <a:buNone/>
            </a:pPr>
            <a:r>
              <a:rPr lang="ru-RU" dirty="0">
                <a:latin typeface="Times New Roman" panose="02020603050405020304" pitchFamily="18" charset="0"/>
                <a:cs typeface="Times New Roman" panose="02020603050405020304" pitchFamily="18" charset="0"/>
              </a:rPr>
              <a:t>Этот параметр измеряется в ньютонах на метр (</a:t>
            </a:r>
            <a:r>
              <a:rPr lang="ru-RU" dirty="0" err="1">
                <a:latin typeface="Times New Roman" panose="02020603050405020304" pitchFamily="18" charset="0"/>
                <a:cs typeface="Times New Roman" panose="02020603050405020304" pitchFamily="18" charset="0"/>
              </a:rPr>
              <a:t>Hм</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1H </a:t>
            </a:r>
            <a:r>
              <a:rPr lang="ru-RU" dirty="0">
                <a:latin typeface="Times New Roman" panose="02020603050405020304" pitchFamily="18" charset="0"/>
                <a:cs typeface="Times New Roman" panose="02020603050405020304" pitchFamily="18" charset="0"/>
              </a:rPr>
              <a:t>соответствует 0,1 кг, который давит на конец рычага длиной в метр</a:t>
            </a:r>
            <a:r>
              <a:rPr lang="ru-RU"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2257525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952500" y="514350"/>
            <a:ext cx="10420350" cy="5181600"/>
          </a:xfrm>
        </p:spPr>
        <p:txBody>
          <a:bodyPr>
            <a:normAutofit/>
          </a:bodyPr>
          <a:lstStyle/>
          <a:p>
            <a:pPr marL="0" indent="0">
              <a:buNone/>
            </a:pPr>
            <a:r>
              <a:rPr lang="ru-RU"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Мощность двигателя</a:t>
            </a:r>
          </a:p>
          <a:p>
            <a:pPr marL="0" indent="0" algn="just">
              <a:lnSpc>
                <a:spcPct val="100000"/>
              </a:lnSpc>
              <a:spcAft>
                <a:spcPts val="1200"/>
              </a:spcAft>
              <a:buNone/>
            </a:pPr>
            <a:r>
              <a:rPr lang="ru-RU" dirty="0">
                <a:latin typeface="Times New Roman" panose="02020603050405020304" pitchFamily="18" charset="0"/>
                <a:cs typeface="Times New Roman" panose="02020603050405020304" pitchFamily="18" charset="0"/>
              </a:rPr>
              <a:t>Под мощностью следует понимать физическую величину, которая показывает совершаемую двигателем работу за единицу времени. При вращательном движении мощность определяется как произведение крутящего момента на угловую скорость вращения коленчатого вала. Обычно она указывается в лошадиных силах (л.с.), но встречается измерение и в кВт. Существует несколько единиц измерения под названием «лошадиная сила», но, как правило, имеется в виду так называемая «метрическая лошадиная сила», которая равная ≈ 0,7354 кВт.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1 кВт = 1,3596 л.с. (для метрического исчисления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276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63557" y="330506"/>
            <a:ext cx="11523643" cy="6092328"/>
          </a:xfrm>
        </p:spPr>
        <p:txBody>
          <a:bodyPr>
            <a:noAutofit/>
          </a:bodyPr>
          <a:lstStyle/>
          <a:p>
            <a:pPr marL="0" indent="0" algn="just">
              <a:spcBef>
                <a:spcPts val="0"/>
              </a:spcBef>
              <a:spcAft>
                <a:spcPts val="600"/>
              </a:spcAft>
              <a:buNone/>
            </a:pPr>
            <a:r>
              <a:rPr lang="ru-RU"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Двигатели большей мощности производители получают увеличением:</a:t>
            </a:r>
          </a:p>
          <a:p>
            <a:pPr algn="just">
              <a:lnSpc>
                <a:spcPct val="100000"/>
              </a:lnSpc>
              <a:spcBef>
                <a:spcPts val="0"/>
              </a:spcBef>
            </a:pPr>
            <a:r>
              <a:rPr lang="ru-RU" sz="2400" dirty="0">
                <a:latin typeface="Times New Roman" panose="02020603050405020304" pitchFamily="18" charset="0"/>
                <a:cs typeface="Times New Roman" panose="02020603050405020304" pitchFamily="18" charset="0"/>
              </a:rPr>
              <a:t>рабочего </a:t>
            </a:r>
            <a:r>
              <a:rPr lang="ru-RU" sz="2400" dirty="0" smtClean="0">
                <a:latin typeface="Times New Roman" panose="02020603050405020304" pitchFamily="18" charset="0"/>
                <a:cs typeface="Times New Roman" panose="02020603050405020304" pitchFamily="18" charset="0"/>
              </a:rPr>
              <a:t>объема, что </a:t>
            </a:r>
            <a:r>
              <a:rPr lang="ru-RU" sz="2400" dirty="0">
                <a:latin typeface="Times New Roman" panose="02020603050405020304" pitchFamily="18" charset="0"/>
                <a:cs typeface="Times New Roman" panose="02020603050405020304" pitchFamily="18" charset="0"/>
              </a:rPr>
              <a:t>приводит к росту габаритов двигателя и ограничению допустимых максимальных оборотов из-за значительных сил инерции увеличившихся деталей;</a:t>
            </a:r>
          </a:p>
          <a:p>
            <a:pPr algn="just">
              <a:lnSpc>
                <a:spcPct val="100000"/>
              </a:lnSpc>
              <a:spcBef>
                <a:spcPts val="0"/>
              </a:spcBef>
            </a:pPr>
            <a:r>
              <a:rPr lang="ru-RU" sz="2400" dirty="0">
                <a:latin typeface="Times New Roman" panose="02020603050405020304" pitchFamily="18" charset="0"/>
                <a:cs typeface="Times New Roman" panose="02020603050405020304" pitchFamily="18" charset="0"/>
              </a:rPr>
              <a:t>оборотов коленчатого </a:t>
            </a:r>
            <a:r>
              <a:rPr lang="ru-RU" sz="2400" dirty="0" smtClean="0">
                <a:latin typeface="Times New Roman" panose="02020603050405020304" pitchFamily="18" charset="0"/>
                <a:cs typeface="Times New Roman" panose="02020603050405020304" pitchFamily="18" charset="0"/>
              </a:rPr>
              <a:t>вала, </a:t>
            </a:r>
            <a:r>
              <a:rPr lang="ru-RU" sz="2400" dirty="0">
                <a:latin typeface="Times New Roman" panose="02020603050405020304" pitchFamily="18" charset="0"/>
                <a:cs typeface="Times New Roman" panose="02020603050405020304" pitchFamily="18" charset="0"/>
              </a:rPr>
              <a:t>число которых ограничено инерционными силами и увеличением износа деталей. Высокооборотный двигатель одинаковой мощности </a:t>
            </a:r>
            <a:r>
              <a:rPr lang="ru-RU" sz="2400" dirty="0" smtClean="0">
                <a:latin typeface="Times New Roman" panose="02020603050405020304" pitchFamily="18" charset="0"/>
                <a:cs typeface="Times New Roman" panose="02020603050405020304" pitchFamily="18" charset="0"/>
              </a:rPr>
              <a:t>с </a:t>
            </a:r>
            <a:r>
              <a:rPr lang="ru-RU" sz="2400" dirty="0">
                <a:latin typeface="Times New Roman" panose="02020603050405020304" pitchFamily="18" charset="0"/>
                <a:cs typeface="Times New Roman" panose="02020603050405020304" pitchFamily="18" charset="0"/>
              </a:rPr>
              <a:t>низкооборотным обладает меньшим сроком службы, так как в среднем для одного и того же пробега его коленчатый вал будет совершать больше оборотов;</a:t>
            </a:r>
          </a:p>
          <a:p>
            <a:pPr algn="just">
              <a:lnSpc>
                <a:spcPct val="100000"/>
              </a:lnSpc>
              <a:spcBef>
                <a:spcPts val="0"/>
              </a:spcBef>
            </a:pPr>
            <a:r>
              <a:rPr lang="ru-RU" sz="2400" dirty="0">
                <a:latin typeface="Times New Roman" panose="02020603050405020304" pitchFamily="18" charset="0"/>
                <a:cs typeface="Times New Roman" panose="02020603050405020304" pitchFamily="18" charset="0"/>
              </a:rPr>
              <a:t>давления в цилиндре путем повышения степени сжатия либо наддувом воздуха посредством турбо- или механических нагнетателей. Для применения наддува степень сжатия вынужденно уменьшают для предотвращения детонации (у бензиновых двигателей) и снижения жесткости работы (повышенные нагрузки в </a:t>
            </a:r>
            <a:r>
              <a:rPr lang="ru-RU" sz="2400" dirty="0" err="1">
                <a:latin typeface="Times New Roman" panose="02020603050405020304" pitchFamily="18" charset="0"/>
                <a:cs typeface="Times New Roman" panose="02020603050405020304" pitchFamily="18" charset="0"/>
              </a:rPr>
              <a:t>цилиндро</a:t>
            </a:r>
            <a:r>
              <a:rPr lang="ru-RU" sz="2400" dirty="0">
                <a:latin typeface="Times New Roman" panose="02020603050405020304" pitchFamily="18" charset="0"/>
                <a:cs typeface="Times New Roman" panose="02020603050405020304" pitchFamily="18" charset="0"/>
              </a:rPr>
              <a:t>-поршневой группе дизеля, сопровождаемые чрезмерным шумом) (у дизелей). Наддув позволяет, например, сохранить мощность при меньшем рабочем объеме</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75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76300" y="609601"/>
            <a:ext cx="10515600" cy="3790950"/>
          </a:xfrm>
        </p:spPr>
        <p:txBody>
          <a:bodyPr>
            <a:normAutofit/>
          </a:bodyPr>
          <a:lstStyle/>
          <a:p>
            <a:pPr marL="0" indent="0">
              <a:lnSpc>
                <a:spcPct val="100000"/>
              </a:lnSpc>
              <a:spcAft>
                <a:spcPts val="600"/>
              </a:spcAft>
              <a:buNone/>
            </a:pPr>
            <a:r>
              <a:rPr lang="ru-RU"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Расход (удельный расход) топлива</a:t>
            </a:r>
          </a:p>
          <a:p>
            <a:pPr marL="0" indent="0" algn="just">
              <a:lnSpc>
                <a:spcPct val="100000"/>
              </a:lnSpc>
              <a:spcAft>
                <a:spcPts val="600"/>
              </a:spcAft>
              <a:buNone/>
            </a:pPr>
            <a:r>
              <a:rPr lang="ru-RU" b="1" dirty="0">
                <a:latin typeface="Times New Roman" panose="02020603050405020304" pitchFamily="18" charset="0"/>
                <a:cs typeface="Times New Roman" panose="02020603050405020304" pitchFamily="18" charset="0"/>
              </a:rPr>
              <a:t>Удельный расход топлива двигателя </a:t>
            </a:r>
            <a:r>
              <a:rPr lang="ru-RU" dirty="0">
                <a:latin typeface="Times New Roman" panose="02020603050405020304" pitchFamily="18" charset="0"/>
                <a:cs typeface="Times New Roman" panose="02020603050405020304" pitchFamily="18" charset="0"/>
              </a:rPr>
              <a:t>– это количество топлива, затрачиваемое для производства определенного количества энергии. Чем расход ниже, тем рациональнее будет использоваться топливо. Расход связан с эффективностью двигателя. Один двигатель может иметь разный расход топлива в зависимости от скорости и нагрузки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58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09600" y="381000"/>
            <a:ext cx="11010900" cy="6153150"/>
          </a:xfrm>
        </p:spPr>
        <p:txBody>
          <a:bodyPr>
            <a:normAutofit/>
          </a:bodyPr>
          <a:lstStyle/>
          <a:p>
            <a:pPr marL="0" indent="0">
              <a:buNone/>
            </a:pPr>
            <a:r>
              <a:rPr lang="ru-RU"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Роль мощности и крутящего момента двигателя</a:t>
            </a:r>
          </a:p>
          <a:p>
            <a:pPr marL="0" indent="324000" algn="just">
              <a:lnSpc>
                <a:spcPct val="100000"/>
              </a:lnSpc>
              <a:buNone/>
            </a:pPr>
            <a:r>
              <a:rPr lang="ru-RU" dirty="0">
                <a:latin typeface="Times New Roman" panose="02020603050405020304" pitchFamily="18" charset="0"/>
                <a:cs typeface="Times New Roman" panose="02020603050405020304" pitchFamily="18" charset="0"/>
              </a:rPr>
              <a:t>Для обеспечения лучших динамических показателей двигателя, производители стараются наделить силовой агрегат максимальным крутящим моментом, который будет достигаться в более широком значении оборотов двигателя</a:t>
            </a:r>
            <a:r>
              <a:rPr lang="ru-RU" dirty="0" smtClean="0">
                <a:latin typeface="Times New Roman" panose="02020603050405020304" pitchFamily="18" charset="0"/>
                <a:cs typeface="Times New Roman" panose="02020603050405020304" pitchFamily="18" charset="0"/>
              </a:rPr>
              <a:t>.</a:t>
            </a:r>
          </a:p>
          <a:p>
            <a:pPr marL="0" indent="324000" algn="just">
              <a:lnSpc>
                <a:spcPct val="100000"/>
              </a:lnSpc>
              <a:buNone/>
            </a:pPr>
            <a:r>
              <a:rPr lang="ru-RU" dirty="0" smtClean="0">
                <a:latin typeface="Times New Roman" panose="02020603050405020304" pitchFamily="18" charset="0"/>
                <a:cs typeface="Times New Roman" panose="02020603050405020304" pitchFamily="18" charset="0"/>
              </a:rPr>
              <a:t>Чтобы </a:t>
            </a:r>
            <a:r>
              <a:rPr lang="ru-RU" dirty="0">
                <a:latin typeface="Times New Roman" panose="02020603050405020304" pitchFamily="18" charset="0"/>
                <a:cs typeface="Times New Roman" panose="02020603050405020304" pitchFamily="18" charset="0"/>
              </a:rPr>
              <a:t>правильно оценить роль этих двух понятий, стоит обратить внимание на следующие факты:</a:t>
            </a:r>
          </a:p>
          <a:p>
            <a:pPr marL="0" indent="0">
              <a:lnSpc>
                <a:spcPct val="100000"/>
              </a:lnSpc>
              <a:buNone/>
            </a:pPr>
            <a:r>
              <a:rPr lang="ru-RU" dirty="0">
                <a:latin typeface="Times New Roman" panose="02020603050405020304" pitchFamily="18" charset="0"/>
                <a:cs typeface="Times New Roman" panose="02020603050405020304" pitchFamily="18" charset="0"/>
              </a:rPr>
              <a:t>- Взаимосвязь мощности и крутящего момента можно выразить в формуле: </a:t>
            </a:r>
          </a:p>
          <a:p>
            <a:pPr marL="0" indent="0" algn="ctr">
              <a:buNone/>
            </a:pPr>
            <a:r>
              <a:rPr lang="ru-RU" sz="3600" b="1" dirty="0">
                <a:latin typeface="Times New Roman" panose="02020603050405020304" pitchFamily="18" charset="0"/>
                <a:cs typeface="Times New Roman" panose="02020603050405020304" pitchFamily="18" charset="0"/>
              </a:rPr>
              <a:t>P = </a:t>
            </a:r>
            <a:r>
              <a:rPr lang="ru-RU" sz="3600" b="1" dirty="0" smtClean="0">
                <a:latin typeface="Times New Roman" panose="02020603050405020304" pitchFamily="18" charset="0"/>
                <a:cs typeface="Times New Roman" panose="02020603050405020304" pitchFamily="18" charset="0"/>
              </a:rPr>
              <a:t>2</a:t>
            </a:r>
            <a:r>
              <a:rPr lang="el-GR" sz="3600" b="1" dirty="0" smtClean="0">
                <a:latin typeface="Times New Roman" panose="02020603050405020304" pitchFamily="18" charset="0"/>
                <a:cs typeface="Times New Roman" panose="02020603050405020304" pitchFamily="18" charset="0"/>
              </a:rPr>
              <a:t>π</a:t>
            </a:r>
            <a:r>
              <a:rPr lang="ru-RU" sz="3600" b="1" dirty="0" smtClean="0">
                <a:latin typeface="Times New Roman" panose="02020603050405020304" pitchFamily="18" charset="0"/>
                <a:cs typeface="Times New Roman" panose="02020603050405020304" pitchFamily="18" charset="0"/>
              </a:rPr>
              <a:t>*M*n</a:t>
            </a:r>
            <a:r>
              <a:rPr lang="ru-RU" sz="3600" dirty="0">
                <a:latin typeface="Times New Roman" panose="02020603050405020304" pitchFamily="18" charset="0"/>
                <a:cs typeface="Times New Roman" panose="02020603050405020304" pitchFamily="18" charset="0"/>
              </a:rPr>
              <a:t>, </a:t>
            </a:r>
            <a:endParaRPr lang="ru-RU" sz="3600"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где</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Р</a:t>
            </a:r>
            <a:r>
              <a:rPr lang="ru-RU" dirty="0">
                <a:latin typeface="Times New Roman" panose="02020603050405020304" pitchFamily="18" charset="0"/>
                <a:cs typeface="Times New Roman" panose="02020603050405020304" pitchFamily="18" charset="0"/>
              </a:rPr>
              <a:t> – это мощность, </a:t>
            </a:r>
            <a:r>
              <a:rPr lang="ru-RU" b="1" dirty="0">
                <a:latin typeface="Times New Roman" panose="02020603050405020304" pitchFamily="18" charset="0"/>
                <a:cs typeface="Times New Roman" panose="02020603050405020304" pitchFamily="18" charset="0"/>
              </a:rPr>
              <a:t>M </a:t>
            </a:r>
            <a:r>
              <a:rPr lang="ru-RU" dirty="0">
                <a:latin typeface="Times New Roman" panose="02020603050405020304" pitchFamily="18" charset="0"/>
                <a:cs typeface="Times New Roman" panose="02020603050405020304" pitchFamily="18" charset="0"/>
              </a:rPr>
              <a:t>– показатель крутящего момента, </a:t>
            </a:r>
          </a:p>
          <a:p>
            <a:pPr marL="0" indent="0">
              <a:buNone/>
            </a:pPr>
            <a:r>
              <a:rPr lang="ru-RU" dirty="0">
                <a:latin typeface="Times New Roman" panose="02020603050405020304" pitchFamily="18" charset="0"/>
                <a:cs typeface="Times New Roman" panose="02020603050405020304" pitchFamily="18" charset="0"/>
              </a:rPr>
              <a:t>а </a:t>
            </a:r>
            <a:r>
              <a:rPr lang="ru-RU" b="1" dirty="0">
                <a:latin typeface="Times New Roman" panose="02020603050405020304" pitchFamily="18" charset="0"/>
                <a:cs typeface="Times New Roman" panose="02020603050405020304" pitchFamily="18" charset="0"/>
              </a:rPr>
              <a:t>n </a:t>
            </a:r>
            <a:r>
              <a:rPr lang="ru-RU" dirty="0">
                <a:latin typeface="Times New Roman" panose="02020603050405020304" pitchFamily="18" charset="0"/>
                <a:cs typeface="Times New Roman" panose="02020603050405020304" pitchFamily="18" charset="0"/>
              </a:rPr>
              <a:t>– количество оборотов </a:t>
            </a:r>
            <a:r>
              <a:rPr lang="ru-RU" dirty="0" smtClean="0">
                <a:latin typeface="Times New Roman" panose="02020603050405020304" pitchFamily="18" charset="0"/>
                <a:cs typeface="Times New Roman" panose="02020603050405020304" pitchFamily="18" charset="0"/>
              </a:rPr>
              <a:t>коленчатого вала </a:t>
            </a:r>
            <a:r>
              <a:rPr lang="ru-RU" dirty="0">
                <a:latin typeface="Times New Roman" panose="02020603050405020304" pitchFamily="18" charset="0"/>
                <a:cs typeface="Times New Roman" panose="02020603050405020304" pitchFamily="18" charset="0"/>
              </a:rPr>
              <a:t>в единицу времени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61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4800"/>
            <a:ext cx="10515600" cy="5567363"/>
          </a:xfrm>
        </p:spPr>
        <p:txBody>
          <a:bodyPr>
            <a:noAutofit/>
          </a:bodyPr>
          <a:lstStyle/>
          <a:p>
            <a:pPr marL="0" indent="0" algn="just">
              <a:lnSpc>
                <a:spcPct val="100000"/>
              </a:lnSpc>
              <a:spcBef>
                <a:spcPts val="600"/>
              </a:spcBef>
              <a:spcAft>
                <a:spcPts val="600"/>
              </a:spcAft>
              <a:buNone/>
            </a:pPr>
            <a:r>
              <a:rPr lang="ru-RU" dirty="0">
                <a:latin typeface="Times New Roman" panose="02020603050405020304" pitchFamily="18" charset="0"/>
                <a:cs typeface="Times New Roman" panose="02020603050405020304" pitchFamily="18" charset="0"/>
              </a:rPr>
              <a:t>- Крутящий момент более конкретный показатель характеристики двигателя. </a:t>
            </a:r>
          </a:p>
          <a:p>
            <a:pPr marL="0" indent="0" algn="just">
              <a:lnSpc>
                <a:spcPct val="100000"/>
              </a:lnSpc>
              <a:spcBef>
                <a:spcPts val="600"/>
              </a:spcBef>
              <a:spcAft>
                <a:spcPts val="600"/>
              </a:spcAft>
              <a:buNone/>
            </a:pPr>
            <a:r>
              <a:rPr lang="ru-RU" dirty="0">
                <a:latin typeface="Times New Roman" panose="02020603050405020304" pitchFamily="18" charset="0"/>
                <a:cs typeface="Times New Roman" panose="02020603050405020304" pitchFamily="18" charset="0"/>
              </a:rPr>
              <a:t>Низкий крутящий момент (даже при высокой мощности) не позволит реализовать </a:t>
            </a:r>
            <a:r>
              <a:rPr lang="ru-RU" dirty="0" smtClean="0">
                <a:latin typeface="Times New Roman" panose="02020603050405020304" pitchFamily="18" charset="0"/>
                <a:cs typeface="Times New Roman" panose="02020603050405020304" pitchFamily="18" charset="0"/>
              </a:rPr>
              <a:t>потенциал </a:t>
            </a:r>
            <a:r>
              <a:rPr lang="ru-RU" dirty="0">
                <a:latin typeface="Times New Roman" panose="02020603050405020304" pitchFamily="18" charset="0"/>
                <a:cs typeface="Times New Roman" panose="02020603050405020304" pitchFamily="18" charset="0"/>
              </a:rPr>
              <a:t>двигателя: имея возможность разогнаться до высокой </a:t>
            </a:r>
            <a:r>
              <a:rPr lang="ru-RU" dirty="0" smtClean="0">
                <a:latin typeface="Times New Roman" panose="02020603050405020304" pitchFamily="18" charset="0"/>
                <a:cs typeface="Times New Roman" panose="02020603050405020304" pitchFamily="18" charset="0"/>
              </a:rPr>
              <a:t>скорости, автомобиль </a:t>
            </a:r>
            <a:r>
              <a:rPr lang="ru-RU" dirty="0">
                <a:latin typeface="Times New Roman" panose="02020603050405020304" pitchFamily="18" charset="0"/>
                <a:cs typeface="Times New Roman" panose="02020603050405020304" pitchFamily="18" charset="0"/>
              </a:rPr>
              <a:t>будет достигать этой скорости невероятно долго.</a:t>
            </a:r>
          </a:p>
          <a:p>
            <a:pPr marL="0" indent="0" algn="just">
              <a:lnSpc>
                <a:spcPct val="100000"/>
              </a:lnSpc>
              <a:spcBef>
                <a:spcPts val="600"/>
              </a:spcBef>
              <a:spcAft>
                <a:spcPts val="600"/>
              </a:spcAft>
              <a:buNone/>
            </a:pPr>
            <a:r>
              <a:rPr lang="ru-RU" dirty="0">
                <a:latin typeface="Times New Roman" panose="02020603050405020304" pitchFamily="18" charset="0"/>
                <a:cs typeface="Times New Roman" panose="02020603050405020304" pitchFamily="18" charset="0"/>
              </a:rPr>
              <a:t>- Мощность двигателя будет возрастать с повышением оборотов: чем выше, тем </a:t>
            </a:r>
            <a:r>
              <a:rPr lang="ru-RU" dirty="0" smtClean="0">
                <a:latin typeface="Times New Roman" panose="02020603050405020304" pitchFamily="18" charset="0"/>
                <a:cs typeface="Times New Roman" panose="02020603050405020304" pitchFamily="18" charset="0"/>
              </a:rPr>
              <a:t>больше </a:t>
            </a:r>
            <a:r>
              <a:rPr lang="ru-RU" dirty="0">
                <a:latin typeface="Times New Roman" panose="02020603050405020304" pitchFamily="18" charset="0"/>
                <a:cs typeface="Times New Roman" panose="02020603050405020304" pitchFamily="18" charset="0"/>
              </a:rPr>
              <a:t>мощность, но до определенных пределов.</a:t>
            </a:r>
          </a:p>
          <a:p>
            <a:pPr marL="0" indent="0" algn="just">
              <a:lnSpc>
                <a:spcPct val="100000"/>
              </a:lnSpc>
              <a:spcBef>
                <a:spcPts val="600"/>
              </a:spcBef>
              <a:spcAft>
                <a:spcPts val="600"/>
              </a:spcAft>
              <a:buNone/>
            </a:pPr>
            <a:r>
              <a:rPr lang="ru-RU" dirty="0">
                <a:latin typeface="Times New Roman" panose="02020603050405020304" pitchFamily="18" charset="0"/>
                <a:cs typeface="Times New Roman" panose="02020603050405020304" pitchFamily="18" charset="0"/>
              </a:rPr>
              <a:t>- Крутящий момент увеличивается с повышением количества оборотов, но при </a:t>
            </a:r>
            <a:r>
              <a:rPr lang="ru-RU" dirty="0" smtClean="0">
                <a:latin typeface="Times New Roman" panose="02020603050405020304" pitchFamily="18" charset="0"/>
                <a:cs typeface="Times New Roman" panose="02020603050405020304" pitchFamily="18" charset="0"/>
              </a:rPr>
              <a:t>достижении </a:t>
            </a:r>
            <a:r>
              <a:rPr lang="ru-RU" dirty="0">
                <a:latin typeface="Times New Roman" panose="02020603050405020304" pitchFamily="18" charset="0"/>
                <a:cs typeface="Times New Roman" panose="02020603050405020304" pitchFamily="18" charset="0"/>
              </a:rPr>
              <a:t>максимального значения показатели крутящего момента снижаются.</a:t>
            </a:r>
          </a:p>
          <a:p>
            <a:pPr marL="0" indent="0" algn="just">
              <a:lnSpc>
                <a:spcPct val="100000"/>
              </a:lnSpc>
              <a:spcBef>
                <a:spcPts val="600"/>
              </a:spcBef>
              <a:spcAft>
                <a:spcPts val="600"/>
              </a:spcAft>
              <a:buNone/>
            </a:pPr>
            <a:r>
              <a:rPr lang="ru-RU" dirty="0">
                <a:latin typeface="Times New Roman" panose="02020603050405020304" pitchFamily="18" charset="0"/>
                <a:cs typeface="Times New Roman" panose="02020603050405020304" pitchFamily="18" charset="0"/>
              </a:rPr>
              <a:t>- При равных показателях мощности и крутящего момента более </a:t>
            </a:r>
            <a:r>
              <a:rPr lang="ru-RU" dirty="0" smtClean="0">
                <a:latin typeface="Times New Roman" panose="02020603050405020304" pitchFamily="18" charset="0"/>
                <a:cs typeface="Times New Roman" panose="02020603050405020304" pitchFamily="18" charset="0"/>
              </a:rPr>
              <a:t>эффективным </a:t>
            </a:r>
            <a:r>
              <a:rPr lang="ru-RU" dirty="0">
                <a:latin typeface="Times New Roman" panose="02020603050405020304" pitchFamily="18" charset="0"/>
                <a:cs typeface="Times New Roman" panose="02020603050405020304" pitchFamily="18" charset="0"/>
              </a:rPr>
              <a:t>будет двигатель с меньшим расходом топлива.</a:t>
            </a:r>
          </a:p>
        </p:txBody>
      </p:sp>
    </p:spTree>
    <p:extLst>
      <p:ext uri="{BB962C8B-B14F-4D97-AF65-F5344CB8AC3E}">
        <p14:creationId xmlns:p14="http://schemas.microsoft.com/office/powerpoint/2010/main" val="64187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Объект 6"/>
          <p:cNvSpPr>
            <a:spLocks noGrp="1"/>
          </p:cNvSpPr>
          <p:nvPr>
            <p:ph idx="1"/>
          </p:nvPr>
        </p:nvSpPr>
        <p:spPr>
          <a:xfrm>
            <a:off x="473725" y="286440"/>
            <a:ext cx="11325339" cy="6026225"/>
          </a:xfrm>
        </p:spPr>
        <p:txBody>
          <a:bodyPr>
            <a:noAutofit/>
          </a:bodyPr>
          <a:lstStyle/>
          <a:p>
            <a:pPr marL="0" indent="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Эффективная мощность</a:t>
            </a:r>
            <a:r>
              <a:rPr lang="ru-RU" sz="2400" dirty="0">
                <a:latin typeface="Times New Roman" panose="02020603050405020304" pitchFamily="18" charset="0"/>
                <a:cs typeface="Times New Roman" panose="02020603050405020304" pitchFamily="18" charset="0"/>
              </a:rPr>
              <a:t> – мощность, получаемая на коленчатом валу. Она меньше индикаторной на 20…25%, так как часть мощности затрачивается на преодоление сил трения в механизмах двигателя и приведение в действие вспомогательных устройств (насосов, вентилятора, генератора и др.) и на газообмен.</a:t>
            </a:r>
          </a:p>
          <a:p>
            <a:pPr marL="0" indent="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Механический коэффициент полезного действия (КПД)</a:t>
            </a:r>
            <a:r>
              <a:rPr lang="ru-RU" sz="2400" dirty="0">
                <a:latin typeface="Times New Roman" panose="02020603050405020304" pitchFamily="18" charset="0"/>
                <a:cs typeface="Times New Roman" panose="02020603050405020304" pitchFamily="18" charset="0"/>
              </a:rPr>
              <a:t> двигателя – отношение эффективной мощности к индикаторной. Он зависит в основном от качества обработки деталей, смазывания трущихся деталей и правильности сборки двигателя. Значения механического КПД колеблются в пределах 0,75…0,80.</a:t>
            </a:r>
          </a:p>
          <a:p>
            <a:pPr marL="0" indent="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Эффективный коэффициент полезного действия</a:t>
            </a:r>
            <a:r>
              <a:rPr lang="ru-RU" sz="2400" dirty="0">
                <a:latin typeface="Times New Roman" panose="02020603050405020304" pitchFamily="18" charset="0"/>
                <a:cs typeface="Times New Roman" panose="02020603050405020304" pitchFamily="18" charset="0"/>
              </a:rPr>
              <a:t> – отношение количества теплоты, превращенный в механическую работу, к количеству теплоты, содержащейся в топливе. Значение эффективного КПД находится в пределах 0,26…0,37 (для карбюраторных двигателей – нижний, а для дизелей – верхний предел). В исправном двигателе около 30% теплоты идет на получение эффективной мощности. Остальная тепловая энергия расходуется на механические потери (»20%), нагрев охлаждающей жидкости (»25%) и двигателя (»10%), а также уносится с отработавшими газами (»15</a:t>
            </a:r>
            <a:r>
              <a:rPr lang="ru-RU" sz="2400" dirty="0" smtClean="0">
                <a:latin typeface="Times New Roman" panose="02020603050405020304" pitchFamily="18" charset="0"/>
                <a:cs typeface="Times New Roman" panose="02020603050405020304" pitchFamily="18" charset="0"/>
              </a:rPr>
              <a:t>%).</a:t>
            </a:r>
            <a:endParaRPr lang="ru-RU" sz="2400" dirty="0"/>
          </a:p>
        </p:txBody>
      </p:sp>
    </p:spTree>
    <p:extLst>
      <p:ext uri="{BB962C8B-B14F-4D97-AF65-F5344CB8AC3E}">
        <p14:creationId xmlns:p14="http://schemas.microsoft.com/office/powerpoint/2010/main" val="2051621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519</Words>
  <Application>Microsoft Office PowerPoint</Application>
  <PresentationFormat>Широкоэкранный</PresentationFormat>
  <Paragraphs>40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Показатели характеризующие работу ДВС</vt:lpstr>
      <vt:lpstr>Двигатель Внутреннего Сгорания можно оценить тремя основными показателями: - мощность двигателя; - крутящий момент; - расход топлива.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Контрольные вопросы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Показатели характеризующие работу ДВС</dc:title>
  <dc:creator>Учетная запись Майкрософт</dc:creator>
  <cp:lastModifiedBy>Учетная запись Майкрософт</cp:lastModifiedBy>
  <cp:revision>19</cp:revision>
  <dcterms:created xsi:type="dcterms:W3CDTF">2022-03-11T06:25:49Z</dcterms:created>
  <dcterms:modified xsi:type="dcterms:W3CDTF">2023-12-06T06:46:16Z</dcterms:modified>
</cp:coreProperties>
</file>