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6" r:id="rId3"/>
    <p:sldId id="258" r:id="rId4"/>
    <p:sldId id="273" r:id="rId5"/>
    <p:sldId id="270" r:id="rId6"/>
    <p:sldId id="27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C40F2-7ACC-4262-8603-45ADA31307C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E1C35-78DA-49C6-9E44-804D34240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1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E1C35-78DA-49C6-9E44-804D342409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78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0F7AD-8FAC-6C59-F6AA-C9FE88189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37F234-433D-1D47-9271-7C88F9921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375B59-1506-85B6-7CEE-14E608E1C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ED600D-C163-4337-78D8-8040FC5B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CE5C4B-AE9A-AC6F-FF30-F2132DBD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0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A4658-A624-7E6D-5C4A-7B2F4FE24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414316-E285-49C4-EF02-806F3440E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C333D2-9B9E-5D2E-D450-B9CAF37C2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C38B28-0386-C412-1FB5-F92EB81A3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B0501-1292-4080-3B13-6981FB21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3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3B0623-B48C-8435-DDA0-34FEB5382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A5E31C-CA99-9B31-65AB-A411A3048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83AB37-D81D-D9B3-DC96-482319F14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6BBA49-8371-2635-CA43-D51DF355E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0D413B-6D93-39B2-C638-AD1731C1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629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65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165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527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12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1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12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266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2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D0FBD-0209-E11D-58D5-2B903491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71AC1E-0992-36C0-0AAB-7B401F2C1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393AEA-E4BD-7D51-6217-B46ECF5C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9B29A-3083-FC7B-471A-983F5F06A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2FC037-376F-5342-D23E-2AAC5B21D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700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689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412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744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8180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097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919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02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63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44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508AE-A148-FFB1-2258-AC2C2255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D57A03-05C3-D7C0-49A7-06A40E20F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3650C4-18FA-5A27-6385-A0350FCE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F6E92-4099-86EE-788D-56D98C596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FE2D4-59EF-D457-63F9-E563C1F26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25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6B89C-44BF-AEF9-5E3F-D3A1DD18A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1DD4AE-6EAE-8D6D-2A3E-864CC45AC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D740D1-D391-1ACE-22B4-417E499F0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3D7DE6-7EA4-45DC-246B-48D8444F3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1253AD-1832-D206-90B2-2109F55E0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4D9DCB-E70F-6741-42FA-51AAA0F0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50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9D658-9D7D-15E5-D8C2-4F3FD056C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41B6C1-44FF-3C2B-0936-D030FAA5E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21AC01-3C5A-31D2-EDA3-AB82B4470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608A62-DF70-1549-1511-97DC649C8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F18FC1-702E-0B63-3C6B-55749AD4A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5C67EF-34DE-0344-9B3D-5BBEA3A8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8C3CA4-383C-E477-AD74-2341EE74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A35EAF-8D6E-977B-FEB7-CF145F81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13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5D29E-EC49-ED0F-B045-AEFD03648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E9CA30-ED29-D148-F739-68681FAC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1EE0E28-DAA2-AC12-B8DC-92D6A1A73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C599BE-389C-5627-4376-093EF1F6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54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756C18-B53F-C061-7718-E6B3AAF7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214705-A155-DD3D-D827-B0F7973EA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4050DA-E4FD-7659-1BAF-EF0EFB73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4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7E72A-22E1-07F8-8FEA-1080DD37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84FDF0-5A43-8FF5-3DDE-8C47E9282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D4DB7B-78E8-1EE7-42A4-CB03A4466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0CDB78-61ED-1536-450D-711594637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233526-E8EB-F020-80DB-A8AEDBC64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405FBB-96DD-A105-62ED-D009767A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44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8BEBA-14F4-D0BB-52BB-AAB64863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0E4624-9D14-5342-E1F8-A11CBA12CB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318143-AAC6-F376-3315-D0833A364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67B71B-E24D-84A5-69BB-9EC1D687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EFAB76-5561-714E-67D5-EDCF93AA0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6F9644-CCD0-286E-8D3E-59B08B14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00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A6E8D-5583-86D9-9B1F-478043D7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829BA-C83D-6C9C-C0D4-10EA25470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6A1BA6-037A-A8D0-ED46-A62FBCBDA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115C0F-7DAC-7703-A344-A6A734C3C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2E623-AE07-E85F-7FA9-BB6CD65CB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8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8C20223-D1D6-4836-9B5B-C5E202CC936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0AAFB-3525-47B3-9AB8-64AB95002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100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io-news.ru/wp-content/uploads/2017/07/oczenki-toksichnosti-nanomaterial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48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62617" y="4919008"/>
            <a:ext cx="72293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"Биосовместимые материалы и технологии их получения"</a:t>
            </a:r>
          </a:p>
        </p:txBody>
      </p:sp>
    </p:spTree>
    <p:extLst>
      <p:ext uri="{BB962C8B-B14F-4D97-AF65-F5344CB8AC3E}">
        <p14:creationId xmlns:p14="http://schemas.microsoft.com/office/powerpoint/2010/main" val="2508426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DDE082D-32FA-41DC-8642-B829985C3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992427"/>
            <a:ext cx="10515600" cy="9722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B11767A-C77C-4F74-A7A1-CCB4199A5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006657"/>
              </p:ext>
            </p:extLst>
          </p:nvPr>
        </p:nvGraphicFramePr>
        <p:xfrm>
          <a:off x="821907" y="230818"/>
          <a:ext cx="5274094" cy="6145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0311">
                  <a:extLst>
                    <a:ext uri="{9D8B030D-6E8A-4147-A177-3AD203B41FA5}">
                      <a16:colId xmlns:a16="http://schemas.microsoft.com/office/drawing/2014/main" val="2395796072"/>
                    </a:ext>
                  </a:extLst>
                </a:gridCol>
                <a:gridCol w="1026262">
                  <a:extLst>
                    <a:ext uri="{9D8B030D-6E8A-4147-A177-3AD203B41FA5}">
                      <a16:colId xmlns:a16="http://schemas.microsoft.com/office/drawing/2014/main" val="1813929494"/>
                    </a:ext>
                  </a:extLst>
                </a:gridCol>
                <a:gridCol w="846615">
                  <a:extLst>
                    <a:ext uri="{9D8B030D-6E8A-4147-A177-3AD203B41FA5}">
                      <a16:colId xmlns:a16="http://schemas.microsoft.com/office/drawing/2014/main" val="1907201658"/>
                    </a:ext>
                  </a:extLst>
                </a:gridCol>
                <a:gridCol w="1063124">
                  <a:extLst>
                    <a:ext uri="{9D8B030D-6E8A-4147-A177-3AD203B41FA5}">
                      <a16:colId xmlns:a16="http://schemas.microsoft.com/office/drawing/2014/main" val="148940582"/>
                    </a:ext>
                  </a:extLst>
                </a:gridCol>
                <a:gridCol w="847782">
                  <a:extLst>
                    <a:ext uri="{9D8B030D-6E8A-4147-A177-3AD203B41FA5}">
                      <a16:colId xmlns:a16="http://schemas.microsoft.com/office/drawing/2014/main" val="2832648432"/>
                    </a:ext>
                  </a:extLst>
                </a:gridCol>
              </a:tblGrid>
              <a:tr h="1490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Ткань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Направление</a:t>
                      </a:r>
                      <a:br>
                        <a:rPr lang="ru-RU" sz="1300" dirty="0">
                          <a:effectLst/>
                        </a:rPr>
                      </a:br>
                      <a:r>
                        <a:rPr lang="ru-RU" sz="1300" dirty="0">
                          <a:effectLst/>
                        </a:rPr>
                        <a:t>нагрузки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Модуль</a:t>
                      </a:r>
                      <a:br>
                        <a:rPr lang="ru-RU" sz="1300">
                          <a:effectLst/>
                        </a:rPr>
                      </a:br>
                      <a:r>
                        <a:rPr lang="ru-RU" sz="1300">
                          <a:effectLst/>
                        </a:rPr>
                        <a:t>упругости,</a:t>
                      </a:r>
                      <a:br>
                        <a:rPr lang="ru-RU" sz="1300">
                          <a:effectLst/>
                        </a:rPr>
                      </a:br>
                      <a:r>
                        <a:rPr lang="ru-RU" sz="1300">
                          <a:effectLst/>
                        </a:rPr>
                        <a:t>(ГПа)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Прочность на</a:t>
                      </a:r>
                      <a:br>
                        <a:rPr lang="ru-RU" sz="1300">
                          <a:effectLst/>
                        </a:rPr>
                      </a:br>
                      <a:r>
                        <a:rPr lang="ru-RU" sz="1300">
                          <a:effectLst/>
                        </a:rPr>
                        <a:t>растяжение,</a:t>
                      </a:r>
                      <a:br>
                        <a:rPr lang="ru-RU" sz="1300">
                          <a:effectLst/>
                        </a:rPr>
                      </a:br>
                      <a:r>
                        <a:rPr lang="ru-RU" sz="1300">
                          <a:effectLst/>
                        </a:rPr>
                        <a:t>(МПа)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Прочность</a:t>
                      </a:r>
                      <a:br>
                        <a:rPr lang="ru-RU" sz="1300">
                          <a:effectLst/>
                        </a:rPr>
                      </a:br>
                      <a:r>
                        <a:rPr lang="ru-RU" sz="1300">
                          <a:effectLst/>
                        </a:rPr>
                        <a:t>на сжатие,</a:t>
                      </a:r>
                      <a:br>
                        <a:rPr lang="ru-RU" sz="1300">
                          <a:effectLst/>
                        </a:rPr>
                      </a:br>
                      <a:r>
                        <a:rPr lang="ru-RU" sz="1300">
                          <a:effectLst/>
                        </a:rPr>
                        <a:t>(МПа)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extLst>
                  <a:ext uri="{0D108BD9-81ED-4DB2-BD59-A6C34878D82A}">
                    <a16:rowId xmlns:a16="http://schemas.microsoft.com/office/drawing/2014/main" val="518637561"/>
                  </a:ext>
                </a:extLst>
              </a:tr>
              <a:tr h="286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Бедро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Продольное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17,2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121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167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extLst>
                  <a:ext uri="{0D108BD9-81ED-4DB2-BD59-A6C34878D82A}">
                    <a16:rowId xmlns:a16="http://schemas.microsoft.com/office/drawing/2014/main" val="2978731798"/>
                  </a:ext>
                </a:extLst>
              </a:tr>
              <a:tr h="587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Большеберцовая</a:t>
                      </a:r>
                      <a:br>
                        <a:rPr lang="ru-RU" sz="1300">
                          <a:effectLst/>
                        </a:rPr>
                      </a:br>
                      <a:r>
                        <a:rPr lang="ru-RU" sz="1300">
                          <a:effectLst/>
                        </a:rPr>
                        <a:t>кость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Продольное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18,1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140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159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extLst>
                  <a:ext uri="{0D108BD9-81ED-4DB2-BD59-A6C34878D82A}">
                    <a16:rowId xmlns:a16="http://schemas.microsoft.com/office/drawing/2014/main" val="3142431155"/>
                  </a:ext>
                </a:extLst>
              </a:tr>
              <a:tr h="587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Малоберцовая кость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Продольное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18,6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146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129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extLst>
                  <a:ext uri="{0D108BD9-81ED-4DB2-BD59-A6C34878D82A}">
                    <a16:rowId xmlns:a16="http://schemas.microsoft.com/office/drawing/2014/main" val="5943687"/>
                  </a:ext>
                </a:extLst>
              </a:tr>
              <a:tr h="286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Плечевая кость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Продольное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17,2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130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132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extLst>
                  <a:ext uri="{0D108BD9-81ED-4DB2-BD59-A6C34878D82A}">
                    <a16:rowId xmlns:a16="http://schemas.microsoft.com/office/drawing/2014/main" val="1033328127"/>
                  </a:ext>
                </a:extLst>
              </a:tr>
              <a:tr h="286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Лучевая кость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Продольное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18,6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149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extLst>
                  <a:ext uri="{0D108BD9-81ED-4DB2-BD59-A6C34878D82A}">
                    <a16:rowId xmlns:a16="http://schemas.microsoft.com/office/drawing/2014/main" val="1625171351"/>
                  </a:ext>
                </a:extLst>
              </a:tr>
              <a:tr h="286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Локтевая кость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Продольное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18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148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117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extLst>
                  <a:ext uri="{0D108BD9-81ED-4DB2-BD59-A6C34878D82A}">
                    <a16:rowId xmlns:a16="http://schemas.microsoft.com/office/drawing/2014/main" val="4212156670"/>
                  </a:ext>
                </a:extLst>
              </a:tr>
              <a:tr h="286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Шейные позвонки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Продольное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0,23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3,1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extLst>
                  <a:ext uri="{0D108BD9-81ED-4DB2-BD59-A6C34878D82A}">
                    <a16:rowId xmlns:a16="http://schemas.microsoft.com/office/drawing/2014/main" val="1204175262"/>
                  </a:ext>
                </a:extLst>
              </a:tr>
              <a:tr h="587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Поясничные позвонки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Продольное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0,16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3,7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extLst>
                  <a:ext uri="{0D108BD9-81ED-4DB2-BD59-A6C34878D82A}">
                    <a16:rowId xmlns:a16="http://schemas.microsoft.com/office/drawing/2014/main" val="1125398034"/>
                  </a:ext>
                </a:extLst>
              </a:tr>
              <a:tr h="286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Губчатая кость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Продольное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0,09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1,2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1,9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extLst>
                  <a:ext uri="{0D108BD9-81ED-4DB2-BD59-A6C34878D82A}">
                    <a16:rowId xmlns:a16="http://schemas.microsoft.com/office/drawing/2014/main" val="3436444914"/>
                  </a:ext>
                </a:extLst>
              </a:tr>
              <a:tr h="888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Кости черепа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Тангенциаль</a:t>
                      </a:r>
                      <a:br>
                        <a:rPr lang="ru-RU" sz="1300">
                          <a:effectLst/>
                        </a:rPr>
                      </a:br>
                      <a:r>
                        <a:rPr lang="ru-RU" sz="1300">
                          <a:effectLst/>
                        </a:rPr>
                        <a:t>ное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25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extLst>
                  <a:ext uri="{0D108BD9-81ED-4DB2-BD59-A6C34878D82A}">
                    <a16:rowId xmlns:a16="http://schemas.microsoft.com/office/drawing/2014/main" val="997195205"/>
                  </a:ext>
                </a:extLst>
              </a:tr>
              <a:tr h="286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Кости черепа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Радиальное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97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0" marR="64050" marT="0" marB="0" anchor="ctr"/>
                </a:tc>
                <a:extLst>
                  <a:ext uri="{0D108BD9-81ED-4DB2-BD59-A6C34878D82A}">
                    <a16:rowId xmlns:a16="http://schemas.microsoft.com/office/drawing/2014/main" val="299890819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9155828-FE86-405D-8FEA-C473EC6DF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21905" y="2540397"/>
            <a:ext cx="1052554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0489410-F407-4061-8A6C-DEE668092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066135"/>
              </p:ext>
            </p:extLst>
          </p:nvPr>
        </p:nvGraphicFramePr>
        <p:xfrm>
          <a:off x="6391164" y="230819"/>
          <a:ext cx="5274094" cy="6145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410">
                  <a:extLst>
                    <a:ext uri="{9D8B030D-6E8A-4147-A177-3AD203B41FA5}">
                      <a16:colId xmlns:a16="http://schemas.microsoft.com/office/drawing/2014/main" val="4240334849"/>
                    </a:ext>
                  </a:extLst>
                </a:gridCol>
                <a:gridCol w="1081865">
                  <a:extLst>
                    <a:ext uri="{9D8B030D-6E8A-4147-A177-3AD203B41FA5}">
                      <a16:colId xmlns:a16="http://schemas.microsoft.com/office/drawing/2014/main" val="4173703314"/>
                    </a:ext>
                  </a:extLst>
                </a:gridCol>
                <a:gridCol w="964663">
                  <a:extLst>
                    <a:ext uri="{9D8B030D-6E8A-4147-A177-3AD203B41FA5}">
                      <a16:colId xmlns:a16="http://schemas.microsoft.com/office/drawing/2014/main" val="3546636004"/>
                    </a:ext>
                  </a:extLst>
                </a:gridCol>
                <a:gridCol w="973679">
                  <a:extLst>
                    <a:ext uri="{9D8B030D-6E8A-4147-A177-3AD203B41FA5}">
                      <a16:colId xmlns:a16="http://schemas.microsoft.com/office/drawing/2014/main" val="2207392204"/>
                    </a:ext>
                  </a:extLst>
                </a:gridCol>
                <a:gridCol w="856477">
                  <a:extLst>
                    <a:ext uri="{9D8B030D-6E8A-4147-A177-3AD203B41FA5}">
                      <a16:colId xmlns:a16="http://schemas.microsoft.com/office/drawing/2014/main" val="153912764"/>
                    </a:ext>
                  </a:extLst>
                </a:gridCol>
              </a:tblGrid>
              <a:tr h="967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Свойство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Кортикальная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кость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Губчатая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кость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Суставный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хрящ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Сухожилия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0069174"/>
                  </a:ext>
                </a:extLst>
              </a:tr>
              <a:tr h="1294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Компрессионнная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прочность (МПа)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100 – 230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 – 12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–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1903266"/>
                  </a:ext>
                </a:extLst>
              </a:tr>
              <a:tr h="16216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Прочность при из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 err="1">
                          <a:effectLst/>
                        </a:rPr>
                        <a:t>гибе</a:t>
                      </a:r>
                      <a:r>
                        <a:rPr lang="ru-RU" sz="1400" dirty="0">
                          <a:effectLst/>
                        </a:rPr>
                        <a:t>, растяжении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(МПа)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50 – 150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 – 20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 – 40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80 – 120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1583384"/>
                  </a:ext>
                </a:extLst>
              </a:tr>
              <a:tr h="967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Деформация до пе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релома,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 – 3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5 – 7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15 – 50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2753803"/>
                  </a:ext>
                </a:extLst>
              </a:tr>
              <a:tr h="1294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Модуль Юнга (при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растяжении) (ГПa)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7 – 30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0,05 – 0,5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0,001 – 0,01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4814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887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9E62767-39DC-40C4-BD91-478975712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064836"/>
              </p:ext>
            </p:extLst>
          </p:nvPr>
        </p:nvGraphicFramePr>
        <p:xfrm>
          <a:off x="2352583" y="426129"/>
          <a:ext cx="7844700" cy="591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817">
                  <a:extLst>
                    <a:ext uri="{9D8B030D-6E8A-4147-A177-3AD203B41FA5}">
                      <a16:colId xmlns:a16="http://schemas.microsoft.com/office/drawing/2014/main" val="1701632223"/>
                    </a:ext>
                  </a:extLst>
                </a:gridCol>
                <a:gridCol w="954706">
                  <a:extLst>
                    <a:ext uri="{9D8B030D-6E8A-4147-A177-3AD203B41FA5}">
                      <a16:colId xmlns:a16="http://schemas.microsoft.com/office/drawing/2014/main" val="3294135125"/>
                    </a:ext>
                  </a:extLst>
                </a:gridCol>
                <a:gridCol w="1506827">
                  <a:extLst>
                    <a:ext uri="{9D8B030D-6E8A-4147-A177-3AD203B41FA5}">
                      <a16:colId xmlns:a16="http://schemas.microsoft.com/office/drawing/2014/main" val="2356902341"/>
                    </a:ext>
                  </a:extLst>
                </a:gridCol>
                <a:gridCol w="1506827">
                  <a:extLst>
                    <a:ext uri="{9D8B030D-6E8A-4147-A177-3AD203B41FA5}">
                      <a16:colId xmlns:a16="http://schemas.microsoft.com/office/drawing/2014/main" val="235564210"/>
                    </a:ext>
                  </a:extLst>
                </a:gridCol>
                <a:gridCol w="954706">
                  <a:extLst>
                    <a:ext uri="{9D8B030D-6E8A-4147-A177-3AD203B41FA5}">
                      <a16:colId xmlns:a16="http://schemas.microsoft.com/office/drawing/2014/main" val="780901362"/>
                    </a:ext>
                  </a:extLst>
                </a:gridCol>
                <a:gridCol w="1460817">
                  <a:extLst>
                    <a:ext uri="{9D8B030D-6E8A-4147-A177-3AD203B41FA5}">
                      <a16:colId xmlns:a16="http://schemas.microsoft.com/office/drawing/2014/main" val="4235724293"/>
                    </a:ext>
                  </a:extLst>
                </a:gridCol>
              </a:tblGrid>
              <a:tr h="626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Bioglass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Cervital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KGS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Cerbone A-W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стеклокерамика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err="1">
                          <a:effectLst/>
                        </a:rPr>
                        <a:t>Bioverit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ГАП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Показатели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extLst>
                  <a:ext uri="{0D108BD9-81ED-4DB2-BD59-A6C34878D82A}">
                    <a16:rowId xmlns:a16="http://schemas.microsoft.com/office/drawing/2014/main" val="4189523158"/>
                  </a:ext>
                </a:extLst>
              </a:tr>
              <a:tr h="1262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Na2O–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CaO–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P2O5–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SiO2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стекло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ГАП+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стекло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матрикс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38% ГАП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+ 34% волласто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нита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+ 28% стекло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матрикса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extLst>
                  <a:ext uri="{0D108BD9-81ED-4DB2-BD59-A6C34878D82A}">
                    <a16:rowId xmlns:a16="http://schemas.microsoft.com/office/drawing/2014/main" val="2307247048"/>
                  </a:ext>
                </a:extLst>
              </a:tr>
              <a:tr h="208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extLst>
                  <a:ext uri="{0D108BD9-81ED-4DB2-BD59-A6C34878D82A}">
                    <a16:rowId xmlns:a16="http://schemas.microsoft.com/office/drawing/2014/main" val="2003395213"/>
                  </a:ext>
                </a:extLst>
              </a:tr>
              <a:tr h="427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Плотность,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г/см3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3,07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2,8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3,16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extLst>
                  <a:ext uri="{0D108BD9-81ED-4DB2-BD59-A6C34878D82A}">
                    <a16:rowId xmlns:a16="http://schemas.microsoft.com/office/drawing/2014/main" val="1856567623"/>
                  </a:ext>
                </a:extLst>
              </a:tr>
              <a:tr h="427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Прочность к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сжатию, MПa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500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1080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500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500–1000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extLst>
                  <a:ext uri="{0D108BD9-81ED-4DB2-BD59-A6C34878D82A}">
                    <a16:rowId xmlns:a16="http://schemas.microsoft.com/office/drawing/2014/main" val="250767122"/>
                  </a:ext>
                </a:extLst>
              </a:tr>
              <a:tr h="427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Прочность к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изгибу, MПa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42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100–150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215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100–160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115–200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extLst>
                  <a:ext uri="{0D108BD9-81ED-4DB2-BD59-A6C34878D82A}">
                    <a16:rowId xmlns:a16="http://schemas.microsoft.com/office/drawing/2014/main" val="2152960662"/>
                  </a:ext>
                </a:extLst>
              </a:tr>
              <a:tr h="626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Модуль Юнга,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ГПа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35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118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77–88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80–110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extLst>
                  <a:ext uri="{0D108BD9-81ED-4DB2-BD59-A6C34878D82A}">
                    <a16:rowId xmlns:a16="http://schemas.microsoft.com/office/drawing/2014/main" val="805522568"/>
                  </a:ext>
                </a:extLst>
              </a:tr>
              <a:tr h="626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Предел прочно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сти, МПа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2,0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0,5–1,0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extLst>
                  <a:ext uri="{0D108BD9-81ED-4DB2-BD59-A6C34878D82A}">
                    <a16:rowId xmlns:a16="http://schemas.microsoft.com/office/drawing/2014/main" val="1640333800"/>
                  </a:ext>
                </a:extLst>
              </a:tr>
              <a:tr h="427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Ударная вяз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кость, n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33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12–27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extLst>
                  <a:ext uri="{0D108BD9-81ED-4DB2-BD59-A6C34878D82A}">
                    <a16:rowId xmlns:a16="http://schemas.microsoft.com/office/drawing/2014/main" val="3430439325"/>
                  </a:ext>
                </a:extLst>
              </a:tr>
              <a:tr h="427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Прочность к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сжатию, MПa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500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1080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500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500–1000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extLst>
                  <a:ext uri="{0D108BD9-81ED-4DB2-BD59-A6C34878D82A}">
                    <a16:rowId xmlns:a16="http://schemas.microsoft.com/office/drawing/2014/main" val="2183848759"/>
                  </a:ext>
                </a:extLst>
              </a:tr>
              <a:tr h="427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Твердость по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Виккерсу, HV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680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500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600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07" marR="47607" marT="0" marB="0" anchor="ctr"/>
                </a:tc>
                <a:extLst>
                  <a:ext uri="{0D108BD9-81ED-4DB2-BD59-A6C34878D82A}">
                    <a16:rowId xmlns:a16="http://schemas.microsoft.com/office/drawing/2014/main" val="3904697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198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DDE96F4-B32D-4C2B-849B-B1CCEF5D4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960042"/>
              </p:ext>
            </p:extLst>
          </p:nvPr>
        </p:nvGraphicFramePr>
        <p:xfrm>
          <a:off x="1340529" y="427463"/>
          <a:ext cx="9818703" cy="5805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9876">
                  <a:extLst>
                    <a:ext uri="{9D8B030D-6E8A-4147-A177-3AD203B41FA5}">
                      <a16:colId xmlns:a16="http://schemas.microsoft.com/office/drawing/2014/main" val="3535783092"/>
                    </a:ext>
                  </a:extLst>
                </a:gridCol>
                <a:gridCol w="1402672">
                  <a:extLst>
                    <a:ext uri="{9D8B030D-6E8A-4147-A177-3AD203B41FA5}">
                      <a16:colId xmlns:a16="http://schemas.microsoft.com/office/drawing/2014/main" val="2209054361"/>
                    </a:ext>
                  </a:extLst>
                </a:gridCol>
                <a:gridCol w="1199876">
                  <a:extLst>
                    <a:ext uri="{9D8B030D-6E8A-4147-A177-3AD203B41FA5}">
                      <a16:colId xmlns:a16="http://schemas.microsoft.com/office/drawing/2014/main" val="2484131964"/>
                    </a:ext>
                  </a:extLst>
                </a:gridCol>
                <a:gridCol w="1402672">
                  <a:extLst>
                    <a:ext uri="{9D8B030D-6E8A-4147-A177-3AD203B41FA5}">
                      <a16:colId xmlns:a16="http://schemas.microsoft.com/office/drawing/2014/main" val="3378200640"/>
                    </a:ext>
                  </a:extLst>
                </a:gridCol>
                <a:gridCol w="1808263">
                  <a:extLst>
                    <a:ext uri="{9D8B030D-6E8A-4147-A177-3AD203B41FA5}">
                      <a16:colId xmlns:a16="http://schemas.microsoft.com/office/drawing/2014/main" val="2743908480"/>
                    </a:ext>
                  </a:extLst>
                </a:gridCol>
                <a:gridCol w="1402672">
                  <a:extLst>
                    <a:ext uri="{9D8B030D-6E8A-4147-A177-3AD203B41FA5}">
                      <a16:colId xmlns:a16="http://schemas.microsoft.com/office/drawing/2014/main" val="3771634421"/>
                    </a:ext>
                  </a:extLst>
                </a:gridCol>
                <a:gridCol w="1402672">
                  <a:extLst>
                    <a:ext uri="{9D8B030D-6E8A-4147-A177-3AD203B41FA5}">
                      <a16:colId xmlns:a16="http://schemas.microsoft.com/office/drawing/2014/main" val="2457619798"/>
                    </a:ext>
                  </a:extLst>
                </a:gridCol>
              </a:tblGrid>
              <a:tr h="1128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Материал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Предел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прочности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на разрыв,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МПа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Модуль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Юнга,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ГПА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Ударная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прочность,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Дж/м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Удлинение</a:t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до разрыва,</a:t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Плотность,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г/см3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Водо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раство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римость, 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extLst>
                  <a:ext uri="{0D108BD9-81ED-4DB2-BD59-A6C34878D82A}">
                    <a16:rowId xmlns:a16="http://schemas.microsoft.com/office/drawing/2014/main" val="3198769224"/>
                  </a:ext>
                </a:extLst>
              </a:tr>
              <a:tr h="369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ПММА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55–58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2,4–3,3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16–75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2-7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1,2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0,1–0,4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extLst>
                  <a:ext uri="{0D108BD9-81ED-4DB2-BD59-A6C34878D82A}">
                    <a16:rowId xmlns:a16="http://schemas.microsoft.com/office/drawing/2014/main" val="2272576255"/>
                  </a:ext>
                </a:extLst>
              </a:tr>
              <a:tr h="369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ПУ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1–69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0,07–6,9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1300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10–1000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1,05–1,5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extLst>
                  <a:ext uri="{0D108BD9-81ED-4DB2-BD59-A6C34878D82A}">
                    <a16:rowId xmlns:a16="http://schemas.microsoft.com/office/drawing/2014/main" val="1405415418"/>
                  </a:ext>
                </a:extLst>
              </a:tr>
              <a:tr h="1867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С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2,4–7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-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-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100–700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1,16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extLst>
                  <a:ext uri="{0D108BD9-81ED-4DB2-BD59-A6C34878D82A}">
                    <a16:rowId xmlns:a16="http://schemas.microsoft.com/office/drawing/2014/main" val="3937044539"/>
                  </a:ext>
                </a:extLst>
              </a:tr>
              <a:tr h="1867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ПТФЭ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14–34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0,4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160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200–400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2,2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extLst>
                  <a:ext uri="{0D108BD9-81ED-4DB2-BD59-A6C34878D82A}">
                    <a16:rowId xmlns:a16="http://schemas.microsoft.com/office/drawing/2014/main" val="702263602"/>
                  </a:ext>
                </a:extLst>
              </a:tr>
              <a:tr h="748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ПЭ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низкой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плотно-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4–6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0,1–0,26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-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90–800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0,91–0,93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0,01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extLst>
                  <a:ext uri="{0D108BD9-81ED-4DB2-BD59-A6C34878D82A}">
                    <a16:rowId xmlns:a16="http://schemas.microsoft.com/office/drawing/2014/main" val="1521979257"/>
                  </a:ext>
                </a:extLst>
              </a:tr>
              <a:tr h="938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ПЭ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средней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плотно-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8–24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0,17–</a:t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0,38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26,7–850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50–600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0,94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0,01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extLst>
                  <a:ext uri="{0D108BD9-81ED-4DB2-BD59-A6C34878D82A}">
                    <a16:rowId xmlns:a16="http://schemas.microsoft.com/office/drawing/2014/main" val="2202131419"/>
                  </a:ext>
                </a:extLst>
              </a:tr>
              <a:tr h="748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ПЭ вы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сокой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плотно-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21–38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0,4–1,24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26,7–850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20–1000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0,94–0,97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0,01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extLst>
                  <a:ext uri="{0D108BD9-81ED-4DB2-BD59-A6C34878D82A}">
                    <a16:rowId xmlns:a16="http://schemas.microsoft.com/office/drawing/2014/main" val="342500982"/>
                  </a:ext>
                </a:extLst>
              </a:tr>
              <a:tr h="1128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ПЭ ульт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равысо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кого веса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21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1,0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-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450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0,94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0,01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 anchor="ctr"/>
                </a:tc>
                <a:extLst>
                  <a:ext uri="{0D108BD9-81ED-4DB2-BD59-A6C34878D82A}">
                    <a16:rowId xmlns:a16="http://schemas.microsoft.com/office/drawing/2014/main" val="228242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4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35B20F-35CE-B452-D079-FF1CD0467918}"/>
              </a:ext>
            </a:extLst>
          </p:cNvPr>
          <p:cNvSpPr/>
          <p:nvPr/>
        </p:nvSpPr>
        <p:spPr>
          <a:xfrm>
            <a:off x="3993292" y="344545"/>
            <a:ext cx="4539049" cy="1199016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Биосовместимые материалы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9873CE4-8124-8530-3485-BB3F52A6A060}"/>
              </a:ext>
            </a:extLst>
          </p:cNvPr>
          <p:cNvSpPr/>
          <p:nvPr/>
        </p:nvSpPr>
        <p:spPr>
          <a:xfrm>
            <a:off x="1408671" y="2496065"/>
            <a:ext cx="2796335" cy="169699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Биотолерантные</a:t>
            </a:r>
            <a:endParaRPr lang="ru-RU" sz="28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670C01-2039-DA7C-93DC-733DFDCA5515}"/>
              </a:ext>
            </a:extLst>
          </p:cNvPr>
          <p:cNvSpPr/>
          <p:nvPr/>
        </p:nvSpPr>
        <p:spPr>
          <a:xfrm>
            <a:off x="3204519" y="4679091"/>
            <a:ext cx="2990335" cy="16969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Биоинертные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4A421F-C8E3-2A1F-A38D-927C2EA4C081}"/>
              </a:ext>
            </a:extLst>
          </p:cNvPr>
          <p:cNvSpPr/>
          <p:nvPr/>
        </p:nvSpPr>
        <p:spPr>
          <a:xfrm>
            <a:off x="5239266" y="2496065"/>
            <a:ext cx="2990335" cy="1696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Биоактивные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1FE7C8-CC58-3F63-9981-DD9D19ADF39F}"/>
              </a:ext>
            </a:extLst>
          </p:cNvPr>
          <p:cNvSpPr/>
          <p:nvPr/>
        </p:nvSpPr>
        <p:spPr>
          <a:xfrm flipH="1">
            <a:off x="7603524" y="4679090"/>
            <a:ext cx="3352800" cy="16969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Биорезорбируемые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E779C9A-B4AF-0AA9-7E7F-F8BC7F959AF8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66909" y="1307961"/>
            <a:ext cx="667525" cy="118810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897C6B9-825E-1BEC-3F9C-5FEC88D77573}"/>
              </a:ext>
            </a:extLst>
          </p:cNvPr>
          <p:cNvCxnSpPr>
            <a:cxnSpLocks/>
          </p:cNvCxnSpPr>
          <p:nvPr/>
        </p:nvCxnSpPr>
        <p:spPr>
          <a:xfrm flipH="1">
            <a:off x="2702011" y="1500731"/>
            <a:ext cx="1915297" cy="94446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E5D5D4E8-7472-6837-E69D-3A654800A1FE}"/>
              </a:ext>
            </a:extLst>
          </p:cNvPr>
          <p:cNvCxnSpPr>
            <a:cxnSpLocks/>
          </p:cNvCxnSpPr>
          <p:nvPr/>
        </p:nvCxnSpPr>
        <p:spPr>
          <a:xfrm flipH="1">
            <a:off x="4514335" y="1449860"/>
            <a:ext cx="830992" cy="322923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758DE62E-3189-D1D4-4412-23763580AFC5}"/>
              </a:ext>
            </a:extLst>
          </p:cNvPr>
          <p:cNvCxnSpPr>
            <a:cxnSpLocks/>
          </p:cNvCxnSpPr>
          <p:nvPr/>
        </p:nvCxnSpPr>
        <p:spPr>
          <a:xfrm>
            <a:off x="7817708" y="1449860"/>
            <a:ext cx="1672281" cy="322923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50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Задание 1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sz="3200" b="1" dirty="0">
                <a:latin typeface="+mn-lt"/>
              </a:rPr>
              <a:t>Соотнесите термины и признаки биосовместимых материалов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8890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r>
              <a:rPr lang="ru-RU" sz="3300" b="1" i="1" dirty="0"/>
              <a:t>1. </a:t>
            </a:r>
            <a:r>
              <a:rPr lang="ru-RU" sz="3300" b="1" i="1" dirty="0" err="1"/>
              <a:t>Биотолерантные</a:t>
            </a:r>
            <a:r>
              <a:rPr lang="ru-RU" sz="3300" b="1" dirty="0"/>
              <a:t> </a:t>
            </a:r>
          </a:p>
          <a:p>
            <a:pPr marL="514350" indent="-514350">
              <a:buAutoNum type="arabicPeriod"/>
            </a:pPr>
            <a:endParaRPr lang="ru-RU" sz="3300" b="1" dirty="0"/>
          </a:p>
          <a:p>
            <a:pPr marL="0" indent="0">
              <a:buNone/>
            </a:pPr>
            <a:r>
              <a:rPr lang="ru-RU" sz="3300" b="1" i="1" dirty="0"/>
              <a:t>2. Биорезорбируемые</a:t>
            </a:r>
          </a:p>
          <a:p>
            <a:pPr marL="0" indent="0">
              <a:buNone/>
            </a:pPr>
            <a:endParaRPr lang="ru-RU" sz="3300" b="1" dirty="0"/>
          </a:p>
          <a:p>
            <a:pPr marL="0" indent="0">
              <a:buNone/>
            </a:pPr>
            <a:r>
              <a:rPr lang="ru-RU" sz="3300" b="1" i="1" dirty="0">
                <a:solidFill>
                  <a:srgbClr val="222222"/>
                </a:solidFill>
              </a:rPr>
              <a:t>3. Биоинертные</a:t>
            </a:r>
          </a:p>
          <a:p>
            <a:pPr marL="0" indent="0">
              <a:buNone/>
            </a:pPr>
            <a:endParaRPr lang="ru-RU" sz="3300" b="1" dirty="0"/>
          </a:p>
          <a:p>
            <a:pPr marL="0" indent="0">
              <a:buNone/>
            </a:pPr>
            <a:r>
              <a:rPr lang="ru-RU" sz="3300" b="1" i="1" dirty="0"/>
              <a:t>4. Биоактивные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38329" y="1944526"/>
            <a:ext cx="7264893" cy="482375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100" dirty="0"/>
              <a:t>а) Материалы по мере растворения замещаются тканью организма (с образованием нетоксичных продуктов растворения)</a:t>
            </a:r>
          </a:p>
          <a:p>
            <a:pPr marL="0" indent="0" algn="just">
              <a:buNone/>
            </a:pPr>
            <a:r>
              <a:rPr lang="ru-RU" sz="3100" dirty="0"/>
              <a:t>б) </a:t>
            </a:r>
            <a:r>
              <a:rPr lang="ru-RU" sz="3100" dirty="0">
                <a:solidFill>
                  <a:srgbClr val="222222"/>
                </a:solidFill>
              </a:rPr>
              <a:t>Вокруг материалов в организме образуется волокнистая неприлегающая ткань - фиброзная капсула</a:t>
            </a:r>
          </a:p>
          <a:p>
            <a:pPr marL="0" indent="0" algn="just">
              <a:buNone/>
            </a:pPr>
            <a:r>
              <a:rPr lang="ru-RU" sz="3100" dirty="0">
                <a:solidFill>
                  <a:srgbClr val="222222"/>
                </a:solidFill>
              </a:rPr>
              <a:t>в) Материалы характеризуются образованием прилегающей межповерхностной связи с тканью</a:t>
            </a:r>
          </a:p>
          <a:p>
            <a:pPr marL="0" indent="0" algn="just">
              <a:buNone/>
            </a:pPr>
            <a:r>
              <a:rPr lang="ru-RU" sz="3100" dirty="0">
                <a:solidFill>
                  <a:srgbClr val="222222"/>
                </a:solidFill>
              </a:rPr>
              <a:t>г) </a:t>
            </a:r>
            <a:r>
              <a:rPr lang="ru-RU" sz="3100" i="1" dirty="0">
                <a:solidFill>
                  <a:srgbClr val="222222"/>
                </a:solidFill>
              </a:rPr>
              <a:t>материалы</a:t>
            </a:r>
            <a:r>
              <a:rPr lang="ru-RU" sz="3100" dirty="0">
                <a:solidFill>
                  <a:srgbClr val="222222"/>
                </a:solidFill>
              </a:rPr>
              <a:t> практически не взаимодействуют с окружающими тканями, не вызывают образования выраженного фиброзного слоя и стимуляцию </a:t>
            </a:r>
            <a:r>
              <a:rPr lang="ru-RU" sz="3100" dirty="0" err="1">
                <a:solidFill>
                  <a:srgbClr val="222222"/>
                </a:solidFill>
              </a:rPr>
              <a:t>остеогенеза</a:t>
            </a:r>
            <a:r>
              <a:rPr lang="ru-RU" sz="3100" dirty="0">
                <a:solidFill>
                  <a:srgbClr val="222222"/>
                </a:solidFill>
              </a:rPr>
              <a:t>.</a:t>
            </a:r>
            <a:endParaRPr lang="ru-RU" sz="31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92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F4A12-5C3F-E75C-CF0D-04C49B37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09601"/>
            <a:ext cx="10515600" cy="7578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Задание 2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EC4EFE-64C3-1A8C-C72D-B03B08BCB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67481"/>
            <a:ext cx="10515600" cy="7365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1A1A1A"/>
                </a:solidFill>
              </a:rPr>
              <a:t>Соотнесите материалы и классы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8283" y="5434991"/>
            <a:ext cx="2730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Сульфат бария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45316" y="4418633"/>
            <a:ext cx="1030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Титан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606832" y="554700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66813" y="3878246"/>
            <a:ext cx="1948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92D050"/>
                </a:solidFill>
              </a:rPr>
              <a:t>Цирконий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03986" y="2338668"/>
            <a:ext cx="4004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Органические полимеры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428305" y="2268414"/>
            <a:ext cx="295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Полидиоксанон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30686" y="3730441"/>
            <a:ext cx="5524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Сплавы кобальта и молибдена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852144" y="4524389"/>
            <a:ext cx="2270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Полиэтилен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9480218" y="5150998"/>
            <a:ext cx="1973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>
                <a:solidFill>
                  <a:srgbClr val="0070C0"/>
                </a:solidFill>
              </a:rPr>
              <a:t>Биостекла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036508" y="2970567"/>
            <a:ext cx="4318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Углеродные материалы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26996" y="3402275"/>
            <a:ext cx="2021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Полилактид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764706" y="4668222"/>
            <a:ext cx="3752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>Нержавеющая сталь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5720280" y="5474163"/>
            <a:ext cx="2356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Сплавы хрома</a:t>
            </a:r>
            <a:endParaRPr lang="ru-RU" sz="2400" dirty="0">
              <a:solidFill>
                <a:srgbClr val="222222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5289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F4A12-5C3F-E75C-CF0D-04C49B37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09601"/>
            <a:ext cx="10515600" cy="7578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Задание 3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EC4EFE-64C3-1A8C-C72D-B03B08BCB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39331"/>
            <a:ext cx="10515600" cy="445032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          Каждая команда рассматривает 1 класс материалов: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pPr algn="ctr"/>
            <a:r>
              <a:rPr lang="ru-RU" sz="3200" b="1" dirty="0">
                <a:solidFill>
                  <a:schemeClr val="tx1"/>
                </a:solidFill>
              </a:rPr>
              <a:t>Предложить варианты применения материала в теле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56689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9346C-031E-9D41-B210-B80CF7C92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67" y="251235"/>
            <a:ext cx="10515600" cy="4225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   </a:t>
            </a:r>
            <a:br>
              <a:rPr lang="ru-RU" dirty="0"/>
            </a:br>
            <a:r>
              <a:rPr lang="ru-RU" b="1" dirty="0">
                <a:solidFill>
                  <a:srgbClr val="00B050"/>
                </a:solidFill>
              </a:rPr>
              <a:t>Задание 4</a:t>
            </a:r>
            <a:br>
              <a:rPr lang="ru-RU" dirty="0"/>
            </a:br>
            <a:r>
              <a:rPr lang="ru-RU" dirty="0"/>
              <a:t>         </a:t>
            </a:r>
            <a:r>
              <a:rPr lang="ru-RU" sz="4000" b="1" dirty="0"/>
              <a:t>Соотнесите названия и материалов и их изображение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7645C5-F995-D30B-8889-7B65804DC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6469" y="6320622"/>
            <a:ext cx="1592833" cy="37432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Фторопласт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ttps://propitay.ru/wp-content/uploads/2020/02/1163_image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521" y="1941790"/>
            <a:ext cx="2176212" cy="217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edia.springernature.com/full/springer-static/image/art%3A10.1186%2Fs40824-018-0149-3/MediaObjects/40824_2018_149_Fig3_HTM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23" y="1944732"/>
            <a:ext cx="5628352" cy="283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echcosmetic.ru/image/cache/catalog/product/dfc0f86ca518968d8b1dd50dce4af5b8-1000x1000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7" b="17236"/>
          <a:stretch/>
        </p:blipFill>
        <p:spPr bwMode="auto">
          <a:xfrm>
            <a:off x="221512" y="4535702"/>
            <a:ext cx="3071103" cy="202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kirelis.ru/upload/iblock/379/c3ba0c03b9dd11dc93220016e65d6663_e23ba580e08a11eac88ac4544456d98a.jp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06" y="1967643"/>
            <a:ext cx="3176071" cy="210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misis.ru/files/21108/TIGRIS_Product_Shot.jp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661" y="4781593"/>
            <a:ext cx="3463623" cy="196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52868" y="4805774"/>
            <a:ext cx="3525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Сплавы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никелида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титана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8452" y="5828224"/>
            <a:ext cx="2121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Полигликолид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00138" y="5347732"/>
            <a:ext cx="4399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Кальций –фосфатная керамика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3748" y="5858957"/>
            <a:ext cx="1333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Силикон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006" y="2139519"/>
            <a:ext cx="30168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9295" y="4229362"/>
            <a:ext cx="30168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46008" y="2082278"/>
            <a:ext cx="3016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12532" y="5088629"/>
            <a:ext cx="3016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1181" y="4635913"/>
            <a:ext cx="30168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50765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9791C-29EF-8A87-6793-39CF65E0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729"/>
            <a:ext cx="10515600" cy="1044903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                      </a:t>
            </a:r>
            <a:r>
              <a:rPr lang="ru-RU" b="1" dirty="0">
                <a:solidFill>
                  <a:srgbClr val="00B050"/>
                </a:solidFill>
              </a:rPr>
              <a:t>Задание 5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                                   </a:t>
            </a:r>
            <a:r>
              <a:rPr lang="ru-RU" b="1" dirty="0"/>
              <a:t>Что это 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D8D2A1-E5E3-68FB-BBF4-CE89B277D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724" y="1465077"/>
            <a:ext cx="2794661" cy="95907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8F341F9-A27F-9626-3D18-4CBA7773723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83161"/>
            <a:ext cx="5183188" cy="273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884B3AD-830B-4BF3-FBE6-2330F97FF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29686"/>
            <a:ext cx="5319584" cy="251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9757BEB1-D3BB-80F1-302F-542F33C4579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24" y="3976710"/>
            <a:ext cx="5426851" cy="274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4FDAFD8E-2CCB-F2AE-1C84-869510241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24" y="1326868"/>
            <a:ext cx="5426851" cy="251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92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17ADD-5AC7-410B-2BC4-2F5F959D7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556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</a:rPr>
              <a:t>Задание 6</a:t>
            </a:r>
            <a:br>
              <a:rPr lang="ru-RU" sz="2400" dirty="0"/>
            </a:br>
            <a:r>
              <a:rPr lang="ru-RU" sz="2800" b="1" dirty="0">
                <a:latin typeface="+mn-lt"/>
              </a:rPr>
              <a:t>Назовите новые технологии, используемые для получения биоматериалов</a:t>
            </a:r>
            <a:endParaRPr lang="ru-RU" sz="2400" b="1" dirty="0">
              <a:latin typeface="+mn-lt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F2D424C-EE05-647D-701B-4FC1D727E5A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8" y="4417680"/>
            <a:ext cx="4719507" cy="202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73CFAE18-77DD-E6D3-80AE-61B3638D4B0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2435765"/>
            <a:ext cx="5183188" cy="329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C4473FE7-0D6C-6C78-82AE-CF733E23D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5" t="7138" r="14750" b="8213"/>
          <a:stretch/>
        </p:blipFill>
        <p:spPr bwMode="auto">
          <a:xfrm>
            <a:off x="634469" y="1682651"/>
            <a:ext cx="4719507" cy="249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508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4F5FF-A5C7-4CA0-B106-C56B48AD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158910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</a:rPr>
              <a:t>Задание 7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sz="3100" b="1" dirty="0">
                <a:latin typeface="+mn-lt"/>
              </a:rPr>
              <a:t>Разработка КМ с волокнистым наполнителем для имплантации в организм человека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BFD438-AAA1-481D-9597-037553516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89103"/>
            <a:ext cx="10515600" cy="4935984"/>
          </a:xfrm>
        </p:spPr>
        <p:txBody>
          <a:bodyPr>
            <a:normAutofit fontScale="55000" lnSpcReduction="20000"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sz="3300" dirty="0">
                <a:solidFill>
                  <a:schemeClr val="tx1"/>
                </a:solidFill>
              </a:rPr>
              <a:t>1. Выбрать биологическую структуру в организме человека (кость, хрящ или </a:t>
            </a:r>
            <a:r>
              <a:rPr lang="ru-RU" sz="3300" dirty="0" err="1">
                <a:solidFill>
                  <a:schemeClr val="tx1"/>
                </a:solidFill>
              </a:rPr>
              <a:t>др</a:t>
            </a:r>
            <a:r>
              <a:rPr lang="ru-RU" sz="3300" dirty="0">
                <a:solidFill>
                  <a:schemeClr val="tx1"/>
                </a:solidFill>
              </a:rPr>
              <a:t>). По табл. определить ее </a:t>
            </a:r>
            <a:r>
              <a:rPr lang="ru-RU" sz="3300" dirty="0">
                <a:solidFill>
                  <a:srgbClr val="FF0000"/>
                </a:solidFill>
              </a:rPr>
              <a:t>предел прочности на растяжение и модуль Юнга</a:t>
            </a:r>
            <a:r>
              <a:rPr lang="ru-RU" sz="3300" dirty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ru-RU" sz="3300" dirty="0">
                <a:solidFill>
                  <a:schemeClr val="tx1"/>
                </a:solidFill>
              </a:rPr>
              <a:t>2.Выбрать матрицу, наполнитель и рассчитать количество  наполнителя (в %) таким образом, чтобы композит имел механические свойства, близкие к аналогичным свойствам выбранной в п.1 биологической структуры. Механические свойства матрицы и наполнителя найти в таблицах  ниже или в Интернет.</a:t>
            </a:r>
          </a:p>
          <a:p>
            <a:pPr lvl="0"/>
            <a:r>
              <a:rPr lang="ru-RU" sz="3300" dirty="0">
                <a:solidFill>
                  <a:schemeClr val="tx1"/>
                </a:solidFill>
              </a:rPr>
              <a:t>3. Параметры механических свойств (предел прочности на растяжение и модуль Юнга) рассчитывать по уравнению аддитивности (в лекции стр.2)</a:t>
            </a:r>
          </a:p>
          <a:p>
            <a:r>
              <a:rPr lang="ru-RU" sz="3300" dirty="0">
                <a:solidFill>
                  <a:srgbClr val="FF0000"/>
                </a:solidFill>
              </a:rPr>
              <a:t>Свойства композитов с волокнистым наполнителем определяют из уравнения аддитивности свойств</a:t>
            </a:r>
          </a:p>
          <a:p>
            <a:r>
              <a:rPr lang="ru-RU" sz="3300" dirty="0">
                <a:solidFill>
                  <a:srgbClr val="FF0000"/>
                </a:solidFill>
              </a:rPr>
              <a:t>                                                                           </a:t>
            </a:r>
            <a:r>
              <a:rPr lang="ru-RU" sz="3300" dirty="0" err="1">
                <a:solidFill>
                  <a:srgbClr val="FF0000"/>
                </a:solidFill>
              </a:rPr>
              <a:t>Х</a:t>
            </a:r>
            <a:r>
              <a:rPr lang="ru-RU" sz="3300" baseline="-25000" dirty="0" err="1">
                <a:solidFill>
                  <a:srgbClr val="FF0000"/>
                </a:solidFill>
              </a:rPr>
              <a:t>к</a:t>
            </a:r>
            <a:r>
              <a:rPr lang="ru-RU" sz="3300" dirty="0">
                <a:solidFill>
                  <a:srgbClr val="FF0000"/>
                </a:solidFill>
              </a:rPr>
              <a:t>∙</a:t>
            </a:r>
            <a:r>
              <a:rPr lang="en-US" sz="3300" dirty="0">
                <a:solidFill>
                  <a:srgbClr val="FF0000"/>
                </a:solidFill>
              </a:rPr>
              <a:t>V</a:t>
            </a:r>
            <a:r>
              <a:rPr lang="ru-RU" sz="3300" baseline="-25000" dirty="0">
                <a:solidFill>
                  <a:srgbClr val="FF0000"/>
                </a:solidFill>
              </a:rPr>
              <a:t>к </a:t>
            </a:r>
            <a:r>
              <a:rPr lang="ru-RU" sz="3300" dirty="0">
                <a:solidFill>
                  <a:srgbClr val="FF0000"/>
                </a:solidFill>
              </a:rPr>
              <a:t>= </a:t>
            </a:r>
            <a:r>
              <a:rPr lang="ru-RU" sz="3300" dirty="0" err="1">
                <a:solidFill>
                  <a:srgbClr val="FF0000"/>
                </a:solidFill>
              </a:rPr>
              <a:t>Х</a:t>
            </a:r>
            <a:r>
              <a:rPr lang="ru-RU" sz="3300" baseline="-25000" dirty="0" err="1">
                <a:solidFill>
                  <a:srgbClr val="FF0000"/>
                </a:solidFill>
              </a:rPr>
              <a:t>н</a:t>
            </a:r>
            <a:r>
              <a:rPr lang="ru-RU" sz="3300" dirty="0">
                <a:solidFill>
                  <a:srgbClr val="FF0000"/>
                </a:solidFill>
              </a:rPr>
              <a:t>∙</a:t>
            </a:r>
            <a:r>
              <a:rPr lang="en-US" sz="3300" dirty="0">
                <a:solidFill>
                  <a:srgbClr val="FF0000"/>
                </a:solidFill>
              </a:rPr>
              <a:t>V</a:t>
            </a:r>
            <a:r>
              <a:rPr lang="ru-RU" sz="3300" baseline="-25000" dirty="0">
                <a:solidFill>
                  <a:srgbClr val="FF0000"/>
                </a:solidFill>
              </a:rPr>
              <a:t>н</a:t>
            </a:r>
            <a:r>
              <a:rPr lang="ru-RU" sz="3300" dirty="0">
                <a:solidFill>
                  <a:srgbClr val="FF0000"/>
                </a:solidFill>
              </a:rPr>
              <a:t>+ Х</a:t>
            </a:r>
            <a:r>
              <a:rPr lang="ru-RU" sz="3300" baseline="-25000" dirty="0">
                <a:solidFill>
                  <a:srgbClr val="FF0000"/>
                </a:solidFill>
              </a:rPr>
              <a:t>м</a:t>
            </a:r>
            <a:r>
              <a:rPr lang="ru-RU" sz="3300" dirty="0">
                <a:solidFill>
                  <a:srgbClr val="FF0000"/>
                </a:solidFill>
              </a:rPr>
              <a:t>∙</a:t>
            </a:r>
            <a:r>
              <a:rPr lang="en-US" sz="3300" dirty="0">
                <a:solidFill>
                  <a:srgbClr val="FF0000"/>
                </a:solidFill>
              </a:rPr>
              <a:t>V</a:t>
            </a:r>
            <a:r>
              <a:rPr lang="ru-RU" sz="3300" baseline="-25000" dirty="0">
                <a:solidFill>
                  <a:srgbClr val="FF0000"/>
                </a:solidFill>
              </a:rPr>
              <a:t>м</a:t>
            </a:r>
            <a:r>
              <a:rPr lang="ru-RU" sz="3300" dirty="0">
                <a:solidFill>
                  <a:srgbClr val="FF0000"/>
                </a:solidFill>
              </a:rPr>
              <a:t>,                                           (1)</a:t>
            </a:r>
          </a:p>
          <a:p>
            <a:r>
              <a:rPr lang="ru-RU" sz="3300" dirty="0">
                <a:solidFill>
                  <a:srgbClr val="FF0000"/>
                </a:solidFill>
              </a:rPr>
              <a:t>где Х – характеристика свойства,</a:t>
            </a:r>
          </a:p>
          <a:p>
            <a:r>
              <a:rPr lang="en-US" sz="3300" dirty="0">
                <a:solidFill>
                  <a:srgbClr val="FF0000"/>
                </a:solidFill>
              </a:rPr>
              <a:t>V</a:t>
            </a:r>
            <a:r>
              <a:rPr lang="ru-RU" sz="3300" dirty="0">
                <a:solidFill>
                  <a:srgbClr val="FF0000"/>
                </a:solidFill>
              </a:rPr>
              <a:t> – объем, %, </a:t>
            </a:r>
          </a:p>
          <a:p>
            <a:r>
              <a:rPr lang="ru-RU" sz="3300" dirty="0">
                <a:solidFill>
                  <a:srgbClr val="FF0000"/>
                </a:solidFill>
              </a:rPr>
              <a:t>            к, н, м – индексы, обозначающие соответственно композит, наполнитель и матрицу.</a:t>
            </a:r>
          </a:p>
          <a:p>
            <a:r>
              <a:rPr lang="ru-RU" sz="3300" dirty="0">
                <a:solidFill>
                  <a:schemeClr val="tx1"/>
                </a:solidFill>
              </a:rPr>
              <a:t>Изменяя свойства и объемное содержание наполнителя и матрицы получают КМ с заданным комплексом свойств.</a:t>
            </a:r>
          </a:p>
          <a:p>
            <a:r>
              <a:rPr lang="ru-RU" sz="3300" dirty="0">
                <a:solidFill>
                  <a:schemeClr val="tx1"/>
                </a:solidFill>
              </a:rPr>
              <a:t> </a:t>
            </a:r>
          </a:p>
          <a:p>
            <a:pPr lvl="0"/>
            <a:r>
              <a:rPr lang="ru-RU" sz="3300" dirty="0">
                <a:solidFill>
                  <a:schemeClr val="tx1"/>
                </a:solidFill>
              </a:rPr>
              <a:t>4.Представить результаты расчета.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7131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2187</TotalTime>
  <Words>825</Words>
  <Application>Microsoft Office PowerPoint</Application>
  <PresentationFormat>Широкоэкранный</PresentationFormat>
  <Paragraphs>276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Roboto</vt:lpstr>
      <vt:lpstr>Times New Roman</vt:lpstr>
      <vt:lpstr>Wingdings 3</vt:lpstr>
      <vt:lpstr>Тема Office</vt:lpstr>
      <vt:lpstr>Ион</vt:lpstr>
      <vt:lpstr>Презентация PowerPoint</vt:lpstr>
      <vt:lpstr>Презентация PowerPoint</vt:lpstr>
      <vt:lpstr>Задание 1 Соотнесите термины и признаки биосовместимых материалов</vt:lpstr>
      <vt:lpstr>Задание 2</vt:lpstr>
      <vt:lpstr>Задание 3</vt:lpstr>
      <vt:lpstr>      Задание 4          Соотнесите названия и материалов и их изображение </vt:lpstr>
      <vt:lpstr>                                  Задание 5                                     Что это ?</vt:lpstr>
      <vt:lpstr>Задание 6 Назовите новые технологии, используемые для получения биоматериалов</vt:lpstr>
      <vt:lpstr>Задание 7 Разработка КМ с волокнистым наполнителем для имплантации в организм человека</vt:lpstr>
      <vt:lpstr>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Балькова</dc:creator>
  <cp:lastModifiedBy>софья ветрова</cp:lastModifiedBy>
  <cp:revision>24</cp:revision>
  <dcterms:created xsi:type="dcterms:W3CDTF">2023-10-29T10:25:03Z</dcterms:created>
  <dcterms:modified xsi:type="dcterms:W3CDTF">2023-12-03T12:21:52Z</dcterms:modified>
</cp:coreProperties>
</file>