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  <p:sldMasterId id="2147483714" r:id="rId3"/>
    <p:sldMasterId id="2147483720" r:id="rId4"/>
    <p:sldMasterId id="2147483724" r:id="rId5"/>
    <p:sldMasterId id="2147483736" r:id="rId6"/>
    <p:sldMasterId id="2147483738" r:id="rId7"/>
    <p:sldMasterId id="2147483744" r:id="rId8"/>
    <p:sldMasterId id="2147483752" r:id="rId9"/>
    <p:sldMasterId id="2147483758" r:id="rId10"/>
  </p:sldMasterIdLst>
  <p:notesMasterIdLst>
    <p:notesMasterId r:id="rId25"/>
  </p:notesMasterIdLst>
  <p:sldIdLst>
    <p:sldId id="256" r:id="rId11"/>
    <p:sldId id="260" r:id="rId12"/>
    <p:sldId id="271" r:id="rId13"/>
    <p:sldId id="277" r:id="rId14"/>
    <p:sldId id="267" r:id="rId15"/>
    <p:sldId id="279" r:id="rId16"/>
    <p:sldId id="281" r:id="rId17"/>
    <p:sldId id="284" r:id="rId18"/>
    <p:sldId id="286" r:id="rId19"/>
    <p:sldId id="292" r:id="rId20"/>
    <p:sldId id="293" r:id="rId21"/>
    <p:sldId id="296" r:id="rId22"/>
    <p:sldId id="300" r:id="rId23"/>
    <p:sldId id="30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0" autoAdjust="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1C51-F4A7-4AC5-8EE8-FE9A6D41178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0378-B58B-4992-A856-86980EBA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4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Биосовместимость</a:t>
            </a:r>
            <a:r>
              <a:rPr lang="ru-RU" baseline="0" dirty="0"/>
              <a:t> - у</a:t>
            </a:r>
            <a:r>
              <a:rPr lang="ru-RU" dirty="0"/>
              <a:t>стойчивость имплантируемого материала к воздействию сред организма и отсутствие токсического действия  на ткани организма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0378-B58B-4992-A856-86980EBA1E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8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0378-B58B-4992-A856-86980EBA1E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0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1.+биологически стабильные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образуют соединительные капсулы вокруг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имплантата,не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включаются в метаболизм костной ткани, не образуют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физикохимической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связей с костным матриксом, не имеют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остеоиндуктивных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2.+ не подвергаются деградации, образуют устойчивые оксидные пленки на поверхности, способные стать основой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остеокондуктивной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матрицы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 включаются в метаболизм.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включаются в метаболизм костного матрикса, со временем замещаются костной тканью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0378-B58B-4992-A856-86980EBA1E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1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Деформации, исчезающие после снятия напряжений, называют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упругими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сохраняющиеся после прекращения действия внешних напряжений -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остаточными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деформация, происходящая без разрушения, называется </a:t>
            </a:r>
            <a:r>
              <a:rPr lang="ru-RU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86B3-ADAB-4B8B-BE45-7E1B3FA9730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1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исследования биологических свойств медицинских изделий и материалов,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577F-8B64-41FF-9427-BE0672A486F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 на раздражение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определить способность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материала или его экстракта вызывать воспалительную реакцию при прямом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контакте с тканью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Гемолитическое действие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повышенное разрушение эритроцитов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имплантационного теста оценивают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местное патогенное воздействие на ткани.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Острая токсичности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-определение летальной дозы материала или вытяжки  и выявление возможного токсического эффекта материала при однократном или многократном воздействии в течение периода времени менее 24 ч.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577F-8B64-41FF-9427-BE0672A486F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7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FA50-415E-43F6-9198-8DCD30BA7BA9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4E27-ADED-4927-B4D4-32C782323688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9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6E6E-52AE-4DEC-B41F-7B075A0C248A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9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8E6-F4EF-4F80-A98F-AF4A363618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FA9-2835-4935-A5D7-778E6D0F0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0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50C3-3A6A-4806-8635-058D46E98D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216-AAF2-4B41-9D48-0968DA75C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38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98F-BA00-48DC-B36B-593765DA8B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13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B8C-BC1D-4EA0-8850-9A80B7F4BD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1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3E9C-03E2-49AC-874B-B46F57E6AE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06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FE-2D6E-4FE1-867B-9AC9838E5E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7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7636-6923-45B6-82F0-C0610FFCCBD0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6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E3D-8B8A-4F20-ABCD-891F180DAE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2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B35F-2C88-4C0A-90C4-2EDF76895CDD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5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5D74-8A6E-4FB9-87F0-6A910C4A8A86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5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FAEB-FB7C-45D7-9162-E66A76EA7294}" type="datetime1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0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B36E-0396-48C6-B172-B096F2B22FDE}" type="datetime1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D5F3-440E-4A73-B00B-169D8B11C5A2}" type="datetime1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0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03F0-2543-45AA-B3A5-775DB9D7FE6B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9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E3F9-BDF6-4990-923D-BF6E59578791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0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A2FBD-D9F9-45FA-B534-2C543F6F4A45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66C1-5EAB-4C5A-8FC9-0C3719872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1EB6-3B59-427F-9A3D-C6C31C62EB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2936-B58C-428B-BFDD-5A661D164E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1582-BF99-4F05-9AE4-1E1DF38C65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70DC-5AFC-48EF-9F37-71CE88522B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0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33FF-9640-46CA-8614-D05F317175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DDA1-63B8-454C-A29A-70B441A70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9BC7-50B8-40F4-B9E3-98291D5036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95C7-D051-4B1F-8253-812A893FE9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480" y="411480"/>
            <a:ext cx="9814560" cy="309848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свойств биосовместимых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906077"/>
          </a:xfrm>
        </p:spPr>
        <p:txBody>
          <a:bodyPr>
            <a:normAutofit lnSpcReduction="10000"/>
          </a:bodyPr>
          <a:lstStyle/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курса: к.т.н., доцент Т. И. Балькова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Материаловедение и технологии машиностроения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аграрный университет — МСХА им. К. А. Тимирязева 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4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"/>
            <a:ext cx="10550170" cy="18970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Химические свойства материалов</a:t>
            </a:r>
            <a:b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 стойкость материала к влиянию контактирующих с ним веществ.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Металлы и сплавы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Коррозионная стойкость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Неметаллические материалы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 к старению</a:t>
            </a:r>
          </a:p>
        </p:txBody>
      </p:sp>
      <p:pic>
        <p:nvPicPr>
          <p:cNvPr id="1026" name="Picture 2" descr="https://news-cdn.softpedia.com/images/news2/3d-printed-titanium-sternum-and-rib-cage-saves-man-s-life-491528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845559"/>
            <a:ext cx="5157787" cy="37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c-tv.ru/upload/images/original/2d/2d7bc1f2c5e9d83f97c4096ac34de8861fe5f7c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45559"/>
            <a:ext cx="5183188" cy="37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9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-204716"/>
            <a:ext cx="11477767" cy="68102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Металлические материалы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10852"/>
              </p:ext>
            </p:extLst>
          </p:nvPr>
        </p:nvGraphicFramePr>
        <p:xfrm>
          <a:off x="313900" y="1214651"/>
          <a:ext cx="11573300" cy="5351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7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 и сплавы 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Нелегированные стали 30,45,50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У8А – У12А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Легированные стали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12Х13, 30Х13, 65 Г, 50X14МФ, ХВ5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Титановые сплавы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ОТ4-1, ОТ 4 ,ВТ 6, ВТ14, ВТ16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2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нструменты (колющие, режущие, зажимные, зондирующие, бужирующие)  Изделия травматологические (соединяющие и воздействующие на ткани организма)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Нитинол (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Ni+Ti</a:t>
                      </a: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Титановые сплавы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Сплавы кобальта (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9475" algn="l"/>
                        </a:tabLs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Имплантаты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03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Старение полимерных материалов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самопроизвольное необратимое изменение важнейших технических характеристик, происходящее в результате химических и физических процессов, развивающихся в материале при эксплуатации и хранении.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старения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4755" t="44567" r="29599" b="17226"/>
          <a:stretch/>
        </p:blipFill>
        <p:spPr bwMode="auto">
          <a:xfrm>
            <a:off x="1530907" y="3234519"/>
            <a:ext cx="8857397" cy="3384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2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6471"/>
            <a:ext cx="10515600" cy="4380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Биологические свойства материалов</a:t>
            </a:r>
            <a:b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  воздействие на биологическую среду, в которой находятся                        (степень токсичности для живых организмов)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Имплантат должен:</a:t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ГОСТ Р ИСО 10993-1-2009    Изделия медицинские. Оценка    биологического действия медицинских изделий.</a:t>
            </a:r>
            <a:b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42448"/>
            <a:ext cx="10515600" cy="364395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не вызывать отравления организма и не быть аллергеном,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не травмировать живую ткань,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не быть канцерогенным,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не вызывать антигенного действия,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не вызывать деструкции и разложения белков и ферментов,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не нарушать электролитный баланс,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не вызывать отклонений в системах метаболизма.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6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25247" t="20056" r="28384" b="18823"/>
          <a:stretch/>
        </p:blipFill>
        <p:spPr bwMode="auto">
          <a:xfrm>
            <a:off x="1127760" y="473825"/>
            <a:ext cx="10210800" cy="6084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4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272955"/>
            <a:ext cx="116824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Введение</a:t>
            </a:r>
          </a:p>
          <a:p>
            <a:pPr algn="just"/>
            <a:endParaRPr lang="ru-RU" sz="3600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Биосовместимость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— способность материала встраиваться в организм пациента, не вызывать побочных клинических проявлений и индуцировать клеточный или тканевой ответ, необходимый для достижения оптимального терапевтического эффекта.</a:t>
            </a:r>
          </a:p>
          <a:p>
            <a:pPr algn="just"/>
            <a:endParaRPr lang="ru-RU" sz="32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Биосовместимые материалы и устройства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материалы или устройства, которые действуют или функционируют гармонично и согласованно при нахождении в контакте или внутри живого тела, не вызывая серьезных заболеваний или осложнений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8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869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биосовместимости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 на три группы: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684" y="3302759"/>
            <a:ext cx="3384645" cy="24020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Биотолерантные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1597" y="3302759"/>
            <a:ext cx="3240206" cy="240200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Биоинертные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6518" y="3302759"/>
            <a:ext cx="3547281" cy="240200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Биоактивные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Примеры биосовместимых материалов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9503" t="26806" r="26243" b="11882"/>
          <a:stretch/>
        </p:blipFill>
        <p:spPr bwMode="auto">
          <a:xfrm>
            <a:off x="838200" y="1064525"/>
            <a:ext cx="10515600" cy="5636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2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7740" t="31654" r="24960" b="12167"/>
          <a:stretch/>
        </p:blipFill>
        <p:spPr bwMode="auto">
          <a:xfrm>
            <a:off x="122830" y="134083"/>
            <a:ext cx="11764369" cy="6723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13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Механические свойства материалов</a:t>
            </a:r>
            <a:b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 способность материала сопротивляться деформированию и разрушению под действием напряжений, возникающих вследствие силовых и тепловых нагрузок.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механические свойства: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022" t="50858" r="29610" b="38694"/>
          <a:stretch/>
        </p:blipFill>
        <p:spPr bwMode="auto">
          <a:xfrm>
            <a:off x="1187356" y="3147657"/>
            <a:ext cx="10166444" cy="2761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1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-1255593"/>
            <a:ext cx="10515600" cy="6690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растяжения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3078" t="20403" r="36945" b="23543"/>
          <a:stretch/>
        </p:blipFill>
        <p:spPr bwMode="auto">
          <a:xfrm>
            <a:off x="655093" y="641445"/>
            <a:ext cx="11068334" cy="633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8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-309490"/>
            <a:ext cx="11477767" cy="691500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материала  деформироваться под действием внешних нагрузок.</a:t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0946" t="37572" r="31213" b="33748"/>
          <a:stretch/>
        </p:blipFill>
        <p:spPr bwMode="auto">
          <a:xfrm>
            <a:off x="2124221" y="1800665"/>
            <a:ext cx="7526215" cy="4543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946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Твердость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поверхности материала сопротивляться вдавливанию инородного тела. Вдавливаемое тело называется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индентор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методами определения твердости металлов и сплавов являются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4372" t="62168" r="30412" b="19295"/>
          <a:stretch/>
        </p:blipFill>
        <p:spPr bwMode="auto">
          <a:xfrm>
            <a:off x="1132764" y="3436373"/>
            <a:ext cx="10044752" cy="3023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B6EC-D972-4F07-A009-F4EA2E76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710</Words>
  <Application>Microsoft Office PowerPoint</Application>
  <PresentationFormat>Широкоэкранный</PresentationFormat>
  <Paragraphs>72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2_Тема Office</vt:lpstr>
      <vt:lpstr>4_Тема Office</vt:lpstr>
      <vt:lpstr>7_Тема Office</vt:lpstr>
      <vt:lpstr>9_Тема Office</vt:lpstr>
      <vt:lpstr>15_Тема Office</vt:lpstr>
      <vt:lpstr>16_Тема Office</vt:lpstr>
      <vt:lpstr>19_Тема Office</vt:lpstr>
      <vt:lpstr>23_Тема Office</vt:lpstr>
      <vt:lpstr>26_Тема Office</vt:lpstr>
      <vt:lpstr>Методы исследования свойств биосовместимых материалов</vt:lpstr>
      <vt:lpstr>Презентация PowerPoint</vt:lpstr>
      <vt:lpstr> По биосовместимости материалы  делят на три группы:    </vt:lpstr>
      <vt:lpstr>    Примеры биосовместимых материалов  </vt:lpstr>
      <vt:lpstr>Презентация PowerPoint</vt:lpstr>
      <vt:lpstr>Механические свойства материалов определяют способность материала сопротивляться деформированию и разрушению под действием напряжений, возникающих вследствие силовых и тепловых нагрузок.  Основные механические свойства:         </vt:lpstr>
      <vt:lpstr>Кривая растяжения        </vt:lpstr>
      <vt:lpstr>Пластичность способность материала  деформироваться под действием внешних нагрузок.        </vt:lpstr>
      <vt:lpstr>Твердость способность поверхности материала сопротивляться вдавливанию инородного тела. Вдавливаемое тело называется индентор.  Основными методами определения твердости металлов и сплавов являются         </vt:lpstr>
      <vt:lpstr>         Химические свойства материалов характеризуют стойкость материала к влиянию контактирующих с ним веществ. </vt:lpstr>
      <vt:lpstr>              Металлические материалы                                 </vt:lpstr>
      <vt:lpstr>     Старение полимерных материалов самопроизвольное необратимое изменение важнейших технических характеристик, происходящее в результате химических и физических процессов, развивающихся в материале при эксплуатации и хранении.  Причины старения          </vt:lpstr>
      <vt:lpstr>            Биологические свойства материалов характеризуют  воздействие на биологическую среду, в которой находятся                        (степень токсичности для живых организмов)  Имплантат должен:                        ГОСТ Р ИСО 10993-1-2009    Изделия медицинские. Оценка    биологического действия медицинских изделий.        </vt:lpstr>
      <vt:lpstr>Презентация PowerPoint</vt:lpstr>
    </vt:vector>
  </TitlesOfParts>
  <Company>TRANSAS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Балькова</dc:creator>
  <cp:lastModifiedBy>Татьяна Балькова</cp:lastModifiedBy>
  <cp:revision>86</cp:revision>
  <dcterms:created xsi:type="dcterms:W3CDTF">2022-07-31T09:07:53Z</dcterms:created>
  <dcterms:modified xsi:type="dcterms:W3CDTF">2023-12-15T20:33:23Z</dcterms:modified>
</cp:coreProperties>
</file>