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76" r:id="rId6"/>
    <p:sldId id="261" r:id="rId7"/>
    <p:sldId id="262" r:id="rId8"/>
    <p:sldId id="270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34D36-D10C-4901-9BE8-97EF17FC34AD}" v="391" dt="2023-05-21T19:52:11.621"/>
    <p1510:client id="{564F4DCC-21A6-4552-8059-77D7D799C7AB}" v="836" dt="2023-05-18T19:05:51.531"/>
    <p1510:client id="{866B96DB-41DF-4DE6-9623-C4A2D41D4FE6}" v="409" dt="2023-05-16T19:03:33.464"/>
    <p1510:client id="{8AF49C95-ED1A-43DF-AB06-7A684A9E90AE}" v="18" dt="2023-05-18T17:06:58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1" d="2"/>
          <a:sy n="1" d="2"/>
        </p:scale>
        <p:origin x="-1488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5352E-0F7C-41F9-AFFC-AE54A4FA6D29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E431325-7D54-4B29-A79A-613484D7DB37}">
      <dgm:prSet/>
      <dgm:spPr/>
      <dgm:t>
        <a:bodyPr/>
        <a:lstStyle/>
        <a:p>
          <a:r>
            <a:rPr lang="en-US" b="1" dirty="0"/>
            <a:t>1.</a:t>
          </a:r>
          <a:r>
            <a:rPr lang="en-US" dirty="0"/>
            <a:t> Введение</a:t>
          </a:r>
        </a:p>
      </dgm:t>
    </dgm:pt>
    <dgm:pt modelId="{CB66C59E-1560-48E6-9771-D64AAFA3191E}" type="parTrans" cxnId="{3F920A85-7795-4C6E-ABE9-064BF0FD6D2B}">
      <dgm:prSet/>
      <dgm:spPr/>
      <dgm:t>
        <a:bodyPr/>
        <a:lstStyle/>
        <a:p>
          <a:endParaRPr lang="en-US"/>
        </a:p>
      </dgm:t>
    </dgm:pt>
    <dgm:pt modelId="{D87BE985-8572-4DDA-BF44-2C6E5DA3D6B3}" type="sibTrans" cxnId="{3F920A85-7795-4C6E-ABE9-064BF0FD6D2B}">
      <dgm:prSet/>
      <dgm:spPr/>
      <dgm:t>
        <a:bodyPr/>
        <a:lstStyle/>
        <a:p>
          <a:endParaRPr lang="en-US"/>
        </a:p>
      </dgm:t>
    </dgm:pt>
    <dgm:pt modelId="{D42A1910-6526-45C8-AF8B-6BBFDEF0543F}">
      <dgm:prSet/>
      <dgm:spPr/>
      <dgm:t>
        <a:bodyPr/>
        <a:lstStyle/>
        <a:p>
          <a:r>
            <a:rPr lang="en-US" b="1" dirty="0"/>
            <a:t>2.</a:t>
          </a:r>
          <a:r>
            <a:rPr lang="en-US" dirty="0"/>
            <a:t> Теоретическая часть</a:t>
          </a:r>
        </a:p>
      </dgm:t>
    </dgm:pt>
    <dgm:pt modelId="{00A67229-1185-4518-938A-A2117098872C}" type="parTrans" cxnId="{FE42E594-A74E-4ED2-8D17-953CF5D8D6ED}">
      <dgm:prSet/>
      <dgm:spPr/>
      <dgm:t>
        <a:bodyPr/>
        <a:lstStyle/>
        <a:p>
          <a:endParaRPr lang="en-US"/>
        </a:p>
      </dgm:t>
    </dgm:pt>
    <dgm:pt modelId="{F08182CD-322C-4846-B607-AC0C64D26D1D}" type="sibTrans" cxnId="{FE42E594-A74E-4ED2-8D17-953CF5D8D6ED}">
      <dgm:prSet/>
      <dgm:spPr/>
      <dgm:t>
        <a:bodyPr/>
        <a:lstStyle/>
        <a:p>
          <a:endParaRPr lang="en-US"/>
        </a:p>
      </dgm:t>
    </dgm:pt>
    <dgm:pt modelId="{499F88CF-D4C9-42FE-90C4-46CB6B73CF27}">
      <dgm:prSet/>
      <dgm:spPr/>
      <dgm:t>
        <a:bodyPr/>
        <a:lstStyle/>
        <a:p>
          <a:r>
            <a:rPr lang="en-US" b="1" dirty="0"/>
            <a:t>3.</a:t>
          </a:r>
          <a:r>
            <a:rPr lang="en-US" dirty="0"/>
            <a:t> Заключение</a:t>
          </a:r>
        </a:p>
      </dgm:t>
    </dgm:pt>
    <dgm:pt modelId="{E7D40F93-84BB-46AA-BB5C-A4DCE7A4BA88}" type="parTrans" cxnId="{D5AE31D1-76D4-42A2-B518-7C63D8204954}">
      <dgm:prSet/>
      <dgm:spPr/>
      <dgm:t>
        <a:bodyPr/>
        <a:lstStyle/>
        <a:p>
          <a:endParaRPr lang="en-US"/>
        </a:p>
      </dgm:t>
    </dgm:pt>
    <dgm:pt modelId="{C6FDFE1A-9F21-4445-9FE7-3A54DC868F94}" type="sibTrans" cxnId="{D5AE31D1-76D4-42A2-B518-7C63D8204954}">
      <dgm:prSet/>
      <dgm:spPr/>
      <dgm:t>
        <a:bodyPr/>
        <a:lstStyle/>
        <a:p>
          <a:endParaRPr lang="en-US"/>
        </a:p>
      </dgm:t>
    </dgm:pt>
    <dgm:pt modelId="{D5A251F9-6775-4C61-9D5C-3623F0968F64}">
      <dgm:prSet/>
      <dgm:spPr/>
      <dgm:t>
        <a:bodyPr/>
        <a:lstStyle/>
        <a:p>
          <a:r>
            <a:rPr lang="en-US" b="1" dirty="0"/>
            <a:t>4.</a:t>
          </a:r>
          <a:r>
            <a:rPr lang="en-US" dirty="0"/>
            <a:t> Список литературы</a:t>
          </a:r>
        </a:p>
      </dgm:t>
    </dgm:pt>
    <dgm:pt modelId="{2BC4185C-38CA-4FC5-AB0D-48F2E479B67A}" type="parTrans" cxnId="{793A0CD4-2BDE-4121-B12D-F104F5A738BB}">
      <dgm:prSet/>
      <dgm:spPr/>
      <dgm:t>
        <a:bodyPr/>
        <a:lstStyle/>
        <a:p>
          <a:endParaRPr lang="en-US"/>
        </a:p>
      </dgm:t>
    </dgm:pt>
    <dgm:pt modelId="{9CB8BAF0-CA57-48AE-9FAF-D42630F63B09}" type="sibTrans" cxnId="{793A0CD4-2BDE-4121-B12D-F104F5A738BB}">
      <dgm:prSet/>
      <dgm:spPr/>
      <dgm:t>
        <a:bodyPr/>
        <a:lstStyle/>
        <a:p>
          <a:endParaRPr lang="en-US"/>
        </a:p>
      </dgm:t>
    </dgm:pt>
    <dgm:pt modelId="{3D5F3E35-5C06-4F82-AC1D-3AE12A7C7D83}">
      <dgm:prSet/>
      <dgm:spPr/>
      <dgm:t>
        <a:bodyPr/>
        <a:lstStyle/>
        <a:p>
          <a:r>
            <a:rPr lang="en-US" b="1" dirty="0"/>
            <a:t>5.</a:t>
          </a:r>
          <a:r>
            <a:rPr lang="en-US" dirty="0"/>
            <a:t> Приложения</a:t>
          </a:r>
        </a:p>
      </dgm:t>
    </dgm:pt>
    <dgm:pt modelId="{F2990B17-1066-4F73-BD23-25ECD20EC932}" type="parTrans" cxnId="{B8D3AA50-D8D9-4E57-BFE5-C181515F21B0}">
      <dgm:prSet/>
      <dgm:spPr/>
      <dgm:t>
        <a:bodyPr/>
        <a:lstStyle/>
        <a:p>
          <a:endParaRPr lang="en-US"/>
        </a:p>
      </dgm:t>
    </dgm:pt>
    <dgm:pt modelId="{8526CB05-A576-488E-B68A-50C2EEF1A9A2}" type="sibTrans" cxnId="{B8D3AA50-D8D9-4E57-BFE5-C181515F21B0}">
      <dgm:prSet/>
      <dgm:spPr/>
      <dgm:t>
        <a:bodyPr/>
        <a:lstStyle/>
        <a:p>
          <a:endParaRPr lang="en-US"/>
        </a:p>
      </dgm:t>
    </dgm:pt>
    <dgm:pt modelId="{6DCB93EF-1CF1-4086-8577-01E1C909BD3F}" type="pres">
      <dgm:prSet presAssocID="{17E5352E-0F7C-41F9-AFFC-AE54A4FA6D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12FACD-C276-4886-98AF-9EABB7104E2C}" type="pres">
      <dgm:prSet presAssocID="{2E431325-7D54-4B29-A79A-613484D7DB37}" presName="thickLine" presStyleLbl="alignNode1" presStyleIdx="0" presStyleCnt="5"/>
      <dgm:spPr/>
    </dgm:pt>
    <dgm:pt modelId="{6BCE2E25-12DE-44E1-96C3-6F1BB2F49692}" type="pres">
      <dgm:prSet presAssocID="{2E431325-7D54-4B29-A79A-613484D7DB37}" presName="horz1" presStyleCnt="0"/>
      <dgm:spPr/>
    </dgm:pt>
    <dgm:pt modelId="{187EF687-89A7-48B4-B658-431EA21BCD04}" type="pres">
      <dgm:prSet presAssocID="{2E431325-7D54-4B29-A79A-613484D7DB37}" presName="tx1" presStyleLbl="revTx" presStyleIdx="0" presStyleCnt="5"/>
      <dgm:spPr/>
      <dgm:t>
        <a:bodyPr/>
        <a:lstStyle/>
        <a:p>
          <a:endParaRPr lang="ru-RU"/>
        </a:p>
      </dgm:t>
    </dgm:pt>
    <dgm:pt modelId="{7CAEB8B2-7755-45A2-8048-09B67A576908}" type="pres">
      <dgm:prSet presAssocID="{2E431325-7D54-4B29-A79A-613484D7DB37}" presName="vert1" presStyleCnt="0"/>
      <dgm:spPr/>
    </dgm:pt>
    <dgm:pt modelId="{E54EA833-C398-4C4E-BC38-2AB20AF547C3}" type="pres">
      <dgm:prSet presAssocID="{D42A1910-6526-45C8-AF8B-6BBFDEF0543F}" presName="thickLine" presStyleLbl="alignNode1" presStyleIdx="1" presStyleCnt="5"/>
      <dgm:spPr/>
    </dgm:pt>
    <dgm:pt modelId="{C03461BD-CBF9-47A1-AE20-A369D60A0868}" type="pres">
      <dgm:prSet presAssocID="{D42A1910-6526-45C8-AF8B-6BBFDEF0543F}" presName="horz1" presStyleCnt="0"/>
      <dgm:spPr/>
    </dgm:pt>
    <dgm:pt modelId="{8CF535A3-5BB0-4610-AD5D-7A2F0229CFF6}" type="pres">
      <dgm:prSet presAssocID="{D42A1910-6526-45C8-AF8B-6BBFDEF0543F}" presName="tx1" presStyleLbl="revTx" presStyleIdx="1" presStyleCnt="5"/>
      <dgm:spPr/>
      <dgm:t>
        <a:bodyPr/>
        <a:lstStyle/>
        <a:p>
          <a:endParaRPr lang="ru-RU"/>
        </a:p>
      </dgm:t>
    </dgm:pt>
    <dgm:pt modelId="{04DE6DB5-45F8-4ED5-B536-154A7BD8E622}" type="pres">
      <dgm:prSet presAssocID="{D42A1910-6526-45C8-AF8B-6BBFDEF0543F}" presName="vert1" presStyleCnt="0"/>
      <dgm:spPr/>
    </dgm:pt>
    <dgm:pt modelId="{DEBC684C-5328-404D-9E06-66B013790C27}" type="pres">
      <dgm:prSet presAssocID="{499F88CF-D4C9-42FE-90C4-46CB6B73CF27}" presName="thickLine" presStyleLbl="alignNode1" presStyleIdx="2" presStyleCnt="5"/>
      <dgm:spPr/>
    </dgm:pt>
    <dgm:pt modelId="{32F23666-151D-4098-AE4A-8EF0E387CBA8}" type="pres">
      <dgm:prSet presAssocID="{499F88CF-D4C9-42FE-90C4-46CB6B73CF27}" presName="horz1" presStyleCnt="0"/>
      <dgm:spPr/>
    </dgm:pt>
    <dgm:pt modelId="{F3FA9024-B6A2-4943-9BEC-5F7E7D18FE5F}" type="pres">
      <dgm:prSet presAssocID="{499F88CF-D4C9-42FE-90C4-46CB6B73CF27}" presName="tx1" presStyleLbl="revTx" presStyleIdx="2" presStyleCnt="5"/>
      <dgm:spPr/>
      <dgm:t>
        <a:bodyPr/>
        <a:lstStyle/>
        <a:p>
          <a:endParaRPr lang="ru-RU"/>
        </a:p>
      </dgm:t>
    </dgm:pt>
    <dgm:pt modelId="{59122AB4-86F4-46E7-AA0C-B02860179CE6}" type="pres">
      <dgm:prSet presAssocID="{499F88CF-D4C9-42FE-90C4-46CB6B73CF27}" presName="vert1" presStyleCnt="0"/>
      <dgm:spPr/>
    </dgm:pt>
    <dgm:pt modelId="{764A883B-751D-471F-AC57-4EE22724A27E}" type="pres">
      <dgm:prSet presAssocID="{D5A251F9-6775-4C61-9D5C-3623F0968F64}" presName="thickLine" presStyleLbl="alignNode1" presStyleIdx="3" presStyleCnt="5"/>
      <dgm:spPr/>
    </dgm:pt>
    <dgm:pt modelId="{2D0038A6-5AB9-4EE3-9B51-F525CFBFDD8E}" type="pres">
      <dgm:prSet presAssocID="{D5A251F9-6775-4C61-9D5C-3623F0968F64}" presName="horz1" presStyleCnt="0"/>
      <dgm:spPr/>
    </dgm:pt>
    <dgm:pt modelId="{082FD3B7-19AE-4D14-80A0-8C3F58228C71}" type="pres">
      <dgm:prSet presAssocID="{D5A251F9-6775-4C61-9D5C-3623F0968F64}" presName="tx1" presStyleLbl="revTx" presStyleIdx="3" presStyleCnt="5"/>
      <dgm:spPr/>
      <dgm:t>
        <a:bodyPr/>
        <a:lstStyle/>
        <a:p>
          <a:endParaRPr lang="ru-RU"/>
        </a:p>
      </dgm:t>
    </dgm:pt>
    <dgm:pt modelId="{6863880C-F68B-412B-AE50-40C60C5E2E85}" type="pres">
      <dgm:prSet presAssocID="{D5A251F9-6775-4C61-9D5C-3623F0968F64}" presName="vert1" presStyleCnt="0"/>
      <dgm:spPr/>
    </dgm:pt>
    <dgm:pt modelId="{CF0102B6-AF0C-4306-BA21-D1435F688C70}" type="pres">
      <dgm:prSet presAssocID="{3D5F3E35-5C06-4F82-AC1D-3AE12A7C7D83}" presName="thickLine" presStyleLbl="alignNode1" presStyleIdx="4" presStyleCnt="5"/>
      <dgm:spPr/>
    </dgm:pt>
    <dgm:pt modelId="{48C3F72A-BD56-4D36-9DDF-5A762ECC518D}" type="pres">
      <dgm:prSet presAssocID="{3D5F3E35-5C06-4F82-AC1D-3AE12A7C7D83}" presName="horz1" presStyleCnt="0"/>
      <dgm:spPr/>
    </dgm:pt>
    <dgm:pt modelId="{6BEC1362-8300-4D4B-B1D2-B0F9DAA1F956}" type="pres">
      <dgm:prSet presAssocID="{3D5F3E35-5C06-4F82-AC1D-3AE12A7C7D83}" presName="tx1" presStyleLbl="revTx" presStyleIdx="4" presStyleCnt="5"/>
      <dgm:spPr/>
      <dgm:t>
        <a:bodyPr/>
        <a:lstStyle/>
        <a:p>
          <a:endParaRPr lang="ru-RU"/>
        </a:p>
      </dgm:t>
    </dgm:pt>
    <dgm:pt modelId="{A4F357B9-2A7C-4244-B3ED-BBE82AC82EE4}" type="pres">
      <dgm:prSet presAssocID="{3D5F3E35-5C06-4F82-AC1D-3AE12A7C7D83}" presName="vert1" presStyleCnt="0"/>
      <dgm:spPr/>
    </dgm:pt>
  </dgm:ptLst>
  <dgm:cxnLst>
    <dgm:cxn modelId="{7B9DC4D8-7350-4535-99CF-5895F8FE3371}" type="presOf" srcId="{D42A1910-6526-45C8-AF8B-6BBFDEF0543F}" destId="{8CF535A3-5BB0-4610-AD5D-7A2F0229CFF6}" srcOrd="0" destOrd="0" presId="urn:microsoft.com/office/officeart/2008/layout/LinedList"/>
    <dgm:cxn modelId="{31C94AC6-A015-4AD0-BB4E-3454736CD370}" type="presOf" srcId="{3D5F3E35-5C06-4F82-AC1D-3AE12A7C7D83}" destId="{6BEC1362-8300-4D4B-B1D2-B0F9DAA1F956}" srcOrd="0" destOrd="0" presId="urn:microsoft.com/office/officeart/2008/layout/LinedList"/>
    <dgm:cxn modelId="{3F920A85-7795-4C6E-ABE9-064BF0FD6D2B}" srcId="{17E5352E-0F7C-41F9-AFFC-AE54A4FA6D29}" destId="{2E431325-7D54-4B29-A79A-613484D7DB37}" srcOrd="0" destOrd="0" parTransId="{CB66C59E-1560-48E6-9771-D64AAFA3191E}" sibTransId="{D87BE985-8572-4DDA-BF44-2C6E5DA3D6B3}"/>
    <dgm:cxn modelId="{FE42E594-A74E-4ED2-8D17-953CF5D8D6ED}" srcId="{17E5352E-0F7C-41F9-AFFC-AE54A4FA6D29}" destId="{D42A1910-6526-45C8-AF8B-6BBFDEF0543F}" srcOrd="1" destOrd="0" parTransId="{00A67229-1185-4518-938A-A2117098872C}" sibTransId="{F08182CD-322C-4846-B607-AC0C64D26D1D}"/>
    <dgm:cxn modelId="{D5AE31D1-76D4-42A2-B518-7C63D8204954}" srcId="{17E5352E-0F7C-41F9-AFFC-AE54A4FA6D29}" destId="{499F88CF-D4C9-42FE-90C4-46CB6B73CF27}" srcOrd="2" destOrd="0" parTransId="{E7D40F93-84BB-46AA-BB5C-A4DCE7A4BA88}" sibTransId="{C6FDFE1A-9F21-4445-9FE7-3A54DC868F94}"/>
    <dgm:cxn modelId="{98C4BCDC-247A-4B7A-B2E8-90D4AD8BBB44}" type="presOf" srcId="{499F88CF-D4C9-42FE-90C4-46CB6B73CF27}" destId="{F3FA9024-B6A2-4943-9BEC-5F7E7D18FE5F}" srcOrd="0" destOrd="0" presId="urn:microsoft.com/office/officeart/2008/layout/LinedList"/>
    <dgm:cxn modelId="{75F50E01-DA07-49AF-B2B2-EDC476F5027E}" type="presOf" srcId="{17E5352E-0F7C-41F9-AFFC-AE54A4FA6D29}" destId="{6DCB93EF-1CF1-4086-8577-01E1C909BD3F}" srcOrd="0" destOrd="0" presId="urn:microsoft.com/office/officeart/2008/layout/LinedList"/>
    <dgm:cxn modelId="{C18088CD-DEA7-4F55-AFF4-1EC5708CAA6F}" type="presOf" srcId="{D5A251F9-6775-4C61-9D5C-3623F0968F64}" destId="{082FD3B7-19AE-4D14-80A0-8C3F58228C71}" srcOrd="0" destOrd="0" presId="urn:microsoft.com/office/officeart/2008/layout/LinedList"/>
    <dgm:cxn modelId="{793A0CD4-2BDE-4121-B12D-F104F5A738BB}" srcId="{17E5352E-0F7C-41F9-AFFC-AE54A4FA6D29}" destId="{D5A251F9-6775-4C61-9D5C-3623F0968F64}" srcOrd="3" destOrd="0" parTransId="{2BC4185C-38CA-4FC5-AB0D-48F2E479B67A}" sibTransId="{9CB8BAF0-CA57-48AE-9FAF-D42630F63B09}"/>
    <dgm:cxn modelId="{B8D3AA50-D8D9-4E57-BFE5-C181515F21B0}" srcId="{17E5352E-0F7C-41F9-AFFC-AE54A4FA6D29}" destId="{3D5F3E35-5C06-4F82-AC1D-3AE12A7C7D83}" srcOrd="4" destOrd="0" parTransId="{F2990B17-1066-4F73-BD23-25ECD20EC932}" sibTransId="{8526CB05-A576-488E-B68A-50C2EEF1A9A2}"/>
    <dgm:cxn modelId="{3B13E145-B285-43BD-B56B-E6A92AF6B4AE}" type="presOf" srcId="{2E431325-7D54-4B29-A79A-613484D7DB37}" destId="{187EF687-89A7-48B4-B658-431EA21BCD04}" srcOrd="0" destOrd="0" presId="urn:microsoft.com/office/officeart/2008/layout/LinedList"/>
    <dgm:cxn modelId="{3FDD9344-AF8F-46A2-A105-75ACD83BE014}" type="presParOf" srcId="{6DCB93EF-1CF1-4086-8577-01E1C909BD3F}" destId="{8612FACD-C276-4886-98AF-9EABB7104E2C}" srcOrd="0" destOrd="0" presId="urn:microsoft.com/office/officeart/2008/layout/LinedList"/>
    <dgm:cxn modelId="{54434717-E2CC-4AFF-B16D-C5F651B875FE}" type="presParOf" srcId="{6DCB93EF-1CF1-4086-8577-01E1C909BD3F}" destId="{6BCE2E25-12DE-44E1-96C3-6F1BB2F49692}" srcOrd="1" destOrd="0" presId="urn:microsoft.com/office/officeart/2008/layout/LinedList"/>
    <dgm:cxn modelId="{C581CF8F-4F36-4D09-AAAD-E6F4D3F10CA3}" type="presParOf" srcId="{6BCE2E25-12DE-44E1-96C3-6F1BB2F49692}" destId="{187EF687-89A7-48B4-B658-431EA21BCD04}" srcOrd="0" destOrd="0" presId="urn:microsoft.com/office/officeart/2008/layout/LinedList"/>
    <dgm:cxn modelId="{B7EE7E18-6BB8-4A67-BE68-984F11477BDE}" type="presParOf" srcId="{6BCE2E25-12DE-44E1-96C3-6F1BB2F49692}" destId="{7CAEB8B2-7755-45A2-8048-09B67A576908}" srcOrd="1" destOrd="0" presId="urn:microsoft.com/office/officeart/2008/layout/LinedList"/>
    <dgm:cxn modelId="{49CC4A0F-35E3-431B-AA08-6B1F5B6E562D}" type="presParOf" srcId="{6DCB93EF-1CF1-4086-8577-01E1C909BD3F}" destId="{E54EA833-C398-4C4E-BC38-2AB20AF547C3}" srcOrd="2" destOrd="0" presId="urn:microsoft.com/office/officeart/2008/layout/LinedList"/>
    <dgm:cxn modelId="{DD14245A-82AD-44BD-A548-83B39F840590}" type="presParOf" srcId="{6DCB93EF-1CF1-4086-8577-01E1C909BD3F}" destId="{C03461BD-CBF9-47A1-AE20-A369D60A0868}" srcOrd="3" destOrd="0" presId="urn:microsoft.com/office/officeart/2008/layout/LinedList"/>
    <dgm:cxn modelId="{906803F7-C0E1-44E4-A330-03FEA8DD370E}" type="presParOf" srcId="{C03461BD-CBF9-47A1-AE20-A369D60A0868}" destId="{8CF535A3-5BB0-4610-AD5D-7A2F0229CFF6}" srcOrd="0" destOrd="0" presId="urn:microsoft.com/office/officeart/2008/layout/LinedList"/>
    <dgm:cxn modelId="{C49E8246-5D3B-4B36-8607-947621A211B9}" type="presParOf" srcId="{C03461BD-CBF9-47A1-AE20-A369D60A0868}" destId="{04DE6DB5-45F8-4ED5-B536-154A7BD8E622}" srcOrd="1" destOrd="0" presId="urn:microsoft.com/office/officeart/2008/layout/LinedList"/>
    <dgm:cxn modelId="{FADBC30F-D53D-4AAA-89E0-AF5D3325ACCD}" type="presParOf" srcId="{6DCB93EF-1CF1-4086-8577-01E1C909BD3F}" destId="{DEBC684C-5328-404D-9E06-66B013790C27}" srcOrd="4" destOrd="0" presId="urn:microsoft.com/office/officeart/2008/layout/LinedList"/>
    <dgm:cxn modelId="{640C2D94-6540-4CF6-BA5E-997F01CC679E}" type="presParOf" srcId="{6DCB93EF-1CF1-4086-8577-01E1C909BD3F}" destId="{32F23666-151D-4098-AE4A-8EF0E387CBA8}" srcOrd="5" destOrd="0" presId="urn:microsoft.com/office/officeart/2008/layout/LinedList"/>
    <dgm:cxn modelId="{CB622A5E-6C5C-4A8F-9DFE-6B8BA44472D7}" type="presParOf" srcId="{32F23666-151D-4098-AE4A-8EF0E387CBA8}" destId="{F3FA9024-B6A2-4943-9BEC-5F7E7D18FE5F}" srcOrd="0" destOrd="0" presId="urn:microsoft.com/office/officeart/2008/layout/LinedList"/>
    <dgm:cxn modelId="{D5EA4003-850D-4492-BE5F-72F078C8D2BF}" type="presParOf" srcId="{32F23666-151D-4098-AE4A-8EF0E387CBA8}" destId="{59122AB4-86F4-46E7-AA0C-B02860179CE6}" srcOrd="1" destOrd="0" presId="urn:microsoft.com/office/officeart/2008/layout/LinedList"/>
    <dgm:cxn modelId="{F6A0BA7D-01F8-4AD6-8D94-7BA110B29515}" type="presParOf" srcId="{6DCB93EF-1CF1-4086-8577-01E1C909BD3F}" destId="{764A883B-751D-471F-AC57-4EE22724A27E}" srcOrd="6" destOrd="0" presId="urn:microsoft.com/office/officeart/2008/layout/LinedList"/>
    <dgm:cxn modelId="{F7CF3186-2235-4362-A4D6-52F4F50E95A8}" type="presParOf" srcId="{6DCB93EF-1CF1-4086-8577-01E1C909BD3F}" destId="{2D0038A6-5AB9-4EE3-9B51-F525CFBFDD8E}" srcOrd="7" destOrd="0" presId="urn:microsoft.com/office/officeart/2008/layout/LinedList"/>
    <dgm:cxn modelId="{752F4A39-1CDE-4344-AA15-76D6D9934428}" type="presParOf" srcId="{2D0038A6-5AB9-4EE3-9B51-F525CFBFDD8E}" destId="{082FD3B7-19AE-4D14-80A0-8C3F58228C71}" srcOrd="0" destOrd="0" presId="urn:microsoft.com/office/officeart/2008/layout/LinedList"/>
    <dgm:cxn modelId="{4B8CDDCD-DD5C-4A80-BB89-0A9912FFC88A}" type="presParOf" srcId="{2D0038A6-5AB9-4EE3-9B51-F525CFBFDD8E}" destId="{6863880C-F68B-412B-AE50-40C60C5E2E85}" srcOrd="1" destOrd="0" presId="urn:microsoft.com/office/officeart/2008/layout/LinedList"/>
    <dgm:cxn modelId="{6E274B32-15D3-4BBE-BBCA-E008615C2FC2}" type="presParOf" srcId="{6DCB93EF-1CF1-4086-8577-01E1C909BD3F}" destId="{CF0102B6-AF0C-4306-BA21-D1435F688C70}" srcOrd="8" destOrd="0" presId="urn:microsoft.com/office/officeart/2008/layout/LinedList"/>
    <dgm:cxn modelId="{3BE16362-F99E-45BD-A5AF-4BD649D17A09}" type="presParOf" srcId="{6DCB93EF-1CF1-4086-8577-01E1C909BD3F}" destId="{48C3F72A-BD56-4D36-9DDF-5A762ECC518D}" srcOrd="9" destOrd="0" presId="urn:microsoft.com/office/officeart/2008/layout/LinedList"/>
    <dgm:cxn modelId="{CCFAA101-809C-4BF1-9084-9889AED33A8F}" type="presParOf" srcId="{48C3F72A-BD56-4D36-9DDF-5A762ECC518D}" destId="{6BEC1362-8300-4D4B-B1D2-B0F9DAA1F956}" srcOrd="0" destOrd="0" presId="urn:microsoft.com/office/officeart/2008/layout/LinedList"/>
    <dgm:cxn modelId="{2210D0F9-1EDF-4F80-97BC-051BE00AFD1B}" type="presParOf" srcId="{48C3F72A-BD56-4D36-9DDF-5A762ECC518D}" destId="{A4F357B9-2A7C-4244-B3ED-BBE82AC82E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12FACD-C276-4886-98AF-9EABB7104E2C}">
      <dsp:nvSpPr>
        <dsp:cNvPr id="0" name=""/>
        <dsp:cNvSpPr/>
      </dsp:nvSpPr>
      <dsp:spPr>
        <a:xfrm>
          <a:off x="0" y="559"/>
          <a:ext cx="59090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7EF687-89A7-48B4-B658-431EA21BCD04}">
      <dsp:nvSpPr>
        <dsp:cNvPr id="0" name=""/>
        <dsp:cNvSpPr/>
      </dsp:nvSpPr>
      <dsp:spPr>
        <a:xfrm>
          <a:off x="0" y="559"/>
          <a:ext cx="5909094" cy="91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1.</a:t>
          </a:r>
          <a:r>
            <a:rPr lang="en-US" sz="4000" kern="1200" dirty="0"/>
            <a:t> Введение</a:t>
          </a:r>
        </a:p>
      </dsp:txBody>
      <dsp:txXfrm>
        <a:off x="0" y="559"/>
        <a:ext cx="5909094" cy="917051"/>
      </dsp:txXfrm>
    </dsp:sp>
    <dsp:sp modelId="{E54EA833-C398-4C4E-BC38-2AB20AF547C3}">
      <dsp:nvSpPr>
        <dsp:cNvPr id="0" name=""/>
        <dsp:cNvSpPr/>
      </dsp:nvSpPr>
      <dsp:spPr>
        <a:xfrm>
          <a:off x="0" y="917611"/>
          <a:ext cx="59090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F535A3-5BB0-4610-AD5D-7A2F0229CFF6}">
      <dsp:nvSpPr>
        <dsp:cNvPr id="0" name=""/>
        <dsp:cNvSpPr/>
      </dsp:nvSpPr>
      <dsp:spPr>
        <a:xfrm>
          <a:off x="0" y="917611"/>
          <a:ext cx="5909094" cy="91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2.</a:t>
          </a:r>
          <a:r>
            <a:rPr lang="en-US" sz="4000" kern="1200" dirty="0"/>
            <a:t> Теоретическая часть</a:t>
          </a:r>
        </a:p>
      </dsp:txBody>
      <dsp:txXfrm>
        <a:off x="0" y="917611"/>
        <a:ext cx="5909094" cy="917051"/>
      </dsp:txXfrm>
    </dsp:sp>
    <dsp:sp modelId="{DEBC684C-5328-404D-9E06-66B013790C27}">
      <dsp:nvSpPr>
        <dsp:cNvPr id="0" name=""/>
        <dsp:cNvSpPr/>
      </dsp:nvSpPr>
      <dsp:spPr>
        <a:xfrm>
          <a:off x="0" y="1834663"/>
          <a:ext cx="59090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FA9024-B6A2-4943-9BEC-5F7E7D18FE5F}">
      <dsp:nvSpPr>
        <dsp:cNvPr id="0" name=""/>
        <dsp:cNvSpPr/>
      </dsp:nvSpPr>
      <dsp:spPr>
        <a:xfrm>
          <a:off x="0" y="1834663"/>
          <a:ext cx="5909094" cy="91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3.</a:t>
          </a:r>
          <a:r>
            <a:rPr lang="en-US" sz="4000" kern="1200" dirty="0"/>
            <a:t> Заключение</a:t>
          </a:r>
        </a:p>
      </dsp:txBody>
      <dsp:txXfrm>
        <a:off x="0" y="1834663"/>
        <a:ext cx="5909094" cy="917051"/>
      </dsp:txXfrm>
    </dsp:sp>
    <dsp:sp modelId="{764A883B-751D-471F-AC57-4EE22724A27E}">
      <dsp:nvSpPr>
        <dsp:cNvPr id="0" name=""/>
        <dsp:cNvSpPr/>
      </dsp:nvSpPr>
      <dsp:spPr>
        <a:xfrm>
          <a:off x="0" y="2751714"/>
          <a:ext cx="59090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2FD3B7-19AE-4D14-80A0-8C3F58228C71}">
      <dsp:nvSpPr>
        <dsp:cNvPr id="0" name=""/>
        <dsp:cNvSpPr/>
      </dsp:nvSpPr>
      <dsp:spPr>
        <a:xfrm>
          <a:off x="0" y="2751714"/>
          <a:ext cx="5909094" cy="91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4.</a:t>
          </a:r>
          <a:r>
            <a:rPr lang="en-US" sz="4000" kern="1200" dirty="0"/>
            <a:t> Список литературы</a:t>
          </a:r>
        </a:p>
      </dsp:txBody>
      <dsp:txXfrm>
        <a:off x="0" y="2751714"/>
        <a:ext cx="5909094" cy="917051"/>
      </dsp:txXfrm>
    </dsp:sp>
    <dsp:sp modelId="{CF0102B6-AF0C-4306-BA21-D1435F688C70}">
      <dsp:nvSpPr>
        <dsp:cNvPr id="0" name=""/>
        <dsp:cNvSpPr/>
      </dsp:nvSpPr>
      <dsp:spPr>
        <a:xfrm>
          <a:off x="0" y="3668766"/>
          <a:ext cx="590909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EC1362-8300-4D4B-B1D2-B0F9DAA1F956}">
      <dsp:nvSpPr>
        <dsp:cNvPr id="0" name=""/>
        <dsp:cNvSpPr/>
      </dsp:nvSpPr>
      <dsp:spPr>
        <a:xfrm>
          <a:off x="0" y="3668766"/>
          <a:ext cx="5909094" cy="91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5.</a:t>
          </a:r>
          <a:r>
            <a:rPr lang="en-US" sz="4000" kern="1200" dirty="0"/>
            <a:t> Приложения</a:t>
          </a:r>
        </a:p>
      </dsp:txBody>
      <dsp:txXfrm>
        <a:off x="0" y="3668766"/>
        <a:ext cx="5909094" cy="917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55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87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4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3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04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1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3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905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41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64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5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smedlib.ru/doc/ISBN9785970439777-0000/000.html" TargetMode="External"/><Relationship Id="rId13" Type="http://schemas.openxmlformats.org/officeDocument/2006/relationships/hyperlink" Target="http://www.eurodentistry.ru/parodontosis/" TargetMode="External"/><Relationship Id="rId3" Type="http://schemas.openxmlformats.org/officeDocument/2006/relationships/hyperlink" Target="http://www.periodontics.ru/" TargetMode="External"/><Relationship Id="rId7" Type="http://schemas.openxmlformats.org/officeDocument/2006/relationships/hyperlink" Target="http://www.dentaclass.ru/news/show/1514" TargetMode="External"/><Relationship Id="rId12" Type="http://schemas.openxmlformats.org/officeDocument/2006/relationships/hyperlink" Target="http://www.ill.ru/news.art.shtml?c_article=132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2top.ru/stat/15" TargetMode="External"/><Relationship Id="rId11" Type="http://schemas.openxmlformats.org/officeDocument/2006/relationships/hyperlink" Target="http://www.solvay-pharma.ru/articles/article.aspx?rid=311&amp;id=677" TargetMode="External"/><Relationship Id="rId5" Type="http://schemas.openxmlformats.org/officeDocument/2006/relationships/hyperlink" Target="https://www.medlib.ru/library/library/books/2326" TargetMode="External"/><Relationship Id="rId10" Type="http://schemas.openxmlformats.org/officeDocument/2006/relationships/hyperlink" Target="http://www.dentalmechanic.ru/parodentium/gingivitis/" TargetMode="External"/><Relationship Id="rId4" Type="http://schemas.openxmlformats.org/officeDocument/2006/relationships/hyperlink" Target="http://www.alfa-clinic.ru/parodont/paradontoz/" TargetMode="External"/><Relationship Id="rId9" Type="http://schemas.openxmlformats.org/officeDocument/2006/relationships/hyperlink" Target="http://dic.academic.ru/dic.nsf/enc_medicine/845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7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8CBC53A1-8557-F025-6B8B-992ABA81F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14" r="9248" b="-1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9896C11-F8DF-437A-B349-8AFD602D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48" y="1308340"/>
            <a:ext cx="5621547" cy="2286000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ЧТО ТАКОЕ ПАРОДОНТОЗ?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46" y="3809999"/>
            <a:ext cx="8324490" cy="152400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285750"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pPr marL="285750"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ВЫПОЛНИЛИ: УЧАЩИЕСЯ 10 «А» КЛАССА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ФИЛАТОВА ВИКТОРИЯ,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АБДРАХМАНОВА КАРИНА; 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cap="all" dirty="0">
                <a:solidFill>
                  <a:schemeClr val="tx2"/>
                </a:solidFill>
              </a:rPr>
              <a:t>УЧИТЕЛЬ БИОЛОГИИ САМЫЛИНА СВЕТЛАНА ЮРЬЕВНА. </a:t>
            </a:r>
            <a:endParaRPr lang="en-US" sz="2000" dirty="0">
              <a:solidFill>
                <a:schemeClr val="tx2"/>
              </a:solidFill>
            </a:endParaRPr>
          </a:p>
          <a:p>
            <a:pPr indent="-228600" algn="l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8F39C-4AFA-62A8-CFA5-0ADEE848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75" y="-1150188"/>
            <a:ext cx="11286227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0000"/>
                </a:solidFill>
                <a:latin typeface="Arial"/>
                <a:cs typeface="Arial"/>
              </a:rPr>
              <a:t>ПРОВЕДЕНИЕ АНКЕТИРОВАНИЯ И АНАЛИЗ ПОЛУЧЕННЫХ ДАННЫХ В ВИДЕ ДИАГРАММ.</a:t>
            </a:r>
            <a:endParaRPr lang="en-US" sz="3600" kern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xmlns="" id="{A0B0D064-49EC-422C-B83B-1EF015462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97BD10BA-973B-4A2D-B0D3-232F303EE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87A88DB-DE70-4706-9273-203D5AD3C6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 dirty="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EA99C8FD-E836-4A5D-A41C-145B88F0E2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pic>
        <p:nvPicPr>
          <p:cNvPr id="3" name="Picture 4" descr="Chart, pie chart&#10;&#10;Description automatically generated">
            <a:extLst>
              <a:ext uri="{FF2B5EF4-FFF2-40B4-BE49-F238E27FC236}">
                <a16:creationId xmlns:a16="http://schemas.microsoft.com/office/drawing/2014/main" xmlns="" id="{6E06FCFC-D16B-0151-B30B-6901BC188A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287" y="1504716"/>
            <a:ext cx="5618671" cy="5228792"/>
          </a:xfrm>
          <a:prstGeom prst="rect">
            <a:avLst/>
          </a:prstGeom>
        </p:spPr>
      </p:pic>
      <p:pic>
        <p:nvPicPr>
          <p:cNvPr id="5" name="Picture 6" descr="Chart, pie chart&#10;&#10;Description automatically generated">
            <a:extLst>
              <a:ext uri="{FF2B5EF4-FFF2-40B4-BE49-F238E27FC236}">
                <a16:creationId xmlns:a16="http://schemas.microsoft.com/office/drawing/2014/main" xmlns="" id="{0E9CCE4D-A893-A690-E9B6-E8F5C4BB71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532" y="1505067"/>
            <a:ext cx="5704935" cy="52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48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xmlns="" id="{97D22865-B4A5-6105-04E2-56A14D3F07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29" t="5128" r="12995" b="8159"/>
          <a:stretch/>
        </p:blipFill>
        <p:spPr>
          <a:xfrm>
            <a:off x="99014" y="399374"/>
            <a:ext cx="5913057" cy="5910610"/>
          </a:xfrm>
          <a:prstGeom prst="rect">
            <a:avLst/>
          </a:prstGeom>
        </p:spPr>
      </p:pic>
      <p:pic>
        <p:nvPicPr>
          <p:cNvPr id="9" name="Picture 4" descr="Chart, pie chart&#10;&#10;Description automatically generated">
            <a:extLst>
              <a:ext uri="{FF2B5EF4-FFF2-40B4-BE49-F238E27FC236}">
                <a16:creationId xmlns:a16="http://schemas.microsoft.com/office/drawing/2014/main" xmlns="" id="{BC8BCDF9-9247-A022-7765-F033D8E8D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4941" t="3797" r="13647" b="7848"/>
          <a:stretch/>
        </p:blipFill>
        <p:spPr>
          <a:xfrm>
            <a:off x="6183899" y="398107"/>
            <a:ext cx="5855440" cy="5916228"/>
          </a:xfrm>
        </p:spPr>
      </p:pic>
    </p:spTree>
    <p:extLst>
      <p:ext uri="{BB962C8B-B14F-4D97-AF65-F5344CB8AC3E}">
        <p14:creationId xmlns:p14="http://schemas.microsoft.com/office/powerpoint/2010/main" xmlns="" val="17741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xmlns="" id="{087BAD4C-E4C7-DC43-01C2-DC400F3A43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966" t="4369" r="9352" b="8738"/>
          <a:stretch/>
        </p:blipFill>
        <p:spPr>
          <a:xfrm>
            <a:off x="109268" y="818780"/>
            <a:ext cx="5771057" cy="5437800"/>
          </a:xfrm>
          <a:prstGeom prst="rect">
            <a:avLst/>
          </a:prstGeom>
        </p:spPr>
      </p:pic>
      <p:pic>
        <p:nvPicPr>
          <p:cNvPr id="8" name="Picture 8" descr="Chart, pie chart&#10;&#10;Description automatically generated">
            <a:extLst>
              <a:ext uri="{FF2B5EF4-FFF2-40B4-BE49-F238E27FC236}">
                <a16:creationId xmlns:a16="http://schemas.microsoft.com/office/drawing/2014/main" xmlns="" id="{A997F557-A4A6-E32A-8C15-C6DE28702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63" t="4290" r="5793" b="8251"/>
          <a:stretch/>
        </p:blipFill>
        <p:spPr>
          <a:xfrm>
            <a:off x="6090249" y="804402"/>
            <a:ext cx="6007144" cy="53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95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xmlns="" id="{BD18C706-6623-A4C5-60AF-1AE1382277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5579" t="4000" r="4867" b="8000"/>
          <a:stretch/>
        </p:blipFill>
        <p:spPr>
          <a:xfrm>
            <a:off x="105606" y="718867"/>
            <a:ext cx="6007261" cy="5065210"/>
          </a:xfrm>
        </p:spPr>
      </p:pic>
      <p:pic>
        <p:nvPicPr>
          <p:cNvPr id="6" name="Picture 6" descr="Chart, pie chart&#10;&#10;Description automatically generated">
            <a:extLst>
              <a:ext uri="{FF2B5EF4-FFF2-40B4-BE49-F238E27FC236}">
                <a16:creationId xmlns:a16="http://schemas.microsoft.com/office/drawing/2014/main" xmlns="" id="{DAB5DDB2-1AE3-BB0C-8643-8B753165C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5399" t="5459" r="5831" b="8437"/>
          <a:stretch/>
        </p:blipFill>
        <p:spPr>
          <a:xfrm>
            <a:off x="6258567" y="718866"/>
            <a:ext cx="5928571" cy="5063544"/>
          </a:xfrm>
        </p:spPr>
      </p:pic>
    </p:spTree>
    <p:extLst>
      <p:ext uri="{BB962C8B-B14F-4D97-AF65-F5344CB8AC3E}">
        <p14:creationId xmlns:p14="http://schemas.microsoft.com/office/powerpoint/2010/main" xmlns="" val="385233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xmlns="" id="{66DC9D45-2A44-733A-F161-FBC38B749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7" t="6486" r="6237" b="7838"/>
          <a:stretch/>
        </p:blipFill>
        <p:spPr>
          <a:xfrm>
            <a:off x="113337" y="1044792"/>
            <a:ext cx="5988741" cy="4553460"/>
          </a:xfrm>
          <a:prstGeom prst="rect">
            <a:avLst/>
          </a:prstGeom>
        </p:spPr>
      </p:pic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xmlns="" id="{D1C75ADB-6460-95B6-BF3C-26B6F81A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00" t="5234" r="3548" b="9917"/>
          <a:stretch/>
        </p:blipFill>
        <p:spPr>
          <a:xfrm>
            <a:off x="6176512" y="1042931"/>
            <a:ext cx="5913833" cy="45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38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7" descr="A picture containing basket&#10;&#10;Description automatically generated">
            <a:extLst>
              <a:ext uri="{FF2B5EF4-FFF2-40B4-BE49-F238E27FC236}">
                <a16:creationId xmlns:a16="http://schemas.microsoft.com/office/drawing/2014/main" xmlns="" id="{C546C47C-205D-3307-BD3E-C8AB50116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857" r="24832" b="-2"/>
          <a:stretch/>
        </p:blipFill>
        <p:spPr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3BFB3E6-2D9E-4A5C-826F-44A91F5977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42EFDD-8B06-1F74-4B3A-FACA6AB3483E}"/>
              </a:ext>
            </a:extLst>
          </p:cNvPr>
          <p:cNvSpPr txBox="1"/>
          <p:nvPr/>
        </p:nvSpPr>
        <p:spPr>
          <a:xfrm>
            <a:off x="5370744" y="1781195"/>
            <a:ext cx="6814867" cy="135147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97E25F-DB59-8488-FC14-22A9B52E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27" y="301914"/>
            <a:ext cx="10653623" cy="9345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ПРЕДОСТАВЛЕНИЕ РЕКОМЕНДАЦИИ ПО ЛЕЧЕНИЮ И ПРОФИЛАКТИКЕ НАРУШЕНИЙ ПОЛОСТИ РТА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3447973-E24E-536F-A0B7-AD10DC190FA9}"/>
              </a:ext>
            </a:extLst>
          </p:cNvPr>
          <p:cNvSpPr txBox="1"/>
          <p:nvPr/>
        </p:nvSpPr>
        <p:spPr>
          <a:xfrm>
            <a:off x="6216449" y="2978350"/>
            <a:ext cx="58343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endParaRPr lang="en-US" sz="28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1849040"/>
            <a:ext cx="6172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массаж десен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электрических зубных щёток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зубной нити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правильное питание, употребление большого количества фруктов овощей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ограничение/прекращение курения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улыбка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68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red&#10;&#10;Description automatically generated">
            <a:extLst>
              <a:ext uri="{FF2B5EF4-FFF2-40B4-BE49-F238E27FC236}">
                <a16:creationId xmlns:a16="http://schemas.microsoft.com/office/drawing/2014/main" xmlns="" id="{23A48B6A-9460-7053-D85F-919A3033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235" r="16992" b="1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362A0EA-3E81-4464-94B8-70BE5870E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C9FDBD-C6C1-E63F-8119-B05BC273E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4874"/>
            <a:ext cx="11214339" cy="38100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1. http://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www.periodontics.ru/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2.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http://www.alfa-clinic.ru/parodont/paradontoz/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3.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https://www.medlib.ru/library/library/books/2326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4. http://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www.32top.ru/stat/15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5. http://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www.dentaclass.ru/news/show/1514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6.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https://www.rosmedlib.ru/doc/ISBN9785970439777-0000/000.html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7.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http://dic.academic.ru/dic.nsf/enc_medicine/8458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 /Гингивит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8.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http://www.dentalmechanic.ru/parodentium/gingivitis/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 </a:t>
            </a:r>
            <a:endParaRPr lang="en-US" sz="2100" dirty="0">
              <a:solidFill>
                <a:schemeClr val="tx2"/>
              </a:solidFill>
              <a:latin typeface="Avenir Next LT Pro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9. http: //health.wild-mistress.ru/wm/health.nsf/publicall/5756806F25E9C828C32573F90047F31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10.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http://www.solvay-pharma.ru/articles/article.aspx?rid=311&amp;id=677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 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11.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http://www.ill.ru/news.art.shtml?c_article=1320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 </a:t>
            </a:r>
            <a:endParaRPr lang="en-US" sz="21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</a:rPr>
              <a:t>12. </a:t>
            </a:r>
            <a:r>
              <a:rPr lang="en-US" sz="2100" dirty="0">
                <a:solidFill>
                  <a:schemeClr val="tx2"/>
                </a:solidFill>
                <a:latin typeface="Times New Roman"/>
                <a:cs typeface="Times New Roman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http://www.eurodentistry.ru/parodontosis/</a:t>
            </a:r>
            <a:endParaRPr lang="en-US" sz="2100" dirty="0">
              <a:solidFill>
                <a:schemeClr val="tx2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15000"/>
              </a:lnSpc>
            </a:pPr>
            <a:endParaRPr lang="en-US" sz="1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D34BAA-FBA3-3F8A-57E4-E4680771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774" y="301925"/>
            <a:ext cx="7231811" cy="13083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Arial"/>
                <a:cs typeface="Times New Roman"/>
              </a:rPr>
              <a:t>Список используемый </a:t>
            </a:r>
            <a:r>
              <a:rPr lang="en-US" sz="4000" b="1" dirty="0">
                <a:latin typeface="Arial"/>
                <a:cs typeface="Times New Roman"/>
              </a:rPr>
              <a:t/>
            </a:r>
            <a:br>
              <a:rPr lang="en-US" sz="4000" b="1" dirty="0">
                <a:latin typeface="Arial"/>
                <a:cs typeface="Times New Roman"/>
              </a:rPr>
            </a:br>
            <a:r>
              <a:rPr lang="en-US" sz="4000" b="1" dirty="0">
                <a:solidFill>
                  <a:schemeClr val="bg1"/>
                </a:solidFill>
                <a:latin typeface="Arial"/>
                <a:cs typeface="Times New Roman"/>
              </a:rPr>
              <a:t>литературы:</a:t>
            </a:r>
            <a:endParaRPr lang="en-US" sz="40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56654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, decorated, accessory&#10;&#10;Description automatically generated">
            <a:extLst>
              <a:ext uri="{FF2B5EF4-FFF2-40B4-BE49-F238E27FC236}">
                <a16:creationId xmlns:a16="http://schemas.microsoft.com/office/drawing/2014/main" xmlns="" id="{0BA2BDF9-8E80-4708-2863-8BA4559D3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3" r="6515" b="3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362A0EA-3E81-4464-94B8-70BE5870E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9EB21-A819-52F6-FF8E-1E62A626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30" y="2544792"/>
            <a:ext cx="5995358" cy="1524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"/>
                <a:cs typeface="Arial"/>
              </a:rPr>
              <a:t>СПАСИБО ЗА ВНИМАНИЕ</a:t>
            </a:r>
            <a:r>
              <a:rPr lang="en-US" sz="66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7169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3" descr="A picture containing red, indoor, orange&#10;&#10;Description automatically generated">
            <a:extLst>
              <a:ext uri="{FF2B5EF4-FFF2-40B4-BE49-F238E27FC236}">
                <a16:creationId xmlns:a16="http://schemas.microsoft.com/office/drawing/2014/main" xmlns="" id="{30E33B0E-07DC-03F8-5C1B-3078A5DA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5" r="27193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C29C37-DB9E-1F53-F0EB-EB7BC202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622" y="186906"/>
            <a:ext cx="7274943" cy="1524000"/>
          </a:xfrm>
        </p:spPr>
        <p:txBody>
          <a:bodyPr>
            <a:normAutofit/>
          </a:bodyPr>
          <a:lstStyle/>
          <a:p>
            <a:r>
              <a:rPr lang="en-US" sz="4800" b="1" cap="all" dirty="0">
                <a:solidFill>
                  <a:schemeClr val="bg1"/>
                </a:solidFill>
                <a:latin typeface="Arial"/>
                <a:cs typeface="Arial"/>
              </a:rPr>
              <a:t>Структура проекта</a:t>
            </a:r>
            <a:endParaRPr lang="en-US"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68088A5-9CE1-C779-77DE-6D4E9A64A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6522319"/>
              </p:ext>
            </p:extLst>
          </p:nvPr>
        </p:nvGraphicFramePr>
        <p:xfrm>
          <a:off x="5995358" y="1710906"/>
          <a:ext cx="5909094" cy="458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21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AA3CD-F983-6EEB-D9ED-9615F5D9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2528"/>
            <a:ext cx="10668000" cy="718868"/>
          </a:xfrm>
        </p:spPr>
        <p:txBody>
          <a:bodyPr/>
          <a:lstStyle/>
          <a:p>
            <a:pPr algn="ctr"/>
            <a:r>
              <a:rPr lang="en-US" b="1" cap="all" dirty="0">
                <a:solidFill>
                  <a:srgbClr val="000000"/>
                </a:solidFill>
                <a:latin typeface="Arial"/>
                <a:cs typeface="Times New Roman"/>
              </a:rPr>
              <a:t>Цели и задачи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CB8CB-D7B3-24B2-73B7-4F683702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399"/>
            <a:ext cx="12005093" cy="59436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Узнать, какой процент населения г.Орска имеет проблемы в полости рта, свойственные различным стадиям заболевания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пародонтоза.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r>
              <a: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1.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Изучить литературу по теме исследования, раскрыть понятия пародонтоз, гингивит, пародонтит.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Составить опросник с целью выявления распространенности заболевания.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Разработать рекомендации и предположить комплекс мероприятий профилактики пародонтоза.</a:t>
            </a:r>
          </a:p>
          <a:p>
            <a:r>
              <a: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Актуальность:</a:t>
            </a:r>
            <a:r>
              <a:rPr lang="en-US" sz="2400" b="1" dirty="0">
                <a:solidFill>
                  <a:srgbClr val="76717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 наше время большое количество реклам посвящено проблемам в полости рта. Одной из главных является пародонтоз. Мы заинтересовались 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этим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заболеванием. На это есть две причины: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 очень 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распространенное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заболевание. 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2. 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 нас есть   знакомые, страдающие проблемами в полости рта. Они не понимают, почему у них  выпадают здоровые крепкие на вид зубы. Мы 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решили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узнать в связи с чем это  происходит. Так что же такое пародонтоз?</a:t>
            </a:r>
          </a:p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31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86E2CDB-4D3D-4B88-2617-F48E3D3D7B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6334" r="19670" b="1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9896C11-F8DF-437A-B349-8AFD602DC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A03BF-9465-3F05-B397-6857DF65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8" y="560717"/>
            <a:ext cx="5779698" cy="230037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b="1" kern="1200" dirty="0">
                <a:solidFill>
                  <a:schemeClr val="bg1"/>
                </a:solidFill>
                <a:latin typeface="Arial"/>
                <a:cs typeface="Arial"/>
              </a:rPr>
              <a:t>ЧТО ТАКОЕ ПАРОДОНТОЗ?</a:t>
            </a:r>
            <a:endParaRPr lang="en-US" sz="5400" kern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3FE67-4682-D587-CCF7-2E03463FA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698" y="4054414"/>
            <a:ext cx="7040952" cy="19653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kern="1200" dirty="0">
                <a:solidFill>
                  <a:schemeClr val="tx2"/>
                </a:solidFill>
              </a:rPr>
              <a:t>Пародонтоз</a:t>
            </a:r>
            <a:r>
              <a:rPr lang="en-US" sz="3200" kern="1200" dirty="0">
                <a:solidFill>
                  <a:schemeClr val="tx2"/>
                </a:solidFill>
              </a:rPr>
              <a:t> – это группа дистрофических заболеваний десен. </a:t>
            </a:r>
          </a:p>
        </p:txBody>
      </p:sp>
    </p:spTree>
    <p:extLst>
      <p:ext uri="{BB962C8B-B14F-4D97-AF65-F5344CB8AC3E}">
        <p14:creationId xmlns:p14="http://schemas.microsoft.com/office/powerpoint/2010/main" xmlns="" val="184236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37235D-70C4-A2FC-2DB4-687E033F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-86264"/>
            <a:ext cx="11314981" cy="15240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Симптомы и причины пародонтоза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111547-AF45-3219-2617-F6C75C0F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322" y="1413773"/>
            <a:ext cx="5264628" cy="544901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бледное окрашивание </a:t>
            </a:r>
            <a:r>
              <a:rPr lang="en-US" sz="3000" dirty="0" smtClean="0">
                <a:solidFill>
                  <a:schemeClr val="tx2"/>
                </a:solidFill>
                <a:latin typeface="Arial"/>
                <a:cs typeface="Arial"/>
              </a:rPr>
              <a:t>десен</a:t>
            </a:r>
            <a:endParaRPr lang="en-US" sz="30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гиперчувствительность к  </a:t>
            </a:r>
            <a:r>
              <a:rPr lang="ru-RU" sz="3000" dirty="0" smtClean="0">
                <a:solidFill>
                  <a:schemeClr val="tx2"/>
                </a:solidFill>
                <a:latin typeface="Arial"/>
                <a:cs typeface="Arial"/>
              </a:rPr>
              <a:t>       </a:t>
            </a: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 холодным потокам </a:t>
            </a:r>
            <a:r>
              <a:rPr lang="en-US" sz="3000" dirty="0" smtClean="0">
                <a:solidFill>
                  <a:schemeClr val="tx2"/>
                </a:solidFill>
                <a:latin typeface="Arial"/>
                <a:cs typeface="Arial"/>
              </a:rPr>
              <a:t>воздуха</a:t>
            </a:r>
            <a:endParaRPr lang="en-US" sz="30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неприятный запах изо рта.</a:t>
            </a: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появление щелей между       </a:t>
            </a:r>
            <a:r>
              <a:rPr lang="ru-RU" sz="30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30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3000" dirty="0" smtClean="0">
                <a:solidFill>
                  <a:schemeClr val="tx2"/>
                </a:solidFill>
                <a:latin typeface="Arial"/>
                <a:cs typeface="Arial"/>
              </a:rPr>
              <a:t>зубами</a:t>
            </a:r>
            <a:r>
              <a:rPr lang="en-US" sz="300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E4D798-7812-E857-5E0A-1FF5CE0D5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250" y="1121434"/>
            <a:ext cx="5549727" cy="565935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2"/>
                </a:solidFill>
                <a:latin typeface="Arial"/>
                <a:cs typeface="Times New Roman"/>
              </a:rPr>
              <a:t> </a:t>
            </a:r>
            <a:r>
              <a:rPr lang="en-US" sz="3000" dirty="0">
                <a:solidFill>
                  <a:schemeClr val="tx2"/>
                </a:solidFill>
                <a:latin typeface="Arial"/>
                <a:cs typeface="Times New Roman"/>
              </a:rPr>
              <a:t>однообразное питание, несбалансированный рацион. </a:t>
            </a:r>
            <a:endParaRPr lang="en-US" sz="3000" dirty="0">
              <a:solidFill>
                <a:schemeClr val="tx2"/>
              </a:solidFill>
              <a:latin typeface="Arial"/>
              <a:cs typeface="Arial"/>
            </a:endParaRP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Times New Roman"/>
              </a:rPr>
              <a:t>недостаток витаминов.</a:t>
            </a: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Times New Roman"/>
              </a:rPr>
              <a:t> недостаточная нагрузка на десны. </a:t>
            </a: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Times New Roman"/>
              </a:rPr>
              <a:t> зубной налет.  </a:t>
            </a:r>
          </a:p>
          <a:p>
            <a:pPr>
              <a:lnSpc>
                <a:spcPct val="160000"/>
              </a:lnSpc>
            </a:pPr>
            <a:r>
              <a:rPr lang="en-US" sz="3000" dirty="0">
                <a:solidFill>
                  <a:schemeClr val="tx2"/>
                </a:solidFill>
                <a:latin typeface="Arial"/>
                <a:cs typeface="Times New Roman"/>
              </a:rPr>
              <a:t>Генетика. </a:t>
            </a:r>
          </a:p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4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C0BE1-CC4F-B7A8-8217-FD9F64E8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9435"/>
            <a:ext cx="10668000" cy="1524000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/>
                <a:cs typeface="Times New Roman"/>
              </a:rPr>
              <a:t>ГИНГИВИТ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9F41AB5A-1CC7-FFFF-2E6C-0071321FA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35" y="2441005"/>
            <a:ext cx="11458753" cy="382437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10A366-45F9-4D43-B5F9-D8BDE7559708}"/>
              </a:ext>
            </a:extLst>
          </p:cNvPr>
          <p:cNvSpPr txBox="1"/>
          <p:nvPr/>
        </p:nvSpPr>
        <p:spPr>
          <a:xfrm>
            <a:off x="698741" y="1115684"/>
            <a:ext cx="1080889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Arial"/>
                <a:cs typeface="Times New Roman"/>
              </a:rPr>
              <a:t>воспаление десен, возникающее в процессе жизнедеятельности микробов, попадающих в роговую полость</a:t>
            </a:r>
            <a:endParaRPr lang="en-US" sz="2800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6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AC61C572-4870-6E12-FB2E-B56648BB09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153" r="18074" b="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1BCFE3-8E77-9D97-9671-C38355171CA5}"/>
              </a:ext>
            </a:extLst>
          </p:cNvPr>
          <p:cNvSpPr txBox="1"/>
          <p:nvPr/>
        </p:nvSpPr>
        <p:spPr>
          <a:xfrm>
            <a:off x="5848350" y="3197525"/>
            <a:ext cx="6096000" cy="425102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заболевание, при котором наступает разрушение опорного аппарата зуба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FB9A17-5609-718E-B0A3-C20869EB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96" y="1279585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/>
                <a:cs typeface="Arial"/>
              </a:rPr>
              <a:t>ПАРОДОНТИТ </a:t>
            </a:r>
            <a:endParaRPr lang="en-US" sz="5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699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45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8" name="Freeform: Shape 47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9" name="Freeform: Shape 49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60" name="Rectangle 51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53">
            <a:extLst>
              <a:ext uri="{FF2B5EF4-FFF2-40B4-BE49-F238E27FC236}">
                <a16:creationId xmlns:a16="http://schemas.microsoft.com/office/drawing/2014/main" xmlns="" id="{3D065C6D-EB42-400B-99C4-D0ACE936F6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3174" y="0"/>
            <a:ext cx="5578824" cy="6028256"/>
          </a:xfrm>
          <a:custGeom>
            <a:avLst/>
            <a:gdLst>
              <a:gd name="connsiteX0" fmla="*/ 1681218 w 5578824"/>
              <a:gd name="connsiteY0" fmla="*/ 0 h 6028256"/>
              <a:gd name="connsiteX1" fmla="*/ 5578824 w 5578824"/>
              <a:gd name="connsiteY1" fmla="*/ 0 h 6028256"/>
              <a:gd name="connsiteX2" fmla="*/ 5578824 w 5578824"/>
              <a:gd name="connsiteY2" fmla="*/ 5760161 h 6028256"/>
              <a:gd name="connsiteX3" fmla="*/ 5441231 w 5578824"/>
              <a:gd name="connsiteY3" fmla="*/ 5804042 h 6028256"/>
              <a:gd name="connsiteX4" fmla="*/ 4253224 w 5578824"/>
              <a:gd name="connsiteY4" fmla="*/ 5980388 h 6028256"/>
              <a:gd name="connsiteX5" fmla="*/ 837278 w 5578824"/>
              <a:gd name="connsiteY5" fmla="*/ 4877588 h 6028256"/>
              <a:gd name="connsiteX6" fmla="*/ 109626 w 5578824"/>
              <a:gd name="connsiteY6" fmla="*/ 3329255 h 6028256"/>
              <a:gd name="connsiteX7" fmla="*/ 156962 w 5578824"/>
              <a:gd name="connsiteY7" fmla="*/ 1773839 h 6028256"/>
              <a:gd name="connsiteX8" fmla="*/ 904890 w 5578824"/>
              <a:gd name="connsiteY8" fmla="*/ 738354 h 6028256"/>
              <a:gd name="connsiteX9" fmla="*/ 1304592 w 5578824"/>
              <a:gd name="connsiteY9" fmla="*/ 360545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3362A0EA-3E81-4464-94B8-70BE5870E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923F36-39C1-2692-7546-A181596B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672032"/>
            <a:ext cx="6541699" cy="1524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РАЗРАБОТКА ПУНКТОВ АНКЕТЫ ПО ВЫЯВЛЕНИЮ </a:t>
            </a: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            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ПРОБЛЕМ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ПОЛОСТИ РТА И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ЕЕ</a:t>
            </a:r>
            <a:r>
              <a:rPr lang="ru-RU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ПРИМЕНЕНИЕ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Picture 11" descr="A picture containing text, sign, clock, right&#10;&#10;Description automatically generated">
            <a:extLst>
              <a:ext uri="{FF2B5EF4-FFF2-40B4-BE49-F238E27FC236}">
                <a16:creationId xmlns:a16="http://schemas.microsoft.com/office/drawing/2014/main" xmlns="" id="{F86DE4C5-8E9F-9BDB-B937-0673CD1C93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5547" y="397713"/>
            <a:ext cx="4873925" cy="48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37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368AD-9347-57B6-C75D-F9D605E6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551433" cy="15240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/>
                <a:cs typeface="Times New Roman"/>
              </a:rPr>
              <a:t>РАЗРАБОТКА ПУНКТОВ АНКЕТЫ ПО ВЫЯВЛЕНИЮ ПРОБЛЕМ ПОЛОСТИ РТА И ЕЕ ПРИМЕНЕНИЕ</a:t>
            </a:r>
            <a:endParaRPr lang="en-US" sz="34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208D5C-DE6F-35DF-BCA2-4E2F8034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9162"/>
            <a:ext cx="12048225" cy="48101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Когда перед нами встал вопрос: « Какую тему выбрать для исследовательской работы?», мы долго спорили о том, что проблемы, связанные с полостью рта охватывает все слои населения независимо от возраста и социального положения. 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Изучив множество литературы, чаще всего нам встречался термин «пародонтоз», о котором мы знали недостаточно. Поэтому мы поставили перед собой цель как можно больше узнать о природе возникновения этого заболевания и выяснить подверженность ему населения города Орска. 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Проработав данный вопрос, мы составили анкету которую распространили среди учителей школы №25, учеников 5-11 классов и их родителей. </a:t>
            </a:r>
          </a:p>
          <a:p>
            <a:pPr algn="just">
              <a:lnSpc>
                <a:spcPct val="100000"/>
              </a:lnSpc>
            </a:pP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Получив и обработав данные, мы представили их в виде диаграмм.</a:t>
            </a:r>
          </a:p>
          <a:p>
            <a:endParaRPr lang="en-US" dirty="0">
              <a:solidFill>
                <a:srgbClr val="FFFFFF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34812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1353</TotalTime>
  <Words>231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PebbleVTI</vt:lpstr>
      <vt:lpstr>ЧТО ТАКОЕ ПАРОДОНТОЗ?</vt:lpstr>
      <vt:lpstr>Структура проекта</vt:lpstr>
      <vt:lpstr>Цели и задачи </vt:lpstr>
      <vt:lpstr>ЧТО ТАКОЕ ПАРОДОНТОЗ?</vt:lpstr>
      <vt:lpstr>Симптомы и причины пародонтоза</vt:lpstr>
      <vt:lpstr>ГИНГИВИТ </vt:lpstr>
      <vt:lpstr>ПАРОДОНТИТ  </vt:lpstr>
      <vt:lpstr>РАЗРАБОТКА ПУНКТОВ АНКЕТЫ ПО ВЫЯВЛЕНИЮ              ПРОБЛЕМ ПОЛОСТИ РТА И ЕЕ ПРИМЕНЕНИЕ</vt:lpstr>
      <vt:lpstr>РАЗРАБОТКА ПУНКТОВ АНКЕТЫ ПО ВЫЯВЛЕНИЮ ПРОБЛЕМ ПОЛОСТИ РТА И ЕЕ ПРИМЕНЕНИЕ</vt:lpstr>
      <vt:lpstr>ПРОВЕДЕНИЕ АНКЕТИРОВАНИЯ И АНАЛИЗ ПОЛУЧЕННЫХ ДАННЫХ В ВИДЕ ДИАГРАММ. </vt:lpstr>
      <vt:lpstr>Слайд 11</vt:lpstr>
      <vt:lpstr>Слайд 12</vt:lpstr>
      <vt:lpstr>Слайд 13</vt:lpstr>
      <vt:lpstr>Слайд 14</vt:lpstr>
      <vt:lpstr>ПРЕДОСТАВЛЕНИЕ РЕКОМЕНДАЦИИ ПО ЛЕЧЕНИЮ И ПРОФИЛАКТИКЕ НАРУШЕНИЙ ПОЛОСТИ РТА </vt:lpstr>
      <vt:lpstr>Список используемый  литературы: </vt:lpstr>
      <vt:lpstr>СПАСИБО ЗА ВНИМАНИЕ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212</cp:revision>
  <dcterms:created xsi:type="dcterms:W3CDTF">2023-05-16T17:55:30Z</dcterms:created>
  <dcterms:modified xsi:type="dcterms:W3CDTF">2023-11-17T18:45:16Z</dcterms:modified>
</cp:coreProperties>
</file>