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notesMasterIdLst>
    <p:notesMasterId r:id="rId54"/>
  </p:notesMasterIdLst>
  <p:sldIdLst>
    <p:sldId id="309" r:id="rId3"/>
    <p:sldId id="310" r:id="rId4"/>
    <p:sldId id="311" r:id="rId5"/>
    <p:sldId id="312" r:id="rId6"/>
    <p:sldId id="313" r:id="rId7"/>
    <p:sldId id="316" r:id="rId8"/>
    <p:sldId id="314" r:id="rId9"/>
    <p:sldId id="315" r:id="rId10"/>
    <p:sldId id="317" r:id="rId11"/>
    <p:sldId id="318" r:id="rId12"/>
    <p:sldId id="257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6" r:id="rId39"/>
    <p:sldId id="285" r:id="rId40"/>
    <p:sldId id="284" r:id="rId41"/>
    <p:sldId id="287" r:id="rId42"/>
    <p:sldId id="288" r:id="rId43"/>
    <p:sldId id="289" r:id="rId44"/>
    <p:sldId id="302" r:id="rId45"/>
    <p:sldId id="301" r:id="rId46"/>
    <p:sldId id="300" r:id="rId47"/>
    <p:sldId id="307" r:id="rId48"/>
    <p:sldId id="308" r:id="rId49"/>
    <p:sldId id="303" r:id="rId50"/>
    <p:sldId id="304" r:id="rId51"/>
    <p:sldId id="299" r:id="rId52"/>
    <p:sldId id="306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9" d="100"/>
          <a:sy n="89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464C-1593-4D92-B70A-416331DD1FFC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C8837-521E-40DA-B67E-4484DA674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6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7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35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8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0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8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12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4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9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75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4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3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21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0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0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6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0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6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1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C8837-521E-40DA-B67E-4484DA6748F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3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6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1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9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6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233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6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2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2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2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0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8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2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4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74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4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55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27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22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3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8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17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5818-22EE-46F8-B027-051CBDF894C9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0F6FB-2B2A-485C-9690-B6285ED93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4.xml"/><Relationship Id="rId18" Type="http://schemas.openxmlformats.org/officeDocument/2006/relationships/slide" Target="slide44.xml"/><Relationship Id="rId3" Type="http://schemas.openxmlformats.org/officeDocument/2006/relationships/slide" Target="slide14.xml"/><Relationship Id="rId21" Type="http://schemas.openxmlformats.org/officeDocument/2006/relationships/slide" Target="slide50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17" Type="http://schemas.openxmlformats.org/officeDocument/2006/relationships/slide" Target="slide42.xml"/><Relationship Id="rId2" Type="http://schemas.openxmlformats.org/officeDocument/2006/relationships/slide" Target="slide12.xml"/><Relationship Id="rId16" Type="http://schemas.openxmlformats.org/officeDocument/2006/relationships/slide" Target="slide40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18.xml"/><Relationship Id="rId15" Type="http://schemas.openxmlformats.org/officeDocument/2006/relationships/slide" Target="slide38.xml"/><Relationship Id="rId10" Type="http://schemas.openxmlformats.org/officeDocument/2006/relationships/slide" Target="slide28.xml"/><Relationship Id="rId19" Type="http://schemas.openxmlformats.org/officeDocument/2006/relationships/slide" Target="slide46.xml"/><Relationship Id="rId4" Type="http://schemas.openxmlformats.org/officeDocument/2006/relationships/slide" Target="slide16.xml"/><Relationship Id="rId9" Type="http://schemas.openxmlformats.org/officeDocument/2006/relationships/slide" Target="slide26.xml"/><Relationship Id="rId14" Type="http://schemas.openxmlformats.org/officeDocument/2006/relationships/slide" Target="slide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806" y="1012122"/>
            <a:ext cx="10393446" cy="49822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Внеклассное мероприятие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дисциплине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Стандартизация, метрология и подтверждение соответствия»</a:t>
            </a:r>
            <a:br>
              <a:rPr lang="ru-RU" dirty="0"/>
            </a:br>
            <a:r>
              <a:rPr lang="ru-RU" sz="2800" dirty="0"/>
              <a:t>Для студентов 2 курса по специальности «Коммерция»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6900" y="5849368"/>
            <a:ext cx="6561343" cy="663114"/>
          </a:xfrm>
        </p:spPr>
        <p:txBody>
          <a:bodyPr/>
          <a:lstStyle/>
          <a:p>
            <a:r>
              <a:rPr lang="ru-RU" dirty="0" smtClean="0"/>
              <a:t>Составитель: преподаватель О. М. </a:t>
            </a:r>
            <a:r>
              <a:rPr lang="ru-RU" dirty="0" err="1" smtClean="0"/>
              <a:t>Шмондина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53" y="113588"/>
            <a:ext cx="2800494" cy="12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97723"/>
            <a:ext cx="9625473" cy="1752018"/>
          </a:xfrm>
        </p:spPr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668256"/>
            <a:ext cx="9876759" cy="4704623"/>
          </a:xfrm>
        </p:spPr>
        <p:txBody>
          <a:bodyPr/>
          <a:lstStyle/>
          <a:p>
            <a:r>
              <a:rPr lang="ru-RU" dirty="0" smtClean="0"/>
              <a:t>Вручение дипломов победителям!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04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438566"/>
              </p:ext>
            </p:extLst>
          </p:nvPr>
        </p:nvGraphicFramePr>
        <p:xfrm>
          <a:off x="0" y="-1"/>
          <a:ext cx="12192008" cy="752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0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6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69721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Метрология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10</a:t>
                      </a:r>
                      <a:endParaRPr lang="ru-RU" sz="5400" b="1" i="1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1" i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40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50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310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Стандартизация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30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40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50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2749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Сертификация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10</a:t>
                      </a:r>
                      <a:endParaRPr lang="ru-RU" sz="5400" b="1" i="1" u="sng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20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30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40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50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973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Техническое регулирование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10</a:t>
                      </a:r>
                      <a:endParaRPr lang="ru-RU" sz="5400" b="1" i="1" u="sng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20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30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40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5400" b="1" i="1" u="sng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50</a:t>
                      </a:r>
                      <a:endParaRPr lang="ru-RU" sz="5400" b="1" i="1" u="sng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37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lvl="0" algn="ctr" fontAlgn="base"/>
            <a:r>
              <a:rPr lang="ru-RU" sz="5400" b="1" dirty="0"/>
              <a:t>наука</a:t>
            </a:r>
            <a:br>
              <a:rPr lang="ru-RU" sz="5400" b="1" dirty="0"/>
            </a:br>
            <a:r>
              <a:rPr lang="ru-RU" sz="5400" b="1" dirty="0"/>
              <a:t>об измерениях, методах и средствах обеспечения их единства и требуемой точности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09045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8360" y="1160033"/>
            <a:ext cx="5876925" cy="437029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Метрология</a:t>
            </a:r>
            <a:endParaRPr lang="ru-RU" sz="80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628904" y="6379545"/>
            <a:ext cx="563096" cy="4784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8360" cy="66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Метрология, занимающаяся вопросами практического применения в различных сферах детальности результатов теоретических исследований, называется</a:t>
            </a:r>
            <a:endParaRPr lang="ru-RU" sz="5400" b="1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20486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9379" y="553001"/>
            <a:ext cx="5970671" cy="437029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метрология</a:t>
            </a:r>
            <a:endParaRPr lang="ru-RU" sz="8000" b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Средство измерения, предназначенное для воспроизведения и (или) хранения физической величины одного или нескольких заданных размеров, значения которых известны с необходимой точностью, называется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74974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425" y="553001"/>
            <a:ext cx="6143625" cy="437029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Мера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2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Отклонение результатов измерений от истинного (действительного) значения называется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5876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3001" y="276273"/>
            <a:ext cx="5257048" cy="567634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Погрешность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8" y="1896974"/>
            <a:ext cx="6393911" cy="43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8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02638"/>
            <a:ext cx="8534400" cy="591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Время: 60 минут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849" y="328068"/>
            <a:ext cx="10672653" cy="48093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Игра «Битва теоретиков» проводится как внеклассное мероприятие в рамках проведения недели ПЦК </a:t>
            </a:r>
          </a:p>
          <a:p>
            <a:pPr algn="ctr"/>
            <a:r>
              <a:rPr lang="ru-RU" sz="3600" dirty="0" smtClean="0"/>
              <a:t>«Коммерции, логистики и товароведения»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687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Совокупность операций, выполняемых органами государственной службы с целью определения и подтверждения соответствия средства измерений установленным техническим требованиям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91970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9706" y="150395"/>
            <a:ext cx="5750343" cy="607895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средств измерений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7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/>
              <a:t>Объектами стандартизации являются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976435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72349" y="2644170"/>
            <a:ext cx="4348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Процесс,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продукция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15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Федеральный закон РФ «О техническом регулировании» пришел на смену Федеральному закону РФ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78503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534526" y="1130968"/>
            <a:ext cx="6172200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4800" b="1" dirty="0" smtClean="0"/>
          </a:p>
          <a:p>
            <a:endParaRPr lang="ru-RU" sz="4800" b="1" dirty="0"/>
          </a:p>
          <a:p>
            <a:pPr marL="0" indent="0" algn="ctr">
              <a:buNone/>
            </a:pPr>
            <a:r>
              <a:rPr lang="ru-RU" sz="4800" b="1" dirty="0" smtClean="0"/>
              <a:t>«О стандартизации»</a:t>
            </a:r>
            <a:endParaRPr lang="ru-RU" sz="4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5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9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Маркировка продукции знаком соответствия государственных стандартов является процедурой 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24012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916" y="242889"/>
            <a:ext cx="4332621" cy="630078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4" y="100012"/>
            <a:ext cx="6647986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08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857250"/>
            <a:ext cx="11430000" cy="431482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Документ, в котором в целях добровольного многократного ис­пользования устанавливаются характеристики продукции, прави­ла осуществления и характеристики процессов производства, эксплуатации, хранения, перевозки, реализации и утилизации, выполнения работ или оказания услуг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71531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" y="0"/>
            <a:ext cx="11367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3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6532"/>
            <a:ext cx="10511953" cy="502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/>
              <a:t>Игра направлена на развитие общих и практических компетенций в соответствии с ФГОС среднего профессионального образования по специальности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u="sng" dirty="0" smtClean="0"/>
              <a:t>38.02.04 </a:t>
            </a:r>
            <a:r>
              <a:rPr lang="ru-RU" sz="1800" b="1" u="sng" dirty="0"/>
              <a:t>Коммерция (по отраслям)</a:t>
            </a:r>
            <a:r>
              <a:rPr lang="ru-RU" sz="1800" dirty="0"/>
              <a:t> (базовой подготовки):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144745"/>
            <a:ext cx="9827898" cy="53607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ОК 3. </a:t>
            </a:r>
            <a:r>
              <a:rPr lang="ru-RU" dirty="0"/>
              <a:t>Анализировать рабочую ситуацию, осуществлять текущий и итоговый контроль, оценку и коррекцию собственной деятельности, нести ответственность за результаты своей работы и результат </a:t>
            </a:r>
            <a:r>
              <a:rPr lang="ru-RU" dirty="0" smtClean="0"/>
              <a:t>команды;</a:t>
            </a:r>
          </a:p>
          <a:p>
            <a:r>
              <a:rPr lang="ru-RU" dirty="0" smtClean="0"/>
              <a:t>ОК 7. Принимать </a:t>
            </a:r>
            <a:r>
              <a:rPr lang="ru-RU" dirty="0"/>
              <a:t>решения в стандартных и нестандартных ситуациях и нести за них ответственность; работать в команде, эффективно общаться с коллегами, руководством, </a:t>
            </a:r>
            <a:r>
              <a:rPr lang="ru-RU" dirty="0" smtClean="0"/>
              <a:t>клиентами;</a:t>
            </a:r>
          </a:p>
          <a:p>
            <a:r>
              <a:rPr lang="ru-RU" dirty="0"/>
              <a:t>ПК </a:t>
            </a:r>
            <a:r>
              <a:rPr lang="ru-RU" dirty="0" smtClean="0"/>
              <a:t>3.7. </a:t>
            </a:r>
            <a:r>
              <a:rPr lang="ru-RU" dirty="0"/>
              <a:t>Производить измерения товаров и других объектов, переводить внесистемные единицы измерений в системные.</a:t>
            </a:r>
            <a:endParaRPr lang="ru-RU" dirty="0"/>
          </a:p>
          <a:p>
            <a:r>
              <a:rPr lang="ru-RU" dirty="0" smtClean="0"/>
              <a:t>А также личностное развитие:</a:t>
            </a:r>
          </a:p>
          <a:p>
            <a:r>
              <a:rPr lang="ru-RU" dirty="0"/>
              <a:t>Формирование умений и навыков культуры общения, жизнеобеспечения, развитие коллективизма и </a:t>
            </a:r>
            <a:r>
              <a:rPr lang="ru-RU" dirty="0" smtClean="0"/>
              <a:t>взаимовыручки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Готовность к самообразованию, профессиональной конкуренции как к </a:t>
            </a:r>
            <a:r>
              <a:rPr lang="ru-RU" dirty="0" smtClean="0"/>
              <a:t>условию успешной </a:t>
            </a:r>
            <a:r>
              <a:rPr lang="ru-RU" dirty="0"/>
              <a:t>профессиональной </a:t>
            </a:r>
            <a:r>
              <a:rPr lang="ru-RU" dirty="0" smtClean="0"/>
              <a:t>деятельности;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потребностей к самостоятельному получению новых </a:t>
            </a:r>
            <a:r>
              <a:rPr lang="ru-RU" dirty="0" smtClean="0"/>
              <a:t>знаний;</a:t>
            </a:r>
          </a:p>
          <a:p>
            <a:r>
              <a:rPr lang="ru-RU" dirty="0"/>
              <a:t>Умение с достаточной полнотой и точностью выражать свои мысли в соответствии с задачами и условиями </a:t>
            </a:r>
            <a:r>
              <a:rPr lang="ru-RU" dirty="0" smtClean="0"/>
              <a:t>коммуникации;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10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Как называются (в соответствии с Федеральным законом «О тех­ническом регулировании») работы по установлению тождественности характеристик продукции ее существенным признакам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58743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9695" y="128588"/>
            <a:ext cx="5850355" cy="61007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продукции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665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3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Документальными свидетельствами соответствия качества выпускаемой продукции являются…</a:t>
            </a:r>
            <a:br>
              <a:rPr lang="ru-RU" b="1" dirty="0"/>
            </a:br>
            <a:r>
              <a:rPr lang="ru-RU" b="1" dirty="0"/>
              <a:t>(сертификат, декларация)</a:t>
            </a:r>
            <a:br>
              <a:rPr lang="ru-RU" b="1" dirty="0"/>
            </a:br>
            <a:r>
              <a:rPr lang="ru-RU" b="1" dirty="0"/>
              <a:t>ИЛИ</a:t>
            </a:r>
            <a:br>
              <a:rPr lang="ru-RU" b="1" dirty="0"/>
            </a:br>
            <a:r>
              <a:rPr lang="ru-RU" b="1" dirty="0"/>
              <a:t>Термин «сертификация» в переводе с латинского означает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456830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0" y="128588"/>
            <a:ext cx="4495800" cy="61007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Сделано верно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17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lvl="0" algn="ctr" fontAlgn="base"/>
            <a:r>
              <a:rPr lang="ru-RU" b="1" dirty="0"/>
              <a:t>Прямое или косвенное определение соблюдения требований, предъявляемых к объекту, называется…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26293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" y="128588"/>
            <a:ext cx="11692890" cy="6100762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соответствия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056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Номенклатура продукции (услуг), подлежащей обязательной сертификации определяется Законом: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56429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0" y="128588"/>
            <a:ext cx="5099050" cy="610076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О защите прав потребителей»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3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01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Обозначение, служащее для информирования приобретателей о соответствии объекта сертификации требованиям системы добровольной сертификации или национальному стандарту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44438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0" y="128588"/>
            <a:ext cx="5099050" cy="6100762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Знак обращения на рынке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0" y="0"/>
            <a:ext cx="6225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09" y="307127"/>
            <a:ext cx="10058400" cy="802717"/>
          </a:xfrm>
        </p:spPr>
        <p:txBody>
          <a:bodyPr/>
          <a:lstStyle/>
          <a:p>
            <a:pPr algn="ctr"/>
            <a:r>
              <a:rPr lang="ru-RU" dirty="0" smtClean="0"/>
              <a:t>Ход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968" y="977222"/>
            <a:ext cx="11070522" cy="580748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/>
              <a:t>Приветственное слово преподавателя, разделение студентов на 4 команды, определение капитанов, выбор названия команды и получение звуковой кнопки – 5 минут;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Объяснение правил игры, пробная подача сигнала и объявление «Старта» - 5 минут;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Игра «Битва теоретиков» - 30 минут;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Дополнительное задание «Решение ребусов, задач-перевертышей, перевод </a:t>
            </a:r>
            <a:r>
              <a:rPr lang="ru-RU" b="1" dirty="0" err="1" smtClean="0"/>
              <a:t>неметрических</a:t>
            </a:r>
            <a:r>
              <a:rPr lang="ru-RU" b="1" dirty="0" smtClean="0"/>
              <a:t> единиц в единицы СИ» для определения 3 места – 8 минут;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Дополнительное задание «Решение торговой ситуации» для определения победителя игры – 7 минут;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Подведение итогов, поздравления и обратная связь от студентов – 5 минут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1067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Юридическое лицо или индивидуальный предприниматель, аккредитованные в установленном порядке для выполнения работ по сертификации 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33978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128588"/>
            <a:ext cx="11616690" cy="610076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/>
              <a:t>Орган </a:t>
            </a:r>
            <a:r>
              <a:rPr lang="ru-RU" sz="9600" b="1" dirty="0" smtClean="0"/>
              <a:t>по</a:t>
            </a:r>
            <a:br>
              <a:rPr lang="ru-RU" sz="9600" b="1" dirty="0" smtClean="0"/>
            </a:br>
            <a:r>
              <a:rPr lang="ru-RU" sz="9600" b="1" dirty="0" smtClean="0"/>
              <a:t>сертифи­кации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107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2412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Какие требования должны устанавливаться в технических рег­ламентах с учетом степени риска причинения </a:t>
            </a:r>
            <a:r>
              <a:rPr lang="ru-RU" b="1" dirty="0" smtClean="0"/>
              <a:t>вреда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23225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82106" y="2375654"/>
            <a:ext cx="52098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 необходимые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3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Как называется форма подтверждения соответствия продук­ции требованиям технических регламентов?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55974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3961" y="2426187"/>
            <a:ext cx="9646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Декларирование соответствия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824139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/>
              <a:t>Каков порядок принятия технических регламентов 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63112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2108553"/>
            <a:ext cx="947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Федеральный Закон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810898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Документ, который принят международным договором Россий­ской Федерации, ратифицированным в порядке, установленном законодательством РФ, или федеральным законом, или указом Президента РФ, или постановлением Правительства РФ, и уста­навливает обязательные для применения и исполнения требова­ния к объектам технического регулирования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343539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51" y="385354"/>
            <a:ext cx="5834199" cy="6387737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Технический </a:t>
            </a:r>
            <a:r>
              <a:rPr lang="ru-RU" sz="8000" b="1" dirty="0"/>
              <a:t>регламент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6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1484"/>
            <a:ext cx="8534400" cy="725936"/>
          </a:xfrm>
        </p:spPr>
        <p:txBody>
          <a:bodyPr/>
          <a:lstStyle/>
          <a:p>
            <a:pPr algn="ctr"/>
            <a:r>
              <a:rPr lang="ru-RU" dirty="0" smtClean="0"/>
              <a:t>Правила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730" y="956282"/>
            <a:ext cx="9890876" cy="54375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экране имеется слайд, на котором представлены 4 раздела по дисциплине «Стандартизация</a:t>
            </a:r>
            <a:r>
              <a:rPr lang="ru-RU" dirty="0"/>
              <a:t>, метрология и подтверждение </a:t>
            </a:r>
            <a:r>
              <a:rPr lang="ru-RU" dirty="0" smtClean="0"/>
              <a:t>соответствия»;</a:t>
            </a:r>
          </a:p>
          <a:p>
            <a:r>
              <a:rPr lang="ru-RU" dirty="0" smtClean="0"/>
              <a:t>В каждом разделе есть вопросы, которые отличаются между собой уровнем сложности от 10 до 50 баллов;</a:t>
            </a:r>
          </a:p>
          <a:p>
            <a:r>
              <a:rPr lang="ru-RU" dirty="0" smtClean="0"/>
              <a:t>Право выбора раздела и уровня сложности вопроса предоставляется команде, последней правильно ответившей на вопрос;</a:t>
            </a:r>
          </a:p>
          <a:p>
            <a:r>
              <a:rPr lang="ru-RU" dirty="0" smtClean="0"/>
              <a:t>Команды заслушивают вопрос, после которого подаётся сигнал к обсуждению;</a:t>
            </a:r>
          </a:p>
          <a:p>
            <a:r>
              <a:rPr lang="ru-RU" dirty="0" smtClean="0"/>
              <a:t>Готовность команды определяется подачей звукового сигнала кнопкой (которые получили капитаны), и после этого следует ответ;</a:t>
            </a:r>
          </a:p>
          <a:p>
            <a:r>
              <a:rPr lang="ru-RU" dirty="0" smtClean="0"/>
              <a:t>Выкрики с места – не засчитываются;</a:t>
            </a:r>
          </a:p>
          <a:p>
            <a:r>
              <a:rPr lang="ru-RU" dirty="0" smtClean="0"/>
              <a:t>В случае неправильного ответа командой, право ответа переходит другим командам!</a:t>
            </a:r>
          </a:p>
          <a:p>
            <a:r>
              <a:rPr lang="ru-RU" dirty="0" smtClean="0"/>
              <a:t>Итак, Старт игры с момента определения 1 игрока жеребьёвкой.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037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955" y="1017774"/>
            <a:ext cx="11430000" cy="437029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Как в соответствии с Федеральным законом «О техническом ре­гулировании» называется проверка выполнения юридическим лицом или индивидуальным предпринимателем требований технических регламентов к продукции и процессам и принятие мер по результатам проверки</a:t>
            </a:r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1080109" y="5540188"/>
            <a:ext cx="10261692" cy="34962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886694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832" y="745958"/>
            <a:ext cx="5417218" cy="5483392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Контроль (надзор) за соблюдением требований технических регламентов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39537" y="6229350"/>
            <a:ext cx="581025" cy="6286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0" y="-1"/>
            <a:ext cx="6147260" cy="68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656134"/>
            <a:ext cx="9772057" cy="5338265"/>
          </a:xfrm>
        </p:spPr>
        <p:txBody>
          <a:bodyPr/>
          <a:lstStyle/>
          <a:p>
            <a:r>
              <a:rPr lang="ru-RU" dirty="0" smtClean="0"/>
              <a:t>Задание для определения 3 места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84212" y="-704995"/>
            <a:ext cx="8534400" cy="1535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9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1" y="0"/>
            <a:ext cx="9311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423952"/>
            <a:ext cx="9911660" cy="4570448"/>
          </a:xfrm>
        </p:spPr>
        <p:txBody>
          <a:bodyPr/>
          <a:lstStyle/>
          <a:p>
            <a:r>
              <a:rPr lang="ru-RU" dirty="0"/>
              <a:t>Задание для определения </a:t>
            </a:r>
            <a:r>
              <a:rPr lang="ru-RU" dirty="0" smtClean="0"/>
              <a:t>1 места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-858559"/>
            <a:ext cx="8534400" cy="3908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83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12" y="0"/>
            <a:ext cx="9123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469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507</TotalTime>
  <Words>857</Words>
  <Application>Microsoft Office PowerPoint</Application>
  <PresentationFormat>Широкоэкранный</PresentationFormat>
  <Paragraphs>164</Paragraphs>
  <Slides>51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Times New Roman</vt:lpstr>
      <vt:lpstr>Wingdings 3</vt:lpstr>
      <vt:lpstr>Сектор</vt:lpstr>
      <vt:lpstr>Тема Office</vt:lpstr>
      <vt:lpstr>Внеклассное мероприятие  по дисциплине  «Стандартизация, метрология и подтверждение соответствия» Для студентов 2 курса по специальности «Коммерция» </vt:lpstr>
      <vt:lpstr>Время: 60 минут</vt:lpstr>
      <vt:lpstr>Игра направлена на развитие общих и практических компетенций в соответствии с ФГОС среднего профессионального образования по специальности  38.02.04 Коммерция (по отраслям) (базовой подготовки): </vt:lpstr>
      <vt:lpstr>Ход игры:</vt:lpstr>
      <vt:lpstr>Правила игры:</vt:lpstr>
      <vt:lpstr>Задание для определения 3 места</vt:lpstr>
      <vt:lpstr>Презентация PowerPoint</vt:lpstr>
      <vt:lpstr>Задание для определения 1 места</vt:lpstr>
      <vt:lpstr>Презентация PowerPoint</vt:lpstr>
      <vt:lpstr>Подведение итогов</vt:lpstr>
      <vt:lpstr>Презентация PowerPoint</vt:lpstr>
      <vt:lpstr>наука об измерениях, методах и средствах обеспечения их единства и требуемой точности</vt:lpstr>
      <vt:lpstr>Метрология</vt:lpstr>
      <vt:lpstr>Метрология, занимающаяся вопросами практического применения в различных сферах детальности результатов теоретических исследований, называется</vt:lpstr>
      <vt:lpstr>Прикладная метрология</vt:lpstr>
      <vt:lpstr>Средство измерения, предназначенное для воспроизведения и (или) хранения физической величины одного или нескольких заданных размеров, значения которых известны с необходимой точностью, называется </vt:lpstr>
      <vt:lpstr>Мера</vt:lpstr>
      <vt:lpstr>Отклонение результатов измерений от истинного (действительного) значения называется </vt:lpstr>
      <vt:lpstr> Погрешность</vt:lpstr>
      <vt:lpstr>Совокупность операций, выполняемых органами государственной службы с целью определения и подтверждения соответствия средства измерений установленным техническим требованиям</vt:lpstr>
      <vt:lpstr>Проверка средств измерений</vt:lpstr>
      <vt:lpstr>Объектами стандартизации являются</vt:lpstr>
      <vt:lpstr>Презентация PowerPoint</vt:lpstr>
      <vt:lpstr>Федеральный закон РФ «О техническом регулировании» пришел на смену Федеральному закону РФ</vt:lpstr>
      <vt:lpstr>Презентация PowerPoint</vt:lpstr>
      <vt:lpstr>Маркировка продукции знаком соответствия государственных стандартов является процедурой </vt:lpstr>
      <vt:lpstr>Добровольной</vt:lpstr>
      <vt:lpstr>Документ, в котором в целях добровольного многократного ис­пользования устанавливаются характеристики продукции, прави­ла осуществления и характеристики процессов производства, эксплуатации, хранения, перевозки, реализации и утилизации, выполнения работ или оказания услуг </vt:lpstr>
      <vt:lpstr>Презентация PowerPoint</vt:lpstr>
      <vt:lpstr>Как называются (в соответствии с Федеральным законом «О тех­ническом регулировании») работы по установлению тождественности характеристик продукции ее существенным признакам</vt:lpstr>
      <vt:lpstr>Идентификация продукции</vt:lpstr>
      <vt:lpstr>Документальными свидетельствами соответствия качества выпускаемой продукции являются… (сертификат, декларация) ИЛИ Термин «сертификация» в переводе с латинского означает</vt:lpstr>
      <vt:lpstr>Сделано верно</vt:lpstr>
      <vt:lpstr>Прямое или косвенное определение соблюдения требований, предъявляемых к объекту, называется…</vt:lpstr>
      <vt:lpstr>Оценка соответствия</vt:lpstr>
      <vt:lpstr>Номенклатура продукции (услуг), подлежащей обязательной сертификации определяется Законом:</vt:lpstr>
      <vt:lpstr>«О защите прав потребителей»</vt:lpstr>
      <vt:lpstr>Обозначение, служащее для информирования приобретателей о соответствии объекта сертификации требованиям системы добровольной сертификации или национальному стандарту</vt:lpstr>
      <vt:lpstr>Знак обращения на рынке</vt:lpstr>
      <vt:lpstr>Юридическое лицо или индивидуальный предприниматель, аккредитованные в установленном порядке для выполнения работ по сертификации </vt:lpstr>
      <vt:lpstr>Орган по сертифи­кации</vt:lpstr>
      <vt:lpstr>Какие требования должны устанавливаться в технических рег­ламентах с учетом степени риска причинения вреда</vt:lpstr>
      <vt:lpstr>Презентация PowerPoint</vt:lpstr>
      <vt:lpstr>Как называется форма подтверждения соответствия продук­ции требованиям технических регламентов?</vt:lpstr>
      <vt:lpstr>Презентация PowerPoint</vt:lpstr>
      <vt:lpstr>Каков порядок принятия технических регламентов </vt:lpstr>
      <vt:lpstr>Презентация PowerPoint</vt:lpstr>
      <vt:lpstr>Документ, который принят международным договором Россий­ской Федерации, ратифицированным в порядке, установленном законодательством РФ, или федеральным законом, или указом Президента РФ, или постановлением Правительства РФ, и уста­навливает обязательные для применения и исполнения требова­ния к объектам технического регулирования </vt:lpstr>
      <vt:lpstr>Технический регламент</vt:lpstr>
      <vt:lpstr>Как в соответствии с Федеральным законом «О техническом ре­гулировании» называется проверка выполнения юридическим лицом или индивидуальным предпринимателем требований технических регламентов к продукции и процессам и принятие мер по результатам проверки</vt:lpstr>
      <vt:lpstr>Контроль (надзор) за соблюдением требований технических регламентов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 Прокофьева</cp:lastModifiedBy>
  <cp:revision>42</cp:revision>
  <dcterms:created xsi:type="dcterms:W3CDTF">2022-12-12T16:06:08Z</dcterms:created>
  <dcterms:modified xsi:type="dcterms:W3CDTF">2023-11-15T22:41:49Z</dcterms:modified>
</cp:coreProperties>
</file>