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69" r:id="rId2"/>
    <p:sldId id="273" r:id="rId3"/>
    <p:sldId id="274" r:id="rId4"/>
    <p:sldId id="275" r:id="rId5"/>
    <p:sldId id="277" r:id="rId6"/>
    <p:sldId id="270" r:id="rId7"/>
    <p:sldId id="276" r:id="rId8"/>
    <p:sldId id="272" r:id="rId9"/>
    <p:sldId id="257" r:id="rId10"/>
    <p:sldId id="284" r:id="rId11"/>
    <p:sldId id="285" r:id="rId12"/>
    <p:sldId id="283" r:id="rId13"/>
    <p:sldId id="278" r:id="rId14"/>
    <p:sldId id="281" r:id="rId15"/>
    <p:sldId id="279" r:id="rId16"/>
    <p:sldId id="280" r:id="rId17"/>
    <p:sldId id="282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68"/>
    <a:srgbClr val="A1C6E7"/>
    <a:srgbClr val="4F2319"/>
    <a:srgbClr val="820000"/>
    <a:srgbClr val="006B96"/>
    <a:srgbClr val="00AAE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296" autoAdjust="0"/>
  </p:normalViewPr>
  <p:slideViewPr>
    <p:cSldViewPr snapToGrid="0">
      <p:cViewPr>
        <p:scale>
          <a:sx n="86" d="100"/>
          <a:sy n="86" d="100"/>
        </p:scale>
        <p:origin x="14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A9E2-97FE-473B-BEDF-951DEF2A335A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BC52-F311-4E4B-90BB-24EBD0F71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4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Особенностью дисциплины является возросшее внимание к проблемам экологической безопасности проживания человека на Земле, с одной стороны, а с другой — усилением ответственности за экологические правонарушения. В этих условиях необходимо иметь базовые общепрофессиональные знания в области токсикологии загрязняющих веществ, новейшие научные данные о пределах устойчивости биосферы, методы и приемы проведения экологического мониторинга в компонентах экосистемы (почве, воде, воздухе), основы природоохранного законодательства, знания экологической обстановки, свойств загрязняющих веществ (ядов), механизмов их действия на живые организмы, признаки отравления, роль и последствия антропогенного воздействия на экосистемы, способы снижения и предотвращения токсичного действия, правовые, экономические и организационные способы обеспечения экологической безопасности окружающей природной среды для комфортного проживания человека на Земле.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3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4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8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9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0B0F-15B2-4DD5-8E37-38517E0E03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2ADF-2589-461B-BC59-904C417664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6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Содержание нитратов зависит от сорта, от органов растений. Больше всего их в тех частях растений, в которых находится максимальное количество </a:t>
            </a:r>
            <a:r>
              <a:rPr lang="ru-RU" dirty="0" err="1"/>
              <a:t>ксилемных</a:t>
            </a:r>
            <a:r>
              <a:rPr lang="ru-RU" dirty="0"/>
              <a:t> тканей и в клетках которых хорошо развиты вакуоли. В кожице и в поверхностных слоях плодов содержание нитратов значительно выше. Хранение и условия переработки продукции сильно влияют на содержание в ней нитратов.</a:t>
            </a:r>
          </a:p>
          <a:p>
            <a:r>
              <a:rPr lang="ru-RU" dirty="0"/>
              <a:t>Риск образования нитратов в продукции возрастает при:</a:t>
            </a:r>
          </a:p>
          <a:p>
            <a:r>
              <a:rPr lang="ru-RU" dirty="0"/>
              <a:t>Повышение температуры хранения с 10 до 35С</a:t>
            </a:r>
          </a:p>
          <a:p>
            <a:r>
              <a:rPr lang="ru-RU" dirty="0"/>
              <a:t>Недостаточная аэрация складирования продукции</a:t>
            </a:r>
          </a:p>
          <a:p>
            <a:r>
              <a:rPr lang="ru-RU" dirty="0"/>
              <a:t>Сильное загрязнение продукции</a:t>
            </a:r>
          </a:p>
          <a:p>
            <a:r>
              <a:rPr lang="ru-RU" dirty="0"/>
              <a:t>Наличие механических повреждений</a:t>
            </a:r>
          </a:p>
          <a:p>
            <a:r>
              <a:rPr lang="ru-RU" dirty="0"/>
              <a:t>Оттаивание свежемороженых овощей в течение долгого времени при комнатной температуре.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2ADF-2589-461B-BC59-904C417664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6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70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6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FBC52-F311-4E4B-90BB-24EBD0F7107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8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856D-DB0A-440F-A6F5-9CA66A05A3DA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9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E907-F1D5-46E8-89BD-2BAAE1B0D694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1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2A449-B423-4B48-B7EA-34BFF617EE13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F042-BAF7-4B9A-A0BD-6332B4909A8A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5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7869-90C6-4BDC-8D0C-1E5E170EDF7B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5C09-E87B-4670-A0EF-62C697D43464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6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F1D-5FB4-44DD-9C70-4420A24C0F7C}" type="datetime1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6409-3764-4B13-8B61-671C5AB0EA11}" type="datetime1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67A-E80D-48C6-8EB9-8E9C6DB8553F}" type="datetime1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F2CE-BA10-4405-8BC5-A5FD7DD003AD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8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00C-4BC5-4247-9A78-05C6B8AB19E0}" type="datetime1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7E3B-59F0-4B13-8F04-313012E97CF7}" type="datetime1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453E-3E7C-4EAF-91E8-2430B5C61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bcode/4934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lanbook.com/book/17895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843" y="802674"/>
            <a:ext cx="9144000" cy="557403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«Методика лабораторного занятия по дисциплине «Техносферная токсикология»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 теме «Определение содержания нитратов в растениях»»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03157" y="116162"/>
            <a:ext cx="10793989" cy="160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Федеральное государственное БЮДЖЕТНОЕ образовательное учреждение высшего образования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cap="all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аграрный университет –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cap="all" spc="-3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МСха</a:t>
            </a:r>
            <a:r>
              <a:rPr lang="ru-RU" sz="1800" b="1" cap="all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</a:t>
            </a:r>
            <a:r>
              <a:rPr lang="ru-RU" sz="1800" b="1" cap="all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К.А. Тимирязева</a:t>
            </a:r>
            <a:b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(ФГБОУ ВО </a:t>
            </a:r>
            <a:r>
              <a:rPr lang="ru-RU" sz="1800" b="1" cap="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ргау</a:t>
            </a: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МСХА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К.А. Тимирязева</a:t>
            </a: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6E0655-A0D3-A108-8827-B5B30CC1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1260" y="326600"/>
            <a:ext cx="1221735" cy="118682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B7046F-CA5E-5B3A-CDF8-E321E322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877" y="6376713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37C40-E15B-D441-9EC0-E9CD357785D3}"/>
              </a:ext>
            </a:extLst>
          </p:cNvPr>
          <p:cNvSpPr txBox="1"/>
          <p:nvPr/>
        </p:nvSpPr>
        <p:spPr>
          <a:xfrm>
            <a:off x="3555167" y="6189944"/>
            <a:ext cx="50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Москва,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5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1183" y="0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Нитраты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558" y="794084"/>
            <a:ext cx="11766884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Нитраты представляют собой соли азотной кислоты (HNО</a:t>
            </a:r>
            <a:r>
              <a:rPr lang="ru-RU" sz="220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). Концентрация в среде обычно очень низка (в воде, например 1-10 мг/л). Наиболее известны 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</a:rPr>
              <a:t>нитраты аммония, натрия, калия, кальция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</a:rPr>
              <a:t>, обычно называемые селитрами. Все селитры широко и давно используются в качестве удобрений.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17" y="2607992"/>
            <a:ext cx="7196366" cy="40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165" y="-60158"/>
            <a:ext cx="1145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Аккумуляция нитратов с-х культурами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31907" t="27936" r="32336" b="61232"/>
          <a:stretch/>
        </p:blipFill>
        <p:spPr bwMode="auto">
          <a:xfrm>
            <a:off x="134991" y="5082552"/>
            <a:ext cx="6518274" cy="102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990" y="647728"/>
            <a:ext cx="12057009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нитратов зависит от сорта, от органов растений. Больше всего их в тех частях растений, в которых находится максимальное количество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ксилемных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тканей и в клетках которых хорошо развиты вакуоли. В кожице и в поверхностных слоях плодов содержание нитратов значительно выше. Хранение и условия переработки продукции сильно влияют на содержание в ней нитратов.</a:t>
            </a:r>
          </a:p>
          <a:p>
            <a:r>
              <a:rPr lang="ru-RU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образования нитратов в продукции возрастает при: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температуры хранения с 10 до 35</a:t>
            </a:r>
            <a:r>
              <a:rPr lang="ru-RU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аэрация складирования продукции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Сильное загрязнение продукции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механических повреждений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Оттаивание свежемороженых овощей в течение долгого времени при комнатной температуре.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32741" t="42945" r="34420" b="20752"/>
          <a:stretch/>
        </p:blipFill>
        <p:spPr bwMode="auto">
          <a:xfrm>
            <a:off x="6974238" y="4427110"/>
            <a:ext cx="4809572" cy="2337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77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36525"/>
            <a:ext cx="11887200" cy="1283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Лабораторное занятия: «Определение содержания нитратов в растениях»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A9EB6-18F9-455B-87FE-89730560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533775"/>
            <a:ext cx="5414210" cy="50532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помощью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нитратомера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определить содержание нитратов в различных частях растения.</a:t>
            </a:r>
          </a:p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Лабораторное оборудование:</a:t>
            </a:r>
          </a:p>
          <a:p>
            <a:pPr marL="457200" indent="-457200">
              <a:buAutoNum type="arabicPeriod"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Нитратомер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Исследуемый образец (фрукт или овощ);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Терка или марля;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Колба с дистиллированной водой;</a:t>
            </a:r>
          </a:p>
          <a:p>
            <a:pPr marL="457200" indent="-457200"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Чашки петри.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CCAEC3-4833-EC3E-CC40-0ACCF422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FEF595-577A-54E0-DFD3-F1ABF5477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2" y="1419726"/>
            <a:ext cx="3158372" cy="315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0981DC-3DFA-DB43-4FBD-2D2B1F5CB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9" r="50000"/>
          <a:stretch/>
        </p:blipFill>
        <p:spPr>
          <a:xfrm>
            <a:off x="9094226" y="1419725"/>
            <a:ext cx="3048136" cy="315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961853-EA3B-891D-641B-DE11A9118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19" y="4345960"/>
            <a:ext cx="1653758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стол, чашка, чашка Петри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5C259DAE-42CF-9A41-8486-A0B19564C4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5907" r="1345" b="22365"/>
          <a:stretch/>
        </p:blipFill>
        <p:spPr>
          <a:xfrm>
            <a:off x="9313549" y="4625390"/>
            <a:ext cx="2609489" cy="16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32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92505"/>
            <a:ext cx="11899232" cy="1133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Лабораторное занятия: «Определение содержания нитратов в растениях»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4DF96-A722-5C42-559A-0993F27F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90687"/>
            <a:ext cx="11301663" cy="48021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pPr algn="just"/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Исследуемые пробы продукции предварительно необходимо очистить, вымыть и вытереть досуха чистой тканью. </a:t>
            </a:r>
          </a:p>
          <a:p>
            <a:pPr algn="just"/>
            <a:r>
              <a:rPr lang="ru-RU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вид, сорт, орган условия выращивания (открытый или закрыты	 грунт).</a:t>
            </a:r>
          </a:p>
          <a:p>
            <a:pPr algn="just"/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Произвести измерения с помощью прибора в различных частях образца</a:t>
            </a:r>
            <a:r>
              <a:rPr lang="ru-RU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воспользоваться прибором необходимо нажать кнопку включения, выбрат</a:t>
            </a:r>
            <a:r>
              <a:rPr lang="ru-RU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 вид, определить условия выращивания и вставить прибор в образец.</a:t>
            </a:r>
          </a:p>
          <a:p>
            <a:pPr algn="just"/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Записать полученные данные и сопоставить с ПДК.</a:t>
            </a:r>
          </a:p>
          <a:p>
            <a:pPr algn="just"/>
            <a:r>
              <a:rPr lang="ru-RU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Аналогичную операцию по измерению проводят в измельченной форме образца.</a:t>
            </a:r>
          </a:p>
          <a:p>
            <a:pPr algn="just"/>
            <a:r>
              <a:rPr lang="ru-RU" sz="8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Полеченные образцы заносят в сводную таблицу на основе которой формируется заключение.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95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0" y="70111"/>
            <a:ext cx="12107780" cy="1133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Лабораторное занятия: «Определение содержания нитратов в растениях»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2765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23931D5-4727-AFA0-894A-5589038DE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756979"/>
              </p:ext>
            </p:extLst>
          </p:nvPr>
        </p:nvGraphicFramePr>
        <p:xfrm>
          <a:off x="461210" y="1622513"/>
          <a:ext cx="11269580" cy="4688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940">
                  <a:extLst>
                    <a:ext uri="{9D8B030D-6E8A-4147-A177-3AD203B41FA5}">
                      <a16:colId xmlns:a16="http://schemas.microsoft.com/office/drawing/2014/main" val="1298781592"/>
                    </a:ext>
                  </a:extLst>
                </a:gridCol>
                <a:gridCol w="1609940">
                  <a:extLst>
                    <a:ext uri="{9D8B030D-6E8A-4147-A177-3AD203B41FA5}">
                      <a16:colId xmlns:a16="http://schemas.microsoft.com/office/drawing/2014/main" val="1518522590"/>
                    </a:ext>
                  </a:extLst>
                </a:gridCol>
                <a:gridCol w="1619767">
                  <a:extLst>
                    <a:ext uri="{9D8B030D-6E8A-4147-A177-3AD203B41FA5}">
                      <a16:colId xmlns:a16="http://schemas.microsoft.com/office/drawing/2014/main" val="3284575833"/>
                    </a:ext>
                  </a:extLst>
                </a:gridCol>
                <a:gridCol w="1600113">
                  <a:extLst>
                    <a:ext uri="{9D8B030D-6E8A-4147-A177-3AD203B41FA5}">
                      <a16:colId xmlns:a16="http://schemas.microsoft.com/office/drawing/2014/main" val="2145247909"/>
                    </a:ext>
                  </a:extLst>
                </a:gridCol>
                <a:gridCol w="1609940">
                  <a:extLst>
                    <a:ext uri="{9D8B030D-6E8A-4147-A177-3AD203B41FA5}">
                      <a16:colId xmlns:a16="http://schemas.microsoft.com/office/drawing/2014/main" val="106534686"/>
                    </a:ext>
                  </a:extLst>
                </a:gridCol>
                <a:gridCol w="1609940">
                  <a:extLst>
                    <a:ext uri="{9D8B030D-6E8A-4147-A177-3AD203B41FA5}">
                      <a16:colId xmlns:a16="http://schemas.microsoft.com/office/drawing/2014/main" val="1604664513"/>
                    </a:ext>
                  </a:extLst>
                </a:gridCol>
                <a:gridCol w="1609940">
                  <a:extLst>
                    <a:ext uri="{9D8B030D-6E8A-4147-A177-3AD203B41FA5}">
                      <a16:colId xmlns:a16="http://schemas.microsoft.com/office/drawing/2014/main" val="3952474916"/>
                    </a:ext>
                  </a:extLst>
                </a:gridCol>
              </a:tblGrid>
              <a:tr h="437508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растения, сорт и орган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выращивания (хранения)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Окраска сока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ичест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</a:t>
                      </a: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ПДК, мг/кг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Допустимое количество, кг/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485377"/>
                  </a:ext>
                </a:extLst>
              </a:tr>
              <a:tr h="6412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срезе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соке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943268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05293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179880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20334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23591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99759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27830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83479"/>
                  </a:ext>
                </a:extLst>
              </a:tr>
              <a:tr h="437508"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7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94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136525"/>
            <a:ext cx="11490158" cy="12318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Вопросы к защите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526" y="6305546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C74DB2-CF12-2799-593B-65DBA9F8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68" y="1357499"/>
            <a:ext cx="10832432" cy="498792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техносфернная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токсикология?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такие ксенобиотики?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нитраты?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части растения больше всего накапливаются данные вещества?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необходимо сделать с фруктом/овощем, если отмечается превышение ПДК?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Приведите примера наиболее известных Вам нитратов.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ПДК, единицы измерения?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выращивать фрукты и овощи без содержания нитратов?</a:t>
            </a:r>
          </a:p>
        </p:txBody>
      </p:sp>
    </p:spTree>
    <p:extLst>
      <p:ext uri="{BB962C8B-B14F-4D97-AF65-F5344CB8AC3E}">
        <p14:creationId xmlns:p14="http://schemas.microsoft.com/office/powerpoint/2010/main" val="291622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136525"/>
            <a:ext cx="11802979" cy="123983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Виды и формы отработки пропущенных занятий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C74DB2-CF12-2799-593B-65DBA9F8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690688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Студент, пропустивший занятия обязан отработать их в течение двух недель после пропуска по договоренности с преподавателем, предоставляющим студенту оборудование и материалы для отработки. </a:t>
            </a: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результаты предъявляются преподавателю, который проводит защиту отработанного занятия студентом.</a:t>
            </a: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Занятие считается отработанным, если в рабочей тетради студента стоит подпись преподавателя, дата отработки.</a:t>
            </a:r>
          </a:p>
          <a:p>
            <a:pPr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невозможности отработать занятие в учебной лаборатории преподаватель может требовать у студента реферат по пропущенной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3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88759"/>
            <a:ext cx="11454063" cy="8741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Используемая и необходимая литература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525" y="6386678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F08D883-F42C-3187-0220-A136E742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68560"/>
            <a:ext cx="11049000" cy="5177569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Жирнова, Д. Ф. Основы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экотоксикологии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учебное пособие / Д. Ф. Жирнова. — Красноярск :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КрасГАУ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2014. — 226 с. — Текст : электронный // Лань : электронно-библиотечная система. — URL: https://e.lanbook.com/book/187067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Жуйкова, Т. В.  Экологическая токсикология : учебник и практикум для вузов / Т. В. Жуйкова, В. С. 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Безель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— Москва : Издательство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Юрайт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2022. — 362 с. — (Высшее образование). — ISBN 978-5-534-06886-3. — Текст : электронный // Образовательная платформа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Юрайт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[сайт]. — URL: </a:t>
            </a:r>
            <a:r>
              <a:rPr lang="ru-RU" sz="2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https://urait.ru/bcode/493441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Илларионов, А. И.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Экотоксикология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пестицидов : учебное пособие / А. И. Илларионов. — Воронеж : ВГАУ, 2016. — 262 с. — Текст : электронный // Лань : электронно-библиотечная система. — URL: </a:t>
            </a:r>
            <a:r>
              <a:rPr lang="ru-RU" sz="2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https://e.lanbook.com/book/178956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Стекольникова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Н. В. Практикум по основам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экотоксикологи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учебное пособие / Н. В.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Стекольникова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— Воронеж : ВГАУ, 2018. — 124 с. — Текст : электронный // Лань : электронно-библиотечная система. — URL: https://e.lanbook.com/book/178942 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79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FE82C-23AB-EADC-C95D-65F4A10F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74F3F2-5033-7FAE-987A-C00E490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54707"/>
            <a:ext cx="11945815" cy="1082431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«Техносферная токсикология»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DB44B-B0D9-A4FD-284B-050C580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38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82D453E-3E7C-4EAF-91E8-2430B5C61D3C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FFCBED-8748-DD59-7407-EE713D1077F0}"/>
              </a:ext>
            </a:extLst>
          </p:cNvPr>
          <p:cNvSpPr txBox="1">
            <a:spLocks/>
          </p:cNvSpPr>
          <p:nvPr/>
        </p:nvSpPr>
        <p:spPr>
          <a:xfrm>
            <a:off x="246184" y="1137137"/>
            <a:ext cx="6072553" cy="55332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освоения дисциплины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освоения дисциплины «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Техносферная токсикология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является освоение студентами теоретических и практических знаний и приобретение умений и навыков в области экологии токсичных веществ и осмысление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экотоксикологических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 современности для обеспечения благоприятного состояния окружающей среды как необходимого условия улучшения качества жизни и здоровья населения.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DD541-02EB-E703-B24E-FA39F22B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9" y="1695315"/>
            <a:ext cx="5579567" cy="418467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255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54707"/>
            <a:ext cx="11945815" cy="1082431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«Техносферная токсикология»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DB44B-B0D9-A4FD-284B-050C580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723" y="6438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82D453E-3E7C-4EAF-91E8-2430B5C61D3C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FFCBED-8748-DD59-7407-EE713D1077F0}"/>
              </a:ext>
            </a:extLst>
          </p:cNvPr>
          <p:cNvSpPr txBox="1">
            <a:spLocks/>
          </p:cNvSpPr>
          <p:nvPr/>
        </p:nvSpPr>
        <p:spPr>
          <a:xfrm>
            <a:off x="284081" y="1260911"/>
            <a:ext cx="6084821" cy="5373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 относится к вариативной части учебного плана для направления подготовки 05.03.06 Экология и природопользование, профиль Природопользование.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Предшествующими курсами, на которых непосредственно базируется дисциплина являются: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«Общая экология», «География», «Гидрогеология», «Биоразнообразие».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Дисциплина является основополагающей для изучения следующих дисциплин: «Оценка экологического ущерба», «Агроэкологический мониторинг», «Охрана окружающей среды», «ОВОС».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B4344-47D7-41B3-1D7E-E9855189B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29" y="1775637"/>
            <a:ext cx="5566147" cy="371076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4432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54707"/>
            <a:ext cx="11945815" cy="1082431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«Техносферная токсикология»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DB44B-B0D9-A4FD-284B-050C580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38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82D453E-3E7C-4EAF-91E8-2430B5C61D3C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FFCBED-8748-DD59-7407-EE713D1077F0}"/>
              </a:ext>
            </a:extLst>
          </p:cNvPr>
          <p:cNvSpPr txBox="1">
            <a:spLocks/>
          </p:cNvSpPr>
          <p:nvPr/>
        </p:nvSpPr>
        <p:spPr>
          <a:xfrm>
            <a:off x="82061" y="1324707"/>
            <a:ext cx="11945815" cy="3739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освоения дисциплины формируется следующие компетенции: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ОПК-4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владением базовыми общепрофессиональными (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общеэкологическими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представлениями о теоретических основах общей экологии, геоэкологии, экологии человека, социальной экологии, охраны окружающей среды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ОПК-8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владением знаниями о теоретических основах экологического мониторинга, нормирования и снижения загрязнения окружающей среды, техногенных систем и экологического риска, способностью к использованию теоретических знаний в практической деятельности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ПК-4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способностью прогнозировать техногенные катастрофы и их последствия, планировать мероприятия по профилактике и ликвидации последствий экологических катастроф, принимать профилактические меры для снижения уровня опасностей различного вида и их последствий</a:t>
            </a: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7A636-EA63-02AD-DA82-EA36C716EFBD}"/>
              </a:ext>
            </a:extLst>
          </p:cNvPr>
          <p:cNvSpPr txBox="1">
            <a:spLocks/>
          </p:cNvSpPr>
          <p:nvPr/>
        </p:nvSpPr>
        <p:spPr>
          <a:xfrm>
            <a:off x="82061" y="5251938"/>
            <a:ext cx="11911465" cy="415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форма контроля: экзамен  </a:t>
            </a: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1017-FCE5-E1F5-718E-53432FC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3" y="16210"/>
            <a:ext cx="11825177" cy="1181912"/>
          </a:xfrm>
        </p:spPr>
        <p:txBody>
          <a:bodyPr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дисциплины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DF13D-0AAC-1D6C-4AFD-732AFD1F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0" y="1095153"/>
            <a:ext cx="6319283" cy="56263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дисциплины является возросшее внимание к проблемам экологической безопасности проживания человека на Земле, с одной стороны, а с другой — усилением ответственности за экологические правонарушения. В этих условиях необходимо иметь базовые общепрофессиональные знания в области токсикологии загрязняющих веществ, новейшие научные данные о пределах устойчивости биосферы, методы и приемы проведения экологического мониторинга в компонентах экосистемы (почве, воде, воздухе), основы природоохранного законодательства, знания экологической обстановки, свойств загрязняющих веществ (ядов), механизмов их действия на живые организмы, признаки отравления, роль и последствия антропогенного воздействия на экосистемы, способы снижения и предотвращения токсичного действия.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98430-E4F7-A515-8DC7-53D6E6C5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996"/>
            <a:ext cx="2743200" cy="365125"/>
          </a:xfrm>
        </p:spPr>
        <p:txBody>
          <a:bodyPr/>
          <a:lstStyle/>
          <a:p>
            <a:fld id="{A82D453E-3E7C-4EAF-91E8-2430B5C61D3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B240F5-AEC1-6A38-B288-75FFB1E46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95" y="1075052"/>
            <a:ext cx="4517064" cy="564633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2526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54707"/>
            <a:ext cx="11945815" cy="1082431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«Техносферная токсикология»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A9EB6-18F9-455B-87FE-89730560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0" y="1137138"/>
            <a:ext cx="11945815" cy="515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Тема лабораторного занятия: «Определение содержания нитратов в растениях»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DB44B-B0D9-A4FD-284B-050C580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722" y="6438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82D453E-3E7C-4EAF-91E8-2430B5C61D3C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93E0BE3-79CC-5D03-8EF0-EB99722768E8}"/>
              </a:ext>
            </a:extLst>
          </p:cNvPr>
          <p:cNvSpPr txBox="1">
            <a:spLocks/>
          </p:cNvSpPr>
          <p:nvPr/>
        </p:nvSpPr>
        <p:spPr>
          <a:xfrm>
            <a:off x="82059" y="1789268"/>
            <a:ext cx="11945815" cy="4569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 занятия:</a:t>
            </a: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8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дидактическая</a:t>
            </a:r>
            <a:r>
              <a:rPr lang="ru-RU" sz="8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студенты смогут выполнить расчетное и экспериментальное исследование  </a:t>
            </a:r>
            <a:r>
              <a:rPr lang="ru-RU" sz="8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определению 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содержания нитратов в различных </a:t>
            </a:r>
            <a:r>
              <a:rPr lang="ru-RU" sz="8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частях растений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8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8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воспитательная: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способствовать воспитанию у студентов дисциплинированности, аккуратности, самостоятельности, наблюдательности и навыков коллективной работы и организации труда;</a:t>
            </a:r>
            <a:endParaRPr lang="ru-RU" sz="8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ru-RU" sz="8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способствовать развитию у студентов технического мышления, умения </a:t>
            </a:r>
            <a:r>
              <a:rPr lang="ru-RU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на аналитическом оборудовании в лаборатории</a:t>
            </a:r>
            <a:r>
              <a:rPr lang="ru-RU" sz="8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8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1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54707"/>
            <a:ext cx="11945815" cy="1082431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«Техносферная токсикология»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A9EB6-18F9-455B-87FE-89730560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0" y="1137138"/>
            <a:ext cx="11945815" cy="5158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Тема лабораторного занятия: «Определение содержания нитратов в растениях»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DB44B-B0D9-A4FD-284B-050C580A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722" y="6438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A82D453E-3E7C-4EAF-91E8-2430B5C61D3C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F0C8BC9-9C1F-2A20-606D-735A6582E5CE}"/>
              </a:ext>
            </a:extLst>
          </p:cNvPr>
          <p:cNvSpPr txBox="1">
            <a:spLocks/>
          </p:cNvSpPr>
          <p:nvPr/>
        </p:nvSpPr>
        <p:spPr>
          <a:xfrm>
            <a:off x="82059" y="1703752"/>
            <a:ext cx="6903531" cy="50995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организации обучения: 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лабораторное занятие.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Время: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 минут.</a:t>
            </a:r>
            <a:endParaRPr lang="ru-RU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Место проведения: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ЛАМП (Лаборатория агроэкологического моделирования и прогнозирования экосистем).</a:t>
            </a:r>
            <a:endParaRPr lang="ru-RU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Методы обучения: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инструктирование, демонстрация, наблюдение, опыты, объяснение, беседа, самостоятельная работа.</a:t>
            </a:r>
            <a:endParaRPr lang="ru-RU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Дидактическое оснащение: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методические указания к лабораторным работам по курсу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«Техносферная токсикология», </a:t>
            </a:r>
            <a:r>
              <a:rPr lang="ru-RU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контрольно-измерительные приборы.</a:t>
            </a:r>
            <a:endParaRPr lang="ru-RU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58A356D-4130-85CE-4F67-8EAB453F0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7" t="5497" r="241" b="24278"/>
          <a:stretch/>
        </p:blipFill>
        <p:spPr>
          <a:xfrm>
            <a:off x="7108545" y="1747875"/>
            <a:ext cx="4919330" cy="51581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Рисунок 8" descr="Изображение выглядит как трав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D2E1E333-7E72-2682-FBA6-05E3A4B70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564" y="2358612"/>
            <a:ext cx="4847291" cy="1532904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внутренний, стена, стол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674C256B-162A-9D70-0F0D-CE5E19F3FD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860" t="20667" r="1860" b="19535"/>
          <a:stretch/>
        </p:blipFill>
        <p:spPr>
          <a:xfrm>
            <a:off x="9648273" y="4064883"/>
            <a:ext cx="2343582" cy="249346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внутренн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3834E26-CE25-9F8A-49EB-0613AFC7AD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27" b="11938"/>
          <a:stretch/>
        </p:blipFill>
        <p:spPr>
          <a:xfrm>
            <a:off x="7142532" y="4015241"/>
            <a:ext cx="2428242" cy="257216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2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FF1C-B09D-4DD3-BB1C-E7AAE80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76" y="136526"/>
            <a:ext cx="11686954" cy="11925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 лабораторного занятия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9BD86-0130-A983-E6D6-44A75F7E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453E-3E7C-4EAF-91E8-2430B5C61D3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0A62D-05C8-E3BC-E43D-07FA6E31DFE1}"/>
              </a:ext>
            </a:extLst>
          </p:cNvPr>
          <p:cNvSpPr txBox="1"/>
          <p:nvPr/>
        </p:nvSpPr>
        <p:spPr>
          <a:xfrm>
            <a:off x="226829" y="1185704"/>
            <a:ext cx="6322828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Вводный инструктаж 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организационная часть, проверка готовности студентов к занятию – 10  минут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ознакомление с целью и ходом лабораторной работы – 10 минут</a:t>
            </a:r>
          </a:p>
          <a:p>
            <a:pPr algn="ctr"/>
            <a:r>
              <a:rPr lang="ru-RU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инструктаж 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самостоятельная работа студентов с объектами исследования, реактивами и оборудованием - 60 минут</a:t>
            </a:r>
          </a:p>
          <a:p>
            <a:pPr algn="ctr"/>
            <a:r>
              <a:rPr lang="ru-RU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инструктаж 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сдача оборудования, реактивов и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выполнения работы - 10 минут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защита лабораторной работы и обсуждение результатов - 10 минут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F21F01-CB20-8D37-29AA-DD0F9A23E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04" y="1520456"/>
            <a:ext cx="5315867" cy="381708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4501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26CBD-8D09-4B1B-A9DD-B7F7049A281F}"/>
              </a:ext>
            </a:extLst>
          </p:cNvPr>
          <p:cNvSpPr/>
          <p:nvPr/>
        </p:nvSpPr>
        <p:spPr>
          <a:xfrm>
            <a:off x="375644" y="844411"/>
            <a:ext cx="11379209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Ксенобиотиками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называют вещества, по своей структуре и биологическим свойствам чуждые биосфере и полученные исключительно в результате химического синтеза.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19A3AD-B444-4D25-BB63-48F78CA6AFF9}"/>
              </a:ext>
            </a:extLst>
          </p:cNvPr>
          <p:cNvSpPr/>
          <p:nvPr/>
        </p:nvSpPr>
        <p:spPr>
          <a:xfrm>
            <a:off x="1253949" y="136525"/>
            <a:ext cx="9880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Загрязняющие химические продукты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7CD3B9-CD63-4D2D-973A-28722821520A}"/>
              </a:ext>
            </a:extLst>
          </p:cNvPr>
          <p:cNvSpPr/>
          <p:nvPr/>
        </p:nvSpPr>
        <p:spPr>
          <a:xfrm>
            <a:off x="361816" y="2062933"/>
            <a:ext cx="11379208" cy="47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Приоритетные загрязняющие вещества окружающей среды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60CC9-BAE4-4361-A964-C52BA8A9B9F9}"/>
              </a:ext>
            </a:extLst>
          </p:cNvPr>
          <p:cNvSpPr/>
          <p:nvPr/>
        </p:nvSpPr>
        <p:spPr>
          <a:xfrm>
            <a:off x="361815" y="2660293"/>
            <a:ext cx="11379209" cy="3816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широкое распространение вещества в окружающих человека микросредах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устойчивость токсического вещества к воздействию факторов окружающей среды, его накопление в организме, включение в пищевые цепи или в природные процессы циркуляции веществ;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частота и тяжесть неблагоприятных эффектов, наблюдаемых в состоянии здоровья населения при воздействии токсического агента,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постоянный характер действия; 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изменение (трансформация) химического вещества в окружающей среде или организме человека; </a:t>
            </a: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большая величина популяции населения, подверженного действию химического вещества.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9458" y="631753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7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798</TotalTime>
  <Words>1708</Words>
  <Application>Microsoft Macintosh PowerPoint</Application>
  <PresentationFormat>Широкоэкранный</PresentationFormat>
  <Paragraphs>156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«Методика лабораторного занятия по дисциплине «Техносферная токсикология» по теме «Определение содержания нитратов в растениях»» </vt:lpstr>
      <vt:lpstr>Дисциплина «Техносферная токсикология»</vt:lpstr>
      <vt:lpstr>Дисциплина «Техносферная токсикология»</vt:lpstr>
      <vt:lpstr>Дисциплина «Техносферная токсикология»</vt:lpstr>
      <vt:lpstr>Краткая характеристика дисциплины</vt:lpstr>
      <vt:lpstr>Дисциплина «Техносферная токсикология»</vt:lpstr>
      <vt:lpstr>Дисциплина «Техносферная токсикология»</vt:lpstr>
      <vt:lpstr>План лабораторного занятия</vt:lpstr>
      <vt:lpstr>Презентация PowerPoint</vt:lpstr>
      <vt:lpstr>Презентация PowerPoint</vt:lpstr>
      <vt:lpstr>Презентация PowerPoint</vt:lpstr>
      <vt:lpstr>Лабораторное занятия: «Определение содержания нитратов в растениях»</vt:lpstr>
      <vt:lpstr>Лабораторное занятия: «Определение содержания нитратов в растениях»</vt:lpstr>
      <vt:lpstr>Лабораторное занятия: «Определение содержания нитратов в растениях»</vt:lpstr>
      <vt:lpstr>Вопросы к защите</vt:lpstr>
      <vt:lpstr>Виды и формы отработки пропущенных занятий</vt:lpstr>
      <vt:lpstr>Используемая и необходимая 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Илюшкова</cp:lastModifiedBy>
  <cp:revision>99</cp:revision>
  <dcterms:created xsi:type="dcterms:W3CDTF">2021-03-23T19:25:26Z</dcterms:created>
  <dcterms:modified xsi:type="dcterms:W3CDTF">2023-11-09T10:30:18Z</dcterms:modified>
</cp:coreProperties>
</file>