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74" r:id="rId4"/>
    <p:sldId id="268" r:id="rId5"/>
    <p:sldId id="269" r:id="rId6"/>
    <p:sldId id="258" r:id="rId7"/>
    <p:sldId id="259" r:id="rId8"/>
    <p:sldId id="264" r:id="rId9"/>
    <p:sldId id="265" r:id="rId10"/>
    <p:sldId id="260" r:id="rId11"/>
    <p:sldId id="266" r:id="rId12"/>
    <p:sldId id="267" r:id="rId13"/>
    <p:sldId id="261" r:id="rId14"/>
    <p:sldId id="262" r:id="rId15"/>
    <p:sldId id="263" r:id="rId16"/>
    <p:sldId id="270" r:id="rId17"/>
    <p:sldId id="271" r:id="rId18"/>
    <p:sldId id="272"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6274" autoAdjust="0"/>
  </p:normalViewPr>
  <p:slideViewPr>
    <p:cSldViewPr snapToGrid="0">
      <p:cViewPr varScale="1">
        <p:scale>
          <a:sx n="112" d="100"/>
          <a:sy n="112" d="100"/>
        </p:scale>
        <p:origin x="-396"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16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1EF534-84C9-4AD9-81EA-0C78D72919FA}" type="datetimeFigureOut">
              <a:rPr lang="ru-RU" smtClean="0"/>
              <a:t>25.01.2023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948ADE-AEA1-4713-8B00-57139EF15BBC}" type="slidenum">
              <a:rPr lang="ru-RU" smtClean="0"/>
              <a:t>‹#›</a:t>
            </a:fld>
            <a:endParaRPr lang="ru-RU"/>
          </a:p>
        </p:txBody>
      </p:sp>
    </p:spTree>
    <p:extLst>
      <p:ext uri="{BB962C8B-B14F-4D97-AF65-F5344CB8AC3E}">
        <p14:creationId xmlns:p14="http://schemas.microsoft.com/office/powerpoint/2010/main" val="3767842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9948ADE-AEA1-4713-8B00-57139EF15BBC}" type="slidenum">
              <a:rPr lang="ru-RU" smtClean="0"/>
              <a:t>1</a:t>
            </a:fld>
            <a:endParaRPr lang="ru-RU"/>
          </a:p>
        </p:txBody>
      </p:sp>
    </p:spTree>
    <p:extLst>
      <p:ext uri="{BB962C8B-B14F-4D97-AF65-F5344CB8AC3E}">
        <p14:creationId xmlns:p14="http://schemas.microsoft.com/office/powerpoint/2010/main" val="3665892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3643350-2163-4EE4-9489-A167AE3764FD}" type="datetimeFigureOut">
              <a:rPr lang="ru-RU" smtClean="0"/>
              <a:t>25.01.2023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4B83EFB-FD8F-4B3C-9D83-07E97EECA1E7}" type="slidenum">
              <a:rPr lang="ru-RU" smtClean="0"/>
              <a:t>‹#›</a:t>
            </a:fld>
            <a:endParaRPr lang="ru-RU"/>
          </a:p>
        </p:txBody>
      </p:sp>
    </p:spTree>
    <p:extLst>
      <p:ext uri="{BB962C8B-B14F-4D97-AF65-F5344CB8AC3E}">
        <p14:creationId xmlns:p14="http://schemas.microsoft.com/office/powerpoint/2010/main" val="2804173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643350-2163-4EE4-9489-A167AE3764FD}" type="datetimeFigureOut">
              <a:rPr lang="ru-RU" smtClean="0"/>
              <a:t>25.01.2023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4B83EFB-FD8F-4B3C-9D83-07E97EECA1E7}" type="slidenum">
              <a:rPr lang="ru-RU" smtClean="0"/>
              <a:t>‹#›</a:t>
            </a:fld>
            <a:endParaRPr lang="ru-RU"/>
          </a:p>
        </p:txBody>
      </p:sp>
    </p:spTree>
    <p:extLst>
      <p:ext uri="{BB962C8B-B14F-4D97-AF65-F5344CB8AC3E}">
        <p14:creationId xmlns:p14="http://schemas.microsoft.com/office/powerpoint/2010/main" val="1116856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643350-2163-4EE4-9489-A167AE3764FD}" type="datetimeFigureOut">
              <a:rPr lang="ru-RU" smtClean="0"/>
              <a:t>25.01.2023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4B83EFB-FD8F-4B3C-9D83-07E97EECA1E7}"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6401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643350-2163-4EE4-9489-A167AE3764FD}" type="datetimeFigureOut">
              <a:rPr lang="ru-RU" smtClean="0"/>
              <a:t>25.01.2023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4B83EFB-FD8F-4B3C-9D83-07E97EECA1E7}" type="slidenum">
              <a:rPr lang="ru-RU" smtClean="0"/>
              <a:t>‹#›</a:t>
            </a:fld>
            <a:endParaRPr lang="ru-RU"/>
          </a:p>
        </p:txBody>
      </p:sp>
    </p:spTree>
    <p:extLst>
      <p:ext uri="{BB962C8B-B14F-4D97-AF65-F5344CB8AC3E}">
        <p14:creationId xmlns:p14="http://schemas.microsoft.com/office/powerpoint/2010/main" val="644781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643350-2163-4EE4-9489-A167AE3764FD}" type="datetimeFigureOut">
              <a:rPr lang="ru-RU" smtClean="0"/>
              <a:t>25.01.2023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4B83EFB-FD8F-4B3C-9D83-07E97EECA1E7}"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26727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643350-2163-4EE4-9489-A167AE3764FD}" type="datetimeFigureOut">
              <a:rPr lang="ru-RU" smtClean="0"/>
              <a:t>25.01.2023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4B83EFB-FD8F-4B3C-9D83-07E97EECA1E7}" type="slidenum">
              <a:rPr lang="ru-RU" smtClean="0"/>
              <a:t>‹#›</a:t>
            </a:fld>
            <a:endParaRPr lang="ru-RU"/>
          </a:p>
        </p:txBody>
      </p:sp>
    </p:spTree>
    <p:extLst>
      <p:ext uri="{BB962C8B-B14F-4D97-AF65-F5344CB8AC3E}">
        <p14:creationId xmlns:p14="http://schemas.microsoft.com/office/powerpoint/2010/main" val="1619147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3643350-2163-4EE4-9489-A167AE3764FD}" type="datetimeFigureOut">
              <a:rPr lang="ru-RU" smtClean="0"/>
              <a:t>25.01.2023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4B83EFB-FD8F-4B3C-9D83-07E97EECA1E7}" type="slidenum">
              <a:rPr lang="ru-RU" smtClean="0"/>
              <a:t>‹#›</a:t>
            </a:fld>
            <a:endParaRPr lang="ru-RU"/>
          </a:p>
        </p:txBody>
      </p:sp>
    </p:spTree>
    <p:extLst>
      <p:ext uri="{BB962C8B-B14F-4D97-AF65-F5344CB8AC3E}">
        <p14:creationId xmlns:p14="http://schemas.microsoft.com/office/powerpoint/2010/main" val="1821557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3643350-2163-4EE4-9489-A167AE3764FD}" type="datetimeFigureOut">
              <a:rPr lang="ru-RU" smtClean="0"/>
              <a:t>25.01.2023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4B83EFB-FD8F-4B3C-9D83-07E97EECA1E7}" type="slidenum">
              <a:rPr lang="ru-RU" smtClean="0"/>
              <a:t>‹#›</a:t>
            </a:fld>
            <a:endParaRPr lang="ru-RU"/>
          </a:p>
        </p:txBody>
      </p:sp>
    </p:spTree>
    <p:extLst>
      <p:ext uri="{BB962C8B-B14F-4D97-AF65-F5344CB8AC3E}">
        <p14:creationId xmlns:p14="http://schemas.microsoft.com/office/powerpoint/2010/main" val="2033204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3643350-2163-4EE4-9489-A167AE3764FD}" type="datetimeFigureOut">
              <a:rPr lang="ru-RU" smtClean="0"/>
              <a:t>25.01.2023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4B83EFB-FD8F-4B3C-9D83-07E97EECA1E7}" type="slidenum">
              <a:rPr lang="ru-RU" smtClean="0"/>
              <a:t>‹#›</a:t>
            </a:fld>
            <a:endParaRPr lang="ru-RU"/>
          </a:p>
        </p:txBody>
      </p:sp>
    </p:spTree>
    <p:extLst>
      <p:ext uri="{BB962C8B-B14F-4D97-AF65-F5344CB8AC3E}">
        <p14:creationId xmlns:p14="http://schemas.microsoft.com/office/powerpoint/2010/main" val="3318092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643350-2163-4EE4-9489-A167AE3764FD}" type="datetimeFigureOut">
              <a:rPr lang="ru-RU" smtClean="0"/>
              <a:t>25.01.2023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4B83EFB-FD8F-4B3C-9D83-07E97EECA1E7}" type="slidenum">
              <a:rPr lang="ru-RU" smtClean="0"/>
              <a:t>‹#›</a:t>
            </a:fld>
            <a:endParaRPr lang="ru-RU"/>
          </a:p>
        </p:txBody>
      </p:sp>
    </p:spTree>
    <p:extLst>
      <p:ext uri="{BB962C8B-B14F-4D97-AF65-F5344CB8AC3E}">
        <p14:creationId xmlns:p14="http://schemas.microsoft.com/office/powerpoint/2010/main" val="2570557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3643350-2163-4EE4-9489-A167AE3764FD}" type="datetimeFigureOut">
              <a:rPr lang="ru-RU" smtClean="0"/>
              <a:t>25.01.2023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4B83EFB-FD8F-4B3C-9D83-07E97EECA1E7}" type="slidenum">
              <a:rPr lang="ru-RU" smtClean="0"/>
              <a:t>‹#›</a:t>
            </a:fld>
            <a:endParaRPr lang="ru-RU"/>
          </a:p>
        </p:txBody>
      </p:sp>
    </p:spTree>
    <p:extLst>
      <p:ext uri="{BB962C8B-B14F-4D97-AF65-F5344CB8AC3E}">
        <p14:creationId xmlns:p14="http://schemas.microsoft.com/office/powerpoint/2010/main" val="3712068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3643350-2163-4EE4-9489-A167AE3764FD}" type="datetimeFigureOut">
              <a:rPr lang="ru-RU" smtClean="0"/>
              <a:t>25.01.2023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4B83EFB-FD8F-4B3C-9D83-07E97EECA1E7}" type="slidenum">
              <a:rPr lang="ru-RU" smtClean="0"/>
              <a:t>‹#›</a:t>
            </a:fld>
            <a:endParaRPr lang="ru-RU"/>
          </a:p>
        </p:txBody>
      </p:sp>
    </p:spTree>
    <p:extLst>
      <p:ext uri="{BB962C8B-B14F-4D97-AF65-F5344CB8AC3E}">
        <p14:creationId xmlns:p14="http://schemas.microsoft.com/office/powerpoint/2010/main" val="618814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3643350-2163-4EE4-9489-A167AE3764FD}" type="datetimeFigureOut">
              <a:rPr lang="ru-RU" smtClean="0"/>
              <a:t>25.01.2023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4B83EFB-FD8F-4B3C-9D83-07E97EECA1E7}" type="slidenum">
              <a:rPr lang="ru-RU" smtClean="0"/>
              <a:t>‹#›</a:t>
            </a:fld>
            <a:endParaRPr lang="ru-RU"/>
          </a:p>
        </p:txBody>
      </p:sp>
    </p:spTree>
    <p:extLst>
      <p:ext uri="{BB962C8B-B14F-4D97-AF65-F5344CB8AC3E}">
        <p14:creationId xmlns:p14="http://schemas.microsoft.com/office/powerpoint/2010/main" val="29127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43350-2163-4EE4-9489-A167AE3764FD}" type="datetimeFigureOut">
              <a:rPr lang="ru-RU" smtClean="0"/>
              <a:t>25.01.2023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4B83EFB-FD8F-4B3C-9D83-07E97EECA1E7}" type="slidenum">
              <a:rPr lang="ru-RU" smtClean="0"/>
              <a:t>‹#›</a:t>
            </a:fld>
            <a:endParaRPr lang="ru-RU"/>
          </a:p>
        </p:txBody>
      </p:sp>
    </p:spTree>
    <p:extLst>
      <p:ext uri="{BB962C8B-B14F-4D97-AF65-F5344CB8AC3E}">
        <p14:creationId xmlns:p14="http://schemas.microsoft.com/office/powerpoint/2010/main" val="396166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3643350-2163-4EE4-9489-A167AE3764FD}" type="datetimeFigureOut">
              <a:rPr lang="ru-RU" smtClean="0"/>
              <a:t>25.01.2023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4B83EFB-FD8F-4B3C-9D83-07E97EECA1E7}" type="slidenum">
              <a:rPr lang="ru-RU" smtClean="0"/>
              <a:t>‹#›</a:t>
            </a:fld>
            <a:endParaRPr lang="ru-RU"/>
          </a:p>
        </p:txBody>
      </p:sp>
    </p:spTree>
    <p:extLst>
      <p:ext uri="{BB962C8B-B14F-4D97-AF65-F5344CB8AC3E}">
        <p14:creationId xmlns:p14="http://schemas.microsoft.com/office/powerpoint/2010/main" val="2817044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3643350-2163-4EE4-9489-A167AE3764FD}" type="datetimeFigureOut">
              <a:rPr lang="ru-RU" smtClean="0"/>
              <a:t>25.01.2023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4B83EFB-FD8F-4B3C-9D83-07E97EECA1E7}" type="slidenum">
              <a:rPr lang="ru-RU" smtClean="0"/>
              <a:t>‹#›</a:t>
            </a:fld>
            <a:endParaRPr lang="ru-RU"/>
          </a:p>
        </p:txBody>
      </p:sp>
    </p:spTree>
    <p:extLst>
      <p:ext uri="{BB962C8B-B14F-4D97-AF65-F5344CB8AC3E}">
        <p14:creationId xmlns:p14="http://schemas.microsoft.com/office/powerpoint/2010/main" val="3398831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3643350-2163-4EE4-9489-A167AE3764FD}" type="datetimeFigureOut">
              <a:rPr lang="ru-RU" smtClean="0"/>
              <a:t>25.01.2023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4B83EFB-FD8F-4B3C-9D83-07E97EECA1E7}" type="slidenum">
              <a:rPr lang="ru-RU" smtClean="0"/>
              <a:t>‹#›</a:t>
            </a:fld>
            <a:endParaRPr lang="ru-RU"/>
          </a:p>
        </p:txBody>
      </p:sp>
    </p:spTree>
    <p:extLst>
      <p:ext uri="{BB962C8B-B14F-4D97-AF65-F5344CB8AC3E}">
        <p14:creationId xmlns:p14="http://schemas.microsoft.com/office/powerpoint/2010/main" val="3791799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libtime.ru/priroda/ves-planety-zemlya.htm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nergy-source.ru/zakoni-mehaniki/vtoroi-rteri-zakon.html" TargetMode="External"/><Relationship Id="rId2" Type="http://schemas.openxmlformats.org/officeDocument/2006/relationships/hyperlink" Target="https://ru.wikipedia.org/wiki/&#1053;&#1100;&#1102;&#1090;&#1086;&#1085;,_&#1048;&#1089;&#1072;&#1072;&#1082;" TargetMode="External"/><Relationship Id="rId1" Type="http://schemas.openxmlformats.org/officeDocument/2006/relationships/slideLayout" Target="../slideLayouts/slideLayout2.xml"/><Relationship Id="rId4" Type="http://schemas.openxmlformats.org/officeDocument/2006/relationships/hyperlink" Target="http://www.ihst.ru/projects/vavilov/papers/vav3-9.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9897" y="2532888"/>
            <a:ext cx="8021275" cy="1984248"/>
          </a:xfrm>
        </p:spPr>
        <p:txBody>
          <a:bodyPr/>
          <a:lstStyle/>
          <a:p>
            <a:pPr algn="ctr"/>
            <a:r>
              <a:rPr lang="ru-RU" dirty="0" smtClean="0">
                <a:latin typeface="Times New Roman" panose="02020603050405020304" pitchFamily="18" charset="0"/>
                <a:cs typeface="Times New Roman" panose="02020603050405020304" pitchFamily="18" charset="0"/>
              </a:rPr>
              <a:t>Исследовательский проект по физике</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на тему:</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«Законы Ньютона»</a:t>
            </a:r>
            <a:br>
              <a:rPr lang="ru-RU" dirty="0" smtClean="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07067" y="3173009"/>
            <a:ext cx="7766936" cy="1096899"/>
          </a:xfrm>
        </p:spPr>
        <p:txBody>
          <a:bodyPr>
            <a:noAutofit/>
          </a:bodyPr>
          <a:lstStyle/>
          <a:p>
            <a:pPr algn="ctr"/>
            <a:r>
              <a:rPr lang="ru-RU" sz="4800" dirty="0" smtClean="0">
                <a:latin typeface="Times New Roman" panose="02020603050405020304" pitchFamily="18" charset="0"/>
                <a:cs typeface="Times New Roman" panose="02020603050405020304" pitchFamily="18" charset="0"/>
              </a:rPr>
              <a:t> </a:t>
            </a:r>
            <a:endParaRPr lang="ru-RU" sz="4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339751" y="5292683"/>
            <a:ext cx="7765757" cy="646331"/>
          </a:xfrm>
          <a:prstGeom prst="rect">
            <a:avLst/>
          </a:prstGeom>
          <a:noFill/>
        </p:spPr>
        <p:txBody>
          <a:bodyPr wrap="square" rtlCol="0">
            <a:spAutoFit/>
          </a:bodyPr>
          <a:lstStyle/>
          <a:p>
            <a:r>
              <a:rPr lang="ru-RU" dirty="0" smtClean="0"/>
              <a:t>Выполнила: ученица 9 А класса </a:t>
            </a:r>
            <a:r>
              <a:rPr lang="ru-RU" dirty="0" err="1" smtClean="0"/>
              <a:t>Клабукова</a:t>
            </a:r>
            <a:r>
              <a:rPr lang="ru-RU" dirty="0" smtClean="0"/>
              <a:t> Анастасия</a:t>
            </a:r>
          </a:p>
          <a:p>
            <a:r>
              <a:rPr lang="ru-RU" dirty="0" smtClean="0"/>
              <a:t>Проверила: учитель физики </a:t>
            </a:r>
            <a:r>
              <a:rPr lang="ru-RU" dirty="0" err="1" smtClean="0"/>
              <a:t>Барковская</a:t>
            </a:r>
            <a:r>
              <a:rPr lang="ru-RU" dirty="0" smtClean="0"/>
              <a:t> Н.А.</a:t>
            </a:r>
            <a:endParaRPr lang="ru-RU" dirty="0"/>
          </a:p>
        </p:txBody>
      </p:sp>
      <p:sp>
        <p:nvSpPr>
          <p:cNvPr id="5" name="TextBox 4"/>
          <p:cNvSpPr txBox="1"/>
          <p:nvPr/>
        </p:nvSpPr>
        <p:spPr>
          <a:xfrm>
            <a:off x="5339751" y="6305909"/>
            <a:ext cx="1181734" cy="369332"/>
          </a:xfrm>
          <a:prstGeom prst="rect">
            <a:avLst/>
          </a:prstGeom>
          <a:noFill/>
        </p:spPr>
        <p:txBody>
          <a:bodyPr wrap="none" rtlCol="0">
            <a:spAutoFit/>
          </a:bodyPr>
          <a:lstStyle/>
          <a:p>
            <a:r>
              <a:rPr lang="ru-RU" dirty="0" smtClean="0"/>
              <a:t>2023 год.</a:t>
            </a:r>
            <a:endParaRPr lang="ru-RU" dirty="0"/>
          </a:p>
        </p:txBody>
      </p:sp>
    </p:spTree>
    <p:extLst>
      <p:ext uri="{BB962C8B-B14F-4D97-AF65-F5344CB8AC3E}">
        <p14:creationId xmlns:p14="http://schemas.microsoft.com/office/powerpoint/2010/main" val="2665744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anose="02020603050405020304" pitchFamily="18" charset="0"/>
                <a:cs typeface="Times New Roman" panose="02020603050405020304" pitchFamily="18" charset="0"/>
              </a:rPr>
              <a:t>Второй закон Ньютона</a:t>
            </a:r>
            <a:endParaRPr lang="ru-R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677334" y="1566229"/>
                <a:ext cx="8596668" cy="3880773"/>
              </a:xfrm>
            </p:spPr>
            <p:txBody>
              <a:bodyPr>
                <a:normAutofit lnSpcReduction="10000"/>
              </a:bodyPr>
              <a:lstStyle/>
              <a:p>
                <a:r>
                  <a:rPr lang="ru-RU" sz="3600" dirty="0" smtClean="0">
                    <a:latin typeface="Arial" panose="020B0604020202020204" pitchFamily="34" charset="0"/>
                    <a:cs typeface="Arial" panose="020B0604020202020204" pitchFamily="34" charset="0"/>
                  </a:rPr>
                  <a:t>В инерциальной системе отсчета ускорение (</a:t>
                </a:r>
                <a:r>
                  <a:rPr lang="en-US" sz="3600" dirty="0" smtClean="0">
                    <a:latin typeface="Arial" panose="020B0604020202020204" pitchFamily="34" charset="0"/>
                    <a:cs typeface="Arial" panose="020B0604020202020204" pitchFamily="34" charset="0"/>
                  </a:rPr>
                  <a:t>ā</a:t>
                </a:r>
                <a:r>
                  <a:rPr lang="ru-RU" sz="3600" dirty="0" smtClean="0">
                    <a:latin typeface="Arial" panose="020B0604020202020204" pitchFamily="34" charset="0"/>
                    <a:cs typeface="Arial" panose="020B0604020202020204" pitchFamily="34" charset="0"/>
                  </a:rPr>
                  <a:t>) материальной точки равно отношению суммы всех сил (</a:t>
                </a:r>
                <a:r>
                  <a:rPr lang="en-US" sz="3600" dirty="0" smtClean="0">
                    <a:latin typeface="Arial" panose="020B0604020202020204" pitchFamily="34" charset="0"/>
                    <a:cs typeface="Arial" panose="020B0604020202020204" pitchFamily="34" charset="0"/>
                  </a:rPr>
                  <a:t>F</a:t>
                </a:r>
                <a:r>
                  <a:rPr lang="ru-RU" sz="3600" dirty="0" smtClean="0">
                    <a:latin typeface="Arial" panose="020B0604020202020204" pitchFamily="34" charset="0"/>
                    <a:cs typeface="Arial" panose="020B0604020202020204" pitchFamily="34" charset="0"/>
                  </a:rPr>
                  <a:t>) действующих на это тело к их массе (</a:t>
                </a:r>
                <a:r>
                  <a:rPr lang="en-US" sz="3600" dirty="0" smtClean="0">
                    <a:latin typeface="Arial" panose="020B0604020202020204" pitchFamily="34" charset="0"/>
                    <a:cs typeface="Arial" panose="020B0604020202020204" pitchFamily="34" charset="0"/>
                  </a:rPr>
                  <a:t>m</a:t>
                </a:r>
                <a:r>
                  <a:rPr lang="ru-RU"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p>
              <a:p>
                <a:pPr marL="0" indent="0">
                  <a:buNone/>
                </a:pPr>
                <a:r>
                  <a:rPr lang="en-US" sz="3600" dirty="0" smtClean="0"/>
                  <a:t> </a:t>
                </a:r>
                <a14:m>
                  <m:oMath xmlns:m="http://schemas.openxmlformats.org/officeDocument/2006/math">
                    <m:r>
                      <a:rPr lang="en-US" sz="4800" b="0" i="1" smtClean="0">
                        <a:latin typeface="Cambria Math" panose="02040503050406030204" pitchFamily="18" charset="0"/>
                      </a:rPr>
                      <m:t>𝑎</m:t>
                    </m:r>
                    <m:r>
                      <a:rPr lang="en-US" sz="4800" b="0" i="1" smtClean="0">
                        <a:latin typeface="Cambria Math" panose="02040503050406030204" pitchFamily="18" charset="0"/>
                      </a:rPr>
                      <m:t>=</m:t>
                    </m:r>
                    <m:f>
                      <m:fPr>
                        <m:ctrlPr>
                          <a:rPr lang="en-US" sz="4800" b="0" i="1" smtClean="0">
                            <a:latin typeface="Cambria Math"/>
                          </a:rPr>
                        </m:ctrlPr>
                      </m:fPr>
                      <m:num>
                        <m:r>
                          <a:rPr lang="en-US" sz="4800" b="0" i="1" smtClean="0">
                            <a:latin typeface="Cambria Math" panose="02040503050406030204" pitchFamily="18" charset="0"/>
                          </a:rPr>
                          <m:t>𝐹</m:t>
                        </m:r>
                      </m:num>
                      <m:den>
                        <m:r>
                          <a:rPr lang="en-US" sz="4800" b="0" i="1" smtClean="0">
                            <a:latin typeface="Cambria Math" panose="02040503050406030204" pitchFamily="18" charset="0"/>
                          </a:rPr>
                          <m:t>𝑚</m:t>
                        </m:r>
                      </m:den>
                    </m:f>
                  </m:oMath>
                </a14:m>
                <a:endParaRPr lang="ru-RU" sz="48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677334" y="1566229"/>
                <a:ext cx="8596668" cy="3880773"/>
              </a:xfrm>
              <a:blipFill>
                <a:blip r:embed="rId2"/>
                <a:stretch>
                  <a:fillRect l="-1418" t="-3925" r="-2908"/>
                </a:stretch>
              </a:blipFill>
            </p:spPr>
            <p:txBody>
              <a:bodyPr/>
              <a:lstStyle/>
              <a:p>
                <a:r>
                  <a:rPr lang="ru-RU">
                    <a:noFill/>
                  </a:rPr>
                  <a:t> </a:t>
                </a:r>
              </a:p>
            </p:txBody>
          </p:sp>
        </mc:Fallback>
      </mc:AlternateContent>
    </p:spTree>
    <p:extLst>
      <p:ext uri="{BB962C8B-B14F-4D97-AF65-F5344CB8AC3E}">
        <p14:creationId xmlns:p14="http://schemas.microsoft.com/office/powerpoint/2010/main" val="9652293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42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70688"/>
            <a:ext cx="8596668" cy="752856"/>
          </a:xfrm>
        </p:spPr>
        <p:txBody>
          <a:bodyPr/>
          <a:lstStyle/>
          <a:p>
            <a:r>
              <a:rPr lang="ru-RU" dirty="0" smtClean="0">
                <a:latin typeface="Times New Roman" panose="02020603050405020304" pitchFamily="18" charset="0"/>
                <a:cs typeface="Times New Roman" panose="02020603050405020304" pitchFamily="18" charset="0"/>
              </a:rPr>
              <a:t>Применение 2 закона Ньютона</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42020" y="923544"/>
            <a:ext cx="8596668" cy="3880773"/>
          </a:xfrm>
        </p:spPr>
        <p:txBody>
          <a:bodyPr>
            <a:normAutofit lnSpcReduction="10000"/>
          </a:bodyPr>
          <a:lstStyle/>
          <a:p>
            <a:r>
              <a:rPr lang="ru-RU" sz="2800" dirty="0" smtClean="0">
                <a:solidFill>
                  <a:schemeClr val="accent2">
                    <a:lumMod val="60000"/>
                    <a:lumOff val="40000"/>
                  </a:schemeClr>
                </a:solidFill>
                <a:latin typeface="Times New Roman" panose="02020603050405020304" pitchFamily="18" charset="0"/>
                <a:cs typeface="Times New Roman" panose="02020603050405020304" pitchFamily="18" charset="0"/>
              </a:rPr>
              <a:t>1.</a:t>
            </a:r>
            <a:r>
              <a:rPr lang="ru-RU" sz="2800" b="1" dirty="0" smtClean="0">
                <a:solidFill>
                  <a:srgbClr val="363940"/>
                </a:solidFill>
                <a:latin typeface="Times New Roman" panose="02020603050405020304" pitchFamily="18" charset="0"/>
                <a:cs typeface="Times New Roman" panose="02020603050405020304" pitchFamily="18" charset="0"/>
              </a:rPr>
              <a:t> </a:t>
            </a:r>
            <a:r>
              <a:rPr lang="ru-RU" sz="2800" dirty="0" smtClean="0">
                <a:solidFill>
                  <a:srgbClr val="363940"/>
                </a:solidFill>
                <a:latin typeface="Times New Roman" panose="02020603050405020304" pitchFamily="18" charset="0"/>
                <a:cs typeface="Times New Roman" panose="02020603050405020304" pitchFamily="18" charset="0"/>
              </a:rPr>
              <a:t>Мяч</a:t>
            </a:r>
          </a:p>
          <a:p>
            <a:pPr marL="0" indent="0">
              <a:buNone/>
            </a:pPr>
            <a:r>
              <a:rPr lang="ru-RU" sz="2800" dirty="0">
                <a:solidFill>
                  <a:srgbClr val="363940"/>
                </a:solidFill>
                <a:latin typeface="Arial" panose="020B0604020202020204" pitchFamily="34" charset="0"/>
                <a:cs typeface="Arial" panose="020B0604020202020204" pitchFamily="34" charset="0"/>
              </a:rPr>
              <a:t> </a:t>
            </a:r>
            <a:r>
              <a:rPr lang="ru-RU" sz="2800" dirty="0" smtClean="0">
                <a:solidFill>
                  <a:srgbClr val="363940"/>
                </a:solidFill>
                <a:latin typeface="Arial" panose="020B0604020202020204" pitchFamily="34" charset="0"/>
                <a:cs typeface="Arial" panose="020B0604020202020204" pitchFamily="34" charset="0"/>
              </a:rPr>
              <a:t>   При </a:t>
            </a:r>
            <a:r>
              <a:rPr lang="ru-RU" sz="2800" dirty="0">
                <a:solidFill>
                  <a:srgbClr val="363940"/>
                </a:solidFill>
                <a:latin typeface="Arial" panose="020B0604020202020204" pitchFamily="34" charset="0"/>
                <a:cs typeface="Arial" panose="020B0604020202020204" pitchFamily="34" charset="0"/>
              </a:rPr>
              <a:t>ударе по мячу он будет ускоряться в направлении </a:t>
            </a:r>
            <a:r>
              <a:rPr lang="ru-RU" sz="2800" dirty="0" smtClean="0">
                <a:solidFill>
                  <a:srgbClr val="363940"/>
                </a:solidFill>
                <a:latin typeface="Arial" panose="020B0604020202020204" pitchFamily="34" charset="0"/>
                <a:cs typeface="Arial" panose="020B0604020202020204" pitchFamily="34" charset="0"/>
              </a:rPr>
              <a:t>приложенной </a:t>
            </a:r>
            <a:r>
              <a:rPr lang="ru-RU" sz="2800" dirty="0">
                <a:solidFill>
                  <a:srgbClr val="363940"/>
                </a:solidFill>
                <a:latin typeface="Arial" panose="020B0604020202020204" pitchFamily="34" charset="0"/>
                <a:cs typeface="Arial" panose="020B0604020202020204" pitchFamily="34" charset="0"/>
              </a:rPr>
              <a:t>силы</a:t>
            </a:r>
            <a:r>
              <a:rPr lang="ru-RU" sz="2800" dirty="0" smtClean="0">
                <a:solidFill>
                  <a:srgbClr val="363940"/>
                </a:solidFill>
                <a:latin typeface="Arial" panose="020B0604020202020204" pitchFamily="34" charset="0"/>
                <a:cs typeface="Arial" panose="020B0604020202020204" pitchFamily="34" charset="0"/>
              </a:rPr>
              <a:t>.</a:t>
            </a:r>
          </a:p>
          <a:p>
            <a:pPr marL="0" indent="0">
              <a:buNone/>
            </a:pPr>
            <a:r>
              <a:rPr lang="ru-RU" sz="2800" b="1" dirty="0">
                <a:solidFill>
                  <a:srgbClr val="363940"/>
                </a:solidFill>
                <a:latin typeface="Arial" panose="020B0604020202020204" pitchFamily="34" charset="0"/>
                <a:cs typeface="Arial" panose="020B0604020202020204" pitchFamily="34" charset="0"/>
              </a:rPr>
              <a:t> </a:t>
            </a:r>
            <a:r>
              <a:rPr lang="ru-RU" sz="2800" b="1" dirty="0" smtClean="0">
                <a:solidFill>
                  <a:srgbClr val="363940"/>
                </a:solidFill>
                <a:latin typeface="Arial" panose="020B0604020202020204" pitchFamily="34" charset="0"/>
                <a:cs typeface="Arial" panose="020B0604020202020204" pitchFamily="34" charset="0"/>
              </a:rPr>
              <a:t>   </a:t>
            </a:r>
            <a:r>
              <a:rPr lang="ru-RU" sz="2800" dirty="0">
                <a:solidFill>
                  <a:srgbClr val="363940"/>
                </a:solidFill>
                <a:latin typeface="Arial" panose="020B0604020202020204" pitchFamily="34" charset="0"/>
                <a:cs typeface="Arial" panose="020B0604020202020204" pitchFamily="34" charset="0"/>
              </a:rPr>
              <a:t>Ускорение мяча будет равно силе, действующей на каждую единицу массы мяча. </a:t>
            </a:r>
            <a:endParaRPr lang="ru-RU" sz="2800" dirty="0" smtClean="0">
              <a:solidFill>
                <a:srgbClr val="363940"/>
              </a:solidFill>
              <a:latin typeface="Arial" panose="020B0604020202020204" pitchFamily="34" charset="0"/>
              <a:cs typeface="Arial" panose="020B0604020202020204" pitchFamily="34" charset="0"/>
            </a:endParaRPr>
          </a:p>
          <a:p>
            <a:pPr marL="0" indent="0">
              <a:buNone/>
            </a:pPr>
            <a:r>
              <a:rPr lang="ru-RU" sz="2800" dirty="0" smtClean="0">
                <a:solidFill>
                  <a:srgbClr val="363940"/>
                </a:solidFill>
                <a:latin typeface="Arial" panose="020B0604020202020204" pitchFamily="34" charset="0"/>
                <a:cs typeface="Arial" panose="020B0604020202020204" pitchFamily="34" charset="0"/>
              </a:rPr>
              <a:t>Предположим</a:t>
            </a:r>
            <a:r>
              <a:rPr lang="ru-RU" sz="2800" dirty="0">
                <a:solidFill>
                  <a:srgbClr val="363940"/>
                </a:solidFill>
                <a:latin typeface="Arial" panose="020B0604020202020204" pitchFamily="34" charset="0"/>
                <a:cs typeface="Arial" panose="020B0604020202020204" pitchFamily="34" charset="0"/>
              </a:rPr>
              <a:t>, что если мяч массой 285 г движется со скоростью 4 м/с, то сила, приложенная к мячу, равна 1.14 Н.</a:t>
            </a:r>
            <a:endParaRPr lang="ru-RU" sz="2800"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stretch>
            <a:fillRect/>
          </a:stretch>
        </p:blipFill>
        <p:spPr>
          <a:xfrm>
            <a:off x="7154418" y="4394454"/>
            <a:ext cx="2857500" cy="2019300"/>
          </a:xfrm>
          <a:prstGeom prst="rect">
            <a:avLst/>
          </a:prstGeom>
        </p:spPr>
      </p:pic>
    </p:spTree>
    <p:extLst>
      <p:ext uri="{BB962C8B-B14F-4D97-AF65-F5344CB8AC3E}">
        <p14:creationId xmlns:p14="http://schemas.microsoft.com/office/powerpoint/2010/main" val="356784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41926" y="514669"/>
            <a:ext cx="8596668" cy="3880773"/>
          </a:xfrm>
        </p:spPr>
        <p:txBody>
          <a:bodyPr>
            <a:noAutofit/>
          </a:bodyPr>
          <a:lstStyle/>
          <a:p>
            <a:r>
              <a:rPr lang="ru-RU" sz="3600" dirty="0" smtClean="0">
                <a:solidFill>
                  <a:schemeClr val="accent2">
                    <a:lumMod val="60000"/>
                    <a:lumOff val="40000"/>
                  </a:schemeClr>
                </a:solidFill>
                <a:latin typeface="Times New Roman" panose="02020603050405020304" pitchFamily="18" charset="0"/>
                <a:cs typeface="Times New Roman" panose="02020603050405020304" pitchFamily="18" charset="0"/>
              </a:rPr>
              <a:t>2. </a:t>
            </a:r>
            <a:r>
              <a:rPr lang="ru-RU" sz="3600" dirty="0">
                <a:solidFill>
                  <a:srgbClr val="000000"/>
                </a:solidFill>
                <a:latin typeface="Times New Roman" panose="02020603050405020304" pitchFamily="18" charset="0"/>
                <a:cs typeface="Times New Roman" panose="02020603050405020304" pitchFamily="18" charset="0"/>
              </a:rPr>
              <a:t>Тележка для покупок</a:t>
            </a:r>
          </a:p>
          <a:p>
            <a:pPr marL="0" indent="0">
              <a:buNone/>
            </a:pPr>
            <a:r>
              <a:rPr lang="ru-RU" sz="2800" dirty="0" smtClean="0"/>
              <a:t>     </a:t>
            </a:r>
            <a:r>
              <a:rPr lang="ru-RU" sz="2800" dirty="0" smtClean="0">
                <a:latin typeface="Arial" panose="020B0604020202020204" pitchFamily="34" charset="0"/>
                <a:cs typeface="Arial" panose="020B0604020202020204" pitchFamily="34" charset="0"/>
              </a:rPr>
              <a:t>Покупательская </a:t>
            </a:r>
            <a:r>
              <a:rPr lang="ru-RU" sz="2800" dirty="0">
                <a:latin typeface="Arial" panose="020B0604020202020204" pitchFamily="34" charset="0"/>
                <a:cs typeface="Arial" panose="020B0604020202020204" pitchFamily="34" charset="0"/>
              </a:rPr>
              <a:t>тележка имеет колеса внизу, которые позволяют удобно перевозить тяжелый груз в тележке по ровной поверхности</a:t>
            </a:r>
            <a:r>
              <a:rPr lang="ru-RU" sz="2800" dirty="0" smtClean="0">
                <a:latin typeface="Arial" panose="020B0604020202020204" pitchFamily="34" charset="0"/>
                <a:cs typeface="Arial" panose="020B0604020202020204" pitchFamily="34" charset="0"/>
              </a:rPr>
              <a:t>.</a:t>
            </a:r>
          </a:p>
          <a:p>
            <a:pPr marL="0" indent="0">
              <a:buNone/>
            </a:pPr>
            <a:r>
              <a:rPr lang="ru-RU" sz="2800" dirty="0">
                <a:latin typeface="Arial" panose="020B0604020202020204" pitchFamily="34" charset="0"/>
                <a:cs typeface="Arial" panose="020B0604020202020204" pitchFamily="34" charset="0"/>
              </a:rPr>
              <a:t>Чтобы толкнуть тележку вперед, необходимо приложить силу в направлении вперед, ее также называют толкающей силой, которая является контактной силой. Точно так же, чтобы тянуть тележку назад, тянущее усилие должно быть приложено к ручке тележки.</a:t>
            </a:r>
          </a:p>
        </p:txBody>
      </p:sp>
      <p:pic>
        <p:nvPicPr>
          <p:cNvPr id="4" name="Рисунок 3"/>
          <p:cNvPicPr>
            <a:picLocks noChangeAspect="1"/>
          </p:cNvPicPr>
          <p:nvPr/>
        </p:nvPicPr>
        <p:blipFill>
          <a:blip r:embed="rId2"/>
          <a:stretch>
            <a:fillRect/>
          </a:stretch>
        </p:blipFill>
        <p:spPr>
          <a:xfrm>
            <a:off x="7785354" y="4395442"/>
            <a:ext cx="2857500" cy="1971675"/>
          </a:xfrm>
          <a:prstGeom prst="rect">
            <a:avLst/>
          </a:prstGeom>
        </p:spPr>
      </p:pic>
    </p:spTree>
    <p:extLst>
      <p:ext uri="{BB962C8B-B14F-4D97-AF65-F5344CB8AC3E}">
        <p14:creationId xmlns:p14="http://schemas.microsoft.com/office/powerpoint/2010/main" val="2220960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anose="02020603050405020304" pitchFamily="18" charset="0"/>
                <a:ea typeface="Microsoft JhengHei Light" panose="020B0304030504040204" pitchFamily="34" charset="-120"/>
                <a:cs typeface="Times New Roman" panose="02020603050405020304" pitchFamily="18" charset="0"/>
              </a:rPr>
              <a:t>Третий закон Ньютона</a:t>
            </a:r>
            <a:endParaRPr lang="ru-RU" dirty="0">
              <a:latin typeface="Times New Roman" panose="02020603050405020304" pitchFamily="18" charset="0"/>
              <a:ea typeface="Microsoft JhengHei Light" panose="020B0304030504040204" pitchFamily="34" charset="-120"/>
              <a:cs typeface="Times New Roman" panose="02020603050405020304" pitchFamily="18" charset="0"/>
            </a:endParaRPr>
          </a:p>
        </p:txBody>
      </p:sp>
      <p:sp>
        <p:nvSpPr>
          <p:cNvPr id="3" name="Объект 2"/>
          <p:cNvSpPr>
            <a:spLocks noGrp="1"/>
          </p:cNvSpPr>
          <p:nvPr>
            <p:ph idx="1"/>
          </p:nvPr>
        </p:nvSpPr>
        <p:spPr>
          <a:xfrm>
            <a:off x="677334" y="1456396"/>
            <a:ext cx="8596668" cy="3880773"/>
          </a:xfrm>
        </p:spPr>
        <p:txBody>
          <a:bodyPr>
            <a:normAutofit/>
          </a:bodyPr>
          <a:lstStyle/>
          <a:p>
            <a:r>
              <a:rPr lang="ru-RU" sz="3200" dirty="0" smtClean="0">
                <a:latin typeface="Arial" panose="020B0604020202020204" pitchFamily="34" charset="0"/>
                <a:cs typeface="Arial" panose="020B0604020202020204" pitchFamily="34" charset="0"/>
              </a:rPr>
              <a:t>Силы, с которыми тела взаимодействуют друг с другом, равны по модулю и направлены вдоль одной прямой в противоположные стороны</a:t>
            </a:r>
            <a:r>
              <a:rPr lang="ru-RU" sz="3200" dirty="0" smtClean="0"/>
              <a:t>.</a:t>
            </a:r>
            <a:endParaRPr lang="ru-RU" sz="3200" dirty="0"/>
          </a:p>
        </p:txBody>
      </p:sp>
      <p:sp>
        <p:nvSpPr>
          <p:cNvPr id="4" name="Овал 3"/>
          <p:cNvSpPr/>
          <p:nvPr/>
        </p:nvSpPr>
        <p:spPr>
          <a:xfrm>
            <a:off x="1567144" y="4780415"/>
            <a:ext cx="557048" cy="5801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 name="Рисунок 4"/>
          <p:cNvPicPr>
            <a:picLocks noChangeAspect="1"/>
          </p:cNvPicPr>
          <p:nvPr/>
        </p:nvPicPr>
        <p:blipFill>
          <a:blip r:embed="rId2"/>
          <a:stretch>
            <a:fillRect/>
          </a:stretch>
        </p:blipFill>
        <p:spPr>
          <a:xfrm>
            <a:off x="4186291" y="4757014"/>
            <a:ext cx="579170" cy="603556"/>
          </a:xfrm>
          <a:prstGeom prst="rect">
            <a:avLst/>
          </a:prstGeom>
        </p:spPr>
      </p:pic>
      <p:sp>
        <p:nvSpPr>
          <p:cNvPr id="8" name="TextBox 7"/>
          <p:cNvSpPr txBox="1"/>
          <p:nvPr/>
        </p:nvSpPr>
        <p:spPr>
          <a:xfrm>
            <a:off x="4266606" y="4874126"/>
            <a:ext cx="498855" cy="369332"/>
          </a:xfrm>
          <a:prstGeom prst="rect">
            <a:avLst/>
          </a:prstGeom>
          <a:noFill/>
        </p:spPr>
        <p:txBody>
          <a:bodyPr wrap="none" rtlCol="0">
            <a:spAutoFit/>
          </a:bodyPr>
          <a:lstStyle/>
          <a:p>
            <a:pPr algn="ctr"/>
            <a:r>
              <a:rPr lang="en-US" dirty="0" smtClean="0"/>
              <a:t>m2</a:t>
            </a:r>
            <a:endParaRPr lang="ru-RU" dirty="0"/>
          </a:p>
        </p:txBody>
      </p:sp>
      <p:sp>
        <p:nvSpPr>
          <p:cNvPr id="9" name="TextBox 8"/>
          <p:cNvSpPr txBox="1"/>
          <p:nvPr/>
        </p:nvSpPr>
        <p:spPr>
          <a:xfrm>
            <a:off x="1625337" y="4874126"/>
            <a:ext cx="498855" cy="369332"/>
          </a:xfrm>
          <a:prstGeom prst="rect">
            <a:avLst/>
          </a:prstGeom>
          <a:noFill/>
        </p:spPr>
        <p:txBody>
          <a:bodyPr wrap="none" rtlCol="0">
            <a:spAutoFit/>
          </a:bodyPr>
          <a:lstStyle/>
          <a:p>
            <a:r>
              <a:rPr lang="en-US" dirty="0" smtClean="0"/>
              <a:t>m1</a:t>
            </a:r>
            <a:endParaRPr lang="ru-RU" dirty="0"/>
          </a:p>
        </p:txBody>
      </p:sp>
      <p:cxnSp>
        <p:nvCxnSpPr>
          <p:cNvPr id="23" name="Прямая соединительная линия 22"/>
          <p:cNvCxnSpPr>
            <a:stCxn id="9" idx="3"/>
          </p:cNvCxnSpPr>
          <p:nvPr/>
        </p:nvCxnSpPr>
        <p:spPr>
          <a:xfrm>
            <a:off x="2124192" y="5058792"/>
            <a:ext cx="871368" cy="0"/>
          </a:xfrm>
          <a:prstGeom prst="line">
            <a:avLst/>
          </a:prstGeom>
          <a:ln w="240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3013182" y="5058792"/>
            <a:ext cx="1155486" cy="0"/>
          </a:xfrm>
          <a:prstGeom prst="line">
            <a:avLst/>
          </a:prstGeom>
          <a:ln w="240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71079" y="4708996"/>
            <a:ext cx="550151" cy="369332"/>
          </a:xfrm>
          <a:prstGeom prst="rect">
            <a:avLst/>
          </a:prstGeom>
          <a:noFill/>
        </p:spPr>
        <p:txBody>
          <a:bodyPr wrap="none" rtlCol="0">
            <a:spAutoFit/>
          </a:bodyPr>
          <a:lstStyle/>
          <a:p>
            <a:r>
              <a:rPr lang="en-US" dirty="0" smtClean="0"/>
              <a:t>F12</a:t>
            </a:r>
            <a:endParaRPr lang="ru-RU" dirty="0"/>
          </a:p>
        </p:txBody>
      </p:sp>
      <p:sp>
        <p:nvSpPr>
          <p:cNvPr id="28" name="TextBox 27"/>
          <p:cNvSpPr txBox="1"/>
          <p:nvPr/>
        </p:nvSpPr>
        <p:spPr>
          <a:xfrm>
            <a:off x="3553236" y="4701160"/>
            <a:ext cx="550151" cy="369332"/>
          </a:xfrm>
          <a:prstGeom prst="rect">
            <a:avLst/>
          </a:prstGeom>
          <a:noFill/>
        </p:spPr>
        <p:txBody>
          <a:bodyPr wrap="none" rtlCol="0">
            <a:spAutoFit/>
          </a:bodyPr>
          <a:lstStyle/>
          <a:p>
            <a:r>
              <a:rPr lang="en-US" dirty="0" smtClean="0"/>
              <a:t>F21</a:t>
            </a:r>
            <a:endParaRPr lang="ru-RU" dirty="0"/>
          </a:p>
        </p:txBody>
      </p:sp>
      <p:cxnSp>
        <p:nvCxnSpPr>
          <p:cNvPr id="37" name="Прямая соединительная линия 36"/>
          <p:cNvCxnSpPr/>
          <p:nvPr/>
        </p:nvCxnSpPr>
        <p:spPr>
          <a:xfrm>
            <a:off x="2378075" y="4708996"/>
            <a:ext cx="168079" cy="5100"/>
          </a:xfrm>
          <a:prstGeom prst="line">
            <a:avLst/>
          </a:prstGeom>
          <a:ln w="240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a:off x="3625917" y="4698418"/>
            <a:ext cx="175090" cy="5483"/>
          </a:xfrm>
          <a:prstGeom prst="line">
            <a:avLst/>
          </a:prstGeom>
          <a:ln w="240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881353" y="5812221"/>
            <a:ext cx="2532992"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F</a:t>
            </a:r>
            <a:r>
              <a:rPr lang="en-US" sz="2000" dirty="0" smtClean="0">
                <a:latin typeface="Arial" panose="020B0604020202020204" pitchFamily="34" charset="0"/>
                <a:cs typeface="Arial" panose="020B0604020202020204" pitchFamily="34" charset="0"/>
              </a:rPr>
              <a:t>12</a:t>
            </a:r>
            <a:r>
              <a:rPr lang="en-US" sz="3600" dirty="0" smtClean="0">
                <a:latin typeface="Arial" panose="020B0604020202020204" pitchFamily="34" charset="0"/>
                <a:cs typeface="Arial" panose="020B0604020202020204" pitchFamily="34" charset="0"/>
              </a:rPr>
              <a:t> = -F</a:t>
            </a:r>
            <a:r>
              <a:rPr lang="en-US" sz="2000" dirty="0" smtClean="0">
                <a:latin typeface="Arial" panose="020B0604020202020204" pitchFamily="34" charset="0"/>
                <a:cs typeface="Arial" panose="020B0604020202020204" pitchFamily="34" charset="0"/>
              </a:rPr>
              <a:t>21</a:t>
            </a:r>
            <a:endParaRPr lang="ru-RU" sz="2000" dirty="0">
              <a:latin typeface="Arial" panose="020B0604020202020204" pitchFamily="34" charset="0"/>
              <a:cs typeface="Arial" panose="020B0604020202020204" pitchFamily="34" charset="0"/>
            </a:endParaRPr>
          </a:p>
        </p:txBody>
      </p:sp>
      <p:pic>
        <p:nvPicPr>
          <p:cNvPr id="62" name="Рисунок 61"/>
          <p:cNvPicPr>
            <a:picLocks noChangeAspect="1"/>
          </p:cNvPicPr>
          <p:nvPr/>
        </p:nvPicPr>
        <p:blipFill>
          <a:blip r:embed="rId3"/>
          <a:stretch>
            <a:fillRect/>
          </a:stretch>
        </p:blipFill>
        <p:spPr>
          <a:xfrm>
            <a:off x="1978446" y="5510798"/>
            <a:ext cx="567708" cy="437610"/>
          </a:xfrm>
          <a:prstGeom prst="rect">
            <a:avLst/>
          </a:prstGeom>
        </p:spPr>
      </p:pic>
      <p:pic>
        <p:nvPicPr>
          <p:cNvPr id="63" name="Рисунок 62"/>
          <p:cNvPicPr>
            <a:picLocks noChangeAspect="1"/>
          </p:cNvPicPr>
          <p:nvPr/>
        </p:nvPicPr>
        <p:blipFill>
          <a:blip r:embed="rId3"/>
          <a:stretch>
            <a:fillRect/>
          </a:stretch>
        </p:blipFill>
        <p:spPr>
          <a:xfrm>
            <a:off x="3226657" y="5483973"/>
            <a:ext cx="653158" cy="491259"/>
          </a:xfrm>
          <a:prstGeom prst="rect">
            <a:avLst/>
          </a:prstGeom>
        </p:spPr>
      </p:pic>
    </p:spTree>
    <p:extLst>
      <p:ext uri="{BB962C8B-B14F-4D97-AF65-F5344CB8AC3E}">
        <p14:creationId xmlns:p14="http://schemas.microsoft.com/office/powerpoint/2010/main" val="42694507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par>
                                <p:cTn id="25" presetID="14" presetClass="entr" presetSubtype="1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randombar(horizontal)">
                                      <p:cBhvr>
                                        <p:cTn id="30" dur="500"/>
                                        <p:tgtEl>
                                          <p:spTgt spid="27"/>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par>
                                <p:cTn id="34" presetID="14" presetClass="entr" presetSubtype="10"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randombar(horizontal)">
                                      <p:cBhvr>
                                        <p:cTn id="36" dur="500"/>
                                        <p:tgtEl>
                                          <p:spTgt spid="37"/>
                                        </p:tgtEl>
                                      </p:cBhvr>
                                    </p:animEffect>
                                  </p:childTnLst>
                                </p:cTn>
                              </p:par>
                              <p:par>
                                <p:cTn id="37" presetID="14" presetClass="entr" presetSubtype="10"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randombar(horizontal)">
                                      <p:cBhvr>
                                        <p:cTn id="39" dur="500"/>
                                        <p:tgtEl>
                                          <p:spTgt spid="55"/>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randombar(horizontal)">
                                      <p:cBhvr>
                                        <p:cTn id="42" dur="500"/>
                                        <p:tgtEl>
                                          <p:spTgt spid="61"/>
                                        </p:tgtEl>
                                      </p:cBhvr>
                                    </p:animEffect>
                                  </p:childTnLst>
                                </p:cTn>
                              </p:par>
                              <p:par>
                                <p:cTn id="43" presetID="14" presetClass="entr" presetSubtype="10" fill="hold"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randombar(horizontal)">
                                      <p:cBhvr>
                                        <p:cTn id="45" dur="500"/>
                                        <p:tgtEl>
                                          <p:spTgt spid="62"/>
                                        </p:tgtEl>
                                      </p:cBhvr>
                                    </p:animEffect>
                                  </p:childTnLst>
                                </p:cTn>
                              </p:par>
                              <p:par>
                                <p:cTn id="46" presetID="14" presetClass="entr" presetSubtype="10" fill="hold"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randombar(horizontal)">
                                      <p:cBhvr>
                                        <p:cTn id="4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27" grpId="0"/>
      <p:bldP spid="28"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88976"/>
            <a:ext cx="8596668" cy="835152"/>
          </a:xfrm>
        </p:spPr>
        <p:txBody>
          <a:bodyPr/>
          <a:lstStyle/>
          <a:p>
            <a:r>
              <a:rPr lang="ru-RU" dirty="0" smtClean="0">
                <a:latin typeface="Times New Roman" panose="02020603050405020304" pitchFamily="18" charset="0"/>
                <a:cs typeface="Times New Roman" panose="02020603050405020304" pitchFamily="18" charset="0"/>
              </a:rPr>
              <a:t>Применение 3 закона Ньютона</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1024129"/>
            <a:ext cx="8596668" cy="5017234"/>
          </a:xfrm>
        </p:spPr>
        <p:txBody>
          <a:bodyPr/>
          <a:lstStyle/>
          <a:p>
            <a:r>
              <a:rPr lang="ru-RU" sz="3200" dirty="0" smtClean="0">
                <a:solidFill>
                  <a:schemeClr val="accent2">
                    <a:lumMod val="60000"/>
                    <a:lumOff val="40000"/>
                  </a:schemeClr>
                </a:solidFill>
                <a:latin typeface="Times New Roman" panose="02020603050405020304" pitchFamily="18" charset="0"/>
                <a:cs typeface="Times New Roman" panose="02020603050405020304" pitchFamily="18" charset="0"/>
              </a:rPr>
              <a:t>1. </a:t>
            </a:r>
            <a:r>
              <a:rPr lang="ru-RU" sz="3200" dirty="0" smtClean="0">
                <a:solidFill>
                  <a:srgbClr val="1C1C1C"/>
                </a:solidFill>
                <a:latin typeface="Times New Roman" panose="02020603050405020304" pitchFamily="18" charset="0"/>
                <a:cs typeface="Times New Roman" panose="02020603050405020304" pitchFamily="18" charset="0"/>
              </a:rPr>
              <a:t>Как </a:t>
            </a:r>
            <a:r>
              <a:rPr lang="ru-RU" sz="3200" dirty="0">
                <a:solidFill>
                  <a:srgbClr val="1C1C1C"/>
                </a:solidFill>
                <a:latin typeface="Times New Roman" panose="02020603050405020304" pitchFamily="18" charset="0"/>
                <a:cs typeface="Times New Roman" panose="02020603050405020304" pitchFamily="18" charset="0"/>
              </a:rPr>
              <a:t>движутся автомобили и </a:t>
            </a:r>
            <a:r>
              <a:rPr lang="ru-RU" sz="3200" dirty="0" smtClean="0">
                <a:solidFill>
                  <a:srgbClr val="1C1C1C"/>
                </a:solidFill>
                <a:latin typeface="Times New Roman" panose="02020603050405020304" pitchFamily="18" charset="0"/>
                <a:cs typeface="Times New Roman" panose="02020603050405020304" pitchFamily="18" charset="0"/>
              </a:rPr>
              <a:t>поезда</a:t>
            </a:r>
          </a:p>
          <a:p>
            <a:pPr marL="0" indent="0">
              <a:buNone/>
            </a:pPr>
            <a:r>
              <a:rPr lang="ru-RU" dirty="0">
                <a:solidFill>
                  <a:srgbClr val="1C1C1C"/>
                </a:solidFill>
                <a:latin typeface="Arial" panose="020B0604020202020204" pitchFamily="34" charset="0"/>
                <a:cs typeface="Arial" panose="020B0604020202020204" pitchFamily="34" charset="0"/>
              </a:rPr>
              <a:t> </a:t>
            </a:r>
            <a:r>
              <a:rPr lang="ru-RU" dirty="0" smtClean="0">
                <a:solidFill>
                  <a:srgbClr val="1C1C1C"/>
                </a:solidFill>
                <a:latin typeface="Arial" panose="020B0604020202020204" pitchFamily="34" charset="0"/>
                <a:cs typeface="Arial" panose="020B0604020202020204" pitchFamily="34" charset="0"/>
              </a:rPr>
              <a:t>    </a:t>
            </a:r>
            <a:r>
              <a:rPr lang="ru-RU" dirty="0" smtClean="0">
                <a:solidFill>
                  <a:srgbClr val="4C4C4C"/>
                </a:solidFill>
                <a:latin typeface="Arial" panose="020B0604020202020204" pitchFamily="34" charset="0"/>
                <a:cs typeface="Arial" panose="020B0604020202020204" pitchFamily="34" charset="0"/>
              </a:rPr>
              <a:t>Они </a:t>
            </a:r>
            <a:r>
              <a:rPr lang="ru-RU" dirty="0">
                <a:solidFill>
                  <a:srgbClr val="4C4C4C"/>
                </a:solidFill>
                <a:latin typeface="Arial" panose="020B0604020202020204" pitchFamily="34" charset="0"/>
                <a:cs typeface="Arial" panose="020B0604020202020204" pitchFamily="34" charset="0"/>
              </a:rPr>
              <a:t>отталкивают то, что служит для </a:t>
            </a:r>
            <a:r>
              <a:rPr lang="ru-RU" dirty="0" smtClean="0">
                <a:solidFill>
                  <a:srgbClr val="4C4C4C"/>
                </a:solidFill>
                <a:latin typeface="Arial" panose="020B0604020202020204" pitchFamily="34" charset="0"/>
                <a:cs typeface="Arial" panose="020B0604020202020204" pitchFamily="34" charset="0"/>
              </a:rPr>
              <a:t>них опорой</a:t>
            </a:r>
            <a:r>
              <a:rPr lang="ru-RU" dirty="0">
                <a:solidFill>
                  <a:srgbClr val="4C4C4C"/>
                </a:solidFill>
                <a:latin typeface="Arial" panose="020B0604020202020204" pitchFamily="34" charset="0"/>
                <a:cs typeface="Arial" panose="020B0604020202020204" pitchFamily="34" charset="0"/>
              </a:rPr>
              <a:t>: паровозы отталкивают </a:t>
            </a:r>
            <a:r>
              <a:rPr lang="ru-RU" dirty="0" smtClean="0">
                <a:solidFill>
                  <a:srgbClr val="4C4C4C"/>
                </a:solidFill>
                <a:latin typeface="Arial" panose="020B0604020202020204" pitchFamily="34" charset="0"/>
                <a:cs typeface="Arial" panose="020B0604020202020204" pitchFamily="34" charset="0"/>
              </a:rPr>
              <a:t>                           рельсы</a:t>
            </a:r>
            <a:r>
              <a:rPr lang="ru-RU" dirty="0">
                <a:solidFill>
                  <a:srgbClr val="4C4C4C"/>
                </a:solidFill>
                <a:latin typeface="Arial" panose="020B0604020202020204" pitchFamily="34" charset="0"/>
                <a:cs typeface="Arial" panose="020B0604020202020204" pitchFamily="34" charset="0"/>
              </a:rPr>
              <a:t>, автомобили и лошади — асфальт шоссейных дорог и мостовых. Рельсы и  </a:t>
            </a:r>
            <a:r>
              <a:rPr lang="ru-RU" dirty="0" smtClean="0">
                <a:solidFill>
                  <a:srgbClr val="4C4C4C"/>
                </a:solidFill>
                <a:latin typeface="Arial" panose="020B0604020202020204" pitchFamily="34" charset="0"/>
                <a:cs typeface="Arial" panose="020B0604020202020204" pitchFamily="34" charset="0"/>
              </a:rPr>
              <a:t>покрытие</a:t>
            </a:r>
            <a:r>
              <a:rPr lang="ru-RU" dirty="0">
                <a:solidFill>
                  <a:srgbClr val="4C4C4C"/>
                </a:solidFill>
                <a:latin typeface="Arial" panose="020B0604020202020204" pitchFamily="34" charset="0"/>
                <a:cs typeface="Arial" panose="020B0604020202020204" pitchFamily="34" charset="0"/>
              </a:rPr>
              <a:t> шоссейных дорог намертво скреплены с землей, следовательно, все движущееся по земле отталкивает Землю, и земной шар должен поворачиваться в сторону, противоположную движению паровоза или автомобиля.</a:t>
            </a:r>
          </a:p>
          <a:p>
            <a:endParaRPr lang="ru-RU" dirty="0"/>
          </a:p>
        </p:txBody>
      </p:sp>
      <p:pic>
        <p:nvPicPr>
          <p:cNvPr id="4" name="Рисунок 3"/>
          <p:cNvPicPr>
            <a:picLocks noChangeAspect="1"/>
          </p:cNvPicPr>
          <p:nvPr/>
        </p:nvPicPr>
        <p:blipFill>
          <a:blip r:embed="rId2"/>
          <a:stretch>
            <a:fillRect/>
          </a:stretch>
        </p:blipFill>
        <p:spPr>
          <a:xfrm>
            <a:off x="7115364" y="3281780"/>
            <a:ext cx="3958669" cy="2951607"/>
          </a:xfrm>
          <a:prstGeom prst="rect">
            <a:avLst/>
          </a:prstGeom>
        </p:spPr>
      </p:pic>
      <p:sp>
        <p:nvSpPr>
          <p:cNvPr id="5" name="Прямоугольник 4"/>
          <p:cNvSpPr/>
          <p:nvPr/>
        </p:nvSpPr>
        <p:spPr>
          <a:xfrm>
            <a:off x="677334" y="3281780"/>
            <a:ext cx="6096000" cy="3416320"/>
          </a:xfrm>
          <a:prstGeom prst="rect">
            <a:avLst/>
          </a:prstGeom>
        </p:spPr>
        <p:txBody>
          <a:bodyPr>
            <a:spAutoFit/>
          </a:bodyPr>
          <a:lstStyle/>
          <a:p>
            <a:r>
              <a:rPr lang="ru-RU" dirty="0">
                <a:solidFill>
                  <a:srgbClr val="4C4C4C"/>
                </a:solidFill>
                <a:latin typeface="Arial" panose="020B0604020202020204" pitchFamily="34" charset="0"/>
                <a:cs typeface="Arial" panose="020B0604020202020204" pitchFamily="34" charset="0"/>
              </a:rPr>
              <a:t>Но </a:t>
            </a:r>
            <a:r>
              <a:rPr lang="ru-RU" dirty="0">
                <a:solidFill>
                  <a:srgbClr val="25A360"/>
                </a:solidFill>
                <a:latin typeface="Arial" panose="020B0604020202020204" pitchFamily="34" charset="0"/>
                <a:cs typeface="Arial" panose="020B0604020202020204" pitchFamily="34" charset="0"/>
                <a:hlinkClick r:id="rId3"/>
              </a:rPr>
              <a:t>вес планеты Земля</a:t>
            </a:r>
            <a:r>
              <a:rPr lang="ru-RU" dirty="0">
                <a:solidFill>
                  <a:srgbClr val="4C4C4C"/>
                </a:solidFill>
                <a:latin typeface="Arial" panose="020B0604020202020204" pitchFamily="34" charset="0"/>
                <a:cs typeface="Arial" panose="020B0604020202020204" pitchFamily="34" charset="0"/>
              </a:rPr>
              <a:t> составляет многие миллиарды миллиардов тонн.</a:t>
            </a:r>
          </a:p>
          <a:p>
            <a:r>
              <a:rPr lang="ru-RU" dirty="0">
                <a:solidFill>
                  <a:srgbClr val="4C4C4C"/>
                </a:solidFill>
                <a:latin typeface="Arial" panose="020B0604020202020204" pitchFamily="34" charset="0"/>
                <a:cs typeface="Arial" panose="020B0604020202020204" pitchFamily="34" charset="0"/>
              </a:rPr>
              <a:t>Движение таких ничтожных по сравнению с Землей предметов, как паровозы и автомобили, на скорости вращения нашей планеты не сказывается. Кроме того, все поезда и автомобили движутся в разные стороны, и, когда один поезд едет направо, какой-то другой в это же время едет налево.</a:t>
            </a:r>
          </a:p>
          <a:p>
            <a:r>
              <a:rPr lang="ru-RU" dirty="0">
                <a:solidFill>
                  <a:srgbClr val="4C4C4C"/>
                </a:solidFill>
                <a:latin typeface="Arial" panose="020B0604020202020204" pitchFamily="34" charset="0"/>
                <a:cs typeface="Arial" panose="020B0604020202020204" pitchFamily="34" charset="0"/>
              </a:rPr>
              <a:t>Каждый автомобиль после работы возвращается обратно в гараж — туда, откуда он выехал утром. При встречном движении транспорта его воздействие на Землю взаимно уничтожается.</a:t>
            </a:r>
            <a:endParaRPr lang="ru-RU" b="0" i="0" dirty="0">
              <a:solidFill>
                <a:srgbClr val="4C4C4C"/>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2798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702" y="231205"/>
            <a:ext cx="8596668" cy="3880773"/>
          </a:xfrm>
        </p:spPr>
        <p:txBody>
          <a:bodyPr>
            <a:noAutofit/>
          </a:bodyPr>
          <a:lstStyle/>
          <a:p>
            <a:r>
              <a:rPr lang="ru-RU" sz="4800" dirty="0" smtClean="0">
                <a:solidFill>
                  <a:schemeClr val="accent2">
                    <a:lumMod val="60000"/>
                    <a:lumOff val="40000"/>
                  </a:schemeClr>
                </a:solidFill>
                <a:latin typeface="Times New Roman" panose="02020603050405020304" pitchFamily="18" charset="0"/>
                <a:cs typeface="Times New Roman" panose="02020603050405020304" pitchFamily="18" charset="0"/>
              </a:rPr>
              <a:t>2. </a:t>
            </a:r>
            <a:r>
              <a:rPr lang="ru-RU" sz="4800" dirty="0" smtClean="0">
                <a:latin typeface="Times New Roman" panose="02020603050405020304" pitchFamily="18" charset="0"/>
                <a:cs typeface="Times New Roman" panose="02020603050405020304" pitchFamily="18" charset="0"/>
              </a:rPr>
              <a:t>Парашют </a:t>
            </a:r>
            <a:r>
              <a:rPr lang="ru-RU" sz="4800" dirty="0">
                <a:latin typeface="Times New Roman" panose="02020603050405020304" pitchFamily="18" charset="0"/>
                <a:cs typeface="Times New Roman" panose="02020603050405020304" pitchFamily="18" charset="0"/>
              </a:rPr>
              <a:t>в </a:t>
            </a:r>
            <a:r>
              <a:rPr lang="ru-RU" sz="4800" dirty="0" smtClean="0">
                <a:latin typeface="Times New Roman" panose="02020603050405020304" pitchFamily="18" charset="0"/>
                <a:cs typeface="Times New Roman" panose="02020603050405020304" pitchFamily="18" charset="0"/>
              </a:rPr>
              <a:t>небе.</a:t>
            </a:r>
          </a:p>
          <a:p>
            <a:pPr marL="0" indent="0">
              <a:buNone/>
            </a:pPr>
            <a:r>
              <a:rPr lang="ru-RU" sz="2400" dirty="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    Парашютист </a:t>
            </a:r>
            <a:r>
              <a:rPr lang="ru-RU" sz="2400" dirty="0">
                <a:latin typeface="Arial" panose="020B0604020202020204" pitchFamily="34" charset="0"/>
                <a:cs typeface="Arial" panose="020B0604020202020204" pitchFamily="34" charset="0"/>
              </a:rPr>
              <a:t>падает, потому что его притягивает Земля. Но притяжение взаимно: Земля притягивает к себе парашютиста, а парашютист притягивает к себе Землю. Парашютист падает на Землю, а Земля «падает» на парашютиста</a:t>
            </a:r>
            <a:r>
              <a:rPr lang="ru-RU" sz="2400" dirty="0" smtClean="0">
                <a:latin typeface="Arial" panose="020B0604020202020204" pitchFamily="34" charset="0"/>
                <a:cs typeface="Arial" panose="020B0604020202020204" pitchFamily="34" charset="0"/>
              </a:rPr>
              <a:t>.</a:t>
            </a:r>
            <a:endParaRPr lang="ru-RU" sz="2400" dirty="0">
              <a:latin typeface="Arial" panose="020B0604020202020204" pitchFamily="34" charset="0"/>
              <a:cs typeface="Arial" panose="020B0604020202020204" pitchFamily="34" charset="0"/>
            </a:endParaRPr>
          </a:p>
          <a:p>
            <a:pPr marL="0" indent="0">
              <a:buNone/>
            </a:pPr>
            <a:r>
              <a:rPr lang="ru-RU" sz="2400" dirty="0" smtClean="0">
                <a:latin typeface="Arial" panose="020B0604020202020204" pitchFamily="34" charset="0"/>
                <a:cs typeface="Arial" panose="020B0604020202020204" pitchFamily="34" charset="0"/>
              </a:rPr>
              <a:t>     Но </a:t>
            </a:r>
            <a:r>
              <a:rPr lang="ru-RU" sz="2400" dirty="0">
                <a:latin typeface="Arial" panose="020B0604020202020204" pitchFamily="34" charset="0"/>
                <a:cs typeface="Arial" panose="020B0604020202020204" pitchFamily="34" charset="0"/>
              </a:rPr>
              <a:t>масса парашютиста по сравнению с массой Земли ничтожна, и потому его движение быстро, а масса Земли огромна, и ее ответное и встречное движение совершенно неуловимо. Все это целиком и полностью относится и к санкам, скатывающимся с горки. Движение санок — тоже падение, но только происходящее по наклонному пути.</a:t>
            </a:r>
          </a:p>
        </p:txBody>
      </p:sp>
      <p:pic>
        <p:nvPicPr>
          <p:cNvPr id="4" name="Рисунок 3"/>
          <p:cNvPicPr>
            <a:picLocks noChangeAspect="1"/>
          </p:cNvPicPr>
          <p:nvPr/>
        </p:nvPicPr>
        <p:blipFill>
          <a:blip r:embed="rId2"/>
          <a:stretch>
            <a:fillRect/>
          </a:stretch>
        </p:blipFill>
        <p:spPr>
          <a:xfrm>
            <a:off x="8944818" y="1414272"/>
            <a:ext cx="3092958" cy="4291584"/>
          </a:xfrm>
          <a:prstGeom prst="rect">
            <a:avLst/>
          </a:prstGeom>
        </p:spPr>
      </p:pic>
    </p:spTree>
    <p:extLst>
      <p:ext uri="{BB962C8B-B14F-4D97-AF65-F5344CB8AC3E}">
        <p14:creationId xmlns:p14="http://schemas.microsoft.com/office/powerpoint/2010/main" val="3392430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24968"/>
            <a:ext cx="8596668" cy="1320800"/>
          </a:xfrm>
        </p:spPr>
        <p:txBody>
          <a:bodyPr>
            <a:normAutofit/>
          </a:bodyPr>
          <a:lstStyle/>
          <a:p>
            <a:r>
              <a:rPr lang="ru-RU" sz="6000" dirty="0">
                <a:latin typeface="Times New Roman" panose="02020603050405020304" pitchFamily="18" charset="0"/>
                <a:cs typeface="Times New Roman" panose="02020603050405020304" pitchFamily="18" charset="0"/>
              </a:rPr>
              <a:t>Выводы:</a:t>
            </a:r>
          </a:p>
        </p:txBody>
      </p:sp>
      <p:sp>
        <p:nvSpPr>
          <p:cNvPr id="3" name="Объект 2"/>
          <p:cNvSpPr>
            <a:spLocks noGrp="1"/>
          </p:cNvSpPr>
          <p:nvPr>
            <p:ph idx="1"/>
          </p:nvPr>
        </p:nvSpPr>
        <p:spPr>
          <a:xfrm>
            <a:off x="677334" y="1362456"/>
            <a:ext cx="8596668" cy="4678906"/>
          </a:xfrm>
        </p:spPr>
        <p:txBody>
          <a:bodyPr>
            <a:normAutofit lnSpcReduction="10000"/>
          </a:bodyPr>
          <a:lstStyle/>
          <a:p>
            <a:pPr marL="0" indent="0">
              <a:buNone/>
            </a:pPr>
            <a:r>
              <a:rPr lang="ru-RU" dirty="0" smtClean="0"/>
              <a:t> </a:t>
            </a:r>
            <a:r>
              <a:rPr lang="ru-RU" sz="2400" dirty="0" smtClean="0">
                <a:latin typeface="Arial" panose="020B0604020202020204" pitchFamily="34" charset="0"/>
                <a:cs typeface="Arial" panose="020B0604020202020204" pitchFamily="34" charset="0"/>
              </a:rPr>
              <a:t>Таким образом, Законы </a:t>
            </a:r>
            <a:r>
              <a:rPr lang="ru-RU" sz="2400" dirty="0">
                <a:latin typeface="Arial" panose="020B0604020202020204" pitchFamily="34" charset="0"/>
                <a:cs typeface="Arial" panose="020B0604020202020204" pitchFamily="34" charset="0"/>
              </a:rPr>
              <a:t>Ньютона-это законы </a:t>
            </a:r>
            <a:r>
              <a:rPr lang="ru-RU" sz="2400" dirty="0" smtClean="0">
                <a:latin typeface="Arial" panose="020B0604020202020204" pitchFamily="34" charset="0"/>
                <a:cs typeface="Arial" panose="020B0604020202020204" pitchFamily="34" charset="0"/>
              </a:rPr>
              <a:t>классической </a:t>
            </a:r>
            <a:r>
              <a:rPr lang="ru-RU" sz="2400" dirty="0">
                <a:latin typeface="Arial" panose="020B0604020202020204" pitchFamily="34" charset="0"/>
                <a:cs typeface="Arial" panose="020B0604020202020204" pitchFamily="34" charset="0"/>
              </a:rPr>
              <a:t>механики, которые позволяют записать уравнения движения для любой механической системы, если известны силы, действующие на составляющие её тела</a:t>
            </a:r>
            <a:r>
              <a:rPr lang="ru-RU" sz="2400" dirty="0" smtClean="0">
                <a:latin typeface="Arial" panose="020B0604020202020204" pitchFamily="34" charset="0"/>
                <a:cs typeface="Arial" panose="020B0604020202020204" pitchFamily="34" charset="0"/>
              </a:rPr>
              <a:t>.</a:t>
            </a:r>
          </a:p>
          <a:p>
            <a:pPr marL="0" indent="0">
              <a:buNone/>
            </a:pPr>
            <a:r>
              <a:rPr lang="ru-RU" sz="2400" dirty="0">
                <a:latin typeface="Arial" panose="020B0604020202020204" pitchFamily="34" charset="0"/>
                <a:cs typeface="Arial" panose="020B0604020202020204" pitchFamily="34" charset="0"/>
              </a:rPr>
              <a:t>Законы динамики Ньютона имеют ограниченную область применимости и справедливы для макроскопических тел, движущихся со скоростями ниже скорости света в вакууме</a:t>
            </a:r>
            <a:r>
              <a:rPr lang="ru-RU" sz="2400" dirty="0" smtClean="0">
                <a:latin typeface="Arial" panose="020B0604020202020204" pitchFamily="34" charset="0"/>
                <a:cs typeface="Arial" panose="020B0604020202020204" pitchFamily="34" charset="0"/>
              </a:rPr>
              <a:t>.</a:t>
            </a:r>
          </a:p>
          <a:p>
            <a:pPr marL="0" indent="0">
              <a:buNone/>
            </a:pPr>
            <a:r>
              <a:rPr lang="ru-RU" sz="2400" dirty="0" smtClean="0">
                <a:latin typeface="Arial" panose="020B0604020202020204" pitchFamily="34" charset="0"/>
                <a:cs typeface="Arial" panose="020B0604020202020204" pitchFamily="34" charset="0"/>
              </a:rPr>
              <a:t>Мой проект-это отображение актуальности и значимости законов динамики в жизни. Показать воздействие сил и применение гипотез, раскрыть сущность законов путем опытов и познакомить с выдающимся физиком всего мира.</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9662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Заключение:</a:t>
            </a:r>
          </a:p>
        </p:txBody>
      </p:sp>
      <p:sp>
        <p:nvSpPr>
          <p:cNvPr id="3" name="Объект 2"/>
          <p:cNvSpPr>
            <a:spLocks noGrp="1"/>
          </p:cNvSpPr>
          <p:nvPr>
            <p:ph idx="1"/>
          </p:nvPr>
        </p:nvSpPr>
        <p:spPr/>
        <p:txBody>
          <a:bodyPr/>
          <a:lstStyle/>
          <a:p>
            <a:r>
              <a:rPr lang="ru-RU" dirty="0" smtClean="0"/>
              <a:t>В процессе работы над проектом я изучила……</a:t>
            </a:r>
          </a:p>
          <a:p>
            <a:r>
              <a:rPr lang="ru-RU" dirty="0" smtClean="0"/>
              <a:t>Я узнала (что то новое)…</a:t>
            </a:r>
          </a:p>
          <a:p>
            <a:r>
              <a:rPr lang="ru-RU" dirty="0" smtClean="0"/>
              <a:t>Мне понравилось…</a:t>
            </a:r>
          </a:p>
          <a:p>
            <a:r>
              <a:rPr lang="ru-RU" dirty="0" smtClean="0"/>
              <a:t>В будущем я бы хотела….</a:t>
            </a:r>
          </a:p>
          <a:p>
            <a:endParaRPr lang="ru-RU" dirty="0"/>
          </a:p>
          <a:p>
            <a:endParaRPr lang="ru-RU" dirty="0" smtClean="0"/>
          </a:p>
          <a:p>
            <a:r>
              <a:rPr lang="ru-RU" dirty="0" smtClean="0"/>
              <a:t>Спасибо </a:t>
            </a:r>
            <a:r>
              <a:rPr lang="ru-RU" smtClean="0"/>
              <a:t>за внимание</a:t>
            </a:r>
            <a:endParaRPr lang="ru-RU" dirty="0"/>
          </a:p>
        </p:txBody>
      </p:sp>
    </p:spTree>
    <p:extLst>
      <p:ext uri="{BB962C8B-B14F-4D97-AF65-F5344CB8AC3E}">
        <p14:creationId xmlns:p14="http://schemas.microsoft.com/office/powerpoint/2010/main" val="79421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Источники литературы:</a:t>
            </a:r>
          </a:p>
        </p:txBody>
      </p:sp>
      <p:sp>
        <p:nvSpPr>
          <p:cNvPr id="3" name="Объект 2"/>
          <p:cNvSpPr>
            <a:spLocks noGrp="1"/>
          </p:cNvSpPr>
          <p:nvPr>
            <p:ph idx="1"/>
          </p:nvPr>
        </p:nvSpPr>
        <p:spPr/>
        <p:txBody>
          <a:bodyPr/>
          <a:lstStyle/>
          <a:p>
            <a:pPr marL="0" indent="0">
              <a:buNone/>
            </a:pPr>
            <a:r>
              <a:rPr lang="ru-RU" dirty="0" smtClean="0"/>
              <a:t>Ссылки на сайты:</a:t>
            </a:r>
          </a:p>
          <a:p>
            <a:pPr marL="0" indent="0">
              <a:buNone/>
            </a:pPr>
            <a:r>
              <a:rPr lang="ru-RU" dirty="0"/>
              <a:t>Б</a:t>
            </a:r>
            <a:r>
              <a:rPr lang="ru-RU" dirty="0" smtClean="0"/>
              <a:t>иография Ньютона </a:t>
            </a:r>
            <a:r>
              <a:rPr lang="en-US" dirty="0" smtClean="0">
                <a:hlinkClick r:id="rId2"/>
              </a:rPr>
              <a:t>https</a:t>
            </a:r>
            <a:r>
              <a:rPr lang="en-US" dirty="0">
                <a:hlinkClick r:id="rId2"/>
              </a:rPr>
              <a:t>://ru.wikipedia.org/wiki/</a:t>
            </a:r>
            <a:r>
              <a:rPr lang="ru-RU" dirty="0" err="1">
                <a:hlinkClick r:id="rId2"/>
              </a:rPr>
              <a:t>Ньютон,_</a:t>
            </a:r>
            <a:r>
              <a:rPr lang="ru-RU" dirty="0" err="1" smtClean="0">
                <a:hlinkClick r:id="rId2"/>
              </a:rPr>
              <a:t>Исаак</a:t>
            </a:r>
            <a:endParaRPr lang="ru-RU" dirty="0" smtClean="0"/>
          </a:p>
          <a:p>
            <a:pPr marL="0" indent="0">
              <a:buNone/>
            </a:pPr>
            <a:endParaRPr lang="ru-RU" dirty="0" smtClean="0"/>
          </a:p>
          <a:p>
            <a:r>
              <a:rPr lang="ru-RU" dirty="0" smtClean="0"/>
              <a:t>Гипотеза Ньютона:</a:t>
            </a:r>
          </a:p>
          <a:p>
            <a:pPr marL="0" indent="0">
              <a:buNone/>
            </a:pPr>
            <a:r>
              <a:rPr lang="ru-RU" dirty="0" smtClean="0"/>
              <a:t> </a:t>
            </a:r>
            <a:r>
              <a:rPr lang="en-US" dirty="0" smtClean="0">
                <a:hlinkClick r:id="rId3"/>
              </a:rPr>
              <a:t>http</a:t>
            </a:r>
            <a:r>
              <a:rPr lang="en-US" dirty="0">
                <a:hlinkClick r:id="rId3"/>
              </a:rPr>
              <a:t>://</a:t>
            </a:r>
            <a:r>
              <a:rPr lang="en-US" dirty="0" smtClean="0">
                <a:hlinkClick r:id="rId3"/>
              </a:rPr>
              <a:t>energy-source.ru/zakoni-mehaniki/vtoroi-rteri-zakon.html</a:t>
            </a:r>
            <a:endParaRPr lang="ru-RU" dirty="0" smtClean="0"/>
          </a:p>
          <a:p>
            <a:pPr marL="0" indent="0">
              <a:buNone/>
            </a:pPr>
            <a:r>
              <a:rPr lang="en-US" dirty="0">
                <a:hlinkClick r:id="rId4"/>
              </a:rPr>
              <a:t>http://</a:t>
            </a:r>
            <a:r>
              <a:rPr lang="en-US" dirty="0" smtClean="0">
                <a:hlinkClick r:id="rId4"/>
              </a:rPr>
              <a:t>www.ihst.ru/projects/vavilov/papers/vav3-9.htm</a:t>
            </a:r>
            <a:endParaRPr lang="ru-RU" dirty="0" smtClean="0"/>
          </a:p>
          <a:p>
            <a:pPr marL="0" indent="0">
              <a:buNone/>
            </a:pPr>
            <a:endParaRPr lang="ru-RU" dirty="0" smtClean="0"/>
          </a:p>
          <a:p>
            <a:endParaRPr lang="ru-RU" dirty="0" smtClean="0"/>
          </a:p>
          <a:p>
            <a:endParaRPr lang="ru-RU" dirty="0"/>
          </a:p>
        </p:txBody>
      </p:sp>
    </p:spTree>
    <p:extLst>
      <p:ext uri="{BB962C8B-B14F-4D97-AF65-F5344CB8AC3E}">
        <p14:creationId xmlns:p14="http://schemas.microsoft.com/office/powerpoint/2010/main" val="3220493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24968"/>
            <a:ext cx="8596668" cy="990600"/>
          </a:xfrm>
        </p:spPr>
        <p:txBody>
          <a:bodyPr>
            <a:noAutofit/>
          </a:bodyPr>
          <a:lstStyle/>
          <a:p>
            <a:r>
              <a:rPr lang="ru-RU" sz="8000" dirty="0">
                <a:latin typeface="Times New Roman" panose="02020603050405020304" pitchFamily="18" charset="0"/>
                <a:cs typeface="Times New Roman" panose="02020603050405020304" pitchFamily="18" charset="0"/>
              </a:rPr>
              <a:t>П</a:t>
            </a:r>
            <a:r>
              <a:rPr lang="ru-RU" sz="8000" dirty="0" smtClean="0">
                <a:latin typeface="Times New Roman" panose="02020603050405020304" pitchFamily="18" charset="0"/>
                <a:cs typeface="Times New Roman" panose="02020603050405020304" pitchFamily="18" charset="0"/>
              </a:rPr>
              <a:t>лан:</a:t>
            </a:r>
            <a:endParaRPr lang="ru-RU" sz="8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1600200"/>
            <a:ext cx="10304610" cy="4983480"/>
          </a:xfrm>
        </p:spPr>
        <p:txBody>
          <a:bodyPr>
            <a:normAutofit fontScale="92500" lnSpcReduction="20000"/>
          </a:bodyPr>
          <a:lstStyle/>
          <a:p>
            <a:r>
              <a:rPr lang="ru-RU" sz="3200" dirty="0" smtClean="0">
                <a:latin typeface="Arial" panose="020B0604020202020204" pitchFamily="34" charset="0"/>
                <a:cs typeface="Arial" panose="020B0604020202020204" pitchFamily="34" charset="0"/>
              </a:rPr>
              <a:t>Гипотеза проекта.</a:t>
            </a:r>
          </a:p>
          <a:p>
            <a:r>
              <a:rPr lang="ru-RU" sz="3200" dirty="0" smtClean="0">
                <a:latin typeface="Arial" panose="020B0604020202020204" pitchFamily="34" charset="0"/>
                <a:cs typeface="Arial" panose="020B0604020202020204" pitchFamily="34" charset="0"/>
              </a:rPr>
              <a:t>Цели и задачи проекта.</a:t>
            </a:r>
          </a:p>
          <a:p>
            <a:r>
              <a:rPr lang="ru-RU" sz="3200" dirty="0" smtClean="0">
                <a:latin typeface="Arial" panose="020B0604020202020204" pitchFamily="34" charset="0"/>
                <a:cs typeface="Arial" panose="020B0604020202020204" pitchFamily="34" charset="0"/>
              </a:rPr>
              <a:t>Биография Исаака Ньютона. </a:t>
            </a:r>
          </a:p>
          <a:p>
            <a:r>
              <a:rPr lang="ru-RU" sz="3200" dirty="0" smtClean="0">
                <a:latin typeface="Arial" panose="020B0604020202020204" pitchFamily="34" charset="0"/>
                <a:cs typeface="Arial" panose="020B0604020202020204" pitchFamily="34" charset="0"/>
              </a:rPr>
              <a:t>Вклад Ньютона в физику.</a:t>
            </a:r>
          </a:p>
          <a:p>
            <a:r>
              <a:rPr lang="ru-RU" sz="3200" dirty="0" smtClean="0">
                <a:latin typeface="Arial" panose="020B0604020202020204" pitchFamily="34" charset="0"/>
                <a:cs typeface="Arial" panose="020B0604020202020204" pitchFamily="34" charset="0"/>
              </a:rPr>
              <a:t>1 закон Ньютона.</a:t>
            </a:r>
          </a:p>
          <a:p>
            <a:r>
              <a:rPr lang="ru-RU" sz="3200" dirty="0">
                <a:latin typeface="Arial" panose="020B0604020202020204" pitchFamily="34" charset="0"/>
                <a:cs typeface="Arial" panose="020B0604020202020204" pitchFamily="34" charset="0"/>
              </a:rPr>
              <a:t>2</a:t>
            </a:r>
            <a:r>
              <a:rPr lang="ru-RU" sz="3200" dirty="0" smtClean="0">
                <a:latin typeface="Arial" panose="020B0604020202020204" pitchFamily="34" charset="0"/>
                <a:cs typeface="Arial" panose="020B0604020202020204" pitchFamily="34" charset="0"/>
              </a:rPr>
              <a:t> закон Ньютона.</a:t>
            </a:r>
          </a:p>
          <a:p>
            <a:r>
              <a:rPr lang="ru-RU" sz="3200" dirty="0" smtClean="0">
                <a:latin typeface="Arial" panose="020B0604020202020204" pitchFamily="34" charset="0"/>
                <a:cs typeface="Arial" panose="020B0604020202020204" pitchFamily="34" charset="0"/>
              </a:rPr>
              <a:t>3 закон Ньютона.</a:t>
            </a:r>
          </a:p>
          <a:p>
            <a:r>
              <a:rPr lang="ru-RU" sz="3200" dirty="0" smtClean="0">
                <a:latin typeface="Arial" panose="020B0604020202020204" pitchFamily="34" charset="0"/>
                <a:cs typeface="Arial" panose="020B0604020202020204" pitchFamily="34" charset="0"/>
              </a:rPr>
              <a:t>Вывод.</a:t>
            </a:r>
          </a:p>
          <a:p>
            <a:r>
              <a:rPr lang="ru-RU" sz="3200" dirty="0" smtClean="0">
                <a:latin typeface="Arial" panose="020B0604020202020204" pitchFamily="34" charset="0"/>
                <a:cs typeface="Arial" panose="020B0604020202020204" pitchFamily="34" charset="0"/>
              </a:rPr>
              <a:t>Заключение.</a:t>
            </a:r>
          </a:p>
          <a:p>
            <a:r>
              <a:rPr lang="ru-RU" sz="3200" dirty="0" smtClean="0">
                <a:latin typeface="Arial" panose="020B0604020202020204" pitchFamily="34" charset="0"/>
                <a:cs typeface="Arial" panose="020B0604020202020204" pitchFamily="34" charset="0"/>
              </a:rPr>
              <a:t>Использованная литература.</a:t>
            </a:r>
          </a:p>
          <a:p>
            <a:endParaRPr lang="ru-R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0413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17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17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17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17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7" dur="24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26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7" dur="26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52" dur="26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7" dur="26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dirty="0" smtClean="0">
                <a:latin typeface="Times New Roman" panose="02020603050405020304" pitchFamily="18" charset="0"/>
                <a:cs typeface="Times New Roman" panose="02020603050405020304" pitchFamily="18" charset="0"/>
              </a:rPr>
              <a:t>Гипотезы Ньютона</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1572769"/>
            <a:ext cx="8596668" cy="4486882"/>
          </a:xfrm>
        </p:spPr>
        <p:txBody>
          <a:bodyPr>
            <a:noAutofit/>
          </a:bodyPr>
          <a:lstStyle/>
          <a:p>
            <a:r>
              <a:rPr lang="ru-RU" sz="1400" dirty="0">
                <a:latin typeface="Arial" panose="020B0604020202020204" pitchFamily="34" charset="0"/>
                <a:cs typeface="Arial" panose="020B0604020202020204" pitchFamily="34" charset="0"/>
              </a:rPr>
              <a:t>Гипотезы Ньютона — временные механизмы, применявшиеся для отыскания принципов и затем устранявшиеся за недостоверностью или ненадобностью. Ньютон указывает и другой, </a:t>
            </a:r>
            <a:r>
              <a:rPr lang="ru-RU" sz="1400" dirty="0" err="1">
                <a:latin typeface="Arial" panose="020B0604020202020204" pitchFamily="34" charset="0"/>
                <a:cs typeface="Arial" panose="020B0604020202020204" pitchFamily="34" charset="0"/>
              </a:rPr>
              <a:t>популяризационный</a:t>
            </a:r>
            <a:r>
              <a:rPr lang="ru-RU" sz="1400" dirty="0">
                <a:latin typeface="Arial" panose="020B0604020202020204" pitchFamily="34" charset="0"/>
                <a:cs typeface="Arial" panose="020B0604020202020204" pitchFamily="34" charset="0"/>
              </a:rPr>
              <a:t> смысл своих гипотез. В </a:t>
            </a:r>
            <a:r>
              <a:rPr lang="ru-RU" sz="1400" dirty="0" err="1">
                <a:latin typeface="Arial" panose="020B0604020202020204" pitchFamily="34" charset="0"/>
                <a:cs typeface="Arial" panose="020B0604020202020204" pitchFamily="34" charset="0"/>
              </a:rPr>
              <a:t>мемуаре</a:t>
            </a:r>
            <a:r>
              <a:rPr lang="ru-RU" sz="1400" dirty="0">
                <a:latin typeface="Arial" panose="020B0604020202020204" pitchFamily="34" charset="0"/>
                <a:cs typeface="Arial" panose="020B0604020202020204" pitchFamily="34" charset="0"/>
              </a:rPr>
              <a:t> 1675 г. он писал: «Я нашел, что некоторые, которых я не могу убедить в моем мнении, говоря отвлеченно о природе света и цветов, легко согласились бы с ним, если бы я пояснил мое рассуждение какой-либо гипотезой. По этой причине я полагал уместным послать вам описание подробностей гипотезы, имеющей целью только пояснение </a:t>
            </a:r>
            <a:r>
              <a:rPr lang="ru-RU" sz="1400" dirty="0" err="1">
                <a:latin typeface="Arial" panose="020B0604020202020204" pitchFamily="34" charset="0"/>
                <a:cs typeface="Arial" panose="020B0604020202020204" pitchFamily="34" charset="0"/>
              </a:rPr>
              <a:t>мемуара</a:t>
            </a:r>
            <a:r>
              <a:rPr lang="ru-RU" sz="1400" dirty="0">
                <a:latin typeface="Arial" panose="020B0604020202020204" pitchFamily="34" charset="0"/>
                <a:cs typeface="Arial" panose="020B0604020202020204" pitchFamily="34" charset="0"/>
              </a:rPr>
              <a:t>, отправляемого вместе с ним. Я сам не буду принимать ни этой, ни какой-либо другой гипотезы</a:t>
            </a:r>
            <a:r>
              <a:rPr lang="ru-RU" sz="1400" dirty="0" smtClean="0">
                <a:latin typeface="Arial" panose="020B0604020202020204" pitchFamily="34" charset="0"/>
                <a:cs typeface="Arial" panose="020B0604020202020204" pitchFamily="34" charset="0"/>
              </a:rPr>
              <a:t>...». </a:t>
            </a:r>
            <a:r>
              <a:rPr lang="ru-RU" sz="1400" dirty="0">
                <a:latin typeface="Arial" panose="020B0604020202020204" pitchFamily="34" charset="0"/>
                <a:cs typeface="Arial" panose="020B0604020202020204" pitchFamily="34" charset="0"/>
              </a:rPr>
              <a:t>Устранив или обесценив гипотезы, Ньютон обеспечил своему научному наследию ту прочность, которую не сокрушило и не может сокрушить дальнейшее развитие   физики. Принципы Ньютона </a:t>
            </a:r>
            <a:r>
              <a:rPr lang="ru-RU" sz="1400" dirty="0" smtClean="0">
                <a:latin typeface="Arial" panose="020B0604020202020204" pitchFamily="34" charset="0"/>
                <a:cs typeface="Arial" panose="020B0604020202020204" pitchFamily="34" charset="0"/>
              </a:rPr>
              <a:t>долговечны </a:t>
            </a:r>
            <a:r>
              <a:rPr lang="ru-RU" sz="1400" dirty="0">
                <a:latin typeface="Arial" panose="020B0604020202020204" pitchFamily="34" charset="0"/>
                <a:cs typeface="Arial" panose="020B0604020202020204" pitchFamily="34" charset="0"/>
              </a:rPr>
              <a:t>настолько же, насколько безошибочен опыт, эквивалентом которого они являются; они могут дополняться, обобщаться, подвергаться некоторому исправлению, но в своей основе несокрушимы</a:t>
            </a:r>
            <a:r>
              <a:rPr lang="ru-RU" sz="1400" dirty="0" smtClean="0">
                <a:latin typeface="Arial" panose="020B0604020202020204" pitchFamily="34" charset="0"/>
                <a:cs typeface="Arial" panose="020B0604020202020204" pitchFamily="34" charset="0"/>
              </a:rPr>
              <a:t>.</a:t>
            </a:r>
          </a:p>
          <a:p>
            <a:r>
              <a:rPr lang="ru-RU" sz="1400" dirty="0">
                <a:latin typeface="Arial" panose="020B0604020202020204" pitchFamily="34" charset="0"/>
                <a:cs typeface="Arial" panose="020B0604020202020204" pitchFamily="34" charset="0"/>
              </a:rPr>
              <a:t>За четверть тысячелетия, прошедшую со времени первых работ Ньютона, отношения принципов и гипотез, как методов естествознания, стали совершенно мирными. Как безупречные примеры физики принципов развились механика, термодинамика, электродинамика, теория относительности, а наряду с ними образцы физики гипотез: теория молекул, теория электронов, оптика </a:t>
            </a:r>
            <a:r>
              <a:rPr lang="ru-RU" sz="1400" dirty="0" smtClean="0">
                <a:latin typeface="Arial" panose="020B0604020202020204" pitchFamily="34" charset="0"/>
                <a:cs typeface="Arial" panose="020B0604020202020204" pitchFamily="34" charset="0"/>
              </a:rPr>
              <a:t>Юнга–Френеля. </a:t>
            </a:r>
            <a:r>
              <a:rPr lang="ru-RU" sz="1400" dirty="0">
                <a:latin typeface="Arial" panose="020B0604020202020204" pitchFamily="34" charset="0"/>
                <a:cs typeface="Arial" panose="020B0604020202020204" pitchFamily="34" charset="0"/>
              </a:rPr>
              <a:t>Иногда гипотеза становилась принципом, </a:t>
            </a:r>
            <a:r>
              <a:rPr lang="ru-RU" sz="1400" dirty="0" smtClean="0">
                <a:latin typeface="Arial" panose="020B0604020202020204" pitchFamily="34" charset="0"/>
                <a:cs typeface="Arial" panose="020B0604020202020204" pitchFamily="34" charset="0"/>
              </a:rPr>
              <a:t>достоверностью. </a:t>
            </a:r>
            <a:r>
              <a:rPr lang="ru-RU" sz="1400" dirty="0">
                <a:latin typeface="Arial" panose="020B0604020202020204" pitchFamily="34" charset="0"/>
                <a:cs typeface="Arial" panose="020B0604020202020204" pitchFamily="34" charset="0"/>
              </a:rPr>
              <a:t>Возникали теории, сразу пользующиеся обоими методами, в которых есть и принципы и </a:t>
            </a:r>
            <a:r>
              <a:rPr lang="ru-RU" sz="1400" dirty="0" smtClean="0">
                <a:latin typeface="Arial" panose="020B0604020202020204" pitchFamily="34" charset="0"/>
                <a:cs typeface="Arial" panose="020B0604020202020204" pitchFamily="34" charset="0"/>
              </a:rPr>
              <a:t>гипотезы. </a:t>
            </a:r>
            <a:r>
              <a:rPr lang="ru-RU" sz="1400" dirty="0">
                <a:latin typeface="Arial" panose="020B0604020202020204" pitchFamily="34" charset="0"/>
                <a:cs typeface="Arial" panose="020B0604020202020204" pitchFamily="34" charset="0"/>
              </a:rPr>
              <a:t>Оба метода оказались необходимы, но еще очень далеки от слияния в ту единую физику, к которой стремились в XVII в. </a:t>
            </a:r>
          </a:p>
        </p:txBody>
      </p:sp>
    </p:spTree>
    <p:extLst>
      <p:ext uri="{BB962C8B-B14F-4D97-AF65-F5344CB8AC3E}">
        <p14:creationId xmlns:p14="http://schemas.microsoft.com/office/powerpoint/2010/main" val="35170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61544"/>
            <a:ext cx="8596668" cy="1320800"/>
          </a:xfrm>
        </p:spPr>
        <p:txBody>
          <a:bodyPr>
            <a:normAutofit fontScale="90000"/>
          </a:bodyPr>
          <a:lstStyle/>
          <a:p>
            <a:r>
              <a:rPr lang="ru-RU" sz="6000" dirty="0" smtClean="0">
                <a:latin typeface="Times New Roman" panose="02020603050405020304" pitchFamily="18" charset="0"/>
                <a:cs typeface="Times New Roman" panose="02020603050405020304" pitchFamily="18" charset="0"/>
              </a:rPr>
              <a:t>	Гипотеза  исследования «Второго Закона Ньютона»</a:t>
            </a:r>
            <a:endParaRPr lang="ru-RU" sz="6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1911096"/>
            <a:ext cx="8596668" cy="4782311"/>
          </a:xfrm>
        </p:spPr>
        <p:txBody>
          <a:bodyPr>
            <a:normAutofit fontScale="55000" lnSpcReduction="20000"/>
          </a:bodyPr>
          <a:lstStyle/>
          <a:p>
            <a:pPr marL="0" indent="0">
              <a:buNone/>
            </a:pPr>
            <a:r>
              <a:rPr lang="ru-RU" sz="3300" dirty="0">
                <a:latin typeface="Arial" panose="020B0604020202020204" pitchFamily="34" charset="0"/>
                <a:cs typeface="Arial" panose="020B0604020202020204" pitchFamily="34" charset="0"/>
              </a:rPr>
              <a:t>Следует отметить, что соотношение </a:t>
            </a:r>
            <a:r>
              <a:rPr lang="ru-RU" sz="3300" dirty="0" smtClean="0">
                <a:latin typeface="Arial" panose="020B0604020202020204" pitchFamily="34" charset="0"/>
                <a:cs typeface="Arial" panose="020B0604020202020204" pitchFamily="34" charset="0"/>
              </a:rPr>
              <a:t> нельзя </a:t>
            </a:r>
            <a:r>
              <a:rPr lang="ru-RU" sz="3300" dirty="0">
                <a:latin typeface="Arial" panose="020B0604020202020204" pitchFamily="34" charset="0"/>
                <a:cs typeface="Arial" panose="020B0604020202020204" pitchFamily="34" charset="0"/>
              </a:rPr>
              <a:t>считать строгим доказательством второго закона Ньютона, это скорее результат, вытекающий из здравого смысла, поэтому его можно рассматривать просто в качестве гипотезы.</a:t>
            </a:r>
          </a:p>
          <a:p>
            <a:pPr marL="0" indent="0">
              <a:buNone/>
            </a:pPr>
            <a:r>
              <a:rPr lang="ru-RU" sz="3300" dirty="0">
                <a:latin typeface="Arial" panose="020B0604020202020204" pitchFamily="34" charset="0"/>
                <a:cs typeface="Arial" panose="020B0604020202020204" pitchFamily="34" charset="0"/>
              </a:rPr>
              <a:t>Ньютон нигде не дает доказательства второго закона, он его просто постулирует. Можно даже сказать, что он просто угадан Ньютоном и то неточно. И после Ньютона никто не смог вывести этот закон из каких-то более общих предпосылок. Таким образом, второй закон Ньютона следует считать одной из аксиом или гипотез, лежащих в основе механики. И тем не менее открытие этого закона является величайшим достижением человеческого ума, позволившим механике стать настоящей наукой и давшим ей основу для дальнейшего развития.</a:t>
            </a:r>
          </a:p>
          <a:p>
            <a:pPr marL="0" indent="0">
              <a:buNone/>
            </a:pPr>
            <a:r>
              <a:rPr lang="ru-RU" sz="3300" dirty="0" smtClean="0">
                <a:latin typeface="Arial" panose="020B0604020202020204" pitchFamily="34" charset="0"/>
                <a:cs typeface="Arial" panose="020B0604020202020204" pitchFamily="34" charset="0"/>
              </a:rPr>
              <a:t> Второй </a:t>
            </a:r>
            <a:r>
              <a:rPr lang="ru-RU" sz="3300" dirty="0">
                <a:latin typeface="Arial" panose="020B0604020202020204" pitchFamily="34" charset="0"/>
                <a:cs typeface="Arial" panose="020B0604020202020204" pitchFamily="34" charset="0"/>
              </a:rPr>
              <a:t>закон Ньютона характеризует мгновенное локальное взаимодействие тел и устанавливает связь между силой и ускорением, возникающим при взаимодействии в данной точке пространства. Понятие мгновенного взаимодействия не устанавливает физической сущности силы, то есть не является ее определением. Поэтому нельзя говорить, что сила это произведение массы тела на его ускорение. Это соотношение определяет величину силы, но не ее физическую сущность.</a:t>
            </a:r>
            <a:r>
              <a:rPr lang="ru-RU" sz="2900" dirty="0"/>
              <a:t> </a:t>
            </a:r>
            <a:r>
              <a:rPr lang="ru-RU" dirty="0" smtClean="0"/>
              <a:t>                                       </a:t>
            </a:r>
            <a:endParaRPr lang="ru-RU" dirty="0"/>
          </a:p>
        </p:txBody>
      </p:sp>
    </p:spTree>
    <p:extLst>
      <p:ext uri="{BB962C8B-B14F-4D97-AF65-F5344CB8AC3E}">
        <p14:creationId xmlns:p14="http://schemas.microsoft.com/office/powerpoint/2010/main" val="586153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4494" y="839789"/>
            <a:ext cx="8596668" cy="1320800"/>
          </a:xfrm>
        </p:spPr>
        <p:txBody>
          <a:bodyPr>
            <a:normAutofit/>
          </a:bodyPr>
          <a:lstStyle/>
          <a:p>
            <a:r>
              <a:rPr lang="ru-RU" sz="6000" dirty="0">
                <a:latin typeface="Times New Roman" panose="02020603050405020304" pitchFamily="18" charset="0"/>
                <a:cs typeface="Times New Roman" panose="02020603050405020304" pitchFamily="18" charset="0"/>
              </a:rPr>
              <a:t>Цели и Задачи:</a:t>
            </a:r>
          </a:p>
        </p:txBody>
      </p:sp>
      <p:sp>
        <p:nvSpPr>
          <p:cNvPr id="3" name="Объект 2"/>
          <p:cNvSpPr>
            <a:spLocks noGrp="1"/>
          </p:cNvSpPr>
          <p:nvPr>
            <p:ph idx="1"/>
          </p:nvPr>
        </p:nvSpPr>
        <p:spPr/>
        <p:txBody>
          <a:bodyPr>
            <a:normAutofit/>
          </a:bodyPr>
          <a:lstStyle/>
          <a:p>
            <a:r>
              <a:rPr lang="ru-RU" sz="3200" dirty="0" smtClean="0"/>
              <a:t>1</a:t>
            </a:r>
            <a:r>
              <a:rPr lang="ru-RU" sz="3200" dirty="0" smtClean="0">
                <a:latin typeface="Arial" panose="020B0604020202020204" pitchFamily="34" charset="0"/>
                <a:cs typeface="Arial" panose="020B0604020202020204" pitchFamily="34" charset="0"/>
              </a:rPr>
              <a:t>. В каком случае происходит движение  тел или находится в покое.</a:t>
            </a:r>
          </a:p>
          <a:p>
            <a:r>
              <a:rPr lang="ru-RU" sz="3200" dirty="0" smtClean="0">
                <a:latin typeface="Arial" panose="020B0604020202020204" pitchFamily="34" charset="0"/>
                <a:cs typeface="Arial" panose="020B0604020202020204" pitchFamily="34" charset="0"/>
              </a:rPr>
              <a:t>2.  понять всегда ли точечное тело движется со скоростью приложенной силы.</a:t>
            </a:r>
          </a:p>
          <a:p>
            <a:r>
              <a:rPr lang="ru-RU" sz="3200" dirty="0" smtClean="0">
                <a:latin typeface="Arial" panose="020B0604020202020204" pitchFamily="34" charset="0"/>
                <a:cs typeface="Arial" panose="020B0604020202020204" pitchFamily="34" charset="0"/>
              </a:rPr>
              <a:t>3. могут ли тела отталкиваться только от опоры или другого тела.</a:t>
            </a:r>
            <a:endParaRPr lang="ru-R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2864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142" y="481584"/>
            <a:ext cx="4223850" cy="1210056"/>
          </a:xfrm>
        </p:spPr>
        <p:txBody>
          <a:bodyPr>
            <a:noAutofit/>
          </a:bodyPr>
          <a:lstStyle/>
          <a:p>
            <a:r>
              <a:rPr lang="ru-RU" sz="4000" dirty="0" smtClean="0">
                <a:latin typeface="Times New Roman" panose="02020603050405020304" pitchFamily="18" charset="0"/>
                <a:cs typeface="Times New Roman" panose="02020603050405020304" pitchFamily="18" charset="0"/>
              </a:rPr>
              <a:t>Исаак Ньютон</a:t>
            </a:r>
            <a:br>
              <a:rPr lang="ru-RU" sz="4000" dirty="0" smtClean="0">
                <a:latin typeface="Times New Roman" panose="02020603050405020304" pitchFamily="18" charset="0"/>
                <a:cs typeface="Times New Roman" panose="02020603050405020304" pitchFamily="18" charset="0"/>
              </a:rPr>
            </a:br>
            <a:r>
              <a:rPr lang="ru-RU" sz="4000" dirty="0" smtClean="0">
                <a:latin typeface="Times New Roman" panose="02020603050405020304" pitchFamily="18" charset="0"/>
                <a:cs typeface="Times New Roman" panose="02020603050405020304" pitchFamily="18" charset="0"/>
              </a:rPr>
              <a:t>1642-1727</a:t>
            </a: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84142" y="2005141"/>
            <a:ext cx="8596668" cy="3880773"/>
          </a:xfrm>
        </p:spPr>
        <p:txBody>
          <a:bodyPr>
            <a:noAutofit/>
          </a:bodyPr>
          <a:lstStyle/>
          <a:p>
            <a:pPr marL="0" indent="0">
              <a:buNone/>
            </a:pPr>
            <a:r>
              <a:rPr lang="ru-RU" dirty="0" smtClean="0">
                <a:latin typeface="Arial" panose="020B0604020202020204" pitchFamily="34" charset="0"/>
                <a:cs typeface="Arial" panose="020B0604020202020204" pitchFamily="34" charset="0"/>
              </a:rPr>
              <a:t>Выдающийся </a:t>
            </a:r>
            <a:r>
              <a:rPr lang="ru-RU" dirty="0">
                <a:latin typeface="Arial" panose="020B0604020202020204" pitchFamily="34" charset="0"/>
                <a:cs typeface="Arial" panose="020B0604020202020204" pitchFamily="34" charset="0"/>
              </a:rPr>
              <a:t>английский ученый, один из создателей классической физики. Биография Ньютона богата во всех смыслах этого слова. Он сделал немало открытий в области физики, астрономии, механики и </a:t>
            </a:r>
            <a:r>
              <a:rPr lang="ru-RU" dirty="0" smtClean="0">
                <a:latin typeface="Arial" panose="020B0604020202020204" pitchFamily="34" charset="0"/>
                <a:cs typeface="Arial" panose="020B0604020202020204" pitchFamily="34" charset="0"/>
              </a:rPr>
              <a:t>математики.</a:t>
            </a:r>
          </a:p>
          <a:p>
            <a:pPr marL="0" indent="0">
              <a:buNone/>
            </a:pPr>
            <a:r>
              <a:rPr lang="ru-RU" dirty="0">
                <a:latin typeface="Arial" panose="020B0604020202020204" pitchFamily="34" charset="0"/>
                <a:cs typeface="Arial" panose="020B0604020202020204" pitchFamily="34" charset="0"/>
              </a:rPr>
              <a:t>Ньютон сделал немало открытий в области оптики и теории цвета. Им были разработаны многие физические и математические теории. Научные труды выдающегося ученого во многом определяли время и часто были непонятны современникам.</a:t>
            </a:r>
          </a:p>
          <a:p>
            <a:pPr marL="0" indent="0">
              <a:buNone/>
            </a:pPr>
            <a:r>
              <a:rPr lang="ru-RU" dirty="0">
                <a:latin typeface="Arial" panose="020B0604020202020204" pitchFamily="34" charset="0"/>
                <a:cs typeface="Arial" panose="020B0604020202020204" pitchFamily="34" charset="0"/>
              </a:rPr>
              <a:t>Его гипотезы относительно </a:t>
            </a:r>
            <a:r>
              <a:rPr lang="ru-RU" dirty="0" err="1">
                <a:latin typeface="Arial" panose="020B0604020202020204" pitchFamily="34" charset="0"/>
                <a:cs typeface="Arial" panose="020B0604020202020204" pitchFamily="34" charset="0"/>
              </a:rPr>
              <a:t>сплюснутости</a:t>
            </a:r>
            <a:r>
              <a:rPr lang="ru-RU" dirty="0">
                <a:latin typeface="Arial" panose="020B0604020202020204" pitchFamily="34" charset="0"/>
                <a:cs typeface="Arial" panose="020B0604020202020204" pitchFamily="34" charset="0"/>
              </a:rPr>
              <a:t> полюсов Земли, явления поляризации света и отклонения света в поле тяготения и сегодня вызывают удивление ученых.</a:t>
            </a:r>
          </a:p>
          <a:p>
            <a:pPr marL="0" indent="0">
              <a:buNone/>
            </a:pPr>
            <a:r>
              <a:rPr lang="ru-RU" dirty="0">
                <a:latin typeface="Arial" panose="020B0604020202020204" pitchFamily="34" charset="0"/>
                <a:cs typeface="Arial" panose="020B0604020202020204" pitchFamily="34" charset="0"/>
              </a:rPr>
              <a:t>В 1668 г. Ньютон получил степень магистра. Еще через год он стал доктором математических наук. После создания им рефлектора, предтечи телескопа, в астрономии были сделаны важнейшие открытия.</a:t>
            </a:r>
          </a:p>
          <a:p>
            <a:pPr marL="0" indent="0">
              <a:buNone/>
            </a:pPr>
            <a:r>
              <a:rPr lang="ru-RU" dirty="0" smtClean="0">
                <a:solidFill>
                  <a:srgbClr val="323749"/>
                </a:solidFill>
                <a:latin typeface="Arial" panose="020B0604020202020204" pitchFamily="34" charset="0"/>
                <a:cs typeface="Arial" panose="020B0604020202020204" pitchFamily="34" charset="0"/>
              </a:rPr>
              <a:t>Изложение </a:t>
            </a:r>
            <a:r>
              <a:rPr lang="ru-RU" dirty="0">
                <a:solidFill>
                  <a:srgbClr val="323749"/>
                </a:solidFill>
                <a:latin typeface="Arial" panose="020B0604020202020204" pitchFamily="34" charset="0"/>
                <a:cs typeface="Arial" panose="020B0604020202020204" pitchFamily="34" charset="0"/>
              </a:rPr>
              <a:t>закона всемирного </a:t>
            </a:r>
            <a:r>
              <a:rPr lang="ru-RU" dirty="0" smtClean="0">
                <a:solidFill>
                  <a:srgbClr val="323749"/>
                </a:solidFill>
                <a:latin typeface="Arial" panose="020B0604020202020204" pitchFamily="34" charset="0"/>
                <a:cs typeface="Arial" panose="020B0604020202020204" pitchFamily="34" charset="0"/>
              </a:rPr>
              <a:t>тяготения так же принадлежит Ньютону.</a:t>
            </a:r>
            <a:endParaRPr lang="ru-RU"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8765714" y="326136"/>
            <a:ext cx="3359229" cy="4383864"/>
          </a:xfrm>
          <a:prstGeom prst="rect">
            <a:avLst/>
          </a:prstGeom>
        </p:spPr>
      </p:pic>
    </p:spTree>
    <p:extLst>
      <p:ext uri="{BB962C8B-B14F-4D97-AF65-F5344CB8AC3E}">
        <p14:creationId xmlns:p14="http://schemas.microsoft.com/office/powerpoint/2010/main" val="3659775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2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1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14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11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16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smtClean="0">
                <a:latin typeface="Times New Roman" panose="02020603050405020304" pitchFamily="18" charset="0"/>
                <a:cs typeface="Times New Roman" panose="02020603050405020304" pitchFamily="18" charset="0"/>
              </a:rPr>
              <a:t>Первый закон Ньютона</a:t>
            </a:r>
            <a:endParaRPr lang="ru-RU" sz="4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1682497"/>
            <a:ext cx="8596668" cy="4358866"/>
          </a:xfrm>
        </p:spPr>
        <p:txBody>
          <a:bodyPr>
            <a:normAutofit/>
          </a:bodyPr>
          <a:lstStyle/>
          <a:p>
            <a:r>
              <a:rPr lang="ru-RU" sz="3600" dirty="0" smtClean="0">
                <a:latin typeface="Arial" panose="020B0604020202020204" pitchFamily="34" charset="0"/>
                <a:cs typeface="Arial" panose="020B0604020202020204" pitchFamily="34" charset="0"/>
              </a:rPr>
              <a:t>Тело покоится или равномерно прямолинейно движется только тогда, когда на него не действуют другие тела или </a:t>
            </a:r>
            <a:r>
              <a:rPr lang="ru-RU" sz="3600" dirty="0" smtClean="0"/>
              <a:t>действие этих тел </a:t>
            </a:r>
            <a:r>
              <a:rPr lang="ru-RU" sz="3600" dirty="0" err="1" smtClean="0"/>
              <a:t>скомпенсированно</a:t>
            </a:r>
            <a:r>
              <a:rPr lang="ru-RU" sz="3600" dirty="0" smtClean="0"/>
              <a:t> </a:t>
            </a:r>
            <a:endParaRPr lang="ru-RU" sz="3600" dirty="0"/>
          </a:p>
        </p:txBody>
      </p:sp>
    </p:spTree>
    <p:extLst>
      <p:ext uri="{BB962C8B-B14F-4D97-AF65-F5344CB8AC3E}">
        <p14:creationId xmlns:p14="http://schemas.microsoft.com/office/powerpoint/2010/main" val="18075304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9862" y="310453"/>
            <a:ext cx="8596668" cy="716280"/>
          </a:xfrm>
        </p:spPr>
        <p:txBody>
          <a:bodyPr>
            <a:noAutofit/>
          </a:bodyPr>
          <a:lstStyle/>
          <a:p>
            <a:r>
              <a:rPr lang="ru-RU" sz="4800" dirty="0" smtClean="0">
                <a:latin typeface="Times New Roman" panose="02020603050405020304" pitchFamily="18" charset="0"/>
                <a:cs typeface="Times New Roman" panose="02020603050405020304" pitchFamily="18" charset="0"/>
              </a:rPr>
              <a:t>Применение 1 закона Ньютона</a:t>
            </a:r>
            <a:endParaRPr lang="ru-RU" sz="4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9862" y="1026733"/>
            <a:ext cx="8596668" cy="3880773"/>
          </a:xfrm>
        </p:spPr>
        <p:txBody>
          <a:bodyPr>
            <a:noAutofit/>
          </a:bodyPr>
          <a:lstStyle/>
          <a:p>
            <a:r>
              <a:rPr lang="ru-RU" sz="3200" dirty="0" smtClean="0">
                <a:solidFill>
                  <a:schemeClr val="accent2">
                    <a:lumMod val="60000"/>
                    <a:lumOff val="40000"/>
                  </a:schemeClr>
                </a:solidFill>
                <a:latin typeface="Times New Roman" panose="02020603050405020304" pitchFamily="18" charset="0"/>
                <a:cs typeface="Times New Roman" panose="02020603050405020304" pitchFamily="18" charset="0"/>
              </a:rPr>
              <a:t>1.</a:t>
            </a:r>
            <a:r>
              <a:rPr lang="ru-RU" sz="3200" dirty="0" smtClean="0">
                <a:latin typeface="Times New Roman" panose="02020603050405020304" pitchFamily="18" charset="0"/>
                <a:cs typeface="Times New Roman" panose="02020603050405020304" pitchFamily="18" charset="0"/>
              </a:rPr>
              <a:t> Автомобиль</a:t>
            </a:r>
            <a:r>
              <a:rPr lang="ru-RU" sz="3200" dirty="0">
                <a:latin typeface="Times New Roman" panose="02020603050405020304" pitchFamily="18" charset="0"/>
                <a:cs typeface="Times New Roman" panose="02020603050405020304" pitchFamily="18" charset="0"/>
              </a:rPr>
              <a:t>, который резко </a:t>
            </a:r>
            <a:r>
              <a:rPr lang="ru-RU" sz="3200" dirty="0" smtClean="0">
                <a:latin typeface="Times New Roman" panose="02020603050405020304" pitchFamily="18" charset="0"/>
                <a:cs typeface="Times New Roman" panose="02020603050405020304" pitchFamily="18" charset="0"/>
              </a:rPr>
              <a:t>тормозит.</a:t>
            </a:r>
          </a:p>
          <a:p>
            <a:pPr marL="0" indent="0">
              <a:buNone/>
            </a:pPr>
            <a:r>
              <a:rPr lang="ru-RU"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     Наиболее </a:t>
            </a:r>
            <a:r>
              <a:rPr lang="ru-RU" dirty="0">
                <a:latin typeface="Arial" panose="020B0604020202020204" pitchFamily="34" charset="0"/>
                <a:cs typeface="Arial" panose="020B0604020202020204" pitchFamily="34" charset="0"/>
              </a:rPr>
              <a:t>наглядным и ежедневным примером, объясняющим этот закон, является движение, которое делает наше тело, когда мы едем в машине с постоянной скоростью, и оно резко останавливается..</a:t>
            </a:r>
          </a:p>
          <a:p>
            <a:pPr marL="0" indent="0">
              <a:buNone/>
            </a:pPr>
            <a:r>
              <a:rPr lang="ru-RU"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    Сразу </a:t>
            </a:r>
            <a:r>
              <a:rPr lang="ru-RU" dirty="0">
                <a:latin typeface="Arial" panose="020B0604020202020204" pitchFamily="34" charset="0"/>
                <a:cs typeface="Arial" panose="020B0604020202020204" pitchFamily="34" charset="0"/>
              </a:rPr>
              <a:t>же тело начинает следовать в направлении движения машины, поэтому оно выбрасывается вперед. Это движение будет плавным, если машина остановится плавно, но будет гораздо более сильным, если оно внезапно </a:t>
            </a:r>
            <a:r>
              <a:rPr lang="ru-RU" dirty="0" smtClean="0">
                <a:latin typeface="Arial" panose="020B0604020202020204" pitchFamily="34" charset="0"/>
                <a:cs typeface="Arial" panose="020B0604020202020204" pitchFamily="34" charset="0"/>
              </a:rPr>
              <a:t>затормозит. </a:t>
            </a:r>
          </a:p>
          <a:p>
            <a:pPr marL="0" indent="0">
              <a:buNone/>
            </a:pPr>
            <a:r>
              <a:rPr lang="ru-RU"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    В </a:t>
            </a:r>
            <a:r>
              <a:rPr lang="ru-RU" dirty="0">
                <a:latin typeface="Arial" panose="020B0604020202020204" pitchFamily="34" charset="0"/>
                <a:cs typeface="Arial" panose="020B0604020202020204" pitchFamily="34" charset="0"/>
              </a:rPr>
              <a:t>экстремальных случаях, таких как столкновение с другим транспортным средством или объектом, сила, действующая на объект (автомобиль), будет больше, а воздействие будет намного сильнее и опаснее. То есть тело будет поддерживать инерцию движения, которое оно </a:t>
            </a:r>
            <a:r>
              <a:rPr lang="ru-RU" dirty="0" smtClean="0">
                <a:latin typeface="Arial" panose="020B0604020202020204" pitchFamily="34" charset="0"/>
                <a:cs typeface="Arial" panose="020B0604020202020204" pitchFamily="34" charset="0"/>
              </a:rPr>
              <a:t>принесло.</a:t>
            </a:r>
          </a:p>
          <a:p>
            <a:pPr marL="0" indent="0">
              <a:buNone/>
            </a:pPr>
            <a:r>
              <a:rPr lang="ru-RU"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   То </a:t>
            </a:r>
            <a:r>
              <a:rPr lang="ru-RU" dirty="0">
                <a:latin typeface="Arial" panose="020B0604020202020204" pitchFamily="34" charset="0"/>
                <a:cs typeface="Arial" panose="020B0604020202020204" pitchFamily="34" charset="0"/>
              </a:rPr>
              <a:t>же самое происходит наоборот. Когда машина полностью остановлена, и водитель резко ускоряется, наши тела будут иметь тенденцию оставаться такими, какими они были (т.е. в состоянии покоя), и поэтому они имеют тенденцию откидываться.</a:t>
            </a:r>
          </a:p>
        </p:txBody>
      </p:sp>
      <p:pic>
        <p:nvPicPr>
          <p:cNvPr id="4" name="Рисунок 3"/>
          <p:cNvPicPr>
            <a:picLocks noChangeAspect="1"/>
          </p:cNvPicPr>
          <p:nvPr/>
        </p:nvPicPr>
        <p:blipFill>
          <a:blip r:embed="rId2"/>
          <a:stretch>
            <a:fillRect/>
          </a:stretch>
        </p:blipFill>
        <p:spPr>
          <a:xfrm>
            <a:off x="9133141" y="3810241"/>
            <a:ext cx="3004358" cy="2910599"/>
          </a:xfrm>
          <a:prstGeom prst="rect">
            <a:avLst/>
          </a:prstGeom>
        </p:spPr>
      </p:pic>
    </p:spTree>
    <p:extLst>
      <p:ext uri="{BB962C8B-B14F-4D97-AF65-F5344CB8AC3E}">
        <p14:creationId xmlns:p14="http://schemas.microsoft.com/office/powerpoint/2010/main" val="2977777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11481"/>
            <a:ext cx="8596668" cy="5629882"/>
          </a:xfrm>
        </p:spPr>
        <p:txBody>
          <a:bodyPr>
            <a:normAutofit lnSpcReduction="10000"/>
          </a:bodyPr>
          <a:lstStyle/>
          <a:p>
            <a:r>
              <a:rPr lang="ru-RU" sz="4300" dirty="0" smtClean="0">
                <a:solidFill>
                  <a:schemeClr val="accent2">
                    <a:lumMod val="60000"/>
                    <a:lumOff val="40000"/>
                  </a:schemeClr>
                </a:solidFill>
              </a:rPr>
              <a:t> 2.</a:t>
            </a:r>
            <a:r>
              <a:rPr lang="ru-RU" sz="4300" b="1" dirty="0">
                <a:latin typeface="-apple-system"/>
              </a:rPr>
              <a:t> </a:t>
            </a:r>
            <a:r>
              <a:rPr lang="ru-RU" sz="3900" dirty="0" smtClean="0">
                <a:latin typeface="Times New Roman" panose="02020603050405020304" pitchFamily="18" charset="0"/>
                <a:cs typeface="Times New Roman" panose="02020603050405020304" pitchFamily="18" charset="0"/>
              </a:rPr>
              <a:t>Вареное </a:t>
            </a:r>
            <a:r>
              <a:rPr lang="ru-RU" sz="3900" dirty="0">
                <a:latin typeface="Times New Roman" panose="02020603050405020304" pitchFamily="18" charset="0"/>
                <a:cs typeface="Times New Roman" panose="02020603050405020304" pitchFamily="18" charset="0"/>
              </a:rPr>
              <a:t>яйцо против сырого яйца</a:t>
            </a:r>
          </a:p>
          <a:p>
            <a:pPr marL="0" indent="0">
              <a:buNone/>
            </a:pPr>
            <a:r>
              <a:rPr lang="ru-RU" sz="2400" dirty="0" smtClean="0">
                <a:latin typeface="Raleway"/>
              </a:rPr>
              <a:t>     </a:t>
            </a:r>
            <a:r>
              <a:rPr lang="ru-RU" sz="2400" dirty="0" smtClean="0">
                <a:latin typeface="Arial" panose="020B0604020202020204" pitchFamily="34" charset="0"/>
                <a:cs typeface="Arial" panose="020B0604020202020204" pitchFamily="34" charset="0"/>
              </a:rPr>
              <a:t>Другой </a:t>
            </a:r>
            <a:r>
              <a:rPr lang="ru-RU" sz="2400" dirty="0">
                <a:latin typeface="Arial" panose="020B0604020202020204" pitchFamily="34" charset="0"/>
                <a:cs typeface="Arial" panose="020B0604020202020204" pitchFamily="34" charset="0"/>
              </a:rPr>
              <a:t>эксперимент по проверке закона инерции можно выполнить, взяв вареное яйцо и заставив его перевернуться на ровной поверхности, а затем остановить движение рукой.</a:t>
            </a:r>
          </a:p>
          <a:p>
            <a:pPr marL="0" indent="0">
              <a:buNone/>
            </a:pPr>
            <a:r>
              <a:rPr lang="ru-RU" sz="2400" dirty="0" smtClean="0">
                <a:latin typeface="Arial" panose="020B0604020202020204" pitchFamily="34" charset="0"/>
                <a:cs typeface="Arial" panose="020B0604020202020204" pitchFamily="34" charset="0"/>
              </a:rPr>
              <a:t>     Приготовленное </a:t>
            </a:r>
            <a:r>
              <a:rPr lang="ru-RU" sz="2400" dirty="0">
                <a:latin typeface="Arial" panose="020B0604020202020204" pitchFamily="34" charset="0"/>
                <a:cs typeface="Arial" panose="020B0604020202020204" pitchFamily="34" charset="0"/>
              </a:rPr>
              <a:t>яйцо немедленно остановится, но если мы сделаем точно такой же предыдущий эксперимент с сырым яйцом, когда мы попытаемся остановить вращательное движение яйца, мы увидим, что оно продолжает вращаться.</a:t>
            </a:r>
          </a:p>
          <a:p>
            <a:pPr marL="0" indent="0">
              <a:buNone/>
            </a:pPr>
            <a:r>
              <a:rPr lang="ru-RU" sz="2400" dirty="0" smtClean="0">
                <a:latin typeface="Arial" panose="020B0604020202020204" pitchFamily="34" charset="0"/>
                <a:cs typeface="Arial" panose="020B0604020202020204" pitchFamily="34" charset="0"/>
              </a:rPr>
              <a:t>     Это </a:t>
            </a:r>
            <a:r>
              <a:rPr lang="ru-RU" sz="2400" dirty="0">
                <a:latin typeface="Arial" panose="020B0604020202020204" pitchFamily="34" charset="0"/>
                <a:cs typeface="Arial" panose="020B0604020202020204" pitchFamily="34" charset="0"/>
              </a:rPr>
              <a:t>объясняется тем, что белый и необработанный желток рыхлые внутри яйца и имеют тенденцию продолжать двигаться после того, как приложили силу, чтобы остановить его..</a:t>
            </a:r>
          </a:p>
          <a:p>
            <a:endParaRPr lang="ru-RU"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8915400" y="4221707"/>
            <a:ext cx="3076145" cy="2307109"/>
          </a:xfrm>
          <a:prstGeom prst="rect">
            <a:avLst/>
          </a:prstGeom>
        </p:spPr>
      </p:pic>
    </p:spTree>
    <p:extLst>
      <p:ext uri="{BB962C8B-B14F-4D97-AF65-F5344CB8AC3E}">
        <p14:creationId xmlns:p14="http://schemas.microsoft.com/office/powerpoint/2010/main" val="1727794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445</TotalTime>
  <Words>1444</Words>
  <Application>Microsoft Office PowerPoint</Application>
  <PresentationFormat>Произвольный</PresentationFormat>
  <Paragraphs>93</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Аспект</vt:lpstr>
      <vt:lpstr>Исследовательский проект по физике на тему: «Законы Ньютона» </vt:lpstr>
      <vt:lpstr>План:</vt:lpstr>
      <vt:lpstr>    Гипотезы Ньютона</vt:lpstr>
      <vt:lpstr> Гипотеза  исследования «Второго Закона Ньютона»</vt:lpstr>
      <vt:lpstr>Цели и Задачи:</vt:lpstr>
      <vt:lpstr>Исаак Ньютон 1642-1727</vt:lpstr>
      <vt:lpstr>Первый закон Ньютона</vt:lpstr>
      <vt:lpstr>Применение 1 закона Ньютона</vt:lpstr>
      <vt:lpstr>Презентация PowerPoint</vt:lpstr>
      <vt:lpstr>Второй закон Ньютона</vt:lpstr>
      <vt:lpstr>Применение 2 закона Ньютона</vt:lpstr>
      <vt:lpstr>Презентация PowerPoint</vt:lpstr>
      <vt:lpstr>Третий закон Ньютона</vt:lpstr>
      <vt:lpstr>Применение 3 закона Ньютона</vt:lpstr>
      <vt:lpstr>Презентация PowerPoint</vt:lpstr>
      <vt:lpstr>Выводы:</vt:lpstr>
      <vt:lpstr>Заключение:</vt:lpstr>
      <vt:lpstr>Источники литературы:</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по физике Клабуковой Анастасии ученицы 9 класса А</dc:title>
  <dc:creator>Klabukovs</dc:creator>
  <cp:lastModifiedBy>Александр Прудников</cp:lastModifiedBy>
  <cp:revision>31</cp:revision>
  <dcterms:created xsi:type="dcterms:W3CDTF">2022-12-04T09:39:01Z</dcterms:created>
  <dcterms:modified xsi:type="dcterms:W3CDTF">2023-01-25T10:13:47Z</dcterms:modified>
</cp:coreProperties>
</file>