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282" r:id="rId2"/>
    <p:sldId id="257" r:id="rId3"/>
    <p:sldId id="258" r:id="rId4"/>
    <p:sldId id="276" r:id="rId5"/>
    <p:sldId id="262" r:id="rId6"/>
    <p:sldId id="263" r:id="rId7"/>
    <p:sldId id="265" r:id="rId8"/>
    <p:sldId id="283" r:id="rId9"/>
    <p:sldId id="287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FFCC"/>
    <a:srgbClr val="99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559" autoAdjust="0"/>
  </p:normalViewPr>
  <p:slideViewPr>
    <p:cSldViewPr>
      <p:cViewPr varScale="1">
        <p:scale>
          <a:sx n="74" d="100"/>
          <a:sy n="74" d="100"/>
        </p:scale>
        <p:origin x="126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7E5781-0A14-4853-9EFB-CD1D0F79A14B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A7287E-15B7-4E16-84A6-124C5DD9C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38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C9E8107-71E1-4260-8BEE-BFDFA6D11485}" type="slidenum">
              <a:rPr lang="ru-RU" sz="1200">
                <a:latin typeface="+mn-lt"/>
              </a:rPr>
              <a:pPr algn="r">
                <a:defRPr/>
              </a:pPr>
              <a:t>1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057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E8E45-BCF8-4EBA-A2A6-73E95688AC8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7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51DDF-05E4-4021-827F-5CC61269AC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81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0F1EF4-8368-4ED2-BB60-69EAAD275F8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10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4533B-B51C-42FE-AC13-40D09673CCB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37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019C00-5A64-49AA-8F59-F901EB07090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3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22DF03-4953-4E44-A9E3-12FD21FD119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848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44E5E-6AF1-4EEE-B5CA-B0A6C526BC1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2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980889B-2067-48AA-A5F7-697D02403823}" type="slidenum">
              <a:rPr lang="ru-RU" sz="1200">
                <a:latin typeface="+mn-lt"/>
              </a:rPr>
              <a:pPr algn="r">
                <a:defRPr/>
              </a:pPr>
              <a:t>8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6306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059FFED-C1D2-44CE-9026-9939F0B80E54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681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8328-CAA8-4414-80B4-7004B38BB792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FFE44-5A95-45DC-8306-4E9F7E2C0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95E9-FC8A-44FA-898C-998094760524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F003-D871-4EB5-ABB2-FD0E7FB29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C931-3C1B-46A8-864C-0EBEC974D2FE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4092-23A0-475B-8A7D-2F3E1D23F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A853-2729-41F6-B715-5292F5151C36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C9EE3-D8EA-4582-B87E-12A7ADB6A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E768E-2206-4856-A130-6D839225222B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89A8-C504-4D22-8F5B-BC2B82FD5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FB2A-C14D-4C52-B3D8-28B62E8F4609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D81D-258E-4591-B89A-7D7C52B2C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26C7-72FB-4576-A711-A40F16921C48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77C5-F8D6-41AE-A804-706F4B069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82B2-2580-4B79-9318-70DA7BAF0C7B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CA7E2-E684-4FD9-BBF9-AA614096A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9EBA5-83E6-40CD-85F2-10C48B93765A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0DD97-16AF-4663-B1C7-69ED5E127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E0C04-B5B7-497F-B301-91799D6DE135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CBC9A-646A-46E2-8DE4-B88027D33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A11F-0D7A-4C0C-8CBD-E4AA64CEA713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91909-50F0-4F89-AF15-1BFD130E0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5A7B20-D1F0-4BCB-ABE3-2CBF8211CD6A}" type="datetimeFigureOut">
              <a:rPr lang="ru-RU"/>
              <a:pPr>
                <a:defRPr/>
              </a:pPr>
              <a:t>04.10.2023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085E2-7C48-4889-845E-7913E747B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3" r:id="rId4"/>
    <p:sldLayoutId id="2147484107" r:id="rId5"/>
    <p:sldLayoutId id="2147484102" r:id="rId6"/>
    <p:sldLayoutId id="2147484108" r:id="rId7"/>
    <p:sldLayoutId id="2147484109" r:id="rId8"/>
    <p:sldLayoutId id="2147484110" r:id="rId9"/>
    <p:sldLayoutId id="2147484101" r:id="rId10"/>
    <p:sldLayoutId id="21474841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body" idx="4294967295"/>
          </p:nvPr>
        </p:nvSpPr>
        <p:spPr>
          <a:xfrm>
            <a:off x="611188" y="1268413"/>
            <a:ext cx="8072437" cy="2016125"/>
          </a:xfrm>
        </p:spPr>
        <p:txBody>
          <a:bodyPr anchor="b"/>
          <a:lstStyle/>
          <a:p>
            <a:pPr marL="0" indent="0" algn="ctr">
              <a:buFont typeface="Wingdings 2" pitchFamily="18" charset="2"/>
              <a:buNone/>
            </a:pPr>
            <a:r>
              <a:rPr lang="ru-RU" b="1" dirty="0" smtClean="0">
                <a:solidFill>
                  <a:srgbClr val="663300"/>
                </a:solidFill>
                <a:latin typeface="Eras Bold ITC" pitchFamily="34" charset="0"/>
              </a:rPr>
              <a:t>РАЗВИТИЕ СКОРОСТНО-СИЛОВЫХ СПОСОБНОСТЕЙ ЮНЫХ ФУТБОЛИСТОВ</a:t>
            </a:r>
            <a:r>
              <a:rPr lang="ru-RU" dirty="0" smtClean="0">
                <a:solidFill>
                  <a:srgbClr val="663300"/>
                </a:solidFill>
              </a:rPr>
              <a:t> </a:t>
            </a:r>
            <a:endParaRPr lang="en-US" dirty="0" smtClean="0">
              <a:solidFill>
                <a:srgbClr val="663300"/>
              </a:solidFill>
            </a:endParaRP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3995738" y="3646488"/>
            <a:ext cx="49355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2000" b="1" dirty="0">
                <a:solidFill>
                  <a:srgbClr val="663300"/>
                </a:solidFill>
              </a:rPr>
              <a:t>Исполнитель:</a:t>
            </a:r>
          </a:p>
          <a:p>
            <a:pPr algn="r"/>
            <a:r>
              <a:rPr lang="ru-RU" sz="2000" b="1" dirty="0">
                <a:solidFill>
                  <a:srgbClr val="663300"/>
                </a:solidFill>
              </a:rPr>
              <a:t>студент </a:t>
            </a:r>
            <a:r>
              <a:rPr lang="en-US" sz="2000" b="1" dirty="0">
                <a:solidFill>
                  <a:srgbClr val="663300"/>
                </a:solidFill>
              </a:rPr>
              <a:t>IV</a:t>
            </a:r>
            <a:r>
              <a:rPr lang="ru-RU" sz="2000" b="1" dirty="0">
                <a:solidFill>
                  <a:srgbClr val="663300"/>
                </a:solidFill>
              </a:rPr>
              <a:t> курса 3 группы</a:t>
            </a:r>
          </a:p>
          <a:p>
            <a:pPr algn="r"/>
            <a:r>
              <a:rPr lang="ru-RU" sz="2000" b="1" dirty="0">
                <a:solidFill>
                  <a:srgbClr val="663300"/>
                </a:solidFill>
              </a:rPr>
              <a:t>колледжа ВГАС</a:t>
            </a:r>
          </a:p>
          <a:p>
            <a:pPr algn="r"/>
            <a:r>
              <a:rPr lang="ru-RU" sz="2000" b="1" dirty="0" err="1">
                <a:solidFill>
                  <a:srgbClr val="663300"/>
                </a:solidFill>
              </a:rPr>
              <a:t>Сподин</a:t>
            </a:r>
            <a:r>
              <a:rPr lang="ru-RU" sz="2000" b="1" dirty="0">
                <a:solidFill>
                  <a:srgbClr val="663300"/>
                </a:solidFill>
              </a:rPr>
              <a:t> Юрий </a:t>
            </a:r>
            <a:r>
              <a:rPr lang="ru-RU" sz="2000" b="1" dirty="0" smtClean="0">
                <a:solidFill>
                  <a:srgbClr val="663300"/>
                </a:solidFill>
              </a:rPr>
              <a:t>Александрович</a:t>
            </a:r>
            <a:r>
              <a:rPr lang="ru-RU" dirty="0" smtClean="0">
                <a:solidFill>
                  <a:srgbClr val="663300"/>
                </a:solidFill>
              </a:rPr>
              <a:t> </a:t>
            </a:r>
            <a:endParaRPr lang="ru-RU" sz="2000" b="1" dirty="0">
              <a:solidFill>
                <a:srgbClr val="663300"/>
              </a:solidFill>
            </a:endParaRPr>
          </a:p>
          <a:p>
            <a:pPr algn="r"/>
            <a:endParaRPr lang="ru-RU" sz="2000" b="1" dirty="0">
              <a:solidFill>
                <a:srgbClr val="663300"/>
              </a:solidFill>
            </a:endParaRPr>
          </a:p>
          <a:p>
            <a:pPr algn="r"/>
            <a:r>
              <a:rPr lang="ru-RU" sz="2000" b="1" dirty="0">
                <a:solidFill>
                  <a:srgbClr val="663300"/>
                </a:solidFill>
              </a:rPr>
              <a:t>Научный руководитель:</a:t>
            </a:r>
          </a:p>
          <a:p>
            <a:pPr algn="r"/>
            <a:r>
              <a:rPr lang="ru-RU" sz="2000" b="1" dirty="0" err="1">
                <a:solidFill>
                  <a:srgbClr val="663300"/>
                </a:solidFill>
              </a:rPr>
              <a:t>к.пед.н</a:t>
            </a:r>
            <a:r>
              <a:rPr lang="ru-RU" sz="2000" b="1" dirty="0">
                <a:solidFill>
                  <a:srgbClr val="663300"/>
                </a:solidFill>
              </a:rPr>
              <a:t>., доцент</a:t>
            </a:r>
          </a:p>
          <a:p>
            <a:pPr algn="r"/>
            <a:r>
              <a:rPr lang="ru-RU" sz="2000" b="1" dirty="0">
                <a:solidFill>
                  <a:srgbClr val="663300"/>
                </a:solidFill>
              </a:rPr>
              <a:t>Чурикова Любовь Николаевна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017" y="1847827"/>
            <a:ext cx="7520421" cy="242889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 !</a:t>
            </a:r>
            <a:endParaRPr lang="ru-RU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7658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Актуальность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900113" y="1196975"/>
            <a:ext cx="7632700" cy="5184775"/>
          </a:xfrm>
        </p:spPr>
        <p:txBody>
          <a:bodyPr/>
          <a:lstStyle/>
          <a:p>
            <a:pPr marL="265113" indent="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200" dirty="0" smtClean="0"/>
              <a:t>Футбол относится к игровым сложно-техническим видам спорта. Специфика структуры и содержания процесса подготовки юных футболистов, выбор эффективных средств и методов тренировки главным образом зависит от особенностей игровой соревновательной деятельности. Современный футбол характеризуется высокой двигательной активностью игроков, которая носит преимущественно динамический характер и отличается неравномерностью физических нагрузок и аритмичным чередованием работы и отдыха.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5650" y="1557338"/>
            <a:ext cx="7848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itchFamily="34" charset="0"/>
              </a:rPr>
              <a:t>Гипотеза исследования: </a:t>
            </a:r>
            <a:r>
              <a:rPr lang="ru-RU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предполагалось,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что выявление особенностей развития скоростно-силовых способностей у юных футболистов будет способствовать повышению эффективности их игровой соревновательной деятельности</a:t>
            </a: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ctr"/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</a:rPr>
              <a:t>Объектом исследования</a:t>
            </a:r>
            <a:r>
              <a:rPr lang="ru-RU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тренировочный процесс, направленный на повышение скоростно-силовых способностей юных футболистов.</a:t>
            </a: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Предмет исследования</a:t>
            </a:r>
            <a:r>
              <a:rPr lang="ru-RU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средства и методы скоростно-силовой подготовки футболистов 10-12 лет.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ChangeArrowheads="1"/>
          </p:cNvSpPr>
          <p:nvPr/>
        </p:nvSpPr>
        <p:spPr bwMode="auto">
          <a:xfrm>
            <a:off x="684213" y="1333500"/>
            <a:ext cx="76327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663300"/>
                </a:solidFill>
                <a:latin typeface="Franklin Gothic Book" pitchFamily="34" charset="0"/>
              </a:rPr>
              <a:t>Цель исследования:</a:t>
            </a:r>
          </a:p>
          <a:p>
            <a:pPr algn="ctr"/>
            <a:endParaRPr lang="ru-RU" sz="2400" b="1" dirty="0">
              <a:solidFill>
                <a:srgbClr val="663300"/>
              </a:solidFill>
              <a:latin typeface="Franklin Gothic Book" pitchFamily="34" charset="0"/>
            </a:endParaRPr>
          </a:p>
          <a:p>
            <a:pPr algn="ctr"/>
            <a:r>
              <a:rPr lang="ru-RU" dirty="0">
                <a:solidFill>
                  <a:srgbClr val="663300"/>
                </a:solidFill>
              </a:rPr>
              <a:t>выявить особенности развития скоростно-силовых способностей у юных футболистов.</a:t>
            </a:r>
          </a:p>
          <a:p>
            <a:pPr algn="ctr"/>
            <a:r>
              <a:rPr lang="ru-RU" sz="2400" dirty="0">
                <a:solidFill>
                  <a:srgbClr val="6633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4213" y="3148013"/>
            <a:ext cx="7993062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2400" b="1" dirty="0">
                <a:solidFill>
                  <a:srgbClr val="663300"/>
                </a:solidFill>
              </a:rPr>
              <a:t>Задачи:</a:t>
            </a:r>
          </a:p>
          <a:p>
            <a:pPr indent="449263" algn="ctr"/>
            <a:endParaRPr lang="ru-RU" sz="2400" dirty="0">
              <a:solidFill>
                <a:srgbClr val="663300"/>
              </a:solidFill>
            </a:endParaRPr>
          </a:p>
          <a:p>
            <a:pPr indent="449263"/>
            <a:r>
              <a:rPr lang="ru-RU" dirty="0">
                <a:solidFill>
                  <a:srgbClr val="663300"/>
                </a:solidFill>
              </a:rPr>
              <a:t>     1. Провести обзор литературы по проблеме развития скоростно-силовых качеств у футболистов.</a:t>
            </a:r>
          </a:p>
          <a:p>
            <a:pPr indent="449263"/>
            <a:r>
              <a:rPr lang="ru-RU" dirty="0">
                <a:solidFill>
                  <a:srgbClr val="663300"/>
                </a:solidFill>
              </a:rPr>
              <a:t>     2. Обозначить взаимообусловленность развития скоростно-силовых способностей и физиологического развития подростков.</a:t>
            </a:r>
          </a:p>
          <a:p>
            <a:pPr indent="449263"/>
            <a:r>
              <a:rPr lang="ru-RU" dirty="0">
                <a:solidFill>
                  <a:srgbClr val="663300"/>
                </a:solidFill>
              </a:rPr>
              <a:t>     3. Разработать и экспериментально обосновать комплекс оптимальных средств и методов по развитию скоростно-силовых способностей у юных футболистов 10-12 лет.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2667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Методы Исследования: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1476375" y="1374775"/>
            <a:ext cx="684053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11200" indent="-260350">
              <a:tabLst>
                <a:tab pos="1349375" algn="l"/>
              </a:tabLst>
            </a:pPr>
            <a:endParaRPr lang="ru-RU" sz="2400">
              <a:solidFill>
                <a:srgbClr val="663300"/>
              </a:solidFill>
            </a:endParaRPr>
          </a:p>
          <a:p>
            <a:pPr marL="711200" indent="-260350">
              <a:tabLst>
                <a:tab pos="1349375" algn="l"/>
              </a:tabLst>
            </a:pPr>
            <a:r>
              <a:rPr lang="ru-RU" sz="2400">
                <a:solidFill>
                  <a:srgbClr val="663300"/>
                </a:solidFill>
              </a:rPr>
              <a:t>     1. Анализ научно-методической литературы по вопросам исследования.</a:t>
            </a:r>
          </a:p>
          <a:p>
            <a:pPr marL="711200" indent="-260350">
              <a:tabLst>
                <a:tab pos="1349375" algn="l"/>
              </a:tabLst>
            </a:pPr>
            <a:endParaRPr lang="ru-RU" sz="2400">
              <a:solidFill>
                <a:srgbClr val="663300"/>
              </a:solidFill>
            </a:endParaRPr>
          </a:p>
          <a:p>
            <a:pPr marL="711200" indent="-260350">
              <a:tabLst>
                <a:tab pos="1349375" algn="l"/>
              </a:tabLst>
            </a:pPr>
            <a:r>
              <a:rPr lang="ru-RU" sz="2400">
                <a:solidFill>
                  <a:srgbClr val="663300"/>
                </a:solidFill>
              </a:rPr>
              <a:t>     2. Педагогические наблюдения.</a:t>
            </a:r>
          </a:p>
          <a:p>
            <a:pPr marL="711200" indent="-260350">
              <a:tabLst>
                <a:tab pos="1349375" algn="l"/>
              </a:tabLst>
            </a:pPr>
            <a:endParaRPr lang="ru-RU" sz="2400">
              <a:solidFill>
                <a:srgbClr val="663300"/>
              </a:solidFill>
            </a:endParaRPr>
          </a:p>
          <a:p>
            <a:pPr marL="711200" indent="-260350">
              <a:tabLst>
                <a:tab pos="1349375" algn="l"/>
              </a:tabLst>
            </a:pPr>
            <a:r>
              <a:rPr lang="ru-RU" sz="2400">
                <a:solidFill>
                  <a:srgbClr val="663300"/>
                </a:solidFill>
              </a:rPr>
              <a:t>     3. Педагогическое тестирование.</a:t>
            </a:r>
          </a:p>
          <a:p>
            <a:pPr marL="711200" indent="-260350">
              <a:tabLst>
                <a:tab pos="1349375" algn="l"/>
              </a:tabLst>
            </a:pPr>
            <a:endParaRPr lang="ru-RU" sz="2400">
              <a:solidFill>
                <a:srgbClr val="663300"/>
              </a:solidFill>
            </a:endParaRPr>
          </a:p>
          <a:p>
            <a:pPr marL="711200" indent="-260350">
              <a:tabLst>
                <a:tab pos="1349375" algn="l"/>
              </a:tabLst>
            </a:pPr>
            <a:r>
              <a:rPr lang="ru-RU" sz="2400">
                <a:solidFill>
                  <a:srgbClr val="663300"/>
                </a:solidFill>
              </a:rPr>
              <a:t>     4. Педагогический эксперимент.</a:t>
            </a:r>
          </a:p>
          <a:p>
            <a:pPr marL="711200" indent="-260350">
              <a:tabLst>
                <a:tab pos="1349375" algn="l"/>
              </a:tabLst>
            </a:pPr>
            <a:endParaRPr lang="ru-RU" sz="2400">
              <a:solidFill>
                <a:srgbClr val="663300"/>
              </a:solidFill>
            </a:endParaRPr>
          </a:p>
          <a:p>
            <a:pPr marL="711200" indent="-260350">
              <a:tabLst>
                <a:tab pos="1349375" algn="l"/>
              </a:tabLst>
            </a:pPr>
            <a:r>
              <a:rPr lang="ru-RU" sz="2400">
                <a:solidFill>
                  <a:srgbClr val="663300"/>
                </a:solidFill>
              </a:rPr>
              <a:t>     5. Методы математической статистики.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организация исследования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611188" y="1125538"/>
            <a:ext cx="7497762" cy="5286375"/>
          </a:xfrm>
        </p:spPr>
        <p:txBody>
          <a:bodyPr/>
          <a:lstStyle/>
          <a:p>
            <a:pPr marL="0" indent="449263" algn="ctr">
              <a:buFont typeface="Wingdings 2" pitchFamily="18" charset="2"/>
              <a:buNone/>
            </a:pPr>
            <a:r>
              <a:rPr lang="ru-RU" sz="2400" b="1" u="sng" smtClean="0">
                <a:solidFill>
                  <a:srgbClr val="663300"/>
                </a:solidFill>
              </a:rPr>
              <a:t>Исследование проводилось в три этапа:</a:t>
            </a:r>
          </a:p>
          <a:p>
            <a:pPr marL="0" indent="449263"/>
            <a:r>
              <a:rPr lang="ru-RU" sz="2000" b="1" i="1" smtClean="0">
                <a:solidFill>
                  <a:srgbClr val="663300"/>
                </a:solidFill>
              </a:rPr>
              <a:t>На первом этапе</a:t>
            </a:r>
            <a:r>
              <a:rPr lang="ru-RU" sz="2000" b="1" smtClean="0">
                <a:solidFill>
                  <a:srgbClr val="663300"/>
                </a:solidFill>
              </a:rPr>
              <a:t> (январь-сентябрь 2022 г.) была определена тема исследования, проведен анализ специальной научно-методической литературы, изучен и обобщен практический опыт. Было проведено комплектование групп и педагогические наблюдения.</a:t>
            </a:r>
            <a:endParaRPr lang="ru-RU" sz="2000" b="1" i="1" smtClean="0">
              <a:solidFill>
                <a:srgbClr val="663300"/>
              </a:solidFill>
            </a:endParaRPr>
          </a:p>
          <a:p>
            <a:pPr marL="0" indent="449263"/>
            <a:r>
              <a:rPr lang="ru-RU" sz="2000" b="1" i="1" smtClean="0">
                <a:solidFill>
                  <a:srgbClr val="663300"/>
                </a:solidFill>
              </a:rPr>
              <a:t>Второй этап</a:t>
            </a:r>
            <a:r>
              <a:rPr lang="ru-RU" sz="2000" b="1" smtClean="0">
                <a:solidFill>
                  <a:srgbClr val="663300"/>
                </a:solidFill>
              </a:rPr>
              <a:t> (сентябрь 2022 г.- апрель 2023 г.) - проведение основного педагогического эксперимента. Были сформированы две идентичные группы по 5 человек в каждой. Первоначальное тестирование контрольной и экспериментальной групп прошло в сентябре 2022, а конечное - в апреле 2023 года. Все полученные результаты были обработаны методами математической статистики.</a:t>
            </a:r>
            <a:endParaRPr lang="ru-RU" sz="2000" b="1" i="1" smtClean="0">
              <a:solidFill>
                <a:srgbClr val="663300"/>
              </a:solidFill>
            </a:endParaRPr>
          </a:p>
          <a:p>
            <a:pPr marL="0" indent="449263"/>
            <a:r>
              <a:rPr lang="ru-RU" sz="2000" b="1" i="1" smtClean="0">
                <a:solidFill>
                  <a:srgbClr val="663300"/>
                </a:solidFill>
              </a:rPr>
              <a:t>Третий этап</a:t>
            </a:r>
            <a:r>
              <a:rPr lang="ru-RU" sz="2000" b="1" smtClean="0">
                <a:solidFill>
                  <a:srgbClr val="663300"/>
                </a:solidFill>
              </a:rPr>
              <a:t> (апрель 2023 г. - май 2023 года) </a:t>
            </a:r>
            <a:r>
              <a:rPr lang="ru-RU" sz="2000" b="1" i="1" smtClean="0">
                <a:solidFill>
                  <a:srgbClr val="663300"/>
                </a:solidFill>
              </a:rPr>
              <a:t>- </a:t>
            </a:r>
            <a:r>
              <a:rPr lang="ru-RU" sz="2000" b="1" smtClean="0">
                <a:solidFill>
                  <a:srgbClr val="663300"/>
                </a:solidFill>
              </a:rPr>
              <a:t>окончательное оформление полученных результатов в виде выпускной квалификационной работы.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40972" name="Rectangle 3"/>
          <p:cNvSpPr>
            <a:spLocks noChangeArrowheads="1"/>
          </p:cNvSpPr>
          <p:nvPr/>
        </p:nvSpPr>
        <p:spPr bwMode="auto">
          <a:xfrm>
            <a:off x="827088" y="131763"/>
            <a:ext cx="76438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>
                <a:solidFill>
                  <a:srgbClr val="663300"/>
                </a:solidFill>
                <a:cs typeface="Times New Roman" pitchFamily="18" charset="0"/>
              </a:rPr>
              <a:t>Таблица. 1</a:t>
            </a:r>
          </a:p>
          <a:p>
            <a:pPr algn="ctr"/>
            <a:r>
              <a:rPr lang="ru-RU" b="1">
                <a:solidFill>
                  <a:srgbClr val="663300"/>
                </a:solidFill>
              </a:rPr>
              <a:t>Структура тренировочных микроциклов футболистов</a:t>
            </a:r>
          </a:p>
          <a:p>
            <a:pPr algn="ctr"/>
            <a:r>
              <a:rPr lang="ru-RU" b="1">
                <a:solidFill>
                  <a:srgbClr val="663300"/>
                </a:solidFill>
              </a:rPr>
              <a:t>в соревновательном периоде</a:t>
            </a:r>
          </a:p>
        </p:txBody>
      </p:sp>
      <p:sp>
        <p:nvSpPr>
          <p:cNvPr id="40973" name="Rectangle 7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74" name="Rectangle 11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26" name="Group 166"/>
          <p:cNvGraphicFramePr>
            <a:graphicFrameLocks noGrp="1"/>
          </p:cNvGraphicFramePr>
          <p:nvPr/>
        </p:nvGraphicFramePr>
        <p:xfrm>
          <a:off x="179388" y="1651000"/>
          <a:ext cx="8785225" cy="4572000"/>
        </p:xfrm>
        <a:graphic>
          <a:graphicData uri="http://schemas.openxmlformats.org/drawingml/2006/table">
            <a:tbl>
              <a:tblPr/>
              <a:tblGrid>
                <a:gridCol w="2370137"/>
                <a:gridCol w="1389063"/>
                <a:gridCol w="1703387"/>
                <a:gridCol w="847725"/>
                <a:gridCol w="974725"/>
                <a:gridCol w="808038"/>
                <a:gridCol w="692150"/>
              </a:tblGrid>
              <a:tr h="622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Микроцикл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занятий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 тренировочной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Соотношение тренировочных нагрузок по направленности,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0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выносливость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Специальная выносливость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Скоростно-силовая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Семидневный развивающий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Трехдневный поддерживающий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3П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Семидневный стандартный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63501" name="Rectangle 3"/>
          <p:cNvSpPr>
            <a:spLocks noChangeArrowheads="1"/>
          </p:cNvSpPr>
          <p:nvPr/>
        </p:nvSpPr>
        <p:spPr bwMode="auto">
          <a:xfrm>
            <a:off x="971550" y="-79375"/>
            <a:ext cx="76438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>
                <a:solidFill>
                  <a:srgbClr val="663300"/>
                </a:solidFill>
              </a:rPr>
              <a:t>Таблица. 2</a:t>
            </a:r>
          </a:p>
          <a:p>
            <a:pPr algn="ctr"/>
            <a:r>
              <a:rPr lang="ru-RU" b="1">
                <a:solidFill>
                  <a:srgbClr val="663300"/>
                </a:solidFill>
              </a:rPr>
              <a:t>Изменение показателей скоростно-силовых качеств</a:t>
            </a:r>
          </a:p>
          <a:p>
            <a:pPr algn="ctr"/>
            <a:r>
              <a:rPr lang="ru-RU" b="1">
                <a:solidFill>
                  <a:srgbClr val="663300"/>
                </a:solidFill>
              </a:rPr>
              <a:t>у футболистов контрольной и экспериментальной групп</a:t>
            </a:r>
          </a:p>
          <a:p>
            <a:pPr algn="ctr"/>
            <a:r>
              <a:rPr lang="ru-RU" b="1">
                <a:solidFill>
                  <a:srgbClr val="663300"/>
                </a:solidFill>
              </a:rPr>
              <a:t>в начале и конце эксперимента</a:t>
            </a:r>
            <a:r>
              <a:rPr lang="ru-RU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63502" name="Rectangle 4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3503" name="Rectangle 7"/>
          <p:cNvSpPr>
            <a:spLocks noChangeArrowheads="1"/>
          </p:cNvSpPr>
          <p:nvPr/>
        </p:nvSpPr>
        <p:spPr bwMode="auto">
          <a:xfrm>
            <a:off x="0" y="2290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3504" name="Rectangle 12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3716" name="Group 228"/>
          <p:cNvGraphicFramePr>
            <a:graphicFrameLocks noGrp="1"/>
          </p:cNvGraphicFramePr>
          <p:nvPr/>
        </p:nvGraphicFramePr>
        <p:xfrm>
          <a:off x="250825" y="1196975"/>
          <a:ext cx="8713788" cy="4824413"/>
        </p:xfrm>
        <a:graphic>
          <a:graphicData uri="http://schemas.openxmlformats.org/drawingml/2006/table">
            <a:tbl>
              <a:tblPr/>
              <a:tblGrid>
                <a:gridCol w="2944813"/>
                <a:gridCol w="939800"/>
                <a:gridCol w="828675"/>
                <a:gridCol w="1046162"/>
                <a:gridCol w="963613"/>
                <a:gridCol w="849312"/>
                <a:gridCol w="1141413"/>
              </a:tblGrid>
              <a:tr h="728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Контрольная группа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Экспериментальная группа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15 м со старта (м/с)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(1,3 %)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30 м со старта (м/с)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(1,55 %)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(2,34 %)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Прыжок в длину (см)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(1,05 %)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(5,26 %)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Прыжок в высоту (см)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(3,2 %)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(21,75 %)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Тройной прыжок (см)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(0,35 %)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(2,77 %)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4663" y="266700"/>
            <a:ext cx="7239000" cy="620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6" name="Содержимое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9144000" cy="5616575"/>
          </a:xfrm>
        </p:spPr>
        <p:txBody>
          <a:bodyPr/>
          <a:lstStyle/>
          <a:p>
            <a:pPr marL="87313" indent="449263"/>
            <a:r>
              <a:rPr lang="ru-RU" sz="2200" dirty="0" smtClean="0"/>
              <a:t>1. В результате анализа научной и учебно-методической литературы нами установлено, что в комплексе качеств, необходимых футболисту, важное место занимают скоростно-силовые возможности. Их интенсивный прирост наблюдается у детей в возрасте от 10 до 13 лет.</a:t>
            </a:r>
          </a:p>
          <a:p>
            <a:pPr marL="87313" indent="449263"/>
            <a:r>
              <a:rPr lang="ru-RU" sz="2200" dirty="0" smtClean="0"/>
              <a:t>2. В ходе работы с целью повышения скоростно-силовых способностей у юных футболистов 10-12 лет был выбран основной принцип построения занятий - семидневный развивающий микроцикл, предусматривающий проведение 17 практических занятий за 6 тренировочных дней с применением оптимальных средств и методов тренировки.</a:t>
            </a:r>
          </a:p>
          <a:p>
            <a:pPr marL="87313" indent="449263"/>
            <a:r>
              <a:rPr lang="ru-RU" sz="2200" dirty="0" smtClean="0"/>
              <a:t>3. Организованный педагогический эксперимент показал эффективность предложенной программы приростом результатов юных футболистов экспериментальной группы. Так, в экспериментальной группе по всем тестовым показателям результативность повысилась от 2,3 до 21,8 %. Следовательно, ее можно включать в практику подготовки юных футболистов 10-12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1808</TotalTime>
  <Words>677</Words>
  <Application>Microsoft Office PowerPoint</Application>
  <PresentationFormat>Экран (4:3)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Eras Bold ITC</vt:lpstr>
      <vt:lpstr>Franklin Gothic Book</vt:lpstr>
      <vt:lpstr>Franklin Gothic Demi</vt:lpstr>
      <vt:lpstr>Franklin Gothic Medium</vt:lpstr>
      <vt:lpstr>Times New Roman</vt:lpstr>
      <vt:lpstr>Wingdings 2</vt:lpstr>
      <vt:lpstr>Трек</vt:lpstr>
      <vt:lpstr>Презентация PowerPoint</vt:lpstr>
      <vt:lpstr>Актуальность</vt:lpstr>
      <vt:lpstr>Презентация PowerPoint</vt:lpstr>
      <vt:lpstr>Презентация PowerPoint</vt:lpstr>
      <vt:lpstr>Методы Исследования:</vt:lpstr>
      <vt:lpstr>организация исследования </vt:lpstr>
      <vt:lpstr>Презентация PowerPoint</vt:lpstr>
      <vt:lpstr>Презентация PowerPoint</vt:lpstr>
      <vt:lpstr>ВЫВОДЫ:</vt:lpstr>
      <vt:lpstr>СПАСИБО ЗА ВНИМАНИЕ !</vt:lpstr>
    </vt:vector>
  </TitlesOfParts>
  <Company>влгафк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руководитель: к.п.н. Романов В. В.</dc:title>
  <dc:creator>1</dc:creator>
  <cp:lastModifiedBy>user</cp:lastModifiedBy>
  <cp:revision>240</cp:revision>
  <dcterms:created xsi:type="dcterms:W3CDTF">2009-12-08T13:32:47Z</dcterms:created>
  <dcterms:modified xsi:type="dcterms:W3CDTF">2023-10-04T07:02:43Z</dcterms:modified>
</cp:coreProperties>
</file>