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71" r:id="rId12"/>
    <p:sldId id="272" r:id="rId13"/>
    <p:sldId id="273" r:id="rId14"/>
    <p:sldId id="265" r:id="rId15"/>
    <p:sldId id="274" r:id="rId16"/>
    <p:sldId id="266" r:id="rId17"/>
    <p:sldId id="267" r:id="rId18"/>
    <p:sldId id="268" r:id="rId19"/>
    <p:sldId id="26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400" b="0"/>
              <a:t>Нравятся</a:t>
            </a:r>
            <a:r>
              <a:rPr lang="ru-RU" sz="1400" b="0" baseline="0"/>
              <a:t> ли вам вещи с геометрическими узорами?</a:t>
            </a:r>
            <a:endParaRPr lang="ru-RU" sz="1400" b="0"/>
          </a:p>
        </c:rich>
      </c:tx>
      <c:layout/>
      <c:overlay val="0"/>
    </c:title>
    <c:autoTitleDeleted val="0"/>
    <c:plotArea>
      <c:layout/>
      <c:pieChart>
        <c:varyColors val="1"/>
        <c:ser>
          <c:idx val="0"/>
          <c:order val="0"/>
          <c:tx>
            <c:strRef>
              <c:f>Лист1!$B$1</c:f>
              <c:strCache>
                <c:ptCount val="1"/>
                <c:pt idx="0">
                  <c:v>Вопрос 1</c:v>
                </c:pt>
              </c:strCache>
            </c:strRef>
          </c:tx>
          <c:explosion val="16"/>
          <c:dPt>
            <c:idx val="0"/>
            <c:bubble3D val="0"/>
            <c:explosion val="0"/>
          </c:dPt>
          <c:dPt>
            <c:idx val="1"/>
            <c:bubble3D val="0"/>
            <c:explosion val="0"/>
          </c:dPt>
          <c:dPt>
            <c:idx val="2"/>
            <c:bubble3D val="0"/>
            <c:explosion val="0"/>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Лист1!$A$2:$A$5</c:f>
              <c:strCache>
                <c:ptCount val="3"/>
                <c:pt idx="0">
                  <c:v>Любят</c:v>
                </c:pt>
                <c:pt idx="1">
                  <c:v>Не любят</c:v>
                </c:pt>
                <c:pt idx="2">
                  <c:v>не могут дать точный ответ </c:v>
                </c:pt>
              </c:strCache>
            </c:strRef>
          </c:cat>
          <c:val>
            <c:numRef>
              <c:f>Лист1!$B$2:$B$5</c:f>
              <c:numCache>
                <c:formatCode>General</c:formatCode>
                <c:ptCount val="4"/>
                <c:pt idx="0">
                  <c:v>66</c:v>
                </c:pt>
                <c:pt idx="1">
                  <c:v>24</c:v>
                </c:pt>
                <c:pt idx="2">
                  <c:v>10</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ru-RU" sz="1400" b="0"/>
              <a:t>Какие именно геометрические узоры вам нравятся? </a:t>
            </a:r>
          </a:p>
        </c:rich>
      </c:tx>
      <c:layout>
        <c:manualLayout>
          <c:xMode val="edge"/>
          <c:yMode val="edge"/>
          <c:x val="0.1646573344998542"/>
          <c:y val="4.0229885057471264E-2"/>
        </c:manualLayout>
      </c:layout>
      <c:overlay val="0"/>
    </c:title>
    <c:autoTitleDeleted val="0"/>
    <c:plotArea>
      <c:layout>
        <c:manualLayout>
          <c:layoutTarget val="inner"/>
          <c:xMode val="edge"/>
          <c:yMode val="edge"/>
          <c:x val="8.9839720189820199E-2"/>
          <c:y val="0.27105118401478429"/>
          <c:w val="0.45234309283095531"/>
          <c:h val="0.61783446825691457"/>
        </c:manualLayout>
      </c:layout>
      <c:pieChart>
        <c:varyColors val="1"/>
        <c:ser>
          <c:idx val="0"/>
          <c:order val="0"/>
          <c:tx>
            <c:strRef>
              <c:f>Лист1!$B$1</c:f>
              <c:strCache>
                <c:ptCount val="1"/>
                <c:pt idx="0">
                  <c:v>Анализ 2 вопроса</c:v>
                </c:pt>
              </c:strCache>
            </c:strRef>
          </c:tx>
          <c:explosion val="10"/>
          <c:dPt>
            <c:idx val="0"/>
            <c:bubble3D val="0"/>
            <c:explosion val="0"/>
          </c:dPt>
          <c:dPt>
            <c:idx val="1"/>
            <c:bubble3D val="0"/>
            <c:explosion val="0"/>
          </c:dPt>
          <c:dPt>
            <c:idx val="2"/>
            <c:bubble3D val="0"/>
            <c:explosion val="0"/>
          </c:dPt>
          <c:dPt>
            <c:idx val="3"/>
            <c:bubble3D val="0"/>
            <c:explosion val="0"/>
          </c:dPt>
          <c:dLbls>
            <c:dLbl>
              <c:idx val="0"/>
              <c:layout/>
              <c:tx>
                <c:rich>
                  <a:bodyPr/>
                  <a:lstStyle/>
                  <a:p>
                    <a:r>
                      <a:rPr lang="en-US"/>
                      <a:t>15%</a:t>
                    </a:r>
                  </a:p>
                </c:rich>
              </c:tx>
              <c:showLegendKey val="0"/>
              <c:showVal val="0"/>
              <c:showCatName val="0"/>
              <c:showSerName val="0"/>
              <c:showPercent val="1"/>
              <c:showBubbleSize val="0"/>
              <c:extLst>
                <c:ext xmlns:c15="http://schemas.microsoft.com/office/drawing/2012/chart" uri="{CE6537A1-D6FC-4f65-9D91-7224C49458BB}"/>
              </c:extLst>
            </c:dLbl>
            <c:dLbl>
              <c:idx val="1"/>
              <c:layout/>
              <c:tx>
                <c:rich>
                  <a:bodyPr/>
                  <a:lstStyle/>
                  <a:p>
                    <a:r>
                      <a:rPr lang="en-US"/>
                      <a:t>17%</a:t>
                    </a:r>
                  </a:p>
                </c:rich>
              </c:tx>
              <c:showLegendKey val="0"/>
              <c:showVal val="0"/>
              <c:showCatName val="0"/>
              <c:showSerName val="0"/>
              <c:showPercent val="1"/>
              <c:showBubbleSize val="0"/>
              <c:extLst>
                <c:ext xmlns:c15="http://schemas.microsoft.com/office/drawing/2012/chart" uri="{CE6537A1-D6FC-4f65-9D91-7224C49458BB}"/>
              </c:extLst>
            </c:dLbl>
            <c:dLbl>
              <c:idx val="2"/>
              <c:layout/>
              <c:tx>
                <c:rich>
                  <a:bodyPr/>
                  <a:lstStyle/>
                  <a:p>
                    <a:r>
                      <a:rPr lang="en-US"/>
                      <a:t>42%</a:t>
                    </a:r>
                  </a:p>
                </c:rich>
              </c:tx>
              <c:showLegendKey val="0"/>
              <c:showVal val="0"/>
              <c:showCatName val="0"/>
              <c:showSerName val="0"/>
              <c:showPercent val="1"/>
              <c:showBubbleSize val="0"/>
              <c:extLst>
                <c:ext xmlns:c15="http://schemas.microsoft.com/office/drawing/2012/chart" uri="{CE6537A1-D6FC-4f65-9D91-7224C49458BB}"/>
              </c:extLst>
            </c:dLbl>
            <c:dLbl>
              <c:idx val="3"/>
              <c:layout/>
              <c:tx>
                <c:rich>
                  <a:bodyPr/>
                  <a:lstStyle/>
                  <a:p>
                    <a:r>
                      <a:rPr lang="en-US"/>
                      <a:t>26%</a:t>
                    </a:r>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Лист1!$A$2:$A$5</c:f>
              <c:strCache>
                <c:ptCount val="4"/>
                <c:pt idx="0">
                  <c:v>Круги </c:v>
                </c:pt>
                <c:pt idx="1">
                  <c:v>Квадраты</c:v>
                </c:pt>
                <c:pt idx="2">
                  <c:v>Полоски</c:v>
                </c:pt>
                <c:pt idx="3">
                  <c:v>Не могут дать точный ответ</c:v>
                </c:pt>
              </c:strCache>
            </c:strRef>
          </c:cat>
          <c:val>
            <c:numRef>
              <c:f>Лист1!$B$2:$B$5</c:f>
              <c:numCache>
                <c:formatCode>General</c:formatCode>
                <c:ptCount val="4"/>
                <c:pt idx="0">
                  <c:v>15</c:v>
                </c:pt>
                <c:pt idx="1">
                  <c:v>17</c:v>
                </c:pt>
                <c:pt idx="2">
                  <c:v>42</c:v>
                </c:pt>
                <c:pt idx="3">
                  <c:v>26</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ru-RU"/>
              <a:t>Считаете</a:t>
            </a:r>
            <a:r>
              <a:rPr lang="ru-RU" baseline="0"/>
              <a:t> ли вы, что геометрия важна в повседневной жизни?</a:t>
            </a:r>
            <a:endParaRPr lang="ru-RU"/>
          </a:p>
        </c:rich>
      </c:tx>
      <c:layout/>
      <c:overlay val="0"/>
    </c:title>
    <c:autoTitleDeleted val="0"/>
    <c:plotArea>
      <c:layout/>
      <c:pieChart>
        <c:varyColors val="1"/>
        <c:ser>
          <c:idx val="0"/>
          <c:order val="0"/>
          <c:tx>
            <c:strRef>
              <c:f>Лист1!$B$1</c:f>
              <c:strCache>
                <c:ptCount val="1"/>
                <c:pt idx="0">
                  <c:v>Анализ 3 вопроса</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Лист1!$A$2:$A$5</c:f>
              <c:strCache>
                <c:ptCount val="3"/>
                <c:pt idx="0">
                  <c:v>да</c:v>
                </c:pt>
                <c:pt idx="1">
                  <c:v>нет</c:v>
                </c:pt>
                <c:pt idx="2">
                  <c:v>затрудняются ответить</c:v>
                </c:pt>
              </c:strCache>
            </c:strRef>
          </c:cat>
          <c:val>
            <c:numRef>
              <c:f>Лист1!$B$2:$B$5</c:f>
              <c:numCache>
                <c:formatCode>General</c:formatCode>
                <c:ptCount val="4"/>
                <c:pt idx="0">
                  <c:v>50</c:v>
                </c:pt>
                <c:pt idx="1">
                  <c:v>28</c:v>
                </c:pt>
                <c:pt idx="2">
                  <c:v>22</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ru-RU"/>
              <a:t>Необходимы</a:t>
            </a:r>
            <a:r>
              <a:rPr lang="ru-RU" baseline="0"/>
              <a:t> ли современному человеку знания по геометрии?</a:t>
            </a:r>
            <a:endParaRPr lang="ru-RU"/>
          </a:p>
        </c:rich>
      </c:tx>
      <c:layout>
        <c:manualLayout>
          <c:xMode val="edge"/>
          <c:yMode val="edge"/>
          <c:x val="0.15643309292220853"/>
          <c:y val="4.2801219354307182E-2"/>
        </c:manualLayout>
      </c:layout>
      <c:overlay val="0"/>
    </c:title>
    <c:autoTitleDeleted val="0"/>
    <c:plotArea>
      <c:layout/>
      <c:pieChart>
        <c:varyColors val="1"/>
        <c:ser>
          <c:idx val="0"/>
          <c:order val="0"/>
          <c:tx>
            <c:strRef>
              <c:f>Лист1!$B$1</c:f>
              <c:strCache>
                <c:ptCount val="1"/>
                <c:pt idx="0">
                  <c:v>Анализ 4 вопроса</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Лист1!$A$2:$A$5</c:f>
              <c:strCache>
                <c:ptCount val="3"/>
                <c:pt idx="0">
                  <c:v>Да</c:v>
                </c:pt>
                <c:pt idx="1">
                  <c:v>Нет</c:v>
                </c:pt>
                <c:pt idx="2">
                  <c:v>Затрудняются ответить</c:v>
                </c:pt>
              </c:strCache>
            </c:strRef>
          </c:cat>
          <c:val>
            <c:numRef>
              <c:f>Лист1!$B$2:$B$5</c:f>
              <c:numCache>
                <c:formatCode>General</c:formatCode>
                <c:ptCount val="4"/>
                <c:pt idx="0">
                  <c:v>72</c:v>
                </c:pt>
                <c:pt idx="1">
                  <c:v>9</c:v>
                </c:pt>
                <c:pt idx="2">
                  <c:v>19</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ru-RU"/>
              <a:t>Знаете ли вы свой тип фигуры?</a:t>
            </a:r>
          </a:p>
        </c:rich>
      </c:tx>
      <c:layout/>
      <c:overlay val="0"/>
    </c:title>
    <c:autoTitleDeleted val="0"/>
    <c:plotArea>
      <c:layout/>
      <c:pieChart>
        <c:varyColors val="1"/>
        <c:ser>
          <c:idx val="0"/>
          <c:order val="0"/>
          <c:tx>
            <c:strRef>
              <c:f>Лист1!$B$1</c:f>
              <c:strCache>
                <c:ptCount val="1"/>
                <c:pt idx="0">
                  <c:v>Анализ 5 вопроса</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Лист1!$A$2:$A$5</c:f>
              <c:strCache>
                <c:ptCount val="3"/>
                <c:pt idx="0">
                  <c:v>Знают</c:v>
                </c:pt>
                <c:pt idx="1">
                  <c:v>Не знают</c:v>
                </c:pt>
                <c:pt idx="2">
                  <c:v>Затрудняются ответить</c:v>
                </c:pt>
              </c:strCache>
            </c:strRef>
          </c:cat>
          <c:val>
            <c:numRef>
              <c:f>Лист1!$B$2:$B$5</c:f>
              <c:numCache>
                <c:formatCode>General</c:formatCode>
                <c:ptCount val="4"/>
                <c:pt idx="0">
                  <c:v>33</c:v>
                </c:pt>
                <c:pt idx="1">
                  <c:v>29</c:v>
                </c:pt>
                <c:pt idx="2">
                  <c:v>38</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ru-RU"/>
              <a:t>Можете</a:t>
            </a:r>
            <a:r>
              <a:rPr lang="ru-RU" baseline="0"/>
              <a:t> ли вы сами подобрать одежду к своему типу фигуры?</a:t>
            </a:r>
            <a:endParaRPr lang="ru-RU"/>
          </a:p>
        </c:rich>
      </c:tx>
      <c:layout/>
      <c:overlay val="0"/>
    </c:title>
    <c:autoTitleDeleted val="0"/>
    <c:plotArea>
      <c:layout/>
      <c:pieChart>
        <c:varyColors val="1"/>
        <c:ser>
          <c:idx val="0"/>
          <c:order val="0"/>
          <c:tx>
            <c:strRef>
              <c:f>Лист1!$B$1</c:f>
              <c:strCache>
                <c:ptCount val="1"/>
                <c:pt idx="0">
                  <c:v>Анализ 6 вопроса</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Лист1!$A$2:$A$5</c:f>
              <c:strCache>
                <c:ptCount val="3"/>
                <c:pt idx="0">
                  <c:v>Могут</c:v>
                </c:pt>
                <c:pt idx="1">
                  <c:v>Не могут</c:v>
                </c:pt>
                <c:pt idx="2">
                  <c:v>Затрудняются ответить</c:v>
                </c:pt>
              </c:strCache>
            </c:strRef>
          </c:cat>
          <c:val>
            <c:numRef>
              <c:f>Лист1!$B$2:$B$5</c:f>
              <c:numCache>
                <c:formatCode>General</c:formatCode>
                <c:ptCount val="4"/>
                <c:pt idx="0">
                  <c:v>82</c:v>
                </c:pt>
                <c:pt idx="1">
                  <c:v>7</c:v>
                </c:pt>
                <c:pt idx="2">
                  <c:v>11</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ru-RU"/>
              <a:t>Хотели</a:t>
            </a:r>
            <a:r>
              <a:rPr lang="ru-RU" baseline="0"/>
              <a:t> бы вы связать свою жизнь с геометрией?</a:t>
            </a:r>
            <a:endParaRPr lang="ru-RU"/>
          </a:p>
        </c:rich>
      </c:tx>
      <c:layout/>
      <c:overlay val="0"/>
    </c:title>
    <c:autoTitleDeleted val="0"/>
    <c:plotArea>
      <c:layout/>
      <c:pieChart>
        <c:varyColors val="1"/>
        <c:ser>
          <c:idx val="0"/>
          <c:order val="0"/>
          <c:tx>
            <c:strRef>
              <c:f>Лист1!$B$1</c:f>
              <c:strCache>
                <c:ptCount val="1"/>
                <c:pt idx="0">
                  <c:v>Анализ 7 вопроса</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Лист1!$A$2:$A$5</c:f>
              <c:strCache>
                <c:ptCount val="3"/>
                <c:pt idx="0">
                  <c:v>Да</c:v>
                </c:pt>
                <c:pt idx="1">
                  <c:v>Нет</c:v>
                </c:pt>
                <c:pt idx="2">
                  <c:v>Затрудняются ответить</c:v>
                </c:pt>
              </c:strCache>
            </c:strRef>
          </c:cat>
          <c:val>
            <c:numRef>
              <c:f>Лист1!$B$2:$B$5</c:f>
              <c:numCache>
                <c:formatCode>General</c:formatCode>
                <c:ptCount val="4"/>
                <c:pt idx="0">
                  <c:v>19</c:v>
                </c:pt>
                <c:pt idx="1">
                  <c:v>55</c:v>
                </c:pt>
                <c:pt idx="2">
                  <c:v>26</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ru-RU"/>
              <a:t>С какой профессией вы бы связали свою жизнь с геометрией?</a:t>
            </a:r>
          </a:p>
        </c:rich>
      </c:tx>
      <c:layout/>
      <c:overlay val="0"/>
    </c:title>
    <c:autoTitleDeleted val="0"/>
    <c:plotArea>
      <c:layout/>
      <c:pieChart>
        <c:varyColors val="1"/>
        <c:ser>
          <c:idx val="0"/>
          <c:order val="0"/>
          <c:tx>
            <c:strRef>
              <c:f>Лист1!$B$1</c:f>
              <c:strCache>
                <c:ptCount val="1"/>
                <c:pt idx="0">
                  <c:v>Анализ 8 вопроса</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Лист1!$A$2:$A$5</c:f>
              <c:strCache>
                <c:ptCount val="4"/>
                <c:pt idx="0">
                  <c:v>Дизайнер</c:v>
                </c:pt>
                <c:pt idx="1">
                  <c:v>Инженер</c:v>
                </c:pt>
                <c:pt idx="2">
                  <c:v>Архитектор</c:v>
                </c:pt>
                <c:pt idx="3">
                  <c:v>Другое</c:v>
                </c:pt>
              </c:strCache>
            </c:strRef>
          </c:cat>
          <c:val>
            <c:numRef>
              <c:f>Лист1!$B$2:$B$5</c:f>
              <c:numCache>
                <c:formatCode>General</c:formatCode>
                <c:ptCount val="4"/>
                <c:pt idx="0">
                  <c:v>49</c:v>
                </c:pt>
                <c:pt idx="1">
                  <c:v>26</c:v>
                </c:pt>
                <c:pt idx="2">
                  <c:v>11</c:v>
                </c:pt>
                <c:pt idx="3">
                  <c:v>14</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ru-RU" sz="1400" b="0"/>
              <a:t>Какая</a:t>
            </a:r>
            <a:r>
              <a:rPr lang="ru-RU" sz="1400" b="0" baseline="0"/>
              <a:t> форма ногтей вам нравится больше всего?</a:t>
            </a:r>
            <a:endParaRPr lang="ru-RU" sz="1400" b="0"/>
          </a:p>
        </c:rich>
      </c:tx>
      <c:layout/>
      <c:overlay val="0"/>
    </c:title>
    <c:autoTitleDeleted val="0"/>
    <c:plotArea>
      <c:layout/>
      <c:pieChart>
        <c:varyColors val="1"/>
        <c:ser>
          <c:idx val="0"/>
          <c:order val="0"/>
          <c:tx>
            <c:strRef>
              <c:f>Лист1!$B$1</c:f>
              <c:strCache>
                <c:ptCount val="1"/>
                <c:pt idx="0">
                  <c:v>1. Анализ 9 вопроса</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Лист1!$A$2:$A$5</c:f>
              <c:strCache>
                <c:ptCount val="4"/>
                <c:pt idx="0">
                  <c:v>Квадрат</c:v>
                </c:pt>
                <c:pt idx="1">
                  <c:v>Овал</c:v>
                </c:pt>
                <c:pt idx="2">
                  <c:v>Круглая</c:v>
                </c:pt>
                <c:pt idx="3">
                  <c:v>Другое</c:v>
                </c:pt>
              </c:strCache>
            </c:strRef>
          </c:cat>
          <c:val>
            <c:numRef>
              <c:f>Лист1!$B$2:$B$5</c:f>
              <c:numCache>
                <c:formatCode>General</c:formatCode>
                <c:ptCount val="4"/>
                <c:pt idx="0">
                  <c:v>52</c:v>
                </c:pt>
                <c:pt idx="1">
                  <c:v>37</c:v>
                </c:pt>
                <c:pt idx="2">
                  <c:v>4</c:v>
                </c:pt>
                <c:pt idx="3">
                  <c:v>7</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ПРОЕКТНАЯ РАБОТА</a:t>
            </a:r>
            <a:br>
              <a:rPr lang="ru-RU" dirty="0"/>
            </a:br>
            <a:r>
              <a:rPr lang="ru-RU" dirty="0"/>
              <a:t>по </a:t>
            </a:r>
            <a:r>
              <a:rPr lang="ru-RU" dirty="0" smtClean="0"/>
              <a:t>математике</a:t>
            </a:r>
            <a:r>
              <a:rPr lang="en-US" dirty="0" smtClean="0"/>
              <a:t/>
            </a:r>
            <a:br>
              <a:rPr lang="en-US" dirty="0" smtClean="0"/>
            </a:br>
            <a:r>
              <a:rPr lang="ru-RU" b="1" dirty="0" smtClean="0"/>
              <a:t>В моде геометрия</a:t>
            </a:r>
            <a:endParaRPr lang="ru-RU" b="1" dirty="0"/>
          </a:p>
        </p:txBody>
      </p:sp>
      <p:sp>
        <p:nvSpPr>
          <p:cNvPr id="3" name="Объект 2"/>
          <p:cNvSpPr>
            <a:spLocks noGrp="1"/>
          </p:cNvSpPr>
          <p:nvPr>
            <p:ph idx="1"/>
          </p:nvPr>
        </p:nvSpPr>
        <p:spPr>
          <a:xfrm>
            <a:off x="4932040" y="5373216"/>
            <a:ext cx="4114800" cy="1689051"/>
          </a:xfrm>
        </p:spPr>
        <p:txBody>
          <a:bodyPr/>
          <a:lstStyle/>
          <a:p>
            <a:pPr marL="0" indent="0">
              <a:buNone/>
            </a:pPr>
            <a:r>
              <a:rPr lang="ru-RU" sz="2400" dirty="0" smtClean="0">
                <a:latin typeface="Times New Roman" panose="02020603050405020304" pitchFamily="18" charset="0"/>
                <a:cs typeface="Times New Roman" panose="02020603050405020304" pitchFamily="18" charset="0"/>
              </a:rPr>
              <a:t>Выполнили: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Ученицы </a:t>
            </a:r>
            <a:r>
              <a:rPr lang="ru-RU" sz="2400" dirty="0">
                <a:latin typeface="Times New Roman" panose="02020603050405020304" pitchFamily="18" charset="0"/>
                <a:cs typeface="Times New Roman" panose="02020603050405020304" pitchFamily="18" charset="0"/>
              </a:rPr>
              <a:t>7В класса Романова В. </a:t>
            </a:r>
            <a:r>
              <a:rPr lang="ru-RU" sz="2400" dirty="0" smtClean="0">
                <a:latin typeface="Times New Roman" panose="02020603050405020304" pitchFamily="18" charset="0"/>
                <a:cs typeface="Times New Roman" panose="02020603050405020304" pitchFamily="18" charset="0"/>
              </a:rPr>
              <a:t>А, Насырова Т. М.</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849776"/>
            <a:ext cx="5040560" cy="3578797"/>
          </a:xfrm>
          <a:prstGeom prst="rect">
            <a:avLst/>
          </a:prstGeom>
        </p:spPr>
      </p:pic>
    </p:spTree>
    <p:extLst>
      <p:ext uri="{BB962C8B-B14F-4D97-AF65-F5344CB8AC3E}">
        <p14:creationId xmlns:p14="http://schemas.microsoft.com/office/powerpoint/2010/main" val="3730988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dirty="0">
                <a:latin typeface="Times New Roman" panose="02020603050405020304" pitchFamily="18" charset="0"/>
                <a:cs typeface="Times New Roman" panose="02020603050405020304" pitchFamily="18" charset="0"/>
              </a:rPr>
              <a:t>Второй вопрос: «Какие именно узоры в одежде вы предпочитаете?» Анализ 2 вопроса показал, что 42%предпочитают полоски в одежде, 17% - квадраты, 15% - круги, 26% - затруднились ответить. </a:t>
            </a:r>
          </a:p>
        </p:txBody>
      </p:sp>
      <p:sp>
        <p:nvSpPr>
          <p:cNvPr id="3" name="Объект 2"/>
          <p:cNvSpPr>
            <a:spLocks noGrp="1"/>
          </p:cNvSpPr>
          <p:nvPr>
            <p:ph idx="1"/>
          </p:nvPr>
        </p:nvSpPr>
        <p:spPr>
          <a:xfrm>
            <a:off x="323528" y="4941168"/>
            <a:ext cx="8229600" cy="1545035"/>
          </a:xfrm>
        </p:spPr>
        <p:txBody>
          <a:bodyPr>
            <a:normAutofit lnSpcReduction="10000"/>
          </a:bodyPr>
          <a:lstStyle/>
          <a:p>
            <a:pPr marL="0" indent="0" algn="just">
              <a:buNone/>
            </a:pPr>
            <a:r>
              <a:rPr lang="ru-RU" sz="2400" dirty="0">
                <a:latin typeface="Times New Roman" panose="02020603050405020304" pitchFamily="18" charset="0"/>
                <a:cs typeface="Times New Roman" panose="02020603050405020304" pitchFamily="18" charset="0"/>
              </a:rPr>
              <a:t>Третий вопрос: «Считаете ли вы, что геометрия важна в повседневной жизни?» 50% считают, что геометрия важна в повседневной жизни, 28% - не считают, 22% - затруднились ответить.</a:t>
            </a:r>
          </a:p>
        </p:txBody>
      </p:sp>
      <p:graphicFrame>
        <p:nvGraphicFramePr>
          <p:cNvPr id="6" name="Диаграмма 5"/>
          <p:cNvGraphicFramePr/>
          <p:nvPr>
            <p:extLst>
              <p:ext uri="{D42A27DB-BD31-4B8C-83A1-F6EECF244321}">
                <p14:modId xmlns:p14="http://schemas.microsoft.com/office/powerpoint/2010/main" val="222329323"/>
              </p:ext>
            </p:extLst>
          </p:nvPr>
        </p:nvGraphicFramePr>
        <p:xfrm>
          <a:off x="539552" y="1700808"/>
          <a:ext cx="4032448"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extLst>
              <p:ext uri="{D42A27DB-BD31-4B8C-83A1-F6EECF244321}">
                <p14:modId xmlns:p14="http://schemas.microsoft.com/office/powerpoint/2010/main" val="1416167865"/>
              </p:ext>
            </p:extLst>
          </p:nvPr>
        </p:nvGraphicFramePr>
        <p:xfrm>
          <a:off x="4860032" y="1772816"/>
          <a:ext cx="4104456" cy="2762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3781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dirty="0">
                <a:latin typeface="Times New Roman" panose="02020603050405020304" pitchFamily="18" charset="0"/>
                <a:cs typeface="Times New Roman" panose="02020603050405020304" pitchFamily="18" charset="0"/>
              </a:rPr>
              <a:t>Четвертый вопрос: «Необходимы ли современному человеку знания по геометрии?» 72% думают, что знания по геометрии важны в современном мире, 9% - не считают, 19% - затруднились ответить.</a:t>
            </a:r>
          </a:p>
        </p:txBody>
      </p:sp>
      <p:sp>
        <p:nvSpPr>
          <p:cNvPr id="3" name="Объект 2"/>
          <p:cNvSpPr>
            <a:spLocks noGrp="1"/>
          </p:cNvSpPr>
          <p:nvPr>
            <p:ph idx="1"/>
          </p:nvPr>
        </p:nvSpPr>
        <p:spPr>
          <a:xfrm>
            <a:off x="467544" y="5013176"/>
            <a:ext cx="8229600" cy="1545035"/>
          </a:xfrm>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Пятый вопрос: «Знаете ли вы свой тип фигуры?»  Анализ показал, что 38% затруднились ответить, 33%  - знают, 29% - не знают.</a:t>
            </a:r>
          </a:p>
        </p:txBody>
      </p:sp>
      <p:graphicFrame>
        <p:nvGraphicFramePr>
          <p:cNvPr id="4" name="Диаграмма 3"/>
          <p:cNvGraphicFramePr/>
          <p:nvPr>
            <p:extLst>
              <p:ext uri="{D42A27DB-BD31-4B8C-83A1-F6EECF244321}">
                <p14:modId xmlns:p14="http://schemas.microsoft.com/office/powerpoint/2010/main" val="3881588006"/>
              </p:ext>
            </p:extLst>
          </p:nvPr>
        </p:nvGraphicFramePr>
        <p:xfrm>
          <a:off x="611560" y="1772816"/>
          <a:ext cx="4032448" cy="30782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1059812257"/>
              </p:ext>
            </p:extLst>
          </p:nvPr>
        </p:nvGraphicFramePr>
        <p:xfrm>
          <a:off x="4860032" y="1916832"/>
          <a:ext cx="3960440" cy="2895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91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dirty="0">
                <a:latin typeface="Times New Roman" panose="02020603050405020304" pitchFamily="18" charset="0"/>
                <a:cs typeface="Times New Roman" panose="02020603050405020304" pitchFamily="18" charset="0"/>
              </a:rPr>
              <a:t>Шестой вопрос: «Можете ли вы сами подобрать одежду к своему типу фигуры?» 82% ответили положительно, 7% - ответили отрицательно, 11% - затруднились ответить. </a:t>
            </a:r>
          </a:p>
        </p:txBody>
      </p:sp>
      <p:sp>
        <p:nvSpPr>
          <p:cNvPr id="3" name="Объект 2"/>
          <p:cNvSpPr>
            <a:spLocks noGrp="1"/>
          </p:cNvSpPr>
          <p:nvPr>
            <p:ph idx="1"/>
          </p:nvPr>
        </p:nvSpPr>
        <p:spPr>
          <a:xfrm>
            <a:off x="467544" y="5085184"/>
            <a:ext cx="8229600" cy="1401019"/>
          </a:xfrm>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Седьмой вопрос: «Хотели бы вы связать свою жизнь с геометрией?» 19% ответили, что хотят связать свою жизнь с геометрией, 55% - не хотят, 26% - затруднились ответить. </a:t>
            </a:r>
          </a:p>
        </p:txBody>
      </p:sp>
      <p:graphicFrame>
        <p:nvGraphicFramePr>
          <p:cNvPr id="4" name="Диаграмма 3"/>
          <p:cNvGraphicFramePr/>
          <p:nvPr>
            <p:extLst>
              <p:ext uri="{D42A27DB-BD31-4B8C-83A1-F6EECF244321}">
                <p14:modId xmlns:p14="http://schemas.microsoft.com/office/powerpoint/2010/main" val="3880347756"/>
              </p:ext>
            </p:extLst>
          </p:nvPr>
        </p:nvGraphicFramePr>
        <p:xfrm>
          <a:off x="539552" y="1772816"/>
          <a:ext cx="4488904" cy="3235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2489833499"/>
              </p:ext>
            </p:extLst>
          </p:nvPr>
        </p:nvGraphicFramePr>
        <p:xfrm>
          <a:off x="4572000" y="1772816"/>
          <a:ext cx="4464496" cy="3131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4152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dirty="0">
                <a:latin typeface="Times New Roman" panose="02020603050405020304" pitchFamily="18" charset="0"/>
                <a:cs typeface="Times New Roman" panose="02020603050405020304" pitchFamily="18" charset="0"/>
              </a:rPr>
              <a:t>Восьмой вопрос: «С какой профессией вы бы хотели связать свою жизнь с геометрией?» 49% хотят стать дизайнерами, 26% - инженерами, 11% - архитекторами, 14% - другая сфера. </a:t>
            </a:r>
          </a:p>
        </p:txBody>
      </p:sp>
      <p:sp>
        <p:nvSpPr>
          <p:cNvPr id="3" name="Объект 2"/>
          <p:cNvSpPr>
            <a:spLocks noGrp="1"/>
          </p:cNvSpPr>
          <p:nvPr>
            <p:ph idx="1"/>
          </p:nvPr>
        </p:nvSpPr>
        <p:spPr>
          <a:xfrm>
            <a:off x="467544" y="5085184"/>
            <a:ext cx="8229600" cy="1257003"/>
          </a:xfrm>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Девятый вопрос: «Какая форма ногтей вам нравится больше всего?» 52% девочек выбрали квадратную форму ногтей, 37% - овальную, 4% - круглую, </a:t>
            </a:r>
            <a:r>
              <a:rPr lang="ru-RU" sz="2400" dirty="0" smtClean="0">
                <a:latin typeface="Times New Roman" panose="02020603050405020304" pitchFamily="18" charset="0"/>
                <a:cs typeface="Times New Roman" panose="02020603050405020304" pitchFamily="18" charset="0"/>
              </a:rPr>
              <a:t>7% </a:t>
            </a:r>
            <a:r>
              <a:rPr lang="ru-RU" sz="2400" dirty="0">
                <a:latin typeface="Times New Roman" panose="02020603050405020304" pitchFamily="18" charset="0"/>
                <a:cs typeface="Times New Roman" panose="02020603050405020304" pitchFamily="18" charset="0"/>
              </a:rPr>
              <a:t>- другую.</a:t>
            </a:r>
          </a:p>
        </p:txBody>
      </p:sp>
      <p:graphicFrame>
        <p:nvGraphicFramePr>
          <p:cNvPr id="4" name="Диаграмма 3"/>
          <p:cNvGraphicFramePr/>
          <p:nvPr>
            <p:extLst>
              <p:ext uri="{D42A27DB-BD31-4B8C-83A1-F6EECF244321}">
                <p14:modId xmlns:p14="http://schemas.microsoft.com/office/powerpoint/2010/main" val="583596701"/>
              </p:ext>
            </p:extLst>
          </p:nvPr>
        </p:nvGraphicFramePr>
        <p:xfrm>
          <a:off x="611560" y="1772816"/>
          <a:ext cx="3888431" cy="3216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2417226523"/>
              </p:ext>
            </p:extLst>
          </p:nvPr>
        </p:nvGraphicFramePr>
        <p:xfrm>
          <a:off x="4427984" y="1772816"/>
          <a:ext cx="4464496"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5860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778098"/>
          </a:xfrm>
        </p:spPr>
        <p:txBody>
          <a:bodyPr>
            <a:noAutofit/>
          </a:bodyPr>
          <a:lstStyle/>
          <a:p>
            <a:pPr algn="just"/>
            <a:r>
              <a:rPr lang="ru-RU" sz="2400" dirty="0">
                <a:latin typeface="Times New Roman" panose="02020603050405020304" pitchFamily="18" charset="0"/>
                <a:cs typeface="Times New Roman" panose="02020603050405020304" pitchFamily="18" charset="0"/>
              </a:rPr>
              <a:t>Так же в данной проектной работе мы исследовали типы фигур людей и сделали подбор силуэтов одежды к ним. В работе были выделены такие типы фигур, как: груша, песочные часы, яблоко, прямоугольник, перевернутый треугольник. </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6381328"/>
            <a:ext cx="8157592" cy="288032"/>
          </a:xfrm>
        </p:spPr>
        <p:txBody>
          <a:bodyPr>
            <a:normAutofit fontScale="62500" lnSpcReduction="20000"/>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68" r="-1636"/>
          <a:stretch/>
        </p:blipFill>
        <p:spPr bwMode="auto">
          <a:xfrm>
            <a:off x="934988" y="2204864"/>
            <a:ext cx="7488832" cy="442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399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143000"/>
          </a:xfrm>
        </p:spPr>
        <p:txBody>
          <a:bodyPr>
            <a:noAutofit/>
          </a:bodyPr>
          <a:lstStyle/>
          <a:p>
            <a:pPr algn="just"/>
            <a:r>
              <a:rPr lang="ru-RU" sz="2400" i="1" dirty="0">
                <a:latin typeface="Times New Roman" panose="02020603050405020304" pitchFamily="18" charset="0"/>
                <a:cs typeface="Times New Roman" panose="02020603050405020304" pitchFamily="18" charset="0"/>
              </a:rPr>
              <a:t>Приведем один пример из работы</a:t>
            </a:r>
            <a:r>
              <a:rPr lang="ru-RU" sz="2400" i="1" dirty="0" smtClean="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a:r>
            <a:br>
              <a:rPr lang="ru-RU" sz="2400" i="1"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Тип фигуры песочные часы дает девушке полную свободу выбора платьев – почти все модели будут смотреться </a:t>
            </a:r>
            <a:r>
              <a:rPr lang="ru-RU" sz="2400" dirty="0" smtClean="0">
                <a:latin typeface="Times New Roman" panose="02020603050405020304" pitchFamily="18" charset="0"/>
                <a:cs typeface="Times New Roman" panose="02020603050405020304" pitchFamily="18" charset="0"/>
              </a:rPr>
              <a:t>гармонично.</a:t>
            </a:r>
            <a:r>
              <a:rPr lang="en-US"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a:t>
            </a:r>
            <a:r>
              <a:rPr lang="ru-RU" sz="2400" dirty="0" smtClean="0">
                <a:latin typeface="Times New Roman" panose="02020603050405020304" pitchFamily="18" charset="0"/>
                <a:cs typeface="Times New Roman" panose="02020603050405020304" pitchFamily="18" charset="0"/>
              </a:rPr>
              <a:t>екомендуется </a:t>
            </a:r>
            <a:r>
              <a:rPr lang="ru-RU" sz="2400" dirty="0">
                <a:latin typeface="Times New Roman" panose="02020603050405020304" pitchFamily="18" charset="0"/>
                <a:cs typeface="Times New Roman" panose="02020603050405020304" pitchFamily="18" charset="0"/>
              </a:rPr>
              <a:t>выбирать приталенные модели, особенно, если у девушки нет лишнего веса. Выбор юбок тоже очень велик, подходят все виды. Из брюк подойдут облегающие модели. Но от крупных узоров стоит отказаться</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2996952"/>
            <a:ext cx="4752528" cy="3564396"/>
          </a:xfrm>
        </p:spPr>
      </p:pic>
    </p:spTree>
    <p:extLst>
      <p:ext uri="{BB962C8B-B14F-4D97-AF65-F5344CB8AC3E}">
        <p14:creationId xmlns:p14="http://schemas.microsoft.com/office/powerpoint/2010/main" val="1479083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dirty="0">
                <a:latin typeface="Times New Roman" panose="02020603050405020304" pitchFamily="18" charset="0"/>
                <a:cs typeface="Times New Roman" panose="02020603050405020304" pitchFamily="18" charset="0"/>
              </a:rPr>
              <a:t>Оказалось, что у лица как и фигуры, имеются типы форм. К каждой форме лица требуется тщательная подборка прически. </a:t>
            </a:r>
          </a:p>
        </p:txBody>
      </p:sp>
      <p:sp>
        <p:nvSpPr>
          <p:cNvPr id="3" name="Объект 2"/>
          <p:cNvSpPr>
            <a:spLocks noGrp="1"/>
          </p:cNvSpPr>
          <p:nvPr>
            <p:ph idx="1"/>
          </p:nvPr>
        </p:nvSpPr>
        <p:spPr>
          <a:xfrm>
            <a:off x="611560" y="4149080"/>
            <a:ext cx="8229600" cy="2548880"/>
          </a:xfrm>
        </p:spPr>
        <p:txBody>
          <a:bodyPr>
            <a:normAutofit/>
          </a:bodyPr>
          <a:lstStyle/>
          <a:p>
            <a:pPr marL="0" indent="0" algn="just">
              <a:buNone/>
            </a:pPr>
            <a:r>
              <a:rPr lang="ru-RU" sz="2400" i="1" dirty="0">
                <a:latin typeface="Times New Roman" panose="02020603050405020304" pitchFamily="18" charset="0"/>
                <a:cs typeface="Times New Roman" panose="02020603050405020304" pitchFamily="18" charset="0"/>
              </a:rPr>
              <a:t>Пример: </a:t>
            </a:r>
          </a:p>
          <a:p>
            <a:pPr marL="0" indent="0" algn="just">
              <a:buNone/>
            </a:pPr>
            <a:r>
              <a:rPr lang="ru-RU" sz="2400" dirty="0">
                <a:latin typeface="Times New Roman" panose="02020603050405020304" pitchFamily="18" charset="0"/>
                <a:cs typeface="Times New Roman" panose="02020603050405020304" pitchFamily="18" charset="0"/>
              </a:rPr>
              <a:t>Круг. Идеально выглядит каре без челки. Лучше всего избегать химическую завивку, </a:t>
            </a:r>
            <a:r>
              <a:rPr lang="ru-RU" sz="2400" dirty="0" err="1">
                <a:latin typeface="Times New Roman" panose="02020603050405020304" pitchFamily="18" charset="0"/>
                <a:cs typeface="Times New Roman" panose="02020603050405020304" pitchFamily="18" charset="0"/>
              </a:rPr>
              <a:t>т.к</a:t>
            </a:r>
            <a:r>
              <a:rPr lang="ru-RU" sz="2400" dirty="0">
                <a:latin typeface="Times New Roman" panose="02020603050405020304" pitchFamily="18" charset="0"/>
                <a:cs typeface="Times New Roman" panose="02020603050405020304" pitchFamily="18" charset="0"/>
              </a:rPr>
              <a:t> эффект волн может усилить округлость лица. «Лесенка» - тоже не самый удачный вариант. Оптимальную корректировку можно достичь за счет ровной структуры волос.</a:t>
            </a:r>
          </a:p>
          <a:p>
            <a:pPr marL="0" indent="0" algn="just">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196751"/>
            <a:ext cx="4963851" cy="3102407"/>
          </a:xfrm>
          <a:prstGeom prst="rect">
            <a:avLst/>
          </a:prstGeom>
        </p:spPr>
      </p:pic>
    </p:spTree>
    <p:extLst>
      <p:ext uri="{BB962C8B-B14F-4D97-AF65-F5344CB8AC3E}">
        <p14:creationId xmlns:p14="http://schemas.microsoft.com/office/powerpoint/2010/main" val="1826152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dirty="0">
                <a:latin typeface="Times New Roman" panose="02020603050405020304" pitchFamily="18" charset="0"/>
                <a:cs typeface="Times New Roman" panose="02020603050405020304" pitchFamily="18" charset="0"/>
              </a:rPr>
              <a:t>В настоящее время в маникюре в моду вошла естественность. Исключаются замысловатые формы ногтей, типа треугольник и квадрат. </a:t>
            </a:r>
          </a:p>
        </p:txBody>
      </p:sp>
      <p:sp>
        <p:nvSpPr>
          <p:cNvPr id="3" name="Объект 2"/>
          <p:cNvSpPr>
            <a:spLocks noGrp="1"/>
          </p:cNvSpPr>
          <p:nvPr>
            <p:ph idx="1"/>
          </p:nvPr>
        </p:nvSpPr>
        <p:spPr>
          <a:xfrm>
            <a:off x="467544" y="5157192"/>
            <a:ext cx="8229600" cy="1329011"/>
          </a:xfrm>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Геометрия в ногтях проявляется не только в узорах, но и также в формах. Базовые формы ногтей - это квадрат, круг, овал, стилет (острая форма) и т.д.</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7894" r="-1951"/>
          <a:stretch/>
        </p:blipFill>
        <p:spPr>
          <a:xfrm>
            <a:off x="2192773" y="1628800"/>
            <a:ext cx="5184576" cy="3478547"/>
          </a:xfrm>
          <a:prstGeom prst="rect">
            <a:avLst/>
          </a:prstGeom>
        </p:spPr>
      </p:pic>
    </p:spTree>
    <p:extLst>
      <p:ext uri="{BB962C8B-B14F-4D97-AF65-F5344CB8AC3E}">
        <p14:creationId xmlns:p14="http://schemas.microsoft.com/office/powerpoint/2010/main" val="2922413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i="1" dirty="0">
                <a:latin typeface="Times New Roman" panose="02020603050405020304" pitchFamily="18" charset="0"/>
                <a:cs typeface="Times New Roman" panose="02020603050405020304" pitchFamily="18" charset="0"/>
              </a:rPr>
              <a:t>Пример: </a:t>
            </a:r>
            <a:br>
              <a:rPr lang="ru-RU" sz="2400" i="1" dirty="0">
                <a:latin typeface="Times New Roman" panose="02020603050405020304" pitchFamily="18" charset="0"/>
                <a:cs typeface="Times New Roman" panose="02020603050405020304" pitchFamily="18" charset="0"/>
              </a:rPr>
            </a:br>
            <a:endParaRPr lang="ru-RU" sz="2400"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4365104"/>
            <a:ext cx="8229600" cy="1972815"/>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Квадратная </a:t>
            </a:r>
            <a:r>
              <a:rPr lang="ru-RU" sz="2400" dirty="0">
                <a:latin typeface="Times New Roman" panose="02020603050405020304" pitchFamily="18" charset="0"/>
                <a:cs typeface="Times New Roman" panose="02020603050405020304" pitchFamily="18" charset="0"/>
              </a:rPr>
              <a:t>форма ногтей лучше всего позволяет изображать геометрические фигуры. При этом не стоит покрывать геометрическими фигурами каждую поверхность. Достаточно выбрать один или два ногтя. Дополнительный яркий цвет позволит сделать акцент более выразительным</a:t>
            </a:r>
          </a:p>
          <a:p>
            <a:pPr marL="0" indent="0">
              <a:buNone/>
            </a:pPr>
            <a:endParaRPr lang="ru-RU" dirty="0"/>
          </a:p>
        </p:txBody>
      </p:sp>
      <p:pic>
        <p:nvPicPr>
          <p:cNvPr id="4" name="Рисунок 3" descr="3b44b4787c3d5983dc9019701a0ee8fa.jpg"/>
          <p:cNvPicPr/>
          <p:nvPr/>
        </p:nvPicPr>
        <p:blipFill>
          <a:blip r:embed="rId2"/>
          <a:srcRect t="16312" r="-149"/>
          <a:stretch>
            <a:fillRect/>
          </a:stretch>
        </p:blipFill>
        <p:spPr>
          <a:xfrm>
            <a:off x="2987824" y="980728"/>
            <a:ext cx="3096344" cy="3424838"/>
          </a:xfrm>
          <a:prstGeom prst="rect">
            <a:avLst/>
          </a:prstGeom>
        </p:spPr>
      </p:pic>
    </p:spTree>
    <p:extLst>
      <p:ext uri="{BB962C8B-B14F-4D97-AF65-F5344CB8AC3E}">
        <p14:creationId xmlns:p14="http://schemas.microsoft.com/office/powerpoint/2010/main" val="2370733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rmAutofit fontScale="90000"/>
          </a:bodyPr>
          <a:lstStyle/>
          <a:p>
            <a:pPr algn="just"/>
            <a:r>
              <a:rPr lang="ru-RU" sz="2400" dirty="0" smtClean="0">
                <a:latin typeface="Times New Roman" panose="02020603050405020304" pitchFamily="18" charset="0"/>
                <a:cs typeface="Times New Roman" panose="02020603050405020304" pitchFamily="18" charset="0"/>
              </a:rPr>
              <a:t>Таким образом, данная работа показала, как геометрия использовалась раньше и как используется сейчас. Мы считаем, что данная тема сейчас весьма актуальна, так как геометрия – это не просто наука, а также мода и все, что нас окружает. Без знания геометрии было бы трудно существовать в современном мире.</a:t>
            </a:r>
            <a:endParaRPr lang="ru-RU" sz="24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060848"/>
            <a:ext cx="5675188" cy="4525963"/>
          </a:xfrm>
        </p:spPr>
      </p:pic>
    </p:spTree>
    <p:extLst>
      <p:ext uri="{BB962C8B-B14F-4D97-AF65-F5344CB8AC3E}">
        <p14:creationId xmlns:p14="http://schemas.microsoft.com/office/powerpoint/2010/main" val="3548910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000" dirty="0">
                <a:latin typeface="Times New Roman" panose="02020603050405020304" pitchFamily="18" charset="0"/>
                <a:cs typeface="Times New Roman" panose="02020603050405020304" pitchFamily="18" charset="0"/>
              </a:rPr>
              <a:t>Геометрия - это наука, изучающая геометрические фигуры, их свойства. По мере развития науки постепенно накапливались различные формулы и правила. </a:t>
            </a:r>
          </a:p>
        </p:txBody>
      </p:sp>
      <p:sp>
        <p:nvSpPr>
          <p:cNvPr id="3" name="Объект 2"/>
          <p:cNvSpPr>
            <a:spLocks noGrp="1"/>
          </p:cNvSpPr>
          <p:nvPr>
            <p:ph idx="1"/>
          </p:nvPr>
        </p:nvSpPr>
        <p:spPr>
          <a:xfrm>
            <a:off x="611560" y="5229200"/>
            <a:ext cx="8352928" cy="1512168"/>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Геометрия не только дает представление о фигурах, их свойствах, взаимном расположении, но и учит рассуждать, формулировать вопросы, анализировать, делать выводы, логически мыслить.</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340768"/>
            <a:ext cx="5760640" cy="3791490"/>
          </a:xfrm>
          <a:prstGeom prst="rect">
            <a:avLst/>
          </a:prstGeom>
        </p:spPr>
      </p:pic>
    </p:spTree>
    <p:extLst>
      <p:ext uri="{BB962C8B-B14F-4D97-AF65-F5344CB8AC3E}">
        <p14:creationId xmlns:p14="http://schemas.microsoft.com/office/powerpoint/2010/main" val="2540283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3888432" cy="3528392"/>
          </a:xfrm>
        </p:spPr>
        <p:txBody>
          <a:bodyPr>
            <a:normAutofit/>
          </a:bodyPr>
          <a:lstStyle/>
          <a:p>
            <a:pPr algn="just"/>
            <a:r>
              <a:rPr lang="ru-RU" sz="2800" dirty="0" smtClean="0">
                <a:latin typeface="Times New Roman" panose="02020603050405020304" pitchFamily="18" charset="0"/>
                <a:cs typeface="Times New Roman" panose="02020603050405020304" pitchFamily="18" charset="0"/>
              </a:rPr>
              <a:t>Гипотеза исследования – геометрия и мода всегда </a:t>
            </a:r>
            <a:r>
              <a:rPr lang="ru-RU" sz="2800" dirty="0">
                <a:latin typeface="Times New Roman" panose="02020603050405020304" pitchFamily="18" charset="0"/>
                <a:cs typeface="Times New Roman" panose="02020603050405020304" pitchFamily="18" charset="0"/>
              </a:rPr>
              <a:t>были, есть и будут всегда </a:t>
            </a:r>
            <a:r>
              <a:rPr lang="ru-RU" sz="2800" dirty="0" smtClean="0">
                <a:latin typeface="Times New Roman" panose="02020603050405020304" pitchFamily="18" charset="0"/>
                <a:cs typeface="Times New Roman" panose="02020603050405020304" pitchFamily="18" charset="0"/>
              </a:rPr>
              <a:t>неотъемлемо </a:t>
            </a:r>
            <a:r>
              <a:rPr lang="ru-RU" sz="2800" dirty="0">
                <a:latin typeface="Times New Roman" panose="02020603050405020304" pitchFamily="18" charset="0"/>
                <a:cs typeface="Times New Roman" panose="02020603050405020304" pitchFamily="18" charset="0"/>
              </a:rPr>
              <a:t>связаны между собой.</a:t>
            </a:r>
          </a:p>
        </p:txBody>
      </p:sp>
      <p:sp>
        <p:nvSpPr>
          <p:cNvPr id="3" name="Объект 2"/>
          <p:cNvSpPr>
            <a:spLocks noGrp="1"/>
          </p:cNvSpPr>
          <p:nvPr>
            <p:ph idx="1"/>
          </p:nvPr>
        </p:nvSpPr>
        <p:spPr>
          <a:xfrm>
            <a:off x="251520" y="3717032"/>
            <a:ext cx="3888432" cy="3312368"/>
          </a:xfrm>
        </p:spPr>
        <p:txBody>
          <a:bodyPr>
            <a:normAutofit/>
          </a:bodyPr>
          <a:lstStyle/>
          <a:p>
            <a:pPr marL="0" indent="0" algn="just">
              <a:buNone/>
            </a:pPr>
            <a:r>
              <a:rPr lang="ru-RU" sz="2800" dirty="0">
                <a:latin typeface="Times New Roman" panose="02020603050405020304" pitchFamily="18" charset="0"/>
                <a:cs typeface="Times New Roman" panose="02020603050405020304" pitchFamily="18" charset="0"/>
              </a:rPr>
              <a:t>Цель исследования – выяснить, как геометрия связана в нашей жизни с модой.</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650" t="1381" r="2307" b="2003"/>
          <a:stretch/>
        </p:blipFill>
        <p:spPr>
          <a:xfrm>
            <a:off x="4788024" y="476672"/>
            <a:ext cx="3816424" cy="5571102"/>
          </a:xfrm>
          <a:prstGeom prst="rect">
            <a:avLst/>
          </a:prstGeom>
        </p:spPr>
      </p:pic>
    </p:spTree>
    <p:extLst>
      <p:ext uri="{BB962C8B-B14F-4D97-AF65-F5344CB8AC3E}">
        <p14:creationId xmlns:p14="http://schemas.microsoft.com/office/powerpoint/2010/main" val="1194951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Autofit/>
          </a:bodyPr>
          <a:lstStyle/>
          <a:p>
            <a:pPr algn="just"/>
            <a:r>
              <a:rPr lang="ru-RU" sz="2400" dirty="0">
                <a:latin typeface="Times New Roman" panose="02020603050405020304" pitchFamily="18" charset="0"/>
                <a:cs typeface="Times New Roman" panose="02020603050405020304" pitchFamily="18" charset="0"/>
              </a:rPr>
              <a:t>Методы исследования – сбор информации, изучение теоретического материала, проведение опроса «В моде геометрия», анализ полученных данных, подготовка информации.</a:t>
            </a:r>
          </a:p>
        </p:txBody>
      </p:sp>
      <p:sp>
        <p:nvSpPr>
          <p:cNvPr id="3" name="Объект 2"/>
          <p:cNvSpPr>
            <a:spLocks noGrp="1"/>
          </p:cNvSpPr>
          <p:nvPr>
            <p:ph idx="1"/>
          </p:nvPr>
        </p:nvSpPr>
        <p:spPr>
          <a:xfrm>
            <a:off x="601216" y="5877272"/>
            <a:ext cx="8229600" cy="752947"/>
          </a:xfrm>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Исследовательская работа состоит из </a:t>
            </a:r>
            <a:r>
              <a:rPr lang="ru-RU" sz="2400" dirty="0" smtClean="0">
                <a:latin typeface="Times New Roman" panose="02020603050405020304" pitchFamily="18" charset="0"/>
                <a:cs typeface="Times New Roman" panose="02020603050405020304" pitchFamily="18" charset="0"/>
              </a:rPr>
              <a:t>введения и </a:t>
            </a:r>
            <a:r>
              <a:rPr lang="ru-RU" sz="2400" dirty="0">
                <a:latin typeface="Times New Roman" panose="02020603050405020304" pitchFamily="18" charset="0"/>
                <a:cs typeface="Times New Roman" panose="02020603050405020304" pitchFamily="18" charset="0"/>
              </a:rPr>
              <a:t>двух </a:t>
            </a:r>
            <a:r>
              <a:rPr lang="ru-RU" sz="2400" dirty="0" smtClean="0">
                <a:latin typeface="Times New Roman" panose="02020603050405020304" pitchFamily="18" charset="0"/>
                <a:cs typeface="Times New Roman" panose="02020603050405020304" pitchFamily="18" charset="0"/>
              </a:rPr>
              <a:t>глав.</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2337" r="16448" b="-2270"/>
          <a:stretch/>
        </p:blipFill>
        <p:spPr>
          <a:xfrm>
            <a:off x="2555776" y="1743440"/>
            <a:ext cx="4464496" cy="4130251"/>
          </a:xfrm>
          <a:prstGeom prst="rect">
            <a:avLst/>
          </a:prstGeom>
        </p:spPr>
      </p:pic>
    </p:spTree>
    <p:extLst>
      <p:ext uri="{BB962C8B-B14F-4D97-AF65-F5344CB8AC3E}">
        <p14:creationId xmlns:p14="http://schemas.microsoft.com/office/powerpoint/2010/main" val="100815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400" dirty="0">
                <a:latin typeface="Times New Roman" panose="02020603050405020304" pitchFamily="18" charset="0"/>
                <a:cs typeface="Times New Roman" panose="02020603050405020304" pitchFamily="18" charset="0"/>
              </a:rPr>
              <a:t>В 1 главе проектной работы исследовалась история возникновения геометрия и ее основные фигуры. </a:t>
            </a:r>
          </a:p>
        </p:txBody>
      </p:sp>
      <p:sp>
        <p:nvSpPr>
          <p:cNvPr id="3" name="Объект 2"/>
          <p:cNvSpPr>
            <a:spLocks noGrp="1"/>
          </p:cNvSpPr>
          <p:nvPr>
            <p:ph idx="1"/>
          </p:nvPr>
        </p:nvSpPr>
        <p:spPr>
          <a:xfrm>
            <a:off x="539552" y="4869160"/>
            <a:ext cx="8229600" cy="1512168"/>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Считается</a:t>
            </a:r>
            <a:r>
              <a:rPr lang="ru-RU" sz="2400" dirty="0">
                <a:latin typeface="Times New Roman" panose="02020603050405020304" pitchFamily="18" charset="0"/>
                <a:cs typeface="Times New Roman" panose="02020603050405020304" pitchFamily="18" charset="0"/>
              </a:rPr>
              <a:t>, что геометрия впервые стала важной, когда Египетский фараон хотел обложить налогом фермеров, которые выращивали урожай вдоль реки Нил.</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19" y="1340768"/>
            <a:ext cx="5317885" cy="3371436"/>
          </a:xfrm>
          <a:prstGeom prst="rect">
            <a:avLst/>
          </a:prstGeom>
        </p:spPr>
      </p:pic>
    </p:spTree>
    <p:extLst>
      <p:ext uri="{BB962C8B-B14F-4D97-AF65-F5344CB8AC3E}">
        <p14:creationId xmlns:p14="http://schemas.microsoft.com/office/powerpoint/2010/main" val="2572814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162" y="260648"/>
            <a:ext cx="8229600" cy="1143000"/>
          </a:xfrm>
        </p:spPr>
        <p:txBody>
          <a:bodyPr>
            <a:normAutofit/>
          </a:bodyPr>
          <a:lstStyle/>
          <a:p>
            <a:pPr algn="just"/>
            <a:r>
              <a:rPr lang="ru-RU" sz="2400" dirty="0" smtClean="0">
                <a:latin typeface="Times New Roman" panose="02020603050405020304" pitchFamily="18" charset="0"/>
                <a:cs typeface="Times New Roman" panose="02020603050405020304" pitchFamily="18" charset="0"/>
              </a:rPr>
              <a:t>Также свой вклад внесли известные математики.</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4869160"/>
            <a:ext cx="8229600" cy="1833067"/>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Пифагор </a:t>
            </a:r>
            <a:r>
              <a:rPr lang="ru-RU" sz="2400" dirty="0">
                <a:latin typeface="Times New Roman" panose="02020603050405020304" pitchFamily="18" charset="0"/>
                <a:cs typeface="Times New Roman" panose="02020603050405020304" pitchFamily="18" charset="0"/>
              </a:rPr>
              <a:t>был первым математиком, логически выводящим геометрические факты из основных принципов. Пифагор основал братство под названием "пифагорейцы", которые преследовали знания в математике, науке и философии.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3696" y="1071964"/>
            <a:ext cx="3744416" cy="3744416"/>
          </a:xfrm>
          <a:prstGeom prst="rect">
            <a:avLst/>
          </a:prstGeom>
        </p:spPr>
      </p:pic>
    </p:spTree>
    <p:extLst>
      <p:ext uri="{BB962C8B-B14F-4D97-AF65-F5344CB8AC3E}">
        <p14:creationId xmlns:p14="http://schemas.microsoft.com/office/powerpoint/2010/main" val="772496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pPr algn="just"/>
            <a:r>
              <a:rPr lang="ru-RU" sz="2400" dirty="0">
                <a:latin typeface="Times New Roman" panose="02020603050405020304" pitchFamily="18" charset="0"/>
                <a:cs typeface="Times New Roman" panose="02020603050405020304" pitchFamily="18" charset="0"/>
              </a:rPr>
              <a:t>Евклид Александрийский считается «отцом математики». Евклид ввел математическую строгость и аксиоматический метод, все еще используемый сегодня. Евклид изобрел 23 определения, 5 постулатов и 5 аксиом. </a:t>
            </a:r>
          </a:p>
        </p:txBody>
      </p:sp>
      <p:sp>
        <p:nvSpPr>
          <p:cNvPr id="3" name="Объект 2"/>
          <p:cNvSpPr>
            <a:spLocks noGrp="1"/>
          </p:cNvSpPr>
          <p:nvPr>
            <p:ph idx="1"/>
          </p:nvPr>
        </p:nvSpPr>
        <p:spPr>
          <a:xfrm>
            <a:off x="457200" y="5229200"/>
            <a:ext cx="8229600" cy="1184995"/>
          </a:xfrm>
        </p:spPr>
        <p:txBody>
          <a:bodyPr>
            <a:normAutofit lnSpcReduction="10000"/>
          </a:bodyPr>
          <a:lstStyle/>
          <a:p>
            <a:pPr marL="0" indent="0">
              <a:buNone/>
            </a:pPr>
            <a:r>
              <a:rPr lang="ru-RU" sz="2400" dirty="0" smtClean="0">
                <a:latin typeface="Times New Roman" panose="02020603050405020304" pitchFamily="18" charset="0"/>
                <a:cs typeface="Times New Roman" panose="02020603050405020304" pitchFamily="18" charset="0"/>
              </a:rPr>
              <a:t>Его </a:t>
            </a:r>
            <a:r>
              <a:rPr lang="ru-RU" sz="2400" dirty="0">
                <a:latin typeface="Times New Roman" panose="02020603050405020304" pitchFamily="18" charset="0"/>
                <a:cs typeface="Times New Roman" panose="02020603050405020304" pitchFamily="18" charset="0"/>
              </a:rPr>
              <a:t>книга “Начало”, написанная около 300 лет до нашей эры, считается самым влиятельным учебником всех времен и народов.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98" y="1770922"/>
            <a:ext cx="2341582" cy="33832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879971"/>
            <a:ext cx="5438028" cy="3165102"/>
          </a:xfrm>
          <a:prstGeom prst="rect">
            <a:avLst/>
          </a:prstGeom>
        </p:spPr>
      </p:pic>
    </p:spTree>
    <p:extLst>
      <p:ext uri="{BB962C8B-B14F-4D97-AF65-F5344CB8AC3E}">
        <p14:creationId xmlns:p14="http://schemas.microsoft.com/office/powerpoint/2010/main" val="22872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400" dirty="0">
                <a:latin typeface="Times New Roman" panose="02020603050405020304" pitchFamily="18" charset="0"/>
                <a:cs typeface="Times New Roman" panose="02020603050405020304" pitchFamily="18" charset="0"/>
              </a:rPr>
              <a:t>Геометрия делится на планиметрию и стереометрию. Планиметрия изучает фигуры на плоскости, стереометрия – в пространстве.</a:t>
            </a:r>
          </a:p>
        </p:txBody>
      </p:sp>
      <p:sp>
        <p:nvSpPr>
          <p:cNvPr id="3" name="Объект 2"/>
          <p:cNvSpPr>
            <a:spLocks noGrp="1"/>
          </p:cNvSpPr>
          <p:nvPr>
            <p:ph idx="1"/>
          </p:nvPr>
        </p:nvSpPr>
        <p:spPr>
          <a:xfrm>
            <a:off x="626924" y="5517232"/>
            <a:ext cx="8229600" cy="968971"/>
          </a:xfrm>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Но чаще всего в современной моде используется именно планиметрия.</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628800"/>
            <a:ext cx="4944567" cy="3708425"/>
          </a:xfrm>
          <a:prstGeom prst="rect">
            <a:avLst/>
          </a:prstGeom>
        </p:spPr>
      </p:pic>
    </p:spTree>
    <p:extLst>
      <p:ext uri="{BB962C8B-B14F-4D97-AF65-F5344CB8AC3E}">
        <p14:creationId xmlns:p14="http://schemas.microsoft.com/office/powerpoint/2010/main" val="3777239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864096"/>
          </a:xfrm>
        </p:spPr>
        <p:txBody>
          <a:bodyPr>
            <a:noAutofit/>
          </a:bodyPr>
          <a:lstStyle/>
          <a:p>
            <a:pPr algn="just"/>
            <a:r>
              <a:rPr lang="ru-RU" sz="2400" dirty="0">
                <a:latin typeface="Times New Roman" panose="02020603050405020304" pitchFamily="18" charset="0"/>
                <a:cs typeface="Times New Roman" panose="02020603050405020304" pitchFamily="18" charset="0"/>
              </a:rPr>
              <a:t>Во 2 главе мы ввели результаты опроса между 7 </a:t>
            </a:r>
            <a:r>
              <a:rPr lang="ru-RU" sz="2400" dirty="0" smtClean="0">
                <a:latin typeface="Times New Roman" panose="02020603050405020304" pitchFamily="18" charset="0"/>
                <a:cs typeface="Times New Roman" panose="02020603050405020304" pitchFamily="18" charset="0"/>
              </a:rPr>
              <a:t>классами.</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опросе приняли участие 58 учащихся.</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4653136"/>
            <a:ext cx="8229600" cy="1645643"/>
          </a:xfrm>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На первый вопрос: «Нравятся ли вам вещи с геометрическими фигурами?»  66% учащихся ответили, что они любят одежду с геометрическими фигурами, 24% - не любят, 10% - затруднились ответить. </a:t>
            </a:r>
          </a:p>
        </p:txBody>
      </p:sp>
      <p:graphicFrame>
        <p:nvGraphicFramePr>
          <p:cNvPr id="4" name="Диаграмма 3"/>
          <p:cNvGraphicFramePr/>
          <p:nvPr>
            <p:extLst>
              <p:ext uri="{D42A27DB-BD31-4B8C-83A1-F6EECF244321}">
                <p14:modId xmlns:p14="http://schemas.microsoft.com/office/powerpoint/2010/main" val="2712733675"/>
              </p:ext>
            </p:extLst>
          </p:nvPr>
        </p:nvGraphicFramePr>
        <p:xfrm>
          <a:off x="2843808" y="1340768"/>
          <a:ext cx="4176464" cy="3192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9936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5412894</TotalTime>
  <Words>983</Words>
  <Application>Microsoft Office PowerPoint</Application>
  <PresentationFormat>Экран (4:3)</PresentationFormat>
  <Paragraphs>50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ПРОЕКТНАЯ РАБОТА по математике В моде геометрия</vt:lpstr>
      <vt:lpstr>Геометрия - это наука, изучающая геометрические фигуры, их свойства. По мере развития науки постепенно накапливались различные формулы и правила. </vt:lpstr>
      <vt:lpstr>Гипотеза исследования – геометрия и мода всегда были, есть и будут всегда неотъемлемо связаны между собой.</vt:lpstr>
      <vt:lpstr>Методы исследования – сбор информации, изучение теоретического материала, проведение опроса «В моде геометрия», анализ полученных данных, подготовка информации.</vt:lpstr>
      <vt:lpstr>В 1 главе проектной работы исследовалась история возникновения геометрия и ее основные фигуры. </vt:lpstr>
      <vt:lpstr>Также свой вклад внесли известные математики.</vt:lpstr>
      <vt:lpstr>Евклид Александрийский считается «отцом математики». Евклид ввел математическую строгость и аксиоматический метод, все еще используемый сегодня. Евклид изобрел 23 определения, 5 постулатов и 5 аксиом. </vt:lpstr>
      <vt:lpstr>Геометрия делится на планиметрию и стереометрию. Планиметрия изучает фигуры на плоскости, стереометрия – в пространстве.</vt:lpstr>
      <vt:lpstr>Во 2 главе мы ввели результаты опроса между 7 классами. В опросе приняли участие 58 учащихся.</vt:lpstr>
      <vt:lpstr>Второй вопрос: «Какие именно узоры в одежде вы предпочитаете?» Анализ 2 вопроса показал, что 42%предпочитают полоски в одежде, 17% - квадраты, 15% - круги, 26% - затруднились ответить. </vt:lpstr>
      <vt:lpstr>Четвертый вопрос: «Необходимы ли современному человеку знания по геометрии?» 72% думают, что знания по геометрии важны в современном мире, 9% - не считают, 19% - затруднились ответить.</vt:lpstr>
      <vt:lpstr>Шестой вопрос: «Можете ли вы сами подобрать одежду к своему типу фигуры?» 82% ответили положительно, 7% - ответили отрицательно, 11% - затруднились ответить. </vt:lpstr>
      <vt:lpstr>Восьмой вопрос: «С какой профессией вы бы хотели связать свою жизнь с геометрией?» 49% хотят стать дизайнерами, 26% - инженерами, 11% - архитекторами, 14% - другая сфера. </vt:lpstr>
      <vt:lpstr>Так же в данной проектной работе мы исследовали типы фигур людей и сделали подбор силуэтов одежды к ним. В работе были выделены такие типы фигур, как: груша, песочные часы, яблоко, прямоугольник, перевернутый треугольник. </vt:lpstr>
      <vt:lpstr>Приведем один пример из работы: Тип фигуры песочные часы дает девушке полную свободу выбора платьев – почти все модели будут смотреться гармонично. Рекомендуется выбирать приталенные модели, особенно, если у девушки нет лишнего веса. Выбор юбок тоже очень велик, подходят все виды. Из брюк подойдут облегающие модели. Но от крупных узоров стоит отказаться </vt:lpstr>
      <vt:lpstr>Оказалось, что у лица как и фигуры, имеются типы форм. К каждой форме лица требуется тщательная подборка прически. </vt:lpstr>
      <vt:lpstr>В настоящее время в маникюре в моду вошла естественность. Исключаются замысловатые формы ногтей, типа треугольник и квадрат. </vt:lpstr>
      <vt:lpstr>Пример:  </vt:lpstr>
      <vt:lpstr>Таким образом, данная работа показала, как геометрия использовалась раньше и как используется сейчас. Мы считаем, что данная тема сейчас весьма актуальна, так как геометрия – это не просто наука, а также мода и все, что нас окружает. Без знания геометрии было бы трудно существовать в современном мире.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ПРОЕКТНАЯ РАБОТА по математике В моде геометрия</dc:title>
  <dc:creator>Пользователь</dc:creator>
  <cp:lastModifiedBy>Пользователь</cp:lastModifiedBy>
  <cp:revision>13</cp:revision>
  <dcterms:created xsi:type="dcterms:W3CDTF">2012-12-31T21:06:00Z</dcterms:created>
  <dcterms:modified xsi:type="dcterms:W3CDTF">2023-04-17T17:08:30Z</dcterms:modified>
</cp:coreProperties>
</file>