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4" r:id="rId4"/>
    <p:sldMasterId id="2147484116" r:id="rId5"/>
  </p:sldMasterIdLst>
  <p:notesMasterIdLst>
    <p:notesMasterId r:id="rId19"/>
  </p:notesMasterIdLst>
  <p:sldIdLst>
    <p:sldId id="360" r:id="rId6"/>
    <p:sldId id="508" r:id="rId7"/>
    <p:sldId id="517" r:id="rId8"/>
    <p:sldId id="510" r:id="rId9"/>
    <p:sldId id="509" r:id="rId10"/>
    <p:sldId id="511" r:id="rId11"/>
    <p:sldId id="512" r:id="rId12"/>
    <p:sldId id="513" r:id="rId13"/>
    <p:sldId id="518" r:id="rId14"/>
    <p:sldId id="514" r:id="rId15"/>
    <p:sldId id="515" r:id="rId16"/>
    <p:sldId id="516" r:id="rId17"/>
    <p:sldId id="519" r:id="rId18"/>
  </p:sldIdLst>
  <p:sldSz cx="18288000" cy="10287000"/>
  <p:notesSz cx="10018713" cy="6888163"/>
  <p:defaultTextStyle>
    <a:defPPr>
      <a:defRPr lang="ru-RU"/>
    </a:defPPr>
    <a:lvl1pPr marL="0" algn="l" defTabSz="899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9621" algn="l" defTabSz="899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9234" algn="l" defTabSz="899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48820" algn="l" defTabSz="899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98404" algn="l" defTabSz="899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47978" algn="l" defTabSz="899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97557" algn="l" defTabSz="899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47150" algn="l" defTabSz="899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96736" algn="l" defTabSz="8992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4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7029" autoAdjust="0"/>
  </p:normalViewPr>
  <p:slideViewPr>
    <p:cSldViewPr snapToObjects="1">
      <p:cViewPr>
        <p:scale>
          <a:sx n="66" d="100"/>
          <a:sy n="66" d="100"/>
        </p:scale>
        <p:origin x="-336" y="-110"/>
      </p:cViewPr>
      <p:guideLst>
        <p:guide orient="horz" pos="3144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330" cy="7633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4408"/>
          </a:xfrm>
          <a:prstGeom prst="rect">
            <a:avLst/>
          </a:prstGeom>
        </p:spPr>
        <p:txBody>
          <a:bodyPr vert="horz" lIns="54096" tIns="27048" rIns="54096" bIns="27048" rtlCol="0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4662" y="0"/>
            <a:ext cx="4341442" cy="344408"/>
          </a:xfrm>
          <a:prstGeom prst="rect">
            <a:avLst/>
          </a:prstGeom>
        </p:spPr>
        <p:txBody>
          <a:bodyPr vert="horz" lIns="54096" tIns="27048" rIns="54096" bIns="27048" rtlCol="0"/>
          <a:lstStyle>
            <a:lvl1pPr algn="r">
              <a:defRPr sz="700"/>
            </a:lvl1pPr>
          </a:lstStyle>
          <a:p>
            <a:fld id="{E7113773-98A9-48AE-8B11-1B8B1B7D6E54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2637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4096" tIns="27048" rIns="54096" bIns="2704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872" y="3271880"/>
            <a:ext cx="8014970" cy="3099673"/>
          </a:xfrm>
          <a:prstGeom prst="rect">
            <a:avLst/>
          </a:prstGeom>
        </p:spPr>
        <p:txBody>
          <a:bodyPr vert="horz" lIns="54096" tIns="27048" rIns="54096" bIns="2704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692"/>
            <a:ext cx="4341442" cy="344408"/>
          </a:xfrm>
          <a:prstGeom prst="rect">
            <a:avLst/>
          </a:prstGeom>
        </p:spPr>
        <p:txBody>
          <a:bodyPr vert="horz" lIns="54096" tIns="27048" rIns="54096" bIns="27048" rtlCol="0" anchor="b"/>
          <a:lstStyle>
            <a:lvl1pPr algn="l">
              <a:defRPr sz="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4662" y="6542692"/>
            <a:ext cx="4341442" cy="344408"/>
          </a:xfrm>
          <a:prstGeom prst="rect">
            <a:avLst/>
          </a:prstGeom>
        </p:spPr>
        <p:txBody>
          <a:bodyPr vert="horz" lIns="54096" tIns="27048" rIns="54096" bIns="27048" rtlCol="0" anchor="b"/>
          <a:lstStyle>
            <a:lvl1pPr algn="r">
              <a:defRPr sz="700"/>
            </a:lvl1pPr>
          </a:lstStyle>
          <a:p>
            <a:fld id="{EEDD28C8-F75B-4EF5-BF55-5B197EB52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9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9621" algn="l" defTabSz="899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9234" algn="l" defTabSz="899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48820" algn="l" defTabSz="899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98404" algn="l" defTabSz="899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47978" algn="l" defTabSz="899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97557" algn="l" defTabSz="899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47150" algn="l" defTabSz="899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96736" algn="l" defTabSz="8992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77" y="3189116"/>
            <a:ext cx="155448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807"/>
            <a:ext cx="12801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7140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7140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7140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9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7701"/>
            <a:ext cx="15773400" cy="198834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738" y="2521746"/>
            <a:ext cx="77366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3454" indent="0">
              <a:buNone/>
              <a:defRPr sz="3000" b="1"/>
            </a:lvl2pPr>
            <a:lvl3pPr marL="1366959" indent="0">
              <a:buNone/>
              <a:defRPr sz="2900" b="1"/>
            </a:lvl3pPr>
            <a:lvl4pPr marL="2050430" indent="0">
              <a:buNone/>
              <a:defRPr sz="2400" b="1"/>
            </a:lvl4pPr>
            <a:lvl5pPr marL="2733914" indent="0">
              <a:buNone/>
              <a:defRPr sz="2400" b="1"/>
            </a:lvl5pPr>
            <a:lvl6pPr marL="3417372" indent="0">
              <a:buNone/>
              <a:defRPr sz="2400" b="1"/>
            </a:lvl6pPr>
            <a:lvl7pPr marL="4100832" indent="0">
              <a:buNone/>
              <a:defRPr sz="2400" b="1"/>
            </a:lvl7pPr>
            <a:lvl8pPr marL="4784306" indent="0">
              <a:buNone/>
              <a:defRPr sz="2400" b="1"/>
            </a:lvl8pPr>
            <a:lvl9pPr marL="5467787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738" y="3757616"/>
            <a:ext cx="77366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15" y="2521746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3454" indent="0">
              <a:buNone/>
              <a:defRPr sz="3000" b="1"/>
            </a:lvl2pPr>
            <a:lvl3pPr marL="1366959" indent="0">
              <a:buNone/>
              <a:defRPr sz="2900" b="1"/>
            </a:lvl3pPr>
            <a:lvl4pPr marL="2050430" indent="0">
              <a:buNone/>
              <a:defRPr sz="2400" b="1"/>
            </a:lvl4pPr>
            <a:lvl5pPr marL="2733914" indent="0">
              <a:buNone/>
              <a:defRPr sz="2400" b="1"/>
            </a:lvl5pPr>
            <a:lvl6pPr marL="3417372" indent="0">
              <a:buNone/>
              <a:defRPr sz="2400" b="1"/>
            </a:lvl6pPr>
            <a:lvl7pPr marL="4100832" indent="0">
              <a:buNone/>
              <a:defRPr sz="2400" b="1"/>
            </a:lvl7pPr>
            <a:lvl8pPr marL="4784306" indent="0">
              <a:buNone/>
              <a:defRPr sz="2400" b="1"/>
            </a:lvl8pPr>
            <a:lvl9pPr marL="5467787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15" y="3757616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379D-5DA6-4A17-8A9E-2F4C7816D6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2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3BD8-014F-4503-9D0A-339D6CA82A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E63C-F2C5-4A2F-B995-69315E414D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80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734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4782" y="1481234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734" y="308612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3454" indent="0">
              <a:buNone/>
              <a:defRPr sz="2300"/>
            </a:lvl2pPr>
            <a:lvl3pPr marL="1366959" indent="0">
              <a:buNone/>
              <a:defRPr sz="1800"/>
            </a:lvl3pPr>
            <a:lvl4pPr marL="2050430" indent="0">
              <a:buNone/>
              <a:defRPr sz="1700"/>
            </a:lvl4pPr>
            <a:lvl5pPr marL="2733914" indent="0">
              <a:buNone/>
              <a:defRPr sz="1700"/>
            </a:lvl5pPr>
            <a:lvl6pPr marL="3417372" indent="0">
              <a:buNone/>
              <a:defRPr sz="1700"/>
            </a:lvl6pPr>
            <a:lvl7pPr marL="4100832" indent="0">
              <a:buNone/>
              <a:defRPr sz="1700"/>
            </a:lvl7pPr>
            <a:lvl8pPr marL="4784306" indent="0">
              <a:buNone/>
              <a:defRPr sz="1700"/>
            </a:lvl8pPr>
            <a:lvl9pPr marL="5467787" indent="0">
              <a:buNone/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7686-0A76-4622-A5A9-555E67CC45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0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734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4782" y="1481234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3454" indent="0">
              <a:buNone/>
              <a:defRPr sz="4200"/>
            </a:lvl2pPr>
            <a:lvl3pPr marL="1366959" indent="0">
              <a:buNone/>
              <a:defRPr sz="3600"/>
            </a:lvl3pPr>
            <a:lvl4pPr marL="2050430" indent="0">
              <a:buNone/>
              <a:defRPr sz="3000"/>
            </a:lvl4pPr>
            <a:lvl5pPr marL="2733914" indent="0">
              <a:buNone/>
              <a:defRPr sz="3000"/>
            </a:lvl5pPr>
            <a:lvl6pPr marL="3417372" indent="0">
              <a:buNone/>
              <a:defRPr sz="3000"/>
            </a:lvl6pPr>
            <a:lvl7pPr marL="4100832" indent="0">
              <a:buNone/>
              <a:defRPr sz="3000"/>
            </a:lvl7pPr>
            <a:lvl8pPr marL="4784306" indent="0">
              <a:buNone/>
              <a:defRPr sz="3000"/>
            </a:lvl8pPr>
            <a:lvl9pPr marL="5467787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734" y="308612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3454" indent="0">
              <a:buNone/>
              <a:defRPr sz="2300"/>
            </a:lvl2pPr>
            <a:lvl3pPr marL="1366959" indent="0">
              <a:buNone/>
              <a:defRPr sz="1800"/>
            </a:lvl3pPr>
            <a:lvl4pPr marL="2050430" indent="0">
              <a:buNone/>
              <a:defRPr sz="1700"/>
            </a:lvl4pPr>
            <a:lvl5pPr marL="2733914" indent="0">
              <a:buNone/>
              <a:defRPr sz="1700"/>
            </a:lvl5pPr>
            <a:lvl6pPr marL="3417372" indent="0">
              <a:buNone/>
              <a:defRPr sz="1700"/>
            </a:lvl6pPr>
            <a:lvl7pPr marL="4100832" indent="0">
              <a:buNone/>
              <a:defRPr sz="1700"/>
            </a:lvl7pPr>
            <a:lvl8pPr marL="4784306" indent="0">
              <a:buNone/>
              <a:defRPr sz="1700"/>
            </a:lvl8pPr>
            <a:lvl9pPr marL="5467787" indent="0">
              <a:buNone/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0AD4-D4E2-4910-BC69-D1E1FB4F8A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65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D79F-0950-456C-AC60-FAD58A2CB8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80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7353" y="547729"/>
            <a:ext cx="3943350" cy="871775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27" y="547729"/>
            <a:ext cx="11601450" cy="87177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8246-FC40-4AB2-AD4D-02C2DF2DEA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9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7140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7140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7140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121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121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217920" y="9567140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914400" y="9567140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3167362" y="9567140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5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217920" y="9567140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914400" y="9567140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3167362" y="9567140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2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217920" y="9567140"/>
            <a:ext cx="5852160" cy="276998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914400" y="9567140"/>
            <a:ext cx="4206240" cy="276998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3167362" y="9567140"/>
            <a:ext cx="4206240" cy="276998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83546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0307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3454" indent="0" algn="ctr">
              <a:buNone/>
              <a:defRPr sz="3000"/>
            </a:lvl2pPr>
            <a:lvl3pPr marL="1366959" indent="0" algn="ctr">
              <a:buNone/>
              <a:defRPr sz="2900"/>
            </a:lvl3pPr>
            <a:lvl4pPr marL="2050430" indent="0" algn="ctr">
              <a:buNone/>
              <a:defRPr sz="2400"/>
            </a:lvl4pPr>
            <a:lvl5pPr marL="2733914" indent="0" algn="ctr">
              <a:buNone/>
              <a:defRPr sz="2400"/>
            </a:lvl5pPr>
            <a:lvl6pPr marL="3417372" indent="0" algn="ctr">
              <a:buNone/>
              <a:defRPr sz="2400"/>
            </a:lvl6pPr>
            <a:lvl7pPr marL="4100832" indent="0" algn="ctr">
              <a:buNone/>
              <a:defRPr sz="2400"/>
            </a:lvl7pPr>
            <a:lvl8pPr marL="4784306" indent="0" algn="ctr">
              <a:buNone/>
              <a:defRPr sz="2400"/>
            </a:lvl8pPr>
            <a:lvl9pPr marL="5467787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1730-ADF5-4AA4-AD94-C07D5887B3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C2B3-2E47-4390-9E23-C2D9CF4D01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8" y="2564705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8" y="6884261"/>
            <a:ext cx="15773400" cy="2250282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345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6695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0504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339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1737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0083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843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677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29D0-2F25-4E34-B3D2-D5F38E5119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4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38458"/>
            <a:ext cx="7772400" cy="65270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8300" y="2738458"/>
            <a:ext cx="7772400" cy="65270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ACA2-C7E4-45B0-9310-831BB1F5D7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7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707"/>
            <a:ext cx="1645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121"/>
            <a:ext cx="1645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7137"/>
            <a:ext cx="5852160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15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7137"/>
            <a:ext cx="4206240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152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1528"/>
              <a:t>5/23/2023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2" y="9567137"/>
            <a:ext cx="4206240" cy="276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1528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15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3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0729">
        <a:defRPr>
          <a:latin typeface="+mn-lt"/>
          <a:ea typeface="+mn-ea"/>
          <a:cs typeface="+mn-cs"/>
        </a:defRPr>
      </a:lvl2pPr>
      <a:lvl3pPr marL="821528">
        <a:defRPr>
          <a:latin typeface="+mn-lt"/>
          <a:ea typeface="+mn-ea"/>
          <a:cs typeface="+mn-cs"/>
        </a:defRPr>
      </a:lvl3pPr>
      <a:lvl4pPr marL="1232292">
        <a:defRPr>
          <a:latin typeface="+mn-lt"/>
          <a:ea typeface="+mn-ea"/>
          <a:cs typeface="+mn-cs"/>
        </a:defRPr>
      </a:lvl4pPr>
      <a:lvl5pPr marL="1643007">
        <a:defRPr>
          <a:latin typeface="+mn-lt"/>
          <a:ea typeface="+mn-ea"/>
          <a:cs typeface="+mn-cs"/>
        </a:defRPr>
      </a:lvl5pPr>
      <a:lvl6pPr marL="2053740">
        <a:defRPr>
          <a:latin typeface="+mn-lt"/>
          <a:ea typeface="+mn-ea"/>
          <a:cs typeface="+mn-cs"/>
        </a:defRPr>
      </a:lvl6pPr>
      <a:lvl7pPr marL="2464502">
        <a:defRPr>
          <a:latin typeface="+mn-lt"/>
          <a:ea typeface="+mn-ea"/>
          <a:cs typeface="+mn-cs"/>
        </a:defRPr>
      </a:lvl7pPr>
      <a:lvl8pPr marL="2875233">
        <a:defRPr>
          <a:latin typeface="+mn-lt"/>
          <a:ea typeface="+mn-ea"/>
          <a:cs typeface="+mn-cs"/>
        </a:defRPr>
      </a:lvl8pPr>
      <a:lvl9pPr marL="328598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0729">
        <a:defRPr>
          <a:latin typeface="+mn-lt"/>
          <a:ea typeface="+mn-ea"/>
          <a:cs typeface="+mn-cs"/>
        </a:defRPr>
      </a:lvl2pPr>
      <a:lvl3pPr marL="821528">
        <a:defRPr>
          <a:latin typeface="+mn-lt"/>
          <a:ea typeface="+mn-ea"/>
          <a:cs typeface="+mn-cs"/>
        </a:defRPr>
      </a:lvl3pPr>
      <a:lvl4pPr marL="1232292">
        <a:defRPr>
          <a:latin typeface="+mn-lt"/>
          <a:ea typeface="+mn-ea"/>
          <a:cs typeface="+mn-cs"/>
        </a:defRPr>
      </a:lvl4pPr>
      <a:lvl5pPr marL="1643007">
        <a:defRPr>
          <a:latin typeface="+mn-lt"/>
          <a:ea typeface="+mn-ea"/>
          <a:cs typeface="+mn-cs"/>
        </a:defRPr>
      </a:lvl5pPr>
      <a:lvl6pPr marL="2053740">
        <a:defRPr>
          <a:latin typeface="+mn-lt"/>
          <a:ea typeface="+mn-ea"/>
          <a:cs typeface="+mn-cs"/>
        </a:defRPr>
      </a:lvl6pPr>
      <a:lvl7pPr marL="2464502">
        <a:defRPr>
          <a:latin typeface="+mn-lt"/>
          <a:ea typeface="+mn-ea"/>
          <a:cs typeface="+mn-cs"/>
        </a:defRPr>
      </a:lvl7pPr>
      <a:lvl8pPr marL="2875233">
        <a:defRPr>
          <a:latin typeface="+mn-lt"/>
          <a:ea typeface="+mn-ea"/>
          <a:cs typeface="+mn-cs"/>
        </a:defRPr>
      </a:lvl8pPr>
      <a:lvl9pPr marL="328598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701"/>
            <a:ext cx="15773400" cy="1988346"/>
          </a:xfrm>
          <a:prstGeom prst="rect">
            <a:avLst/>
          </a:prstGeom>
        </p:spPr>
        <p:txBody>
          <a:bodyPr vert="horz" lIns="136703" tIns="68375" rIns="136703" bIns="6837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58"/>
            <a:ext cx="15773400" cy="6527009"/>
          </a:xfrm>
          <a:prstGeom prst="rect">
            <a:avLst/>
          </a:prstGeom>
        </p:spPr>
        <p:txBody>
          <a:bodyPr vert="horz" lIns="136703" tIns="68375" rIns="136703" bIns="6837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602"/>
            <a:ext cx="4114800" cy="547688"/>
          </a:xfrm>
          <a:prstGeom prst="rect">
            <a:avLst/>
          </a:prstGeom>
        </p:spPr>
        <p:txBody>
          <a:bodyPr vert="horz" lIns="136703" tIns="68375" rIns="136703" bIns="68375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6959"/>
            <a:fld id="{E02FA74F-CDCD-48C6-9815-C62AD65B59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66959"/>
              <a:t>23.05.2023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602"/>
            <a:ext cx="6172200" cy="547688"/>
          </a:xfrm>
          <a:prstGeom prst="rect">
            <a:avLst/>
          </a:prstGeom>
        </p:spPr>
        <p:txBody>
          <a:bodyPr vert="horz" lIns="136703" tIns="68375" rIns="136703" bIns="68375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695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602"/>
            <a:ext cx="4114800" cy="547688"/>
          </a:xfrm>
          <a:prstGeom prst="rect">
            <a:avLst/>
          </a:prstGeom>
        </p:spPr>
        <p:txBody>
          <a:bodyPr vert="horz" lIns="136703" tIns="68375" rIns="136703" bIns="68375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6959"/>
            <a:fld id="{C8EB619A-63F2-4565-BA44-1FA177EA26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6695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2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hf hdr="0" ftr="0" dt="0"/>
  <p:txStyles>
    <p:titleStyle>
      <a:lvl1pPr algn="l" defTabSz="1366959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759" indent="-341759" algn="l" defTabSz="136695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5232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686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2142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75627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759113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42585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6055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9520" indent="-341759" algn="l" defTabSz="13669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454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6959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430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733914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417372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100832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784306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467787" algn="l" defTabSz="136695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9350" y="3845890"/>
            <a:ext cx="16410950" cy="1568540"/>
          </a:xfrm>
          <a:prstGeom prst="rect">
            <a:avLst/>
          </a:prstGeom>
        </p:spPr>
        <p:txBody>
          <a:bodyPr wrap="square" lIns="90324" tIns="45165" rIns="90324" bIns="45165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Проектная деятельность 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на уроках  русского языка и литературы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8039" y="6135790"/>
            <a:ext cx="8282261" cy="1937872"/>
          </a:xfrm>
          <a:prstGeom prst="rect">
            <a:avLst/>
          </a:prstGeom>
          <a:noFill/>
        </p:spPr>
        <p:txBody>
          <a:bodyPr wrap="square" lIns="90324" tIns="45165" rIns="90324" bIns="45165" rtlCol="0">
            <a:spAutoFit/>
          </a:bodyPr>
          <a:lstStyle/>
          <a:p>
            <a:r>
              <a:rPr lang="ru-RU" sz="3000" b="1" dirty="0" err="1" smtClean="0">
                <a:solidFill>
                  <a:schemeClr val="tx2"/>
                </a:solidFill>
              </a:rPr>
              <a:t>Гимадиева</a:t>
            </a:r>
            <a:r>
              <a:rPr lang="ru-RU" sz="3000" b="1" dirty="0" smtClean="0">
                <a:solidFill>
                  <a:schemeClr val="tx2"/>
                </a:solidFill>
              </a:rPr>
              <a:t> </a:t>
            </a:r>
            <a:r>
              <a:rPr lang="ru-RU" sz="3000" b="1" dirty="0" err="1" smtClean="0">
                <a:solidFill>
                  <a:schemeClr val="tx2"/>
                </a:solidFill>
              </a:rPr>
              <a:t>Гульгена</a:t>
            </a:r>
            <a:r>
              <a:rPr lang="ru-RU" sz="3000" b="1" dirty="0" smtClean="0">
                <a:solidFill>
                  <a:schemeClr val="tx2"/>
                </a:solidFill>
              </a:rPr>
              <a:t> </a:t>
            </a:r>
            <a:r>
              <a:rPr lang="ru-RU" sz="3000" b="1" dirty="0" err="1" smtClean="0">
                <a:solidFill>
                  <a:schemeClr val="tx2"/>
                </a:solidFill>
              </a:rPr>
              <a:t>Нурулловна</a:t>
            </a:r>
            <a:r>
              <a:rPr lang="ru-RU" sz="3000" b="1" dirty="0" smtClean="0">
                <a:solidFill>
                  <a:schemeClr val="tx2"/>
                </a:solidFill>
              </a:rPr>
              <a:t>, </a:t>
            </a:r>
          </a:p>
          <a:p>
            <a:r>
              <a:rPr lang="ru-RU" sz="3000" dirty="0" smtClean="0">
                <a:solidFill>
                  <a:schemeClr val="tx2"/>
                </a:solidFill>
              </a:rPr>
              <a:t>учитель русского языка и литературы</a:t>
            </a:r>
          </a:p>
          <a:p>
            <a:r>
              <a:rPr lang="ru-RU" sz="3000" dirty="0" smtClean="0">
                <a:solidFill>
                  <a:schemeClr val="tx2"/>
                </a:solidFill>
              </a:rPr>
              <a:t>1ой квалификационной категории</a:t>
            </a:r>
          </a:p>
          <a:p>
            <a:r>
              <a:rPr lang="ru-RU" sz="3000" dirty="0" smtClean="0">
                <a:solidFill>
                  <a:schemeClr val="tx2"/>
                </a:solidFill>
              </a:rPr>
              <a:t>МБОУ «</a:t>
            </a:r>
            <a:r>
              <a:rPr lang="ru-RU" sz="3000" dirty="0" err="1" smtClean="0">
                <a:solidFill>
                  <a:schemeClr val="tx2"/>
                </a:solidFill>
              </a:rPr>
              <a:t>Качелинская</a:t>
            </a:r>
            <a:r>
              <a:rPr lang="ru-RU" sz="3000" dirty="0" smtClean="0">
                <a:solidFill>
                  <a:schemeClr val="tx2"/>
                </a:solidFill>
              </a:rPr>
              <a:t> ООШ» Арского района РТ</a:t>
            </a:r>
            <a:endParaRPr lang="ru-RU" sz="30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5" y="9036330"/>
            <a:ext cx="9999230" cy="105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00" y="787679"/>
            <a:ext cx="6613340" cy="103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User\Desktop\ИФТЕ 2023\Лого 2023\ifte 2023 на светлый 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440" y="334709"/>
            <a:ext cx="3205860" cy="194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0" y="668743"/>
            <a:ext cx="4885120" cy="76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ИФТЕ 2023\Лого 2023\ifte 2023 на светлый 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390" y="334710"/>
            <a:ext cx="2366230" cy="14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Файл:Эмблема КФУ с 2015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0490" y="1436898"/>
            <a:ext cx="16563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+mj-ea"/>
                <a:cs typeface="+mj-cs"/>
              </a:rPr>
              <a:t>Проектно-исследовательская  деятельность </a:t>
            </a:r>
            <a:endParaRPr lang="ru-RU" sz="4800" kern="0" dirty="0" smtClean="0">
              <a:solidFill>
                <a:schemeClr val="accent5">
                  <a:lumMod val="75000"/>
                </a:schemeClr>
              </a:solidFill>
              <a:latin typeface="Times New Roman"/>
              <a:ea typeface="+mj-ea"/>
              <a:cs typeface="+mj-cs"/>
            </a:endParaRPr>
          </a:p>
          <a:p>
            <a:pPr lvl="0"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kern="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+mj-ea"/>
                <a:cs typeface="+mj-cs"/>
              </a:rPr>
              <a:t>по </a:t>
            </a:r>
            <a:r>
              <a:rPr lang="ru-RU" sz="48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+mj-ea"/>
                <a:cs typeface="+mj-cs"/>
              </a:rPr>
              <a:t>русскому языку  в 5, 6 классах</a:t>
            </a:r>
            <a:endParaRPr lang="ru-RU" sz="4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Google Shape;226;p36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030" y="3006558"/>
            <a:ext cx="15723980" cy="6487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3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0" y="668743"/>
            <a:ext cx="4885120" cy="76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ИФТЕ 2023\Лого 2023\ifte 2023 на светлый 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390" y="334710"/>
            <a:ext cx="2366230" cy="14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Файл:Эмблема КФУ с 2015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0490" y="1436898"/>
            <a:ext cx="16563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+mj-ea"/>
                <a:cs typeface="+mj-cs"/>
              </a:rPr>
              <a:t>Проектная деятельность по литературе в 5, 6 классах</a:t>
            </a:r>
            <a:endParaRPr lang="ru-RU" sz="4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ogle Shape;208;p33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5230" y="2289914"/>
            <a:ext cx="16240390" cy="7433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7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0" y="668743"/>
            <a:ext cx="4885120" cy="76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ИФТЕ 2023\Лого 2023\ifte 2023 на светлый 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390" y="334710"/>
            <a:ext cx="2366230" cy="14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Файл:Эмблема КФУ с 2015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11000" y="2013970"/>
            <a:ext cx="1576214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проекта - это путь к саморазвитию личности через осознание собственных потребностей, через самореализацию в предметной деятельности. Среди современных педагогических технологий в последние годы проектная деятельность учащихся приобретает все большую популярность, т.к. она</a:t>
            </a:r>
          </a:p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Личностно ориентирована;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Характеризуется возрастанием интереса и вовлеченности в работу по мере ее выполнения;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Позволяет реализовывать педагогические цели на всех этапах;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Позволяет учиться на собственном опыте, на реализации конкретного дела;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Приносит удовлетворение ученикам, видящим продукт собственного труда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0" y="668743"/>
            <a:ext cx="4885120" cy="76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ИФТЕ 2023\Лого 2023\ifte 2023 на светлый 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390" y="334710"/>
            <a:ext cx="2366230" cy="14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Файл:Эмблема КФУ с 2015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37549" y="1770932"/>
            <a:ext cx="1677460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помнить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что невозможно заставить человека творить…</a:t>
            </a:r>
          </a:p>
          <a:p>
            <a:pPr algn="just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Как писал фантаст А. Азимов в своем замечательном рассказе «Профессия», человек сам должен прийти к желанию искать, пробовать и ошибаться. И только тот, кто готов отстаивать свое право творить, способен на настоящее творчество, задача же учителей русского языка и литературы - мотивировать учащихся на это творчество, помочь им делать свои маленькие, а может, (кто знает?) и большие открытия.</a:t>
            </a:r>
          </a:p>
        </p:txBody>
      </p:sp>
    </p:spTree>
    <p:extLst>
      <p:ext uri="{BB962C8B-B14F-4D97-AF65-F5344CB8AC3E}">
        <p14:creationId xmlns:p14="http://schemas.microsoft.com/office/powerpoint/2010/main" val="31291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0" y="668743"/>
            <a:ext cx="4885120" cy="76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ИФТЕ 2023\Лого 2023\ifte 2023 на светлый 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390" y="334710"/>
            <a:ext cx="2366230" cy="14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Файл:Эмблема КФУ с 2015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58340" y="2013970"/>
            <a:ext cx="15075175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 методике преподавания русского языка и литературы метод проектов занимает особое место, так как позволяет ученику самостоятельно формировать собственные интеллектуальные  структуры, воспитывает способность  к обучению, рассуждению, действию.  Это позволяет преодолеть созерцательность,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рефлексивность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и пассивность учащихся в обучении. Метод проектов формирует креативно-интеллектуальную активность, коммуникативные умения, широкое усвоение информационных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3974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0" y="668743"/>
            <a:ext cx="4885120" cy="76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ИФТЕ 2023\Лого 2023\ifte 2023 на светлый 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390" y="334710"/>
            <a:ext cx="2366230" cy="14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Файл:Эмблема КФУ с 2015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6690" y="1052821"/>
            <a:ext cx="1656361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овладения учащимися информационно-коммуникативными, проектными, исследовательскими умениями, навыками планирования, самоконтроля и самооценки, а также поддержания и повышения мотивации к изучению предметов «Русский язык и литература» я активно внедряю метод проектов в свою педагогическую деятельность и считаю, что данная педагогическая технология является органичной составной частью процесса обучения, активизирует познавательную деятельность учащихся, формирует определённые личностные качества обучающихся.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0" y="668743"/>
            <a:ext cx="4885120" cy="76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ИФТЕ 2023\Лого 2023\ifte 2023 на светлый 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390" y="334710"/>
            <a:ext cx="2366230" cy="14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Файл:Эмблема КФУ с 2015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02260" y="2166630"/>
            <a:ext cx="16563610" cy="909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Учитель </a:t>
            </a:r>
            <a:r>
              <a:rPr lang="ru-RU" sz="3600" b="1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русского языка и литературы в работе сталкивается с серьёзными проблемами, среди которых можно выделить следующие</a:t>
            </a:r>
            <a:r>
              <a:rPr lang="ru-RU" sz="3600" b="1" kern="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 lvl="0" indent="45085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4000" b="1" kern="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457200" lvl="0" indent="-457200" algn="just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4000" b="1" kern="0" dirty="0" smtClean="0">
                <a:latin typeface="Times New Roman"/>
                <a:ea typeface="Calibri"/>
                <a:cs typeface="Times New Roman"/>
              </a:rPr>
              <a:t>Ученики мало читают, особенно художественную литературу;</a:t>
            </a:r>
          </a:p>
          <a:p>
            <a:pPr marL="457200" lvl="0" indent="-457200" algn="just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4000" b="1" kern="0" dirty="0" smtClean="0">
                <a:latin typeface="Times New Roman"/>
                <a:ea typeface="Calibri"/>
                <a:cs typeface="Times New Roman"/>
              </a:rPr>
              <a:t>У них недостаточно развит навык работы с информационными источниками;</a:t>
            </a:r>
          </a:p>
          <a:p>
            <a:pPr marL="457200" lvl="0" indent="-457200" algn="just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4000" b="1" kern="0" dirty="0" smtClean="0">
                <a:latin typeface="Times New Roman"/>
                <a:ea typeface="Calibri"/>
                <a:cs typeface="Times New Roman"/>
              </a:rPr>
              <a:t>Чрезмерно увлекаясь </a:t>
            </a:r>
            <a:r>
              <a:rPr lang="ru-RU" sz="4000" b="1" kern="0" dirty="0" err="1" smtClean="0">
                <a:latin typeface="Times New Roman"/>
                <a:ea typeface="Calibri"/>
                <a:cs typeface="Times New Roman"/>
              </a:rPr>
              <a:t>интернет-ресурсами</a:t>
            </a:r>
            <a:r>
              <a:rPr lang="ru-RU" sz="4000" b="1" kern="0" dirty="0" smtClean="0">
                <a:latin typeface="Times New Roman"/>
                <a:ea typeface="Calibri"/>
                <a:cs typeface="Times New Roman"/>
              </a:rPr>
              <a:t>, «скачивают» информация, а не анализируют;</a:t>
            </a:r>
          </a:p>
          <a:p>
            <a:pPr marL="457200" lvl="0" indent="-457200" algn="just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4000" b="1" kern="0" dirty="0" smtClean="0">
                <a:latin typeface="Times New Roman"/>
                <a:ea typeface="Calibri"/>
                <a:cs typeface="Times New Roman"/>
              </a:rPr>
              <a:t>Словарный состав категорически снижается, как следствие возникают затруднения с умением грамотно формулировать мысли. </a:t>
            </a:r>
          </a:p>
          <a:p>
            <a:pPr lvl="0" indent="45085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2800" b="1" kern="0" dirty="0" smtClean="0">
              <a:latin typeface="Times New Roman"/>
              <a:ea typeface="Calibri"/>
              <a:cs typeface="Times New Roman"/>
            </a:endParaRPr>
          </a:p>
          <a:p>
            <a:pPr lvl="0" indent="450850" algn="ctr" defTabSz="914400" fontAlgn="base">
              <a:spcBef>
                <a:spcPct val="0"/>
              </a:spcBef>
              <a:spcAft>
                <a:spcPct val="0"/>
              </a:spcAft>
            </a:pPr>
            <a:endParaRPr lang="tt-RU" sz="2800" b="1" kern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457200" lvl="0" indent="-457200" algn="just" defTabSz="914400" fontAlgn="base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kern="0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От-ученики;</a:t>
            </a:r>
            <a:endParaRPr lang="ru-RU" sz="2000" kern="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marL="342900" lvl="0" indent="-342900" algn="just" defTabSz="914400" fontAlgn="base">
              <a:spcBef>
                <a:spcPct val="20000"/>
              </a:spcBef>
              <a:buFont typeface="Symbol"/>
              <a:buChar char=""/>
              <a:defRPr/>
            </a:pPr>
            <a:r>
              <a:rPr lang="ru-RU" sz="2800" kern="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у них недостаточно развит навык работы с информационными источниками; </a:t>
            </a:r>
            <a:endParaRPr lang="ru-RU" sz="2000" kern="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marL="342900" lvl="0" indent="-342900" algn="just" defTabSz="914400" fontAlgn="base">
              <a:spcBef>
                <a:spcPct val="20000"/>
              </a:spcBef>
              <a:buFont typeface="Symbol"/>
              <a:buChar char=""/>
              <a:defRPr/>
            </a:pPr>
            <a:r>
              <a:rPr lang="ru-RU" sz="2800" kern="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чрезмерно </a:t>
            </a:r>
            <a:r>
              <a:rPr lang="ru-RU" sz="2800" kern="0" dirty="0" smtClean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увлекаясь, </a:t>
            </a:r>
            <a:r>
              <a:rPr lang="ru-RU" sz="2800" kern="0" dirty="0">
                <a:solidFill>
                  <a:srgbClr val="FFFFFF"/>
                </a:solidFill>
                <a:latin typeface="Times New Roman"/>
                <a:ea typeface="Calibri"/>
                <a:cs typeface="Times New Roman"/>
              </a:rPr>
              <a:t>как следствие возникают затруднения с умением грамотно формулировать мысли.</a:t>
            </a:r>
            <a:endParaRPr lang="ru-RU" sz="2000" kern="0" dirty="0">
              <a:solidFill>
                <a:srgbClr val="FFFFFF"/>
              </a:solidFill>
              <a:ea typeface="Calibri"/>
              <a:cs typeface="Times New Roman"/>
            </a:endParaRPr>
          </a:p>
          <a:p>
            <a:pPr lvl="0" indent="45085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0" y="668743"/>
            <a:ext cx="4885120" cy="76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ИФТЕ 2023\Лого 2023\ifte 2023 на светлый 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390" y="334710"/>
            <a:ext cx="2366230" cy="14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Файл:Эмблема КФУ с 2015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02260" y="2166630"/>
            <a:ext cx="1656361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проектного обучения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состоит в том, чтобы создать условия, при которых обучающиеся: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самостоятельно и охотно приобретают недостающие знания из разных источников;</a:t>
            </a:r>
            <a:endParaRPr lang="ru-RU" sz="3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учатся пользоваться приобретенными знаниями для решения познавательных и практических задач;</a:t>
            </a:r>
            <a:endParaRPr lang="ru-RU" sz="3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приобретают коммуникативные умения, работая в группах;</a:t>
            </a:r>
            <a:endParaRPr lang="ru-RU" sz="3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развивают у себя исследовательские умения (умения выявления проблем, сбора информации, наблюдения, проведения эксперимента, анализа, построения гипотез, обобщения);</a:t>
            </a:r>
            <a:endParaRPr lang="ru-RU" sz="3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развивают системное 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мышление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0" y="668743"/>
            <a:ext cx="4885120" cy="76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ИФТЕ 2023\Лого 2023\ifte 2023 на светлый 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390" y="334710"/>
            <a:ext cx="2366230" cy="14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Файл:Эмблема КФУ с 2015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4130" y="1444528"/>
            <a:ext cx="16563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4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+mj-ea"/>
                <a:cs typeface="+mj-cs"/>
              </a:rPr>
              <a:t>ЭТАПЫ РАБОТЫ НАД ПРОЕКТОМ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112;p17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1640" y="2213969"/>
            <a:ext cx="15266000" cy="7585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1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0" y="668743"/>
            <a:ext cx="4885120" cy="76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ИФТЕ 2023\Лого 2023\ifte 2023 на светлый 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390" y="334710"/>
            <a:ext cx="2366230" cy="14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Файл:Эмблема КФУ с 2015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4130" y="1444528"/>
            <a:ext cx="16563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+mj-ea"/>
                <a:cs typeface="+mj-cs"/>
              </a:rPr>
              <a:t>Типы проектов</a:t>
            </a:r>
            <a:endParaRPr lang="ru-RU" sz="4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ogle Shape;118;p18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690" y="2395620"/>
            <a:ext cx="16181960" cy="7556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2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0" y="668743"/>
            <a:ext cx="4885120" cy="76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ИФТЕ 2023\Лого 2023\ifte 2023 на светлый 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390" y="334710"/>
            <a:ext cx="2366230" cy="14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Файл:Эмблема КФУ с 2015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4130" y="1444528"/>
            <a:ext cx="16563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+mj-ea"/>
                <a:cs typeface="+mj-cs"/>
              </a:rPr>
              <a:t>О названии проекта</a:t>
            </a:r>
            <a:endParaRPr lang="ru-RU" sz="4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1000" y="2548280"/>
            <a:ext cx="17097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Название должно выражать главную идею.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Название проекта не должно быть сухим, только констатирующим содержание.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 названии должна быть заложена какая-то тайна, проблема или вопрос.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Название должно быть коротким, ёмким по содержанию, привлекательным и, по возможности, максимально индивидуальным</a:t>
            </a:r>
          </a:p>
        </p:txBody>
      </p:sp>
    </p:spTree>
    <p:extLst>
      <p:ext uri="{BB962C8B-B14F-4D97-AF65-F5344CB8AC3E}">
        <p14:creationId xmlns:p14="http://schemas.microsoft.com/office/powerpoint/2010/main" val="36663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0" y="668743"/>
            <a:ext cx="4885120" cy="76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ИФТЕ 2023\Лого 2023\ifte 2023 на светлый 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390" y="334710"/>
            <a:ext cx="2366230" cy="14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Файл:Эмблема КФУ с 2015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4130" y="1444528"/>
            <a:ext cx="16563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kern="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+mj-ea"/>
                <a:cs typeface="+mj-cs"/>
              </a:rPr>
              <a:t>В основе каждого проекта лежит проблема. Целью проектной деятельности становится поиск способов решения проблемы. Алгоритм подготовки к запуску учебного проекта по литературе можно представить в виде схемы</a:t>
            </a:r>
            <a:r>
              <a:rPr lang="ru-RU" sz="4800" kern="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+mj-ea"/>
                <a:cs typeface="+mj-cs"/>
              </a:rPr>
              <a:t>:</a:t>
            </a:r>
          </a:p>
          <a:p>
            <a:pPr lvl="0" indent="45085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4800" kern="0" dirty="0">
              <a:solidFill>
                <a:schemeClr val="accent5">
                  <a:lumMod val="75000"/>
                </a:schemeClr>
              </a:solidFill>
              <a:latin typeface="Times New Roman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648206"/>
              </p:ext>
            </p:extLst>
          </p:nvPr>
        </p:nvGraphicFramePr>
        <p:xfrm>
          <a:off x="1680049" y="4838180"/>
          <a:ext cx="15351771" cy="399288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5117257"/>
                <a:gridCol w="5117257"/>
                <a:gridCol w="5117257"/>
              </a:tblGrid>
              <a:tr h="720080">
                <a:tc>
                  <a:txBody>
                    <a:bodyPr/>
                    <a:lstStyle>
                      <a:lvl1pPr marL="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8345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366959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205043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73391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41737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410083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784306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5467787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ru-RU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 проекта</a:t>
                      </a: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8345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366959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205043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73391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41737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410083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784306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5467787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ru-RU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"Почему?"</a:t>
                      </a: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8345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366959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205043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73391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41737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410083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784306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5467787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ru-RU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Актуальность проблемы - мотивация</a:t>
                      </a: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8345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366959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205043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73391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41737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410083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784306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5467787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ru-RU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8345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366959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205043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73391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41737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410083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784306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5467787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"Зачем?" (мы делаем проект)</a:t>
                      </a: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8345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366959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205043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73391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41737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410083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784306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5467787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Целеполагание</a:t>
                      </a: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8345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366959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205043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73391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41737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410083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784306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5467787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ru-RU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проекта</a:t>
                      </a: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8345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366959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205043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73391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41737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410083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784306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5467787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"Что?" (для этого мы делаем)</a:t>
                      </a: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8345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366959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205043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73391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41737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410083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784306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5467787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Постановка задач</a:t>
                      </a: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8345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366959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205043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73391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41737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410083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784306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5467787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ru-RU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и способы</a:t>
                      </a: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8345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366959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205043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73391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41737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410083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784306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5467787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"Как?" (мы это можем делать)</a:t>
                      </a: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8345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366959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205043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73391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41737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410083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784306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5467787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ru-RU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 способ и методов, планирование</a:t>
                      </a: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8345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366959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205043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73391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41737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410083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784306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5467787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ru-RU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8345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366959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205043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73391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41737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410083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784306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5467787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"Что получится?" (как решение проблемы)</a:t>
                      </a: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68345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366959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2050430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733914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341737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4100832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4784306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5467787" algn="l" defTabSz="1366959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</a:p>
                  </a:txBody>
                  <a:tcPr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2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402E8D0B89B144BAD4DF4ABC967EBE0" ma:contentTypeVersion="3" ma:contentTypeDescription="Создание документа." ma:contentTypeScope="" ma:versionID="a0adbb9dbfd093b803236b512756a135">
  <xsd:schema xmlns:xsd="http://www.w3.org/2001/XMLSchema" xmlns:xs="http://www.w3.org/2001/XMLSchema" xmlns:p="http://schemas.microsoft.com/office/2006/metadata/properties" xmlns:ns2="3008bc23-bd9c-4ab7-9ca8-55084652cda5" targetNamespace="http://schemas.microsoft.com/office/2006/metadata/properties" ma:root="true" ma:fieldsID="7dfe0fafeaa1d67c7aa15b8789942302" ns2:_="">
    <xsd:import namespace="3008bc23-bd9c-4ab7-9ca8-55084652c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8bc23-bd9c-4ab7-9ca8-55084652c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1C7916-7A05-4C6B-9607-DB1521715E2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008bc23-bd9c-4ab7-9ca8-55084652cda5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F77C4AF-B7C7-4114-AC12-EC4927436E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3BB500-9E7F-4197-968B-955C0A73B5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08bc23-bd9c-4ab7-9ca8-55084652c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17254</TotalTime>
  <Words>569</Words>
  <Application>Microsoft Office PowerPoint</Application>
  <PresentationFormat>Произвольный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13_Office Theme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Н С Т И Т У Т П С И Х О Л О Г И И И О Б Р А З О В А Н И Я</dc:title>
  <dc:creator>Калимуллин Айдар Минимансурович</dc:creator>
  <cp:lastModifiedBy>Качеленская ООШ</cp:lastModifiedBy>
  <cp:revision>1330</cp:revision>
  <cp:lastPrinted>2023-01-25T07:31:58Z</cp:lastPrinted>
  <dcterms:created xsi:type="dcterms:W3CDTF">2021-01-22T15:17:52Z</dcterms:created>
  <dcterms:modified xsi:type="dcterms:W3CDTF">2023-05-25T17:16:59Z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2020-12-09T00:00:00Z</vt:filetime>
  </property>
  <property fmtid="{D5CDD505-2E9C-101B-9397-08002B2CF9AE}" pid="3" name="LastSaved">
    <vt:filetime>2021-01-22T00:00:00Z</vt:filetime>
  </property>
  <property fmtid="{D5CDD505-2E9C-101B-9397-08002B2CF9AE}" pid="4" name="ContentTypeId">
    <vt:lpwstr>0x0101006402E8D0B89B144BAD4DF4ABC967EBE0</vt:lpwstr>
  </property>
</Properties>
</file>