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0" r:id="rId3"/>
    <p:sldId id="257" r:id="rId4"/>
    <p:sldId id="258" r:id="rId5"/>
    <p:sldId id="259" r:id="rId6"/>
    <p:sldId id="263" r:id="rId7"/>
    <p:sldId id="262" r:id="rId8"/>
    <p:sldId id="264" r:id="rId9"/>
    <p:sldId id="261" r:id="rId10"/>
    <p:sldId id="265" r:id="rId11"/>
    <p:sldId id="260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Panasyuk" initials="P" lastIdx="1" clrIdx="0">
    <p:extLst>
      <p:ext uri="{19B8F6BF-5375-455C-9EA6-DF929625EA0E}">
        <p15:presenceInfo xmlns:p15="http://schemas.microsoft.com/office/powerpoint/2012/main" userId="PetrPanasyu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057E-EFFD-4E02-BFA5-53A1BA944E4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C71F-7DC2-443F-A6E1-256D4FA2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2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057E-EFFD-4E02-BFA5-53A1BA944E4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C71F-7DC2-443F-A6E1-256D4FA2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9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057E-EFFD-4E02-BFA5-53A1BA944E4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C71F-7DC2-443F-A6E1-256D4FA2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4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057E-EFFD-4E02-BFA5-53A1BA944E4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C71F-7DC2-443F-A6E1-256D4FA2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81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057E-EFFD-4E02-BFA5-53A1BA944E4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C71F-7DC2-443F-A6E1-256D4FA2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057E-EFFD-4E02-BFA5-53A1BA944E4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C71F-7DC2-443F-A6E1-256D4FA2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8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057E-EFFD-4E02-BFA5-53A1BA944E4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C71F-7DC2-443F-A6E1-256D4FA2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4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057E-EFFD-4E02-BFA5-53A1BA944E4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C71F-7DC2-443F-A6E1-256D4FA2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057E-EFFD-4E02-BFA5-53A1BA944E4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C71F-7DC2-443F-A6E1-256D4FA2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9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057E-EFFD-4E02-BFA5-53A1BA944E4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C71F-7DC2-443F-A6E1-256D4FA2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8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057E-EFFD-4E02-BFA5-53A1BA944E4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C71F-7DC2-443F-A6E1-256D4FA2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3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057E-EFFD-4E02-BFA5-53A1BA944E4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1C71F-7DC2-443F-A6E1-256D4FA2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1334" y="2048882"/>
            <a:ext cx="7137400" cy="201506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ЛЕЧЕНИЕ РАЗРЫВА МЕНИСКА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04467" y="4577556"/>
            <a:ext cx="5774267" cy="16557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Богданова Виктория Вячеславовна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Куратор: к.х.н., доцент кафедра неорганической химии ПГНИУ Чуб Лалита Викторовна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0077" r="10352"/>
          <a:stretch/>
        </p:blipFill>
        <p:spPr>
          <a:xfrm>
            <a:off x="863601" y="893660"/>
            <a:ext cx="3877733" cy="4325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263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019800" y="941689"/>
            <a:ext cx="5592232" cy="489184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20883" y="1650705"/>
            <a:ext cx="50715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01010"/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Артроскопическое вмешательство. Когда назначают?</a:t>
            </a:r>
          </a:p>
          <a:p>
            <a:pPr algn="ctr"/>
            <a:endParaRPr lang="ru-RU" sz="1600" dirty="0" smtClean="0">
              <a:latin typeface="Bookman Old Style" panose="02050604050505020204" pitchFamily="18" charset="0"/>
            </a:endParaRPr>
          </a:p>
          <a:p>
            <a:pPr algn="ctr"/>
            <a:endParaRPr lang="ru-RU" sz="1600" dirty="0">
              <a:latin typeface="Bookman Old Style" panose="02050604050505020204" pitchFamily="18" charset="0"/>
            </a:endParaRP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Артроскопия </a:t>
            </a:r>
            <a:r>
              <a:rPr lang="ru-RU" sz="1600" dirty="0">
                <a:latin typeface="Bookman Old Style" panose="02050604050505020204" pitchFamily="18" charset="0"/>
              </a:rPr>
              <a:t>эффективна при большинстве внутрисуставных патологий– как острых, так и хронических. Также отлично подходит для диагностики заболевания сустава, так как дает наиболее ясную картину в мельчайших подробностях. Для тех, кому необходимо скорейшее восстановление после операции (в частности, спортсменов), малоинвазивный метод имеет ряд преимуществ.</a:t>
            </a:r>
            <a:endParaRPr lang="ru-RU" sz="1600" i="0" dirty="0"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06" y="1574505"/>
            <a:ext cx="4959764" cy="383386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664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0949" y="594266"/>
            <a:ext cx="4038600" cy="572346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899" y="1703398"/>
            <a:ext cx="432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Восстановительный период</a:t>
            </a:r>
            <a:endParaRPr lang="ru-RU" b="0" i="0" dirty="0">
              <a:effectLst/>
              <a:latin typeface="Kozuka Mincho Pro EL" panose="02020200000000000000" pitchFamily="18" charset="-128"/>
              <a:ea typeface="Kozuka Mincho Pro EL" panose="020202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457" y="3041471"/>
            <a:ext cx="3060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ЛФК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Лечебный массаж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Физиотерапия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3" t="6117" r="362" b="1494"/>
          <a:stretch/>
        </p:blipFill>
        <p:spPr>
          <a:xfrm>
            <a:off x="5767640" y="323333"/>
            <a:ext cx="4673600" cy="62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03200" y="1043160"/>
            <a:ext cx="6104467" cy="154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77999" y="332684"/>
            <a:ext cx="795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Наблюдение за операциями</a:t>
            </a:r>
            <a:endParaRPr lang="ru-RU" sz="2400" b="1" dirty="0">
              <a:latin typeface="Kozuka Mincho Pro EL" panose="02020200000000000000" pitchFamily="18" charset="-128"/>
              <a:ea typeface="Kozuka Mincho Pro EL" panose="020202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032" y="1429073"/>
            <a:ext cx="563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Анамнез: пациентка занималась волейболом, после тренировки  сильная боль и не возможность низко сесть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3200" y="3400343"/>
            <a:ext cx="5317067" cy="154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45669" y="3799797"/>
            <a:ext cx="496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МРТ </a:t>
            </a:r>
            <a:r>
              <a:rPr lang="ru-RU" sz="1600" dirty="0" smtClean="0">
                <a:latin typeface="Bookman Old Style" panose="02050604050505020204" pitchFamily="18" charset="0"/>
              </a:rPr>
              <a:t>2020-МР </a:t>
            </a:r>
            <a:r>
              <a:rPr lang="ru-RU" sz="1600" dirty="0">
                <a:latin typeface="Bookman Old Style" panose="02050604050505020204" pitchFamily="18" charset="0"/>
              </a:rPr>
              <a:t>картина дегенеративного повреждения заднего рога внутреннего мениска (II степени по </a:t>
            </a:r>
            <a:r>
              <a:rPr lang="fy-NL" sz="1600" dirty="0">
                <a:latin typeface="Bookman Old Style" panose="02050604050505020204" pitchFamily="18" charset="0"/>
              </a:rPr>
              <a:t>Stoller</a:t>
            </a:r>
            <a:r>
              <a:rPr lang="ru-RU" sz="1600" dirty="0">
                <a:latin typeface="Bookman Old Style" panose="02050604050505020204" pitchFamily="18" charset="0"/>
              </a:rPr>
              <a:t>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r="50103"/>
          <a:stretch/>
        </p:blipFill>
        <p:spPr>
          <a:xfrm>
            <a:off x="994832" y="2900800"/>
            <a:ext cx="3314701" cy="348759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89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9532" y="587701"/>
            <a:ext cx="5317067" cy="154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62601" y="2931651"/>
            <a:ext cx="5825066" cy="17443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6398" y="5008375"/>
            <a:ext cx="5284559" cy="13804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9532" y="807807"/>
            <a:ext cx="5300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  <a:ea typeface="Calibri" panose="020F0502020204030204" pitchFamily="34" charset="0"/>
              </a:rPr>
              <a:t>В</a:t>
            </a:r>
            <a:r>
              <a:rPr lang="ru-RU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ыполнена  операция</a:t>
            </a:r>
            <a:r>
              <a:rPr lang="ru-RU" dirty="0">
                <a:latin typeface="Bookman Old Style" panose="02050604050505020204" pitchFamily="18" charset="0"/>
                <a:ea typeface="Calibri" panose="020F0502020204030204" pitchFamily="34" charset="0"/>
              </a:rPr>
              <a:t>: Артроскопия левого коленного сустава, удаление кисты, шов внутреннего мениска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8" name="AutoShape 2" descr="C:\%D0%B7%D0%B0%D0%B3%D1%80%D1%83%D0%B6%D0%B5%D0%BD%D0%BD%D0%BE%D0%B5.webp"/>
          <p:cNvSpPr>
            <a:spLocks noChangeAspect="1" noChangeArrowheads="1"/>
          </p:cNvSpPr>
          <p:nvPr/>
        </p:nvSpPr>
        <p:spPr bwMode="auto">
          <a:xfrm>
            <a:off x="1975909" y="36486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846" y="125537"/>
            <a:ext cx="3367021" cy="247372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5977466" y="2921664"/>
            <a:ext cx="4775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П</a:t>
            </a:r>
            <a:r>
              <a:rPr lang="ru-RU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роведена  </a:t>
            </a:r>
            <a:r>
              <a:rPr lang="ru-RU" dirty="0" smtClean="0">
                <a:latin typeface="Bookman Old Style" panose="02050604050505020204" pitchFamily="18" charset="0"/>
              </a:rPr>
              <a:t>артроскопическая </a:t>
            </a:r>
            <a:r>
              <a:rPr lang="ru-RU" dirty="0">
                <a:latin typeface="Bookman Old Style" panose="02050604050505020204" pitchFamily="18" charset="0"/>
              </a:rPr>
              <a:t>санация, удаление шовного материала, краевая резекция тела медиального мениска, удаление рубцов и спаек левого коленного сустава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1" y="2321531"/>
            <a:ext cx="2480735" cy="24807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8798" y="5420593"/>
            <a:ext cx="519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Артроскопическая </a:t>
            </a:r>
            <a:r>
              <a:rPr lang="ru-RU" dirty="0"/>
              <a:t>санация левого коленного </a:t>
            </a:r>
            <a:r>
              <a:rPr lang="ru-RU" dirty="0" smtClean="0"/>
              <a:t>сустава(диагностическая)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7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3250" y="1166797"/>
            <a:ext cx="11036299" cy="489184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56323" y="540032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Kozuka Mincho Pro EL" panose="02020200000000000000" pitchFamily="18" charset="-128"/>
                <a:ea typeface="Kozuka Mincho Pro EL" panose="02020200000000000000" pitchFamily="18" charset="-128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5200" y="2181559"/>
            <a:ext cx="1031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 работе над проектом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«Оперативное лечение разрыва мениска»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были выполнены все поставленные задачи:</a:t>
            </a:r>
          </a:p>
          <a:p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я изучила статьи врачей, научную литературу и интернет ресурсы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общалась с травматологами ортопедами, с хирургами, оперирующими разрыв мениска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посмотрела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видео с операции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и получила комментарии от оперирующего хирурга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сравнила артроскопию и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артротомию</a:t>
            </a:r>
          </a:p>
          <a:p>
            <a:endParaRPr lang="ru-RU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считаю, что цель по выполнению данной работы достигнута.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89026" y="1598598"/>
            <a:ext cx="9793815" cy="386240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89026" y="304800"/>
            <a:ext cx="9652000" cy="4281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kern="0" dirty="0" smtClean="0">
                <a:latin typeface="Kozuka Mincho Pro EL" panose="02020200000000000000" pitchFamily="18" charset="-128"/>
                <a:ea typeface="Kozuka Mincho Pro EL" panose="02020200000000000000" pitchFamily="18" charset="-128"/>
                <a:cs typeface="Times New Roman" panose="02020603050405020304" pitchFamily="18" charset="0"/>
              </a:rPr>
              <a:t>Список   </a:t>
            </a:r>
            <a:r>
              <a:rPr lang="ru-RU" kern="0" dirty="0">
                <a:latin typeface="Kozuka Mincho Pro EL" panose="02020200000000000000" pitchFamily="18" charset="-128"/>
                <a:ea typeface="Kozuka Mincho Pro EL" panose="02020200000000000000" pitchFamily="18" charset="-128"/>
                <a:cs typeface="Times New Roman" panose="02020603050405020304" pitchFamily="18" charset="0"/>
              </a:rPr>
              <a:t>литературы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400"/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Л.А.Калинкина, О.Н.Миленина «СПОРТИВНО-МЕДИЦИНСКАЯ РЕАБИЛИТАЦИЯ АМБУЛАТОРНЫХ БОЛЬНЫХ С ИСПОЛЬЗОВАНИЕМ АРТРОСКОПИЧЕСКИХ ТЕХНОЛОГИЙ»</a:t>
            </a:r>
            <a:endParaRPr lang="ru-RU" sz="11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400"/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</a:t>
            </a:r>
            <a:r>
              <a:rPr lang="ru-RU" sz="1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Париша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Мохаммада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Реза, Никанорова А.К. «Современные аспекты физической реабилитации футболистов после повреждения капсульно-связочного аппарата коленного сустава»</a:t>
            </a:r>
            <a:endParaRPr lang="ru-RU" sz="11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400"/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</a:t>
            </a:r>
            <a:r>
              <a:rPr lang="ru-RU" sz="1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Гулбани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Р.Ш., </a:t>
            </a:r>
            <a:r>
              <a:rPr lang="ru-RU" sz="1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Пакуля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Н.В. «Физическая реабилитация после артроскопии коленного сустава при повреждении менисков</a:t>
            </a:r>
            <a:endParaRPr lang="ru-RU" sz="1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8179" y="599246"/>
            <a:ext cx="10734755" cy="57676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Kozuka Gothic Pro L" panose="020B0200000000000000" pitchFamily="34" charset="-128"/>
              </a:rPr>
              <a:t>Актуальность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выбранной мной темы обосновывается тем, что у многих профессиональных спортсменов встречается, такая травма как разрыв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мениска </a:t>
            </a:r>
          </a:p>
          <a:p>
            <a:endParaRPr lang="ru-RU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ea typeface="Kozuka Gothic Pro L" panose="020B0200000000000000" pitchFamily="34" charset="-128"/>
              </a:rPr>
              <a:t>Цель исследовательской </a:t>
            </a:r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Kozuka Gothic Pro L" panose="020B0200000000000000" pitchFamily="34" charset="-128"/>
              </a:rPr>
              <a:t>работы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  <a:ea typeface="Kozuka Gothic Pro L" panose="020B0200000000000000" pitchFamily="34" charset="-128"/>
              </a:rPr>
              <a:t>сравнить артротомию и артроскопию, в каких случаях хирурги-ортопеды используют ту или иную операцию</a:t>
            </a:r>
            <a:endParaRPr lang="ru-RU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  <a:p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Задачи исследовательской работы</a:t>
            </a:r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:</a:t>
            </a:r>
          </a:p>
          <a:p>
            <a:endParaRPr lang="ru-RU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Изучить, что такое разрыв мениска, его симптоматику и диагностику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Сравнить артроскопию и артротомию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Пообщаться с ведущими травматологами-артроскописатми</a:t>
            </a:r>
          </a:p>
          <a:p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19200" y="660683"/>
            <a:ext cx="4038600" cy="572346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Рисунок 10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80" y="227190"/>
            <a:ext cx="4096512" cy="6156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4333" y="855132"/>
            <a:ext cx="255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МЕНИСК</a:t>
            </a:r>
            <a:endParaRPr lang="ru-RU" sz="2800" dirty="0">
              <a:latin typeface="Kozuka Mincho Pro EL" panose="02020200000000000000" pitchFamily="18" charset="-128"/>
              <a:ea typeface="Kozuka Mincho Pro EL" panose="02020200000000000000" pitchFamily="18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866" y="1757592"/>
            <a:ext cx="33612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хрящевая прокладка полу-лунной формы, выполняющая амортизацию и распределение нагрузки, а также чувствительную функцию, обеспечивающую ощущение положения коленного сустава в пространстве и, совместно со связками, мышцами и сухожилиями стабилизирующую функцию</a:t>
            </a:r>
          </a:p>
        </p:txBody>
      </p:sp>
    </p:spTree>
    <p:extLst>
      <p:ext uri="{BB962C8B-B14F-4D97-AF65-F5344CB8AC3E}">
        <p14:creationId xmlns:p14="http://schemas.microsoft.com/office/powerpoint/2010/main" val="14057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142565" y="543756"/>
            <a:ext cx="4038600" cy="572346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14533" t="9073" r="6592" b="5449"/>
          <a:stretch/>
        </p:blipFill>
        <p:spPr>
          <a:xfrm>
            <a:off x="1342814" y="1324073"/>
            <a:ext cx="3632199" cy="4040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9782" y="1286778"/>
            <a:ext cx="405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РАЗРЫВ  МЕНИСКА</a:t>
            </a:r>
            <a:endParaRPr lang="ru-RU" sz="2000" dirty="0">
              <a:latin typeface="Kozuka Mincho Pro EL" panose="02020200000000000000" pitchFamily="18" charset="-128"/>
              <a:ea typeface="Kozuka Mincho Pro EL" panose="02020200000000000000" pitchFamily="18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4515" y="2269042"/>
            <a:ext cx="3314699" cy="293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Bookman Old Style" panose="02050604050505020204" pitchFamily="18" charset="0"/>
              </a:rPr>
              <a:t>травматическое поражение наружного или внутреннего мениска в зоне колена. В результате страдают амортизационная и защитная функции сустава, нарушается процесс нормального </a:t>
            </a:r>
            <a:r>
              <a:rPr lang="ru-RU" dirty="0" smtClean="0">
                <a:solidFill>
                  <a:srgbClr val="333333"/>
                </a:solidFill>
                <a:latin typeface="Bookman Old Style" panose="02050604050505020204" pitchFamily="18" charset="0"/>
              </a:rPr>
              <a:t>движения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65636" y="325814"/>
            <a:ext cx="3920067" cy="130386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0  степень  -  норма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5636" y="1841348"/>
            <a:ext cx="3920067" cy="130386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  степень -  шаровидное  повышение  интенсивности  сигнала, не  связанное  с  поверхностью  мениска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5635" y="3382280"/>
            <a:ext cx="3920067" cy="130386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II  степень  –  линейное  повышение   интенсивности  сигнала, не  связанное  с  поверхностью  мениска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5635" y="4923212"/>
            <a:ext cx="3920067" cy="130386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15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pc="-15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III</a:t>
            </a:r>
            <a:r>
              <a:rPr lang="ru-RU" spc="-15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 степень (разрыв) – повышение интенсивности сигнала, соприкасающееся  с  поверхностью  мениска</a:t>
            </a:r>
          </a:p>
          <a:p>
            <a:pPr algn="just"/>
            <a:endParaRPr lang="ru-RU" spc="-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https://storage.yandexcloud.net/wr4img/518431_i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89" y="1419464"/>
            <a:ext cx="5292411" cy="38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2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r="74883"/>
          <a:stretch/>
        </p:blipFill>
        <p:spPr>
          <a:xfrm>
            <a:off x="670981" y="1030347"/>
            <a:ext cx="2087033" cy="5190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889" r="49827" b="933"/>
          <a:stretch/>
        </p:blipFill>
        <p:spPr>
          <a:xfrm>
            <a:off x="3369730" y="950709"/>
            <a:ext cx="2205568" cy="5349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8" t="1356" r="24518" b="466"/>
          <a:stretch/>
        </p:blipFill>
        <p:spPr>
          <a:xfrm>
            <a:off x="6441014" y="950709"/>
            <a:ext cx="2205568" cy="5349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4" t="1196" r="-808" b="626"/>
          <a:stretch/>
        </p:blipFill>
        <p:spPr>
          <a:xfrm>
            <a:off x="9317564" y="965056"/>
            <a:ext cx="2205568" cy="53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47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788378" y="802446"/>
            <a:ext cx="6110757" cy="484716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408559" y="1457923"/>
            <a:ext cx="5107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ОПЕРАТИВНОЕ ЛЕЧЕНИЕ РАЗРЫВА МЕНИСКА</a:t>
            </a:r>
            <a:endParaRPr lang="ru-RU" sz="2000" dirty="0">
              <a:latin typeface="Kozuka Mincho Pro EL" panose="02020200000000000000" pitchFamily="18" charset="-128"/>
              <a:ea typeface="Kozuka Mincho Pro EL" panose="02020200000000000000" pitchFamily="18" charset="-128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1220948" y="3839402"/>
            <a:ext cx="494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</a:rPr>
              <a:t>Открытое оперативное вмешательство(Артротомия)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027" name="Прямоугольник 1026"/>
          <p:cNvSpPr/>
          <p:nvPr/>
        </p:nvSpPr>
        <p:spPr>
          <a:xfrm>
            <a:off x="1161681" y="2737078"/>
            <a:ext cx="5649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Оперативное малоинвазивное вмешательство (Артроскопия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tvojajbolit.ru/wp-content/uploads/2019/02/Fotolia_61471739_Subscription_Monthly_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/>
          <a:stretch/>
        </p:blipFill>
        <p:spPr bwMode="auto">
          <a:xfrm>
            <a:off x="7603983" y="1799774"/>
            <a:ext cx="3973067" cy="316873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753950"/>
              </p:ext>
            </p:extLst>
          </p:nvPr>
        </p:nvGraphicFramePr>
        <p:xfrm>
          <a:off x="220134" y="524933"/>
          <a:ext cx="11802532" cy="61296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68652"/>
                <a:gridCol w="4119537"/>
                <a:gridCol w="4114343"/>
              </a:tblGrid>
              <a:tr h="8720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Kozuka Mincho Pro EL" panose="02020200000000000000" pitchFamily="18" charset="-128"/>
                          <a:ea typeface="Kozuka Mincho Pro EL" panose="02020200000000000000" pitchFamily="18" charset="-128"/>
                        </a:rPr>
                        <a:t>Параметры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Kozuka Mincho Pro EL" panose="02020200000000000000" pitchFamily="18" charset="-128"/>
                        <a:ea typeface="Kozuka Mincho Pro EL" panose="02020200000000000000" pitchFamily="18" charset="-128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Kozuka Mincho Pro EL" panose="02020200000000000000" pitchFamily="18" charset="-128"/>
                          <a:ea typeface="Kozuka Mincho Pro EL" panose="02020200000000000000" pitchFamily="18" charset="-128"/>
                        </a:rPr>
                        <a:t>Артроскопия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Kozuka Mincho Pro EL" panose="02020200000000000000" pitchFamily="18" charset="-128"/>
                        <a:ea typeface="Kozuka Mincho Pro EL" panose="02020200000000000000" pitchFamily="18" charset="-128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chemeClr val="tx1"/>
                        </a:solidFill>
                        <a:latin typeface="Kozuka Mincho Pro EL" panose="02020200000000000000" pitchFamily="18" charset="-128"/>
                        <a:ea typeface="Kozuka Mincho Pro EL" panose="02020200000000000000" pitchFamily="18" charset="-128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Kozuka Mincho Pro EL" panose="02020200000000000000" pitchFamily="18" charset="-128"/>
                          <a:ea typeface="Kozuka Mincho Pro EL" panose="02020200000000000000" pitchFamily="18" charset="-128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Kozuka Mincho Pro EL" panose="02020200000000000000" pitchFamily="18" charset="-128"/>
                          <a:ea typeface="Kozuka Mincho Pro EL" panose="02020200000000000000" pitchFamily="18" charset="-128"/>
                        </a:rPr>
                        <a:t>Артротомия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Kozuka Mincho Pro EL" panose="02020200000000000000" pitchFamily="18" charset="-128"/>
                        <a:ea typeface="Kozuka Mincho Pro EL" panose="02020200000000000000" pitchFamily="18" charset="-128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822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Kozuka Mincho Pro EL" panose="02020200000000000000" pitchFamily="18" charset="-128"/>
                        <a:ea typeface="Kozuka Mincho Pro EL" panose="02020200000000000000" pitchFamily="18" charset="-128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Kozuka Mincho Pro EL" panose="02020200000000000000" pitchFamily="18" charset="-128"/>
                          <a:ea typeface="Kozuka Mincho Pro EL" panose="02020200000000000000" pitchFamily="18" charset="-128"/>
                          <a:cs typeface="+mn-cs"/>
                        </a:rPr>
                        <a:t>Опыт проведения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Активно применяется последние</a:t>
                      </a:r>
                      <a:r>
                        <a:rPr lang="ru-RU" sz="1400" baseline="0" dirty="0" smtClean="0">
                          <a:latin typeface="Bookman Old Style" panose="02050604050505020204" pitchFamily="18" charset="0"/>
                        </a:rPr>
                        <a:t> 40 лет</a:t>
                      </a:r>
                      <a:endParaRPr lang="ru-RU" sz="1400" dirty="0" smtClean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Классическая хирургия коленного сустава </a:t>
                      </a:r>
                      <a:endParaRPr lang="ru-RU" sz="1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5850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Kozuka Mincho Pro EL" panose="02020200000000000000" pitchFamily="18" charset="-128"/>
                          <a:ea typeface="Kozuka Mincho Pro EL" panose="02020200000000000000" pitchFamily="18" charset="-128"/>
                          <a:cs typeface="+mn-cs"/>
                        </a:rPr>
                        <a:t>Травматичность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Bookman Old Style" panose="02050604050505020204" pitchFamily="18" charset="0"/>
                        </a:rPr>
                        <a:t>Небольшие</a:t>
                      </a:r>
                      <a:r>
                        <a:rPr lang="ru-RU" sz="1400" b="0" baseline="0" dirty="0" smtClean="0">
                          <a:latin typeface="Bookman Old Style" panose="02050604050505020204" pitchFamily="18" charset="0"/>
                        </a:rPr>
                        <a:t> надрезы на коже</a:t>
                      </a:r>
                      <a:endParaRPr lang="ru-RU" sz="1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Bookman Old Style" panose="02050604050505020204" pitchFamily="18" charset="0"/>
                        </a:rPr>
                        <a:t>Полость</a:t>
                      </a:r>
                      <a:r>
                        <a:rPr lang="ru-RU" sz="1400" b="0" baseline="0" dirty="0" smtClean="0">
                          <a:latin typeface="Bookman Old Style" panose="02050604050505020204" pitchFamily="18" charset="0"/>
                        </a:rPr>
                        <a:t> сустава открыта</a:t>
                      </a:r>
                      <a:endParaRPr lang="ru-RU" sz="1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69687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01010"/>
                          </a:solidFill>
                          <a:effectLst/>
                          <a:latin typeface="Kozuka Mincho Pro EL" panose="02020200000000000000" pitchFamily="18" charset="-128"/>
                          <a:ea typeface="Kozuka Mincho Pro EL" panose="02020200000000000000" pitchFamily="18" charset="-128"/>
                        </a:rPr>
                        <a:t>Диагностика</a:t>
                      </a:r>
                    </a:p>
                  </a:txBody>
                  <a:tcPr marL="285750" marR="9525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Лечебная</a:t>
                      </a:r>
                      <a:r>
                        <a:rPr lang="ru-RU" sz="1400" baseline="0" dirty="0" smtClean="0">
                          <a:effectLst/>
                          <a:latin typeface="Bookman Old Style" panose="02050604050505020204" pitchFamily="18" charset="0"/>
                        </a:rPr>
                        <a:t> и диагностическая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750" marR="9525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До</a:t>
                      </a:r>
                      <a:r>
                        <a:rPr lang="ru-RU" sz="1400" baseline="0" dirty="0" smtClean="0">
                          <a:effectLst/>
                          <a:latin typeface="Bookman Old Style" panose="02050604050505020204" pitchFamily="18" charset="0"/>
                        </a:rPr>
                        <a:t> операции нужна точная диагностика сустава 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750" marR="95250" marT="95250" marB="95250" anchor="ctr"/>
                </a:tc>
              </a:tr>
              <a:tr h="825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kern="1200" dirty="0" smtClean="0">
                        <a:solidFill>
                          <a:schemeClr val="dk1"/>
                        </a:solidFill>
                        <a:effectLst/>
                        <a:latin typeface="Kozuka Mincho Pro EL" panose="02020200000000000000" pitchFamily="18" charset="-128"/>
                        <a:ea typeface="Kozuka Mincho Pro EL" panose="02020200000000000000" pitchFamily="18" charset="-128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Kozuka Mincho Pro EL" panose="02020200000000000000" pitchFamily="18" charset="-128"/>
                          <a:ea typeface="Kozuka Mincho Pro EL" panose="02020200000000000000" pitchFamily="18" charset="-128"/>
                          <a:cs typeface="+mn-cs"/>
                        </a:rPr>
                        <a:t>Эффективность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Наиболее результативная методика</a:t>
                      </a:r>
                      <a:endParaRPr lang="ru-RU" sz="1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Дает хороший результат, но очень часто возникают осложнения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758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kern="1200" dirty="0" smtClean="0">
                        <a:solidFill>
                          <a:schemeClr val="dk1"/>
                        </a:solidFill>
                        <a:effectLst/>
                        <a:latin typeface="Kozuka Mincho Pro EL" panose="02020200000000000000" pitchFamily="18" charset="-128"/>
                        <a:ea typeface="Kozuka Mincho Pro EL" panose="02020200000000000000" pitchFamily="18" charset="-128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Kozuka Mincho Pro EL" panose="02020200000000000000" pitchFamily="18" charset="-128"/>
                          <a:ea typeface="Kozuka Mincho Pro EL" panose="02020200000000000000" pitchFamily="18" charset="-128"/>
                          <a:cs typeface="+mn-cs"/>
                        </a:rPr>
                        <a:t>Наркоз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Bookman Old Style" panose="02050604050505020204" pitchFamily="18" charset="0"/>
                        </a:rPr>
                        <a:t>Спинальная, проводниковая</a:t>
                      </a:r>
                      <a:endParaRPr lang="ru-RU" sz="1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Наиболее часто используют наркоз, в редких случаях– местную анестезию. </a:t>
                      </a:r>
                      <a:endParaRPr lang="ru-RU" sz="1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745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Kozuka Mincho Pro EL" panose="02020200000000000000" pitchFamily="18" charset="-128"/>
                          <a:ea typeface="Kozuka Mincho Pro EL" panose="02020200000000000000" pitchFamily="18" charset="-128"/>
                          <a:cs typeface="+mn-cs"/>
                        </a:rPr>
                        <a:t>Реабилитация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Реабилитация протекает легче и быстрее</a:t>
                      </a:r>
                      <a:endParaRPr lang="ru-RU" sz="1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Восстановление длится долго, вернуться к обычной жизни получится лишь спустя 3-4 месяца</a:t>
                      </a:r>
                      <a:endParaRPr lang="ru-RU" sz="1400" b="0" i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709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kern="1200" dirty="0" smtClean="0">
                        <a:solidFill>
                          <a:schemeClr val="dk1"/>
                        </a:solidFill>
                        <a:effectLst/>
                        <a:latin typeface="Kozuka Mincho Pro EL" panose="02020200000000000000" pitchFamily="18" charset="-128"/>
                        <a:ea typeface="Kozuka Mincho Pro EL" panose="02020200000000000000" pitchFamily="18" charset="-128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Kozuka Mincho Pro EL" panose="02020200000000000000" pitchFamily="18" charset="-128"/>
                          <a:ea typeface="Kozuka Mincho Pro EL" panose="02020200000000000000" pitchFamily="18" charset="-128"/>
                          <a:cs typeface="+mn-cs"/>
                        </a:rPr>
                        <a:t>Эстетика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Два маленьких следа</a:t>
                      </a:r>
                      <a:endParaRPr lang="ru-RU" sz="14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Kozuka Mincho Pro EL" panose="02020200000000000000" pitchFamily="18" charset="-128"/>
                        <a:cs typeface="+mn-cs"/>
                      </a:endParaRP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Kozuka Mincho Pro EL" panose="02020200000000000000" pitchFamily="18" charset="-128"/>
                          <a:cs typeface="+mn-cs"/>
                        </a:rPr>
                        <a:t>Крупный рубец</a:t>
                      </a:r>
                      <a:endParaRPr lang="ru-RU" sz="1400" b="0" dirty="0">
                        <a:latin typeface="Bookman Old Style" panose="02050604050505020204" pitchFamily="18" charset="0"/>
                        <a:ea typeface="Kozuka Mincho Pro EL" panose="02020200000000000000" pitchFamily="18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5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3286" y="397934"/>
            <a:ext cx="4588933" cy="62399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Kozuka Mincho Pro EL" panose="02020200000000000000" pitchFamily="18" charset="-128"/>
              <a:ea typeface="Kozuka Mincho Pro EL" panose="02020200000000000000" pitchFamily="18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286" y="1542531"/>
            <a:ext cx="4465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pc="-300" dirty="0">
                <a:solidFill>
                  <a:srgbClr val="101010"/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В </a:t>
            </a:r>
            <a:r>
              <a:rPr lang="ru-RU" sz="2000" b="1" i="1" spc="-300" dirty="0" smtClean="0">
                <a:solidFill>
                  <a:srgbClr val="101010"/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каких  случаях </a:t>
            </a:r>
            <a:r>
              <a:rPr lang="ru-RU" sz="2000" b="1" i="1" spc="-300" dirty="0">
                <a:solidFill>
                  <a:srgbClr val="101010"/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нужна </a:t>
            </a:r>
            <a:r>
              <a:rPr lang="ru-RU" sz="2000" b="1" i="1" spc="-300" dirty="0" smtClean="0">
                <a:solidFill>
                  <a:srgbClr val="101010"/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обычная </a:t>
            </a:r>
            <a:r>
              <a:rPr lang="ru-RU" sz="2000" b="1" i="1" spc="-300" dirty="0">
                <a:solidFill>
                  <a:srgbClr val="101010"/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операция?</a:t>
            </a:r>
            <a:endParaRPr lang="ru-RU" sz="2000" b="1" i="1" spc="-300" dirty="0">
              <a:solidFill>
                <a:srgbClr val="101010"/>
              </a:solidFill>
              <a:effectLst/>
              <a:latin typeface="Kozuka Mincho Pro EL" panose="02020200000000000000" pitchFamily="18" charset="-128"/>
              <a:ea typeface="Kozuka Mincho Pro EL" panose="02020200000000000000" pitchFamily="18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176" y="2779236"/>
            <a:ext cx="4458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</a:rPr>
              <a:t>необходимо </a:t>
            </a:r>
            <a:r>
              <a:rPr lang="ru-RU" dirty="0">
                <a:latin typeface="Bookman Old Style" panose="02050604050505020204" pitchFamily="18" charset="0"/>
              </a:rPr>
              <a:t>срочно решать </a:t>
            </a:r>
            <a:r>
              <a:rPr lang="ru-RU" dirty="0" smtClean="0">
                <a:latin typeface="Bookman Old Style" panose="02050604050505020204" pitchFamily="18" charset="0"/>
              </a:rPr>
              <a:t>проблему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>
              <a:latin typeface="Bookman Old Style" panose="020506040505050202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>
              <a:latin typeface="Bookman Old Style" panose="020506040505050202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</a:rPr>
              <a:t>при </a:t>
            </a:r>
            <a:r>
              <a:rPr lang="ru-RU" dirty="0">
                <a:latin typeface="Bookman Old Style" panose="02050604050505020204" pitchFamily="18" charset="0"/>
              </a:rPr>
              <a:t>наличии осложненного процесса в суставе требующего обширного </a:t>
            </a:r>
            <a:r>
              <a:rPr lang="ru-RU" dirty="0" smtClean="0">
                <a:latin typeface="Bookman Old Style" panose="02050604050505020204" pitchFamily="18" charset="0"/>
              </a:rPr>
              <a:t>доступа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429"/>
          <a:stretch/>
        </p:blipFill>
        <p:spPr>
          <a:xfrm>
            <a:off x="5874109" y="1162917"/>
            <a:ext cx="5005557" cy="441661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642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488</Words>
  <Application>Microsoft Office PowerPoint</Application>
  <PresentationFormat>Широкоэкранный</PresentationFormat>
  <Paragraphs>102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Kozuka Gothic Pro L</vt:lpstr>
      <vt:lpstr>Kozuka Mincho Pro EL</vt:lpstr>
      <vt:lpstr>Arial</vt:lpstr>
      <vt:lpstr>Bookman Old Style</vt:lpstr>
      <vt:lpstr>Calibri</vt:lpstr>
      <vt:lpstr>Calibri Light</vt:lpstr>
      <vt:lpstr>Times New Roman</vt:lpstr>
      <vt:lpstr>Тема Office</vt:lpstr>
      <vt:lpstr>ОПЕРАТИВНОЕ ЛЕЧЕНИЕ РАЗРЫВА МЕНИСКА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Оперативное лечение и восстановление, при разрыва мениска</dc:title>
  <dc:creator>PetrPanasyuk</dc:creator>
  <cp:lastModifiedBy>PetrPanasyuk</cp:lastModifiedBy>
  <cp:revision>61</cp:revision>
  <dcterms:created xsi:type="dcterms:W3CDTF">2023-07-25T09:19:52Z</dcterms:created>
  <dcterms:modified xsi:type="dcterms:W3CDTF">2023-08-24T18:57:23Z</dcterms:modified>
</cp:coreProperties>
</file>