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16" r:id="rId3"/>
    <p:sldId id="317" r:id="rId4"/>
    <p:sldId id="287" r:id="rId5"/>
    <p:sldId id="270" r:id="rId6"/>
    <p:sldId id="288" r:id="rId7"/>
    <p:sldId id="271" r:id="rId8"/>
    <p:sldId id="292" r:id="rId9"/>
    <p:sldId id="293" r:id="rId10"/>
    <p:sldId id="273" r:id="rId11"/>
    <p:sldId id="390" r:id="rId12"/>
    <p:sldId id="295" r:id="rId13"/>
    <p:sldId id="391" r:id="rId14"/>
    <p:sldId id="351" r:id="rId15"/>
    <p:sldId id="289" r:id="rId16"/>
    <p:sldId id="290" r:id="rId17"/>
    <p:sldId id="369" r:id="rId18"/>
    <p:sldId id="285" r:id="rId19"/>
    <p:sldId id="296" r:id="rId20"/>
    <p:sldId id="284" r:id="rId21"/>
    <p:sldId id="392" r:id="rId22"/>
    <p:sldId id="372" r:id="rId23"/>
    <p:sldId id="301" r:id="rId24"/>
    <p:sldId id="300" r:id="rId25"/>
    <p:sldId id="380" r:id="rId26"/>
    <p:sldId id="280" r:id="rId27"/>
    <p:sldId id="278" r:id="rId28"/>
    <p:sldId id="304" r:id="rId29"/>
    <p:sldId id="302" r:id="rId30"/>
    <p:sldId id="388" r:id="rId31"/>
    <p:sldId id="305" r:id="rId32"/>
    <p:sldId id="303" r:id="rId33"/>
    <p:sldId id="389" r:id="rId34"/>
    <p:sldId id="306" r:id="rId35"/>
    <p:sldId id="309" r:id="rId36"/>
    <p:sldId id="307" r:id="rId37"/>
    <p:sldId id="308" r:id="rId38"/>
    <p:sldId id="387" r:id="rId39"/>
    <p:sldId id="310" r:id="rId40"/>
    <p:sldId id="312" r:id="rId41"/>
    <p:sldId id="311" r:id="rId42"/>
    <p:sldId id="313" r:id="rId43"/>
    <p:sldId id="314" r:id="rId44"/>
    <p:sldId id="315" r:id="rId45"/>
    <p:sldId id="28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4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orient="horz" pos="3840" userDrawn="1">
          <p15:clr>
            <a:srgbClr val="A4A3A4"/>
          </p15:clr>
        </p15:guide>
        <p15:guide id="4" pos="648" userDrawn="1">
          <p15:clr>
            <a:srgbClr val="A4A3A4"/>
          </p15:clr>
        </p15:guide>
        <p15:guide id="5" orient="horz" pos="816" userDrawn="1">
          <p15:clr>
            <a:srgbClr val="A4A3A4"/>
          </p15:clr>
        </p15:guide>
        <p15:guide id="6" pos="1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B2D50"/>
    <a:srgbClr val="2784E1"/>
    <a:srgbClr val="81B9F0"/>
    <a:srgbClr val="C7E0F8"/>
    <a:srgbClr val="E6E6E6"/>
    <a:srgbClr val="265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38" y="48"/>
      </p:cViewPr>
      <p:guideLst>
        <p:guide orient="horz" pos="1464"/>
        <p:guide pos="384"/>
        <p:guide orient="horz" pos="3840"/>
        <p:guide pos="648"/>
        <p:guide orient="horz" pos="816"/>
        <p:guide pos="1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E3CA7-DD6D-4CF4-A6F6-D9619AD62CDE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1A230D3C-E3A7-4700-AF87-7DF1ABBBBF34}">
      <dgm:prSet phldrT="[Текст]" custT="1"/>
      <dgm:spPr>
        <a:noFill/>
        <a:ln w="57150">
          <a:solidFill>
            <a:srgbClr val="000000"/>
          </a:solidFill>
        </a:ln>
      </dgm:spPr>
      <dgm:t>
        <a:bodyPr/>
        <a:lstStyle/>
        <a:p>
          <a:pPr>
            <a:buFont typeface="Symbol" panose="05050102010706020507" pitchFamily="18" charset="2"/>
            <a:buNone/>
          </a:pPr>
          <a:r>
            <a:rPr lang="ru-RU" sz="2800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определить сущность </a:t>
          </a:r>
          <a:r>
            <a:rPr lang="ru-RU" sz="28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происходящих в результате операции изменений в активах, пассивах и капитале</a:t>
          </a:r>
          <a:endParaRPr lang="ru-RU" sz="2800" dirty="0">
            <a:solidFill>
              <a:srgbClr val="000000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0D9B47EF-2BDD-4859-B71C-5720C06A5410}" type="parTrans" cxnId="{CFFC4B1B-7611-47E1-99A2-365F3ECA6A78}">
      <dgm:prSet/>
      <dgm:spPr/>
      <dgm:t>
        <a:bodyPr/>
        <a:lstStyle/>
        <a:p>
          <a:endParaRPr lang="ru-RU" sz="2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241C2C2-1CF5-4558-A55B-DE997BEE3F68}" type="sibTrans" cxnId="{CFFC4B1B-7611-47E1-99A2-365F3ECA6A78}">
      <dgm:prSet custT="1"/>
      <dgm:spPr>
        <a:solidFill>
          <a:srgbClr val="000000"/>
        </a:solidFill>
        <a:ln>
          <a:solidFill>
            <a:srgbClr val="000000"/>
          </a:solidFill>
        </a:ln>
      </dgm:spPr>
      <dgm:t>
        <a:bodyPr/>
        <a:lstStyle/>
        <a:p>
          <a:endParaRPr lang="ru-RU" sz="2800">
            <a:solidFill>
              <a:srgbClr val="000000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2B15AA3D-5C44-4173-BB7E-5A54EF1942D5}">
      <dgm:prSet phldrT="[Текст]" custT="1"/>
      <dgm:spPr>
        <a:noFill/>
        <a:ln w="57150">
          <a:solidFill>
            <a:srgbClr val="000000"/>
          </a:solidFill>
        </a:ln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28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по «Плану счетов» </a:t>
          </a:r>
          <a:r>
            <a:rPr lang="ru-RU" sz="2800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выбрать счета</a:t>
          </a:r>
          <a:r>
            <a:rPr lang="ru-RU" sz="28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, по дебету и кредиту которых должна быть записана сумма данной хозяйственной операции</a:t>
          </a:r>
          <a:endParaRPr lang="ru-RU" sz="2800" dirty="0">
            <a:solidFill>
              <a:srgbClr val="000000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E93043D2-E717-49C7-855E-589B4035A169}" type="parTrans" cxnId="{5567398F-7414-4356-AFB8-3449E052B3B9}">
      <dgm:prSet/>
      <dgm:spPr/>
      <dgm:t>
        <a:bodyPr/>
        <a:lstStyle/>
        <a:p>
          <a:endParaRPr lang="ru-RU" sz="2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12779067-C068-4542-A9A3-D15120D0734E}" type="sibTrans" cxnId="{5567398F-7414-4356-AFB8-3449E052B3B9}">
      <dgm:prSet custT="1"/>
      <dgm:spPr>
        <a:solidFill>
          <a:srgbClr val="000000"/>
        </a:solidFill>
        <a:ln>
          <a:solidFill>
            <a:srgbClr val="000000"/>
          </a:solidFill>
        </a:ln>
      </dgm:spPr>
      <dgm:t>
        <a:bodyPr/>
        <a:lstStyle/>
        <a:p>
          <a:endParaRPr lang="ru-RU" sz="2800">
            <a:solidFill>
              <a:srgbClr val="000000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446C5EF2-94FA-42E0-8B98-352DDF911B32}">
      <dgm:prSet phldrT="[Текст]" custT="1"/>
      <dgm:spPr>
        <a:noFill/>
        <a:ln w="57150">
          <a:solidFill>
            <a:srgbClr val="000000"/>
          </a:solidFill>
        </a:ln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2800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определить порядок отражения на счетах </a:t>
          </a:r>
          <a:r>
            <a:rPr lang="ru-RU" sz="28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хозяйственных операций, указав дебетуемый и кредитуемый счет</a:t>
          </a:r>
          <a:endParaRPr lang="ru-RU" sz="2800" dirty="0">
            <a:solidFill>
              <a:srgbClr val="000000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A8BEE7DC-F47B-41E9-8999-E8AC0DB33B82}" type="parTrans" cxnId="{2B6D304E-EA4F-4155-862B-A76DF1F2852C}">
      <dgm:prSet/>
      <dgm:spPr/>
      <dgm:t>
        <a:bodyPr/>
        <a:lstStyle/>
        <a:p>
          <a:endParaRPr lang="ru-RU" sz="2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31286B08-9766-4471-8AB9-EC03617CB841}" type="sibTrans" cxnId="{2B6D304E-EA4F-4155-862B-A76DF1F2852C}">
      <dgm:prSet/>
      <dgm:spPr/>
      <dgm:t>
        <a:bodyPr/>
        <a:lstStyle/>
        <a:p>
          <a:endParaRPr lang="ru-RU" sz="2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101D0132-8F8D-4773-B426-785C0B3DB186}" type="pres">
      <dgm:prSet presAssocID="{CB5E3CA7-DD6D-4CF4-A6F6-D9619AD62CDE}" presName="Name0" presStyleCnt="0">
        <dgm:presLayoutVars>
          <dgm:dir/>
          <dgm:resizeHandles val="exact"/>
        </dgm:presLayoutVars>
      </dgm:prSet>
      <dgm:spPr/>
    </dgm:pt>
    <dgm:pt modelId="{BE060C38-DD64-42D3-A013-C66A37A8BFC2}" type="pres">
      <dgm:prSet presAssocID="{1A230D3C-E3A7-4700-AF87-7DF1ABBBBF34}" presName="node" presStyleLbl="node1" presStyleIdx="0" presStyleCnt="3">
        <dgm:presLayoutVars>
          <dgm:bulletEnabled val="1"/>
        </dgm:presLayoutVars>
      </dgm:prSet>
      <dgm:spPr/>
    </dgm:pt>
    <dgm:pt modelId="{8EAFB63D-AF4E-40CF-8376-D1161BA7E085}" type="pres">
      <dgm:prSet presAssocID="{B241C2C2-1CF5-4558-A55B-DE997BEE3F68}" presName="sibTrans" presStyleLbl="sibTrans2D1" presStyleIdx="0" presStyleCnt="2"/>
      <dgm:spPr/>
    </dgm:pt>
    <dgm:pt modelId="{FAF7BD2E-9FD1-4539-A646-26AA4D7ED537}" type="pres">
      <dgm:prSet presAssocID="{B241C2C2-1CF5-4558-A55B-DE997BEE3F68}" presName="connectorText" presStyleLbl="sibTrans2D1" presStyleIdx="0" presStyleCnt="2"/>
      <dgm:spPr/>
    </dgm:pt>
    <dgm:pt modelId="{2EBEDB6F-2983-4343-99A7-4423EA5138A3}" type="pres">
      <dgm:prSet presAssocID="{2B15AA3D-5C44-4173-BB7E-5A54EF1942D5}" presName="node" presStyleLbl="node1" presStyleIdx="1" presStyleCnt="3">
        <dgm:presLayoutVars>
          <dgm:bulletEnabled val="1"/>
        </dgm:presLayoutVars>
      </dgm:prSet>
      <dgm:spPr/>
    </dgm:pt>
    <dgm:pt modelId="{7C210117-C9FC-4F3A-859B-295366763930}" type="pres">
      <dgm:prSet presAssocID="{12779067-C068-4542-A9A3-D15120D0734E}" presName="sibTrans" presStyleLbl="sibTrans2D1" presStyleIdx="1" presStyleCnt="2"/>
      <dgm:spPr/>
    </dgm:pt>
    <dgm:pt modelId="{46BCD5C9-97A2-4D87-9C75-46A5F1005D44}" type="pres">
      <dgm:prSet presAssocID="{12779067-C068-4542-A9A3-D15120D0734E}" presName="connectorText" presStyleLbl="sibTrans2D1" presStyleIdx="1" presStyleCnt="2"/>
      <dgm:spPr/>
    </dgm:pt>
    <dgm:pt modelId="{AA78F67D-918A-430B-8013-9097DCB2604B}" type="pres">
      <dgm:prSet presAssocID="{446C5EF2-94FA-42E0-8B98-352DDF911B32}" presName="node" presStyleLbl="node1" presStyleIdx="2" presStyleCnt="3">
        <dgm:presLayoutVars>
          <dgm:bulletEnabled val="1"/>
        </dgm:presLayoutVars>
      </dgm:prSet>
      <dgm:spPr/>
    </dgm:pt>
  </dgm:ptLst>
  <dgm:cxnLst>
    <dgm:cxn modelId="{CFFC4B1B-7611-47E1-99A2-365F3ECA6A78}" srcId="{CB5E3CA7-DD6D-4CF4-A6F6-D9619AD62CDE}" destId="{1A230D3C-E3A7-4700-AF87-7DF1ABBBBF34}" srcOrd="0" destOrd="0" parTransId="{0D9B47EF-2BDD-4859-B71C-5720C06A5410}" sibTransId="{B241C2C2-1CF5-4558-A55B-DE997BEE3F68}"/>
    <dgm:cxn modelId="{A569BD3C-0D16-4304-A818-E89CC3AC6724}" type="presOf" srcId="{12779067-C068-4542-A9A3-D15120D0734E}" destId="{7C210117-C9FC-4F3A-859B-295366763930}" srcOrd="0" destOrd="0" presId="urn:microsoft.com/office/officeart/2005/8/layout/process1"/>
    <dgm:cxn modelId="{DDB03E67-58A5-437A-9282-2CB871036434}" type="presOf" srcId="{B241C2C2-1CF5-4558-A55B-DE997BEE3F68}" destId="{FAF7BD2E-9FD1-4539-A646-26AA4D7ED537}" srcOrd="1" destOrd="0" presId="urn:microsoft.com/office/officeart/2005/8/layout/process1"/>
    <dgm:cxn modelId="{A3E0C247-241B-4BF9-98B8-A19154104459}" type="presOf" srcId="{1A230D3C-E3A7-4700-AF87-7DF1ABBBBF34}" destId="{BE060C38-DD64-42D3-A013-C66A37A8BFC2}" srcOrd="0" destOrd="0" presId="urn:microsoft.com/office/officeart/2005/8/layout/process1"/>
    <dgm:cxn modelId="{E4DD6349-6983-4E32-9E15-54881FD7C412}" type="presOf" srcId="{446C5EF2-94FA-42E0-8B98-352DDF911B32}" destId="{AA78F67D-918A-430B-8013-9097DCB2604B}" srcOrd="0" destOrd="0" presId="urn:microsoft.com/office/officeart/2005/8/layout/process1"/>
    <dgm:cxn modelId="{2B6D304E-EA4F-4155-862B-A76DF1F2852C}" srcId="{CB5E3CA7-DD6D-4CF4-A6F6-D9619AD62CDE}" destId="{446C5EF2-94FA-42E0-8B98-352DDF911B32}" srcOrd="2" destOrd="0" parTransId="{A8BEE7DC-F47B-41E9-8999-E8AC0DB33B82}" sibTransId="{31286B08-9766-4471-8AB9-EC03617CB841}"/>
    <dgm:cxn modelId="{5567398F-7414-4356-AFB8-3449E052B3B9}" srcId="{CB5E3CA7-DD6D-4CF4-A6F6-D9619AD62CDE}" destId="{2B15AA3D-5C44-4173-BB7E-5A54EF1942D5}" srcOrd="1" destOrd="0" parTransId="{E93043D2-E717-49C7-855E-589B4035A169}" sibTransId="{12779067-C068-4542-A9A3-D15120D0734E}"/>
    <dgm:cxn modelId="{9123F9B4-5634-4F27-AA28-6242218589CD}" type="presOf" srcId="{B241C2C2-1CF5-4558-A55B-DE997BEE3F68}" destId="{8EAFB63D-AF4E-40CF-8376-D1161BA7E085}" srcOrd="0" destOrd="0" presId="urn:microsoft.com/office/officeart/2005/8/layout/process1"/>
    <dgm:cxn modelId="{5CF2E4DD-7F21-42EC-BD24-185A8DA8EB31}" type="presOf" srcId="{2B15AA3D-5C44-4173-BB7E-5A54EF1942D5}" destId="{2EBEDB6F-2983-4343-99A7-4423EA5138A3}" srcOrd="0" destOrd="0" presId="urn:microsoft.com/office/officeart/2005/8/layout/process1"/>
    <dgm:cxn modelId="{A449DFE7-AF43-4A83-B68B-ABBC7BCD05F5}" type="presOf" srcId="{12779067-C068-4542-A9A3-D15120D0734E}" destId="{46BCD5C9-97A2-4D87-9C75-46A5F1005D44}" srcOrd="1" destOrd="0" presId="urn:microsoft.com/office/officeart/2005/8/layout/process1"/>
    <dgm:cxn modelId="{6719CCF7-C086-4CED-A593-F6A43D8F22CC}" type="presOf" srcId="{CB5E3CA7-DD6D-4CF4-A6F6-D9619AD62CDE}" destId="{101D0132-8F8D-4773-B426-785C0B3DB186}" srcOrd="0" destOrd="0" presId="urn:microsoft.com/office/officeart/2005/8/layout/process1"/>
    <dgm:cxn modelId="{82353319-2932-409D-BF05-45BEE7C01A95}" type="presParOf" srcId="{101D0132-8F8D-4773-B426-785C0B3DB186}" destId="{BE060C38-DD64-42D3-A013-C66A37A8BFC2}" srcOrd="0" destOrd="0" presId="urn:microsoft.com/office/officeart/2005/8/layout/process1"/>
    <dgm:cxn modelId="{4CD1813C-230D-4D58-A4A4-FAF57A9C0715}" type="presParOf" srcId="{101D0132-8F8D-4773-B426-785C0B3DB186}" destId="{8EAFB63D-AF4E-40CF-8376-D1161BA7E085}" srcOrd="1" destOrd="0" presId="urn:microsoft.com/office/officeart/2005/8/layout/process1"/>
    <dgm:cxn modelId="{F6332FA7-A06D-4B87-A2BB-98881FAE7179}" type="presParOf" srcId="{8EAFB63D-AF4E-40CF-8376-D1161BA7E085}" destId="{FAF7BD2E-9FD1-4539-A646-26AA4D7ED537}" srcOrd="0" destOrd="0" presId="urn:microsoft.com/office/officeart/2005/8/layout/process1"/>
    <dgm:cxn modelId="{B78A0316-F6D0-4D7D-9CFE-34B05E94F672}" type="presParOf" srcId="{101D0132-8F8D-4773-B426-785C0B3DB186}" destId="{2EBEDB6F-2983-4343-99A7-4423EA5138A3}" srcOrd="2" destOrd="0" presId="urn:microsoft.com/office/officeart/2005/8/layout/process1"/>
    <dgm:cxn modelId="{BE8FF184-F170-4C25-9717-3F54F9FA3F1A}" type="presParOf" srcId="{101D0132-8F8D-4773-B426-785C0B3DB186}" destId="{7C210117-C9FC-4F3A-859B-295366763930}" srcOrd="3" destOrd="0" presId="urn:microsoft.com/office/officeart/2005/8/layout/process1"/>
    <dgm:cxn modelId="{B5F0B2CE-60CC-4875-96E8-62FE4A3941DA}" type="presParOf" srcId="{7C210117-C9FC-4F3A-859B-295366763930}" destId="{46BCD5C9-97A2-4D87-9C75-46A5F1005D44}" srcOrd="0" destOrd="0" presId="urn:microsoft.com/office/officeart/2005/8/layout/process1"/>
    <dgm:cxn modelId="{8030AAFC-E8F2-4E67-9D4F-4364DC5EB3E7}" type="presParOf" srcId="{101D0132-8F8D-4773-B426-785C0B3DB186}" destId="{AA78F67D-918A-430B-8013-9097DCB2604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60C38-DD64-42D3-A013-C66A37A8BFC2}">
      <dsp:nvSpPr>
        <dsp:cNvPr id="0" name=""/>
        <dsp:cNvSpPr/>
      </dsp:nvSpPr>
      <dsp:spPr>
        <a:xfrm>
          <a:off x="16042" y="0"/>
          <a:ext cx="3081405" cy="4113032"/>
        </a:xfrm>
        <a:prstGeom prst="roundRect">
          <a:avLst>
            <a:gd name="adj" fmla="val 10000"/>
          </a:avLst>
        </a:prstGeom>
        <a:noFill/>
        <a:ln w="5715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2800" kern="1200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определить сущность </a:t>
          </a:r>
          <a:r>
            <a:rPr lang="ru-RU" sz="2800" kern="12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происходящих в результате операции изменений в активах, пассивах и капитале</a:t>
          </a:r>
          <a:endParaRPr lang="ru-RU" sz="2800" kern="1200" dirty="0">
            <a:solidFill>
              <a:srgbClr val="000000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106293" y="90251"/>
        <a:ext cx="2900903" cy="3932530"/>
      </dsp:txXfrm>
    </dsp:sp>
    <dsp:sp modelId="{8EAFB63D-AF4E-40CF-8376-D1161BA7E085}">
      <dsp:nvSpPr>
        <dsp:cNvPr id="0" name=""/>
        <dsp:cNvSpPr/>
      </dsp:nvSpPr>
      <dsp:spPr>
        <a:xfrm>
          <a:off x="3405588" y="1674421"/>
          <a:ext cx="653257" cy="764188"/>
        </a:xfrm>
        <a:prstGeom prst="rightArrow">
          <a:avLst>
            <a:gd name="adj1" fmla="val 60000"/>
            <a:gd name="adj2" fmla="val 50000"/>
          </a:avLst>
        </a:prstGeom>
        <a:solidFill>
          <a:srgbClr val="000000"/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>
            <a:solidFill>
              <a:srgbClr val="000000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3405588" y="1827259"/>
        <a:ext cx="457280" cy="458512"/>
      </dsp:txXfrm>
    </dsp:sp>
    <dsp:sp modelId="{2EBEDB6F-2983-4343-99A7-4423EA5138A3}">
      <dsp:nvSpPr>
        <dsp:cNvPr id="0" name=""/>
        <dsp:cNvSpPr/>
      </dsp:nvSpPr>
      <dsp:spPr>
        <a:xfrm>
          <a:off x="4330010" y="0"/>
          <a:ext cx="3081405" cy="4113032"/>
        </a:xfrm>
        <a:prstGeom prst="roundRect">
          <a:avLst>
            <a:gd name="adj" fmla="val 10000"/>
          </a:avLst>
        </a:prstGeom>
        <a:noFill/>
        <a:ln w="5715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2800" kern="12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по «Плану счетов» </a:t>
          </a:r>
          <a:r>
            <a:rPr lang="ru-RU" sz="2800" kern="1200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выбрать счета</a:t>
          </a:r>
          <a:r>
            <a:rPr lang="ru-RU" sz="2800" kern="12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, по дебету и кредиту которых должна быть записана сумма данной хозяйственной операции</a:t>
          </a:r>
          <a:endParaRPr lang="ru-RU" sz="2800" kern="1200" dirty="0">
            <a:solidFill>
              <a:srgbClr val="000000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4420261" y="90251"/>
        <a:ext cx="2900903" cy="3932530"/>
      </dsp:txXfrm>
    </dsp:sp>
    <dsp:sp modelId="{7C210117-C9FC-4F3A-859B-295366763930}">
      <dsp:nvSpPr>
        <dsp:cNvPr id="0" name=""/>
        <dsp:cNvSpPr/>
      </dsp:nvSpPr>
      <dsp:spPr>
        <a:xfrm>
          <a:off x="7719556" y="1674421"/>
          <a:ext cx="653257" cy="764188"/>
        </a:xfrm>
        <a:prstGeom prst="rightArrow">
          <a:avLst>
            <a:gd name="adj1" fmla="val 60000"/>
            <a:gd name="adj2" fmla="val 50000"/>
          </a:avLst>
        </a:prstGeom>
        <a:solidFill>
          <a:srgbClr val="000000"/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>
            <a:solidFill>
              <a:srgbClr val="000000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7719556" y="1827259"/>
        <a:ext cx="457280" cy="458512"/>
      </dsp:txXfrm>
    </dsp:sp>
    <dsp:sp modelId="{AA78F67D-918A-430B-8013-9097DCB2604B}">
      <dsp:nvSpPr>
        <dsp:cNvPr id="0" name=""/>
        <dsp:cNvSpPr/>
      </dsp:nvSpPr>
      <dsp:spPr>
        <a:xfrm>
          <a:off x="8643977" y="0"/>
          <a:ext cx="3081405" cy="4113032"/>
        </a:xfrm>
        <a:prstGeom prst="roundRect">
          <a:avLst>
            <a:gd name="adj" fmla="val 10000"/>
          </a:avLst>
        </a:prstGeom>
        <a:noFill/>
        <a:ln w="5715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2800" kern="1200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определить порядок отражения на счетах </a:t>
          </a:r>
          <a:r>
            <a:rPr lang="ru-RU" sz="2800" kern="12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хозяйственных операций, указав дебетуемый и кредитуемый счет</a:t>
          </a:r>
          <a:endParaRPr lang="ru-RU" sz="2800" kern="1200" dirty="0">
            <a:solidFill>
              <a:srgbClr val="000000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8734228" y="90251"/>
        <a:ext cx="2900903" cy="3932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D77F57-C215-44E1-B1F1-DB2568CB9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83D56C-EB2D-49CB-9B8E-B2CC82351F1C}"/>
              </a:ext>
            </a:extLst>
          </p:cNvPr>
          <p:cNvSpPr txBox="1"/>
          <p:nvPr userDrawn="1"/>
        </p:nvSpPr>
        <p:spPr>
          <a:xfrm>
            <a:off x="923925" y="4324350"/>
            <a:ext cx="9020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B2D50"/>
                </a:solidFill>
                <a:latin typeface="Montserrat ExtraBold" panose="00000900000000000000" pitchFamily="2" charset="0"/>
              </a:rPr>
              <a:t>LOREM IPSUM DOLOR SIT AMET, CONSECTETUR ADIPISCING ELIT</a:t>
            </a:r>
          </a:p>
        </p:txBody>
      </p:sp>
    </p:spTree>
    <p:extLst>
      <p:ext uri="{BB962C8B-B14F-4D97-AF65-F5344CB8AC3E}">
        <p14:creationId xmlns:p14="http://schemas.microsoft.com/office/powerpoint/2010/main" val="21190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6B492E-1D41-4F00-9BD8-3802C43BB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1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EB2DB2-6262-475C-88B5-DB740F568F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27F222-3587-478A-9B0C-D15BA7396DD2}"/>
              </a:ext>
            </a:extLst>
          </p:cNvPr>
          <p:cNvSpPr/>
          <p:nvPr userDrawn="1"/>
        </p:nvSpPr>
        <p:spPr>
          <a:xfrm>
            <a:off x="4667250" y="5714999"/>
            <a:ext cx="6300537" cy="371475"/>
          </a:xfrm>
          <a:prstGeom prst="rect">
            <a:avLst/>
          </a:prstGeom>
          <a:solidFill>
            <a:srgbClr val="0B2D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40C79-37B9-4DBB-8E60-24A3E3A2C76A}"/>
              </a:ext>
            </a:extLst>
          </p:cNvPr>
          <p:cNvSpPr txBox="1"/>
          <p:nvPr userDrawn="1"/>
        </p:nvSpPr>
        <p:spPr>
          <a:xfrm>
            <a:off x="4667250" y="5715000"/>
            <a:ext cx="6300536" cy="320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/>
                </a:solidFill>
                <a:latin typeface="Montserrat Light" panose="00000400000000000000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Montserrat Light" panose="00000400000000000000" pitchFamily="2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2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Montserrat Light" panose="00000400000000000000" pitchFamily="2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 Light" panose="00000400000000000000" pitchFamily="2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 Light" panose="00000400000000000000" pitchFamily="2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2" charset="0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latin typeface="Montserrat Light" panose="00000400000000000000" pitchFamily="2" charset="0"/>
              </a:rPr>
              <a:t>eius</a:t>
            </a:r>
            <a:endParaRPr lang="en-US" sz="14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7F91C8-A130-486A-B0F1-6D6AEBF7AB54}"/>
              </a:ext>
            </a:extLst>
          </p:cNvPr>
          <p:cNvSpPr txBox="1"/>
          <p:nvPr userDrawn="1"/>
        </p:nvSpPr>
        <p:spPr>
          <a:xfrm>
            <a:off x="4538913" y="3339710"/>
            <a:ext cx="6300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ontserrat Medium" panose="00000600000000000000" pitchFamily="2" charset="0"/>
              </a:rPr>
              <a:t>Lorem ipsum dolor sit </a:t>
            </a:r>
            <a:r>
              <a:rPr lang="en-US" sz="1400" dirty="0" err="1">
                <a:latin typeface="Montserrat Medium" panose="00000600000000000000" pitchFamily="2" charset="0"/>
              </a:rPr>
              <a:t>amet</a:t>
            </a:r>
            <a:r>
              <a:rPr lang="en-US" sz="1400" dirty="0">
                <a:latin typeface="Montserrat Medium" panose="00000600000000000000" pitchFamily="2" charset="0"/>
              </a:rPr>
              <a:t>, </a:t>
            </a:r>
            <a:r>
              <a:rPr lang="en-US" sz="1400" dirty="0" err="1">
                <a:latin typeface="Montserrat Medium" panose="00000600000000000000" pitchFamily="2" charset="0"/>
              </a:rPr>
              <a:t>consectetur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adipiscing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elit</a:t>
            </a:r>
            <a:r>
              <a:rPr lang="en-US" sz="1400" dirty="0">
                <a:latin typeface="Montserrat Medium" panose="00000600000000000000" pitchFamily="2" charset="0"/>
              </a:rPr>
              <a:t>, sed do </a:t>
            </a:r>
            <a:r>
              <a:rPr lang="en-US" sz="1400" dirty="0" err="1">
                <a:latin typeface="Montserrat Medium" panose="00000600000000000000" pitchFamily="2" charset="0"/>
              </a:rPr>
              <a:t>eiusmod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tempor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incididunt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labore</a:t>
            </a:r>
            <a:r>
              <a:rPr lang="en-US" sz="1400" dirty="0">
                <a:latin typeface="Montserrat Medium" panose="00000600000000000000" pitchFamily="2" charset="0"/>
              </a:rPr>
              <a:t> et dolore magna </a:t>
            </a:r>
            <a:r>
              <a:rPr lang="en-US" sz="1400" dirty="0" err="1">
                <a:latin typeface="Montserrat Medium" panose="00000600000000000000" pitchFamily="2" charset="0"/>
              </a:rPr>
              <a:t>aliqua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  <a:r>
              <a:rPr lang="en-US" sz="1400" dirty="0" err="1">
                <a:latin typeface="Montserrat Medium" panose="00000600000000000000" pitchFamily="2" charset="0"/>
              </a:rPr>
              <a:t>Quis</a:t>
            </a:r>
            <a:r>
              <a:rPr lang="en-US" sz="1400" dirty="0">
                <a:latin typeface="Montserrat Medium" panose="00000600000000000000" pitchFamily="2" charset="0"/>
              </a:rPr>
              <a:t> ipsum </a:t>
            </a:r>
            <a:r>
              <a:rPr lang="en-US" sz="1400" dirty="0" err="1">
                <a:latin typeface="Montserrat Medium" panose="00000600000000000000" pitchFamily="2" charset="0"/>
              </a:rPr>
              <a:t>suspendisse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ultrices</a:t>
            </a:r>
            <a:r>
              <a:rPr lang="en-US" sz="1400" dirty="0">
                <a:latin typeface="Montserrat Medium" panose="00000600000000000000" pitchFamily="2" charset="0"/>
              </a:rPr>
              <a:t> gravida. </a:t>
            </a:r>
            <a:r>
              <a:rPr lang="en-US" sz="1400" dirty="0" err="1">
                <a:latin typeface="Montserrat Medium" panose="00000600000000000000" pitchFamily="2" charset="0"/>
              </a:rPr>
              <a:t>Risus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commodo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viverra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maecenas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accumsan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lacus</a:t>
            </a:r>
            <a:r>
              <a:rPr lang="en-US" sz="1400" dirty="0">
                <a:latin typeface="Montserrat Medium" panose="00000600000000000000" pitchFamily="2" charset="0"/>
              </a:rPr>
              <a:t> vel </a:t>
            </a:r>
            <a:r>
              <a:rPr lang="en-US" sz="1400" dirty="0" err="1">
                <a:latin typeface="Montserrat Medium" panose="00000600000000000000" pitchFamily="2" charset="0"/>
              </a:rPr>
              <a:t>facilisis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CF284-A2F7-4092-839E-09971B97FF3C}"/>
              </a:ext>
            </a:extLst>
          </p:cNvPr>
          <p:cNvSpPr txBox="1"/>
          <p:nvPr userDrawn="1"/>
        </p:nvSpPr>
        <p:spPr>
          <a:xfrm>
            <a:off x="4538913" y="2102518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</p:spTree>
    <p:extLst>
      <p:ext uri="{BB962C8B-B14F-4D97-AF65-F5344CB8AC3E}">
        <p14:creationId xmlns:p14="http://schemas.microsoft.com/office/powerpoint/2010/main" val="2172550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35F3B-7F25-4C6C-84D5-B2FA816CE7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54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952285-E2ED-4E1C-B242-E5B7C20B87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05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D1350D-1361-4E81-9FC6-34B8084B2F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320FE7-94B9-4F9F-ADFF-83E1080AFF38}"/>
              </a:ext>
            </a:extLst>
          </p:cNvPr>
          <p:cNvGrpSpPr/>
          <p:nvPr userDrawn="1"/>
        </p:nvGrpSpPr>
        <p:grpSpPr>
          <a:xfrm>
            <a:off x="1418397" y="2247072"/>
            <a:ext cx="2287656" cy="2287656"/>
            <a:chOff x="2437572" y="2237547"/>
            <a:chExt cx="2287656" cy="22876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BB2DD99-1204-4813-96DB-7FE5EB353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572" y="2237547"/>
              <a:ext cx="2287656" cy="2287656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A799E75-9D73-42A5-868F-19BBD42B05F9}"/>
                </a:ext>
              </a:extLst>
            </p:cNvPr>
            <p:cNvSpPr/>
            <p:nvPr/>
          </p:nvSpPr>
          <p:spPr>
            <a:xfrm>
              <a:off x="2524125" y="2324100"/>
              <a:ext cx="2114550" cy="2114550"/>
            </a:xfrm>
            <a:prstGeom prst="ellipse">
              <a:avLst/>
            </a:prstGeom>
            <a:noFill/>
            <a:ln w="19050">
              <a:solidFill>
                <a:srgbClr val="0B2D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3826FCB-2322-485B-8030-043348C5F485}"/>
              </a:ext>
            </a:extLst>
          </p:cNvPr>
          <p:cNvGrpSpPr/>
          <p:nvPr userDrawn="1"/>
        </p:nvGrpSpPr>
        <p:grpSpPr>
          <a:xfrm>
            <a:off x="4062205" y="2247072"/>
            <a:ext cx="2287656" cy="2287656"/>
            <a:chOff x="2437572" y="2237547"/>
            <a:chExt cx="2287656" cy="22876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9E29ECE-3D4E-49AA-BF2F-24CCE934E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572" y="2237547"/>
              <a:ext cx="2287656" cy="2287656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E81D022-C41C-4739-86B6-5CFF6C9C9967}"/>
                </a:ext>
              </a:extLst>
            </p:cNvPr>
            <p:cNvSpPr/>
            <p:nvPr/>
          </p:nvSpPr>
          <p:spPr>
            <a:xfrm>
              <a:off x="2524125" y="2324100"/>
              <a:ext cx="2114550" cy="2114550"/>
            </a:xfrm>
            <a:prstGeom prst="ellipse">
              <a:avLst/>
            </a:prstGeom>
            <a:noFill/>
            <a:ln w="19050">
              <a:solidFill>
                <a:srgbClr val="0B2D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E78486-F6DB-4167-A89C-1976D42BC711}"/>
              </a:ext>
            </a:extLst>
          </p:cNvPr>
          <p:cNvGrpSpPr/>
          <p:nvPr userDrawn="1"/>
        </p:nvGrpSpPr>
        <p:grpSpPr>
          <a:xfrm>
            <a:off x="6706013" y="2256597"/>
            <a:ext cx="2287656" cy="2287656"/>
            <a:chOff x="2437572" y="2237547"/>
            <a:chExt cx="2287656" cy="228765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08FAC61-4FC5-4E9A-A39A-458920EE9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572" y="2237547"/>
              <a:ext cx="2287656" cy="2287656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9817395-BEA9-4D03-B536-173E76F0A93F}"/>
                </a:ext>
              </a:extLst>
            </p:cNvPr>
            <p:cNvSpPr/>
            <p:nvPr/>
          </p:nvSpPr>
          <p:spPr>
            <a:xfrm>
              <a:off x="2524125" y="2324100"/>
              <a:ext cx="2114550" cy="2114550"/>
            </a:xfrm>
            <a:prstGeom prst="ellipse">
              <a:avLst/>
            </a:prstGeom>
            <a:noFill/>
            <a:ln w="19050">
              <a:solidFill>
                <a:srgbClr val="0B2D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C00BCCC-070C-4735-A9EF-1A65A08FD83A}"/>
              </a:ext>
            </a:extLst>
          </p:cNvPr>
          <p:cNvSpPr txBox="1"/>
          <p:nvPr userDrawn="1"/>
        </p:nvSpPr>
        <p:spPr>
          <a:xfrm>
            <a:off x="2415251" y="679463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F6C22B-A664-41C9-AF31-C9B920C0858F}"/>
              </a:ext>
            </a:extLst>
          </p:cNvPr>
          <p:cNvSpPr txBox="1"/>
          <p:nvPr userDrawn="1"/>
        </p:nvSpPr>
        <p:spPr>
          <a:xfrm>
            <a:off x="1396076" y="4906203"/>
            <a:ext cx="230997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 ExtraBold" panose="00000900000000000000" pitchFamily="2" charset="0"/>
              </a:rPr>
              <a:t>Add text</a:t>
            </a:r>
            <a:endParaRPr lang="ru-RU" sz="1600" dirty="0">
              <a:latin typeface="Montserrat ExtraBold" panose="00000900000000000000" pitchFamily="2" charset="0"/>
            </a:endParaRPr>
          </a:p>
          <a:p>
            <a:endParaRPr lang="ru-RU" sz="1600" dirty="0">
              <a:latin typeface="Montserrat ExtraBold" panose="00000900000000000000" pitchFamily="2" charset="0"/>
            </a:endParaRPr>
          </a:p>
          <a:p>
            <a:r>
              <a:rPr lang="en-US" sz="1100" dirty="0">
                <a:latin typeface="Montserrat Medium" panose="00000600000000000000" pitchFamily="2" charset="0"/>
              </a:rPr>
              <a:t>Add description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7924E6-80BF-4132-BA35-30EF4A23CC27}"/>
              </a:ext>
            </a:extLst>
          </p:cNvPr>
          <p:cNvGrpSpPr/>
          <p:nvPr userDrawn="1"/>
        </p:nvGrpSpPr>
        <p:grpSpPr>
          <a:xfrm>
            <a:off x="9372142" y="2256597"/>
            <a:ext cx="2287656" cy="2287656"/>
            <a:chOff x="2437572" y="2237547"/>
            <a:chExt cx="2287656" cy="228765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98BAB5B-0D5B-4F41-AB14-18DD1BE24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572" y="2237547"/>
              <a:ext cx="2287656" cy="2287656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2C75A0E-0A68-471A-A892-4719BE81E6CB}"/>
                </a:ext>
              </a:extLst>
            </p:cNvPr>
            <p:cNvSpPr/>
            <p:nvPr/>
          </p:nvSpPr>
          <p:spPr>
            <a:xfrm>
              <a:off x="2524125" y="2324100"/>
              <a:ext cx="2114550" cy="2114550"/>
            </a:xfrm>
            <a:prstGeom prst="ellipse">
              <a:avLst/>
            </a:prstGeom>
            <a:noFill/>
            <a:ln w="19050">
              <a:solidFill>
                <a:srgbClr val="0B2D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706BED1-0249-4221-8C61-7EC75AA3D539}"/>
              </a:ext>
            </a:extLst>
          </p:cNvPr>
          <p:cNvSpPr txBox="1"/>
          <p:nvPr userDrawn="1"/>
        </p:nvSpPr>
        <p:spPr>
          <a:xfrm>
            <a:off x="4062205" y="4868100"/>
            <a:ext cx="230997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 ExtraBold" panose="00000900000000000000" pitchFamily="2" charset="0"/>
              </a:rPr>
              <a:t>Add text</a:t>
            </a:r>
            <a:endParaRPr lang="ru-RU" sz="1600" dirty="0">
              <a:latin typeface="Montserrat ExtraBold" panose="00000900000000000000" pitchFamily="2" charset="0"/>
            </a:endParaRPr>
          </a:p>
          <a:p>
            <a:endParaRPr lang="ru-RU" sz="1600" dirty="0">
              <a:latin typeface="Montserrat ExtraBold" panose="00000900000000000000" pitchFamily="2" charset="0"/>
            </a:endParaRPr>
          </a:p>
          <a:p>
            <a:r>
              <a:rPr lang="en-US" sz="1100" dirty="0">
                <a:latin typeface="Montserrat Medium" panose="00000600000000000000" pitchFamily="2" charset="0"/>
              </a:rPr>
              <a:t>Add description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E474D0-FCBC-4FDB-8B84-84E783126D74}"/>
              </a:ext>
            </a:extLst>
          </p:cNvPr>
          <p:cNvSpPr txBox="1"/>
          <p:nvPr userDrawn="1"/>
        </p:nvSpPr>
        <p:spPr>
          <a:xfrm>
            <a:off x="6706013" y="4906203"/>
            <a:ext cx="230997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 ExtraBold" panose="00000900000000000000" pitchFamily="2" charset="0"/>
              </a:rPr>
              <a:t>Add text</a:t>
            </a:r>
            <a:endParaRPr lang="ru-RU" sz="1600" dirty="0">
              <a:latin typeface="Montserrat ExtraBold" panose="00000900000000000000" pitchFamily="2" charset="0"/>
            </a:endParaRPr>
          </a:p>
          <a:p>
            <a:endParaRPr lang="ru-RU" sz="1600" dirty="0">
              <a:latin typeface="Montserrat ExtraBold" panose="00000900000000000000" pitchFamily="2" charset="0"/>
            </a:endParaRPr>
          </a:p>
          <a:p>
            <a:r>
              <a:rPr lang="en-US" sz="1100" dirty="0">
                <a:latin typeface="Montserrat Medium" panose="00000600000000000000" pitchFamily="2" charset="0"/>
              </a:rPr>
              <a:t>Add description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388F37-C3FF-4EC5-AF7D-ADE9018A05C1}"/>
              </a:ext>
            </a:extLst>
          </p:cNvPr>
          <p:cNvSpPr txBox="1"/>
          <p:nvPr userDrawn="1"/>
        </p:nvSpPr>
        <p:spPr>
          <a:xfrm>
            <a:off x="9372142" y="4868101"/>
            <a:ext cx="230997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 ExtraBold" panose="00000900000000000000" pitchFamily="2" charset="0"/>
              </a:rPr>
              <a:t>Add text</a:t>
            </a:r>
            <a:endParaRPr lang="ru-RU" sz="1600" dirty="0">
              <a:latin typeface="Montserrat ExtraBold" panose="00000900000000000000" pitchFamily="2" charset="0"/>
            </a:endParaRPr>
          </a:p>
          <a:p>
            <a:endParaRPr lang="ru-RU" sz="1600" dirty="0">
              <a:latin typeface="Montserrat ExtraBold" panose="00000900000000000000" pitchFamily="2" charset="0"/>
            </a:endParaRPr>
          </a:p>
          <a:p>
            <a:r>
              <a:rPr lang="en-US" sz="1100" dirty="0">
                <a:latin typeface="Montserrat Medium" panose="00000600000000000000" pitchFamily="2" charset="0"/>
              </a:rPr>
              <a:t>Add description</a:t>
            </a:r>
          </a:p>
        </p:txBody>
      </p:sp>
    </p:spTree>
    <p:extLst>
      <p:ext uri="{BB962C8B-B14F-4D97-AF65-F5344CB8AC3E}">
        <p14:creationId xmlns:p14="http://schemas.microsoft.com/office/powerpoint/2010/main" val="3266607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3DEA36-65C0-49A9-ABC8-D804B62A27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23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8FB2F8-5DF0-458F-9DB7-247275E8F3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85753A-281B-4611-907E-FBAB2651DF59}"/>
              </a:ext>
            </a:extLst>
          </p:cNvPr>
          <p:cNvSpPr txBox="1"/>
          <p:nvPr userDrawn="1"/>
        </p:nvSpPr>
        <p:spPr>
          <a:xfrm>
            <a:off x="908750" y="1083343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7A4EB8-E189-4DBB-9C8C-CD7FAB22F9FD}"/>
              </a:ext>
            </a:extLst>
          </p:cNvPr>
          <p:cNvSpPr txBox="1"/>
          <p:nvPr userDrawn="1"/>
        </p:nvSpPr>
        <p:spPr>
          <a:xfrm>
            <a:off x="908750" y="4377935"/>
            <a:ext cx="3700212" cy="1794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latin typeface="Montserrat Medium" panose="00000600000000000000" pitchFamily="2" charset="0"/>
              </a:rPr>
              <a:t>Lorem ipsum dolor sit </a:t>
            </a:r>
            <a:r>
              <a:rPr lang="en-US" sz="1400" dirty="0" err="1">
                <a:latin typeface="Montserrat Medium" panose="00000600000000000000" pitchFamily="2" charset="0"/>
              </a:rPr>
              <a:t>amet</a:t>
            </a:r>
            <a:r>
              <a:rPr lang="en-US" sz="1400" dirty="0">
                <a:latin typeface="Montserrat Medium" panose="00000600000000000000" pitchFamily="2" charset="0"/>
              </a:rPr>
              <a:t>, </a:t>
            </a:r>
            <a:r>
              <a:rPr lang="en-US" sz="1400" dirty="0" err="1">
                <a:latin typeface="Montserrat Medium" panose="00000600000000000000" pitchFamily="2" charset="0"/>
              </a:rPr>
              <a:t>consectetur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adipiscing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elit</a:t>
            </a:r>
            <a:r>
              <a:rPr lang="en-US" sz="1400" dirty="0">
                <a:latin typeface="Montserrat Medium" panose="00000600000000000000" pitchFamily="2" charset="0"/>
              </a:rPr>
              <a:t>, sed do </a:t>
            </a:r>
            <a:r>
              <a:rPr lang="en-US" sz="1400" dirty="0" err="1">
                <a:latin typeface="Montserrat Medium" panose="00000600000000000000" pitchFamily="2" charset="0"/>
              </a:rPr>
              <a:t>eiusmod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tempor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incididunt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labore</a:t>
            </a:r>
            <a:r>
              <a:rPr lang="en-US" sz="1400" dirty="0">
                <a:latin typeface="Montserrat Medium" panose="00000600000000000000" pitchFamily="2" charset="0"/>
              </a:rPr>
              <a:t> et dolore magna </a:t>
            </a:r>
            <a:r>
              <a:rPr lang="en-US" sz="1400" dirty="0" err="1">
                <a:latin typeface="Montserrat Medium" panose="00000600000000000000" pitchFamily="2" charset="0"/>
              </a:rPr>
              <a:t>aliqua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  <a:r>
              <a:rPr lang="en-US" sz="1400" dirty="0" err="1">
                <a:latin typeface="Montserrat Medium" panose="00000600000000000000" pitchFamily="2" charset="0"/>
              </a:rPr>
              <a:t>Quis</a:t>
            </a:r>
            <a:r>
              <a:rPr lang="en-US" sz="1400" dirty="0">
                <a:latin typeface="Montserrat Medium" panose="00000600000000000000" pitchFamily="2" charset="0"/>
              </a:rPr>
              <a:t> ipsum </a:t>
            </a:r>
            <a:r>
              <a:rPr lang="en-US" sz="1400" dirty="0" err="1">
                <a:latin typeface="Montserrat Medium" panose="00000600000000000000" pitchFamily="2" charset="0"/>
              </a:rPr>
              <a:t>suspendisse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ultrices</a:t>
            </a:r>
            <a:r>
              <a:rPr lang="en-US" sz="1400" dirty="0">
                <a:latin typeface="Montserrat Medium" panose="00000600000000000000" pitchFamily="2" charset="0"/>
              </a:rPr>
              <a:t> gravida. </a:t>
            </a:r>
            <a:r>
              <a:rPr lang="en-US" sz="1400" dirty="0" err="1">
                <a:latin typeface="Montserrat Medium" panose="00000600000000000000" pitchFamily="2" charset="0"/>
              </a:rPr>
              <a:t>Risus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commodo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viverra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maecenas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accumsan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lacus</a:t>
            </a:r>
            <a:r>
              <a:rPr lang="en-US" sz="1400" dirty="0">
                <a:latin typeface="Montserrat Medium" panose="00000600000000000000" pitchFamily="2" charset="0"/>
              </a:rPr>
              <a:t> vel </a:t>
            </a:r>
            <a:r>
              <a:rPr lang="en-US" sz="1400" dirty="0" err="1">
                <a:latin typeface="Montserrat Medium" panose="00000600000000000000" pitchFamily="2" charset="0"/>
              </a:rPr>
              <a:t>facilisis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1370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D13611-722D-4EFB-B78A-3D2BBF243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7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9887A-9AD9-40B5-AF8F-E0DFF4CB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0C65C-F6C9-4EC0-A3B7-6B8EA77DF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C69C3-E356-4D44-99E4-38202C5A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1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139E3-1977-44B2-9AD4-C16406D4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A38C7-F060-4CA7-A188-F047DEA4F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89DA45-60CF-46C1-8503-8821B94A49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89C65F-DC5D-4A9B-9243-D8E95B970A51}"/>
              </a:ext>
            </a:extLst>
          </p:cNvPr>
          <p:cNvSpPr txBox="1">
            <a:spLocks/>
          </p:cNvSpPr>
          <p:nvPr userDrawn="1"/>
        </p:nvSpPr>
        <p:spPr>
          <a:xfrm>
            <a:off x="10715812" y="6356350"/>
            <a:ext cx="63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Montserrat Light" panose="000004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2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139E3-1977-44B2-9AD4-C16406D4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A38C7-F060-4CA7-A188-F047DEA4F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89DA45-60CF-46C1-8503-8821B94A49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89C65F-DC5D-4A9B-9243-D8E95B970A51}"/>
              </a:ext>
            </a:extLst>
          </p:cNvPr>
          <p:cNvSpPr txBox="1">
            <a:spLocks/>
          </p:cNvSpPr>
          <p:nvPr userDrawn="1"/>
        </p:nvSpPr>
        <p:spPr>
          <a:xfrm>
            <a:off x="10715812" y="6356350"/>
            <a:ext cx="63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Montserrat Light" panose="000004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536E29-3B8B-44A4-BF51-8372B6990651}"/>
              </a:ext>
            </a:extLst>
          </p:cNvPr>
          <p:cNvGrpSpPr/>
          <p:nvPr userDrawn="1"/>
        </p:nvGrpSpPr>
        <p:grpSpPr>
          <a:xfrm>
            <a:off x="1040407" y="2501689"/>
            <a:ext cx="2394101" cy="2088232"/>
            <a:chOff x="5248647" y="1608813"/>
            <a:chExt cx="970807" cy="84677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459740F-5758-4C2F-B8A5-75CB37A1430F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rgbClr val="0B2D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6FC0149-C81C-446C-B1E8-D41E6F6D9684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DD1AE5-C20B-4174-B213-A027C8EA22B0}"/>
              </a:ext>
            </a:extLst>
          </p:cNvPr>
          <p:cNvGrpSpPr/>
          <p:nvPr userDrawn="1"/>
        </p:nvGrpSpPr>
        <p:grpSpPr>
          <a:xfrm>
            <a:off x="1675831" y="3707682"/>
            <a:ext cx="1601067" cy="647871"/>
            <a:chOff x="1391543" y="3698889"/>
            <a:chExt cx="1601067" cy="64787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0055D4-D2A3-4773-A7D5-56D389E33B59}"/>
                </a:ext>
              </a:extLst>
            </p:cNvPr>
            <p:cNvSpPr txBox="1"/>
            <p:nvPr/>
          </p:nvSpPr>
          <p:spPr>
            <a:xfrm>
              <a:off x="1391543" y="369888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Medium" panose="00000600000000000000" pitchFamily="2" charset="0"/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D940A4-197A-47B7-B86F-16AAA7EDA57B}"/>
                </a:ext>
              </a:extLst>
            </p:cNvPr>
            <p:cNvSpPr txBox="1"/>
            <p:nvPr/>
          </p:nvSpPr>
          <p:spPr>
            <a:xfrm>
              <a:off x="1401068" y="3915873"/>
              <a:ext cx="15915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Light" panose="00000400000000000000" pitchFamily="2" charset="0"/>
                  <a:cs typeface="Arial" pitchFamily="34" charset="0"/>
                </a:rPr>
                <a:t>Simple PowerPoint Presentation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819BB83-D4AB-4456-9F33-5D07A57D0DE9}"/>
              </a:ext>
            </a:extLst>
          </p:cNvPr>
          <p:cNvSpPr txBox="1"/>
          <p:nvPr userDrawn="1"/>
        </p:nvSpPr>
        <p:spPr>
          <a:xfrm>
            <a:off x="1556252" y="2837921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0B2D50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rgbClr val="0B2D50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6B835F-92BB-4D79-B5D8-C88FC1DD3FBC}"/>
              </a:ext>
            </a:extLst>
          </p:cNvPr>
          <p:cNvGrpSpPr/>
          <p:nvPr userDrawn="1"/>
        </p:nvGrpSpPr>
        <p:grpSpPr>
          <a:xfrm>
            <a:off x="4806211" y="2128827"/>
            <a:ext cx="2394101" cy="2088232"/>
            <a:chOff x="5248647" y="1608813"/>
            <a:chExt cx="970807" cy="84677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6D9E530-090C-4DE0-8F3F-CC3BADFB3928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rgbClr val="81B9F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1F882F9-A579-4791-A10B-428E512BFD93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FF62AB-4124-42ED-B72A-0D645E751CB8}"/>
              </a:ext>
            </a:extLst>
          </p:cNvPr>
          <p:cNvGrpSpPr/>
          <p:nvPr userDrawn="1"/>
        </p:nvGrpSpPr>
        <p:grpSpPr>
          <a:xfrm>
            <a:off x="5358409" y="3326430"/>
            <a:ext cx="1601067" cy="647871"/>
            <a:chOff x="3233964" y="1954419"/>
            <a:chExt cx="1601067" cy="64787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C2C3CA-7A2F-45D0-A1F9-8CB56A2DEE1C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Medium" panose="00000600000000000000" pitchFamily="2" charset="0"/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CF88474-7E6A-4473-A693-A6E40D79504E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Light" panose="00000400000000000000" pitchFamily="2" charset="0"/>
                  <a:cs typeface="Arial" pitchFamily="34" charset="0"/>
                </a:rPr>
                <a:t>Simple PowerPoint Presentation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FD378EE-9526-4197-B5DF-354BE5FBFAFE}"/>
              </a:ext>
            </a:extLst>
          </p:cNvPr>
          <p:cNvSpPr txBox="1"/>
          <p:nvPr userDrawn="1"/>
        </p:nvSpPr>
        <p:spPr>
          <a:xfrm>
            <a:off x="5322056" y="2465059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81B9F0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rgbClr val="81B9F0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56E2CF-0565-4D88-9DC8-9E23029C7E23}"/>
              </a:ext>
            </a:extLst>
          </p:cNvPr>
          <p:cNvGrpSpPr/>
          <p:nvPr userDrawn="1"/>
        </p:nvGrpSpPr>
        <p:grpSpPr>
          <a:xfrm>
            <a:off x="8572015" y="1821088"/>
            <a:ext cx="2394101" cy="2088232"/>
            <a:chOff x="5248647" y="1608813"/>
            <a:chExt cx="970807" cy="84677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6F3CA80-32DB-4A5C-9D0C-CA85F2BA3887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rgbClr val="C7E0F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333BBD9-7C88-4A29-B701-4424D7BF8DB2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1E40F26-E533-4CFC-8FE7-F3D436B78CDD}"/>
              </a:ext>
            </a:extLst>
          </p:cNvPr>
          <p:cNvGrpSpPr/>
          <p:nvPr userDrawn="1"/>
        </p:nvGrpSpPr>
        <p:grpSpPr>
          <a:xfrm>
            <a:off x="9175391" y="3010302"/>
            <a:ext cx="1601067" cy="647871"/>
            <a:chOff x="3233964" y="1954419"/>
            <a:chExt cx="1601067" cy="64787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E52E22-F52A-409E-A48F-BE3678AB6EA8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Medium" panose="00000600000000000000" pitchFamily="2" charset="0"/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E667062-892C-4FA3-B2FF-C6D42F9ECE95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Light" panose="00000400000000000000" pitchFamily="2" charset="0"/>
                  <a:cs typeface="Arial" pitchFamily="34" charset="0"/>
                </a:rPr>
                <a:t>Simple PowerPoint Presentation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948C0DC-1158-4F04-BEA6-C629DF17800C}"/>
              </a:ext>
            </a:extLst>
          </p:cNvPr>
          <p:cNvSpPr txBox="1"/>
          <p:nvPr userDrawn="1"/>
        </p:nvSpPr>
        <p:spPr>
          <a:xfrm>
            <a:off x="9087860" y="2157320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C7E0F8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rgbClr val="C7E0F8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80FA48-8BD9-4806-A612-99A820747EF7}"/>
              </a:ext>
            </a:extLst>
          </p:cNvPr>
          <p:cNvSpPr txBox="1"/>
          <p:nvPr userDrawn="1"/>
        </p:nvSpPr>
        <p:spPr>
          <a:xfrm>
            <a:off x="1028700" y="4953000"/>
            <a:ext cx="2405808" cy="162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sed do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eiusmod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incididunt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labore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et dolore magna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aliqua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 Ut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enim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ad minim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veniam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quis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nostrud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exercitation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ullamco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nisi 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1043E8-DC27-49F1-AAA9-16505AE650B6}"/>
              </a:ext>
            </a:extLst>
          </p:cNvPr>
          <p:cNvSpPr txBox="1"/>
          <p:nvPr userDrawn="1"/>
        </p:nvSpPr>
        <p:spPr>
          <a:xfrm>
            <a:off x="4794504" y="4574812"/>
            <a:ext cx="2405808" cy="162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sed do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eiusmod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incididunt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labore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et dolore magna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aliqua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 Ut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enim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ad minim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veniam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quis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nostrud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exercitation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ullamco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nisi 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88719E-6B85-4337-A8DC-83887091F588}"/>
              </a:ext>
            </a:extLst>
          </p:cNvPr>
          <p:cNvSpPr txBox="1"/>
          <p:nvPr userDrawn="1"/>
        </p:nvSpPr>
        <p:spPr>
          <a:xfrm>
            <a:off x="8560606" y="4200730"/>
            <a:ext cx="2405808" cy="162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sed do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eiusmod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incididunt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labore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et dolore magna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aliqua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 Ut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enim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ad minim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veniam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quis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nostrud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exercitation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ullamco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nisi 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07FC5F-FB94-40AC-A0F7-9357E29D3A68}"/>
              </a:ext>
            </a:extLst>
          </p:cNvPr>
          <p:cNvSpPr txBox="1"/>
          <p:nvPr userDrawn="1"/>
        </p:nvSpPr>
        <p:spPr>
          <a:xfrm>
            <a:off x="908750" y="1083343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</p:spTree>
    <p:extLst>
      <p:ext uri="{BB962C8B-B14F-4D97-AF65-F5344CB8AC3E}">
        <p14:creationId xmlns:p14="http://schemas.microsoft.com/office/powerpoint/2010/main" val="374770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0312A4-CFEF-4201-860B-CF9A496FC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026649-55DA-4772-A804-776C528D7278}"/>
              </a:ext>
            </a:extLst>
          </p:cNvPr>
          <p:cNvSpPr txBox="1"/>
          <p:nvPr userDrawn="1"/>
        </p:nvSpPr>
        <p:spPr>
          <a:xfrm>
            <a:off x="7204448" y="2162825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D17A2F-2EF0-4064-AF71-8DEBA25AADE6}"/>
              </a:ext>
            </a:extLst>
          </p:cNvPr>
          <p:cNvSpPr txBox="1"/>
          <p:nvPr userDrawn="1"/>
        </p:nvSpPr>
        <p:spPr>
          <a:xfrm>
            <a:off x="7263063" y="4399980"/>
            <a:ext cx="3700212" cy="1794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latin typeface="Montserrat Medium" panose="00000600000000000000" pitchFamily="2" charset="0"/>
              </a:rPr>
              <a:t>Lorem ipsum dolor sit </a:t>
            </a:r>
            <a:r>
              <a:rPr lang="en-US" sz="1400" dirty="0" err="1">
                <a:latin typeface="Montserrat Medium" panose="00000600000000000000" pitchFamily="2" charset="0"/>
              </a:rPr>
              <a:t>amet</a:t>
            </a:r>
            <a:r>
              <a:rPr lang="en-US" sz="1400" dirty="0">
                <a:latin typeface="Montserrat Medium" panose="00000600000000000000" pitchFamily="2" charset="0"/>
              </a:rPr>
              <a:t>, </a:t>
            </a:r>
            <a:r>
              <a:rPr lang="en-US" sz="1400" dirty="0" err="1">
                <a:latin typeface="Montserrat Medium" panose="00000600000000000000" pitchFamily="2" charset="0"/>
              </a:rPr>
              <a:t>consectetur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adipiscing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elit</a:t>
            </a:r>
            <a:r>
              <a:rPr lang="en-US" sz="1400" dirty="0">
                <a:latin typeface="Montserrat Medium" panose="00000600000000000000" pitchFamily="2" charset="0"/>
              </a:rPr>
              <a:t>, sed do </a:t>
            </a:r>
            <a:r>
              <a:rPr lang="en-US" sz="1400" dirty="0" err="1">
                <a:latin typeface="Montserrat Medium" panose="00000600000000000000" pitchFamily="2" charset="0"/>
              </a:rPr>
              <a:t>eiusmod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tempor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incididunt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labore</a:t>
            </a:r>
            <a:r>
              <a:rPr lang="en-US" sz="1400" dirty="0">
                <a:latin typeface="Montserrat Medium" panose="00000600000000000000" pitchFamily="2" charset="0"/>
              </a:rPr>
              <a:t> et dolore magna </a:t>
            </a:r>
            <a:r>
              <a:rPr lang="en-US" sz="1400" dirty="0" err="1">
                <a:latin typeface="Montserrat Medium" panose="00000600000000000000" pitchFamily="2" charset="0"/>
              </a:rPr>
              <a:t>aliqua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  <a:r>
              <a:rPr lang="en-US" sz="1400" dirty="0" err="1">
                <a:latin typeface="Montserrat Medium" panose="00000600000000000000" pitchFamily="2" charset="0"/>
              </a:rPr>
              <a:t>Quis</a:t>
            </a:r>
            <a:r>
              <a:rPr lang="en-US" sz="1400" dirty="0">
                <a:latin typeface="Montserrat Medium" panose="00000600000000000000" pitchFamily="2" charset="0"/>
              </a:rPr>
              <a:t> ipsum </a:t>
            </a:r>
            <a:r>
              <a:rPr lang="en-US" sz="1400" dirty="0" err="1">
                <a:latin typeface="Montserrat Medium" panose="00000600000000000000" pitchFamily="2" charset="0"/>
              </a:rPr>
              <a:t>suspendisse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ultrices</a:t>
            </a:r>
            <a:r>
              <a:rPr lang="en-US" sz="1400" dirty="0">
                <a:latin typeface="Montserrat Medium" panose="00000600000000000000" pitchFamily="2" charset="0"/>
              </a:rPr>
              <a:t> gravida. </a:t>
            </a:r>
            <a:r>
              <a:rPr lang="en-US" sz="1400" dirty="0" err="1">
                <a:latin typeface="Montserrat Medium" panose="00000600000000000000" pitchFamily="2" charset="0"/>
              </a:rPr>
              <a:t>Risus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commodo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viverra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maecenas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accumsan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lacus</a:t>
            </a:r>
            <a:r>
              <a:rPr lang="en-US" sz="1400" dirty="0">
                <a:latin typeface="Montserrat Medium" panose="00000600000000000000" pitchFamily="2" charset="0"/>
              </a:rPr>
              <a:t> vel </a:t>
            </a:r>
            <a:r>
              <a:rPr lang="en-US" sz="1400" dirty="0" err="1">
                <a:latin typeface="Montserrat Medium" panose="00000600000000000000" pitchFamily="2" charset="0"/>
              </a:rPr>
              <a:t>facilisis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056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0312A4-CFEF-4201-860B-CF9A496FC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5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5C96F3-9CA9-4A89-9382-B23C01BA4B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7FF28399-D6F9-4E43-8489-7D4B35DB66D0}"/>
              </a:ext>
            </a:extLst>
          </p:cNvPr>
          <p:cNvSpPr/>
          <p:nvPr userDrawn="1"/>
        </p:nvSpPr>
        <p:spPr>
          <a:xfrm>
            <a:off x="627960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595001-D5A7-48F0-A03C-8202D1FE43B1}"/>
              </a:ext>
            </a:extLst>
          </p:cNvPr>
          <p:cNvSpPr/>
          <p:nvPr userDrawn="1"/>
        </p:nvSpPr>
        <p:spPr>
          <a:xfrm>
            <a:off x="4287714" y="2031228"/>
            <a:ext cx="216118" cy="216118"/>
          </a:xfrm>
          <a:prstGeom prst="ellipse">
            <a:avLst/>
          </a:prstGeom>
          <a:solidFill>
            <a:srgbClr val="0B2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51C0E4-E78E-41C7-888B-D2728948E2C9}"/>
              </a:ext>
            </a:extLst>
          </p:cNvPr>
          <p:cNvSpPr/>
          <p:nvPr userDrawn="1"/>
        </p:nvSpPr>
        <p:spPr>
          <a:xfrm>
            <a:off x="6214714" y="1888137"/>
            <a:ext cx="549613" cy="549613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3AB49A-6869-49B1-879A-7F6DA38FC32F}"/>
              </a:ext>
            </a:extLst>
          </p:cNvPr>
          <p:cNvGrpSpPr/>
          <p:nvPr userDrawn="1"/>
        </p:nvGrpSpPr>
        <p:grpSpPr>
          <a:xfrm>
            <a:off x="6924015" y="1804852"/>
            <a:ext cx="4616540" cy="705595"/>
            <a:chOff x="4716014" y="1639851"/>
            <a:chExt cx="3888434" cy="7052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DCAF17-8312-4D05-9D72-FF34CFDFD088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9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Lorem ipsum dolor sit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amet</a:t>
              </a: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,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consectetur</a:t>
              </a: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adipiscing</a:t>
              </a: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elit</a:t>
              </a: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, sed do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eiusmod</a:t>
              </a: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tempor</a:t>
              </a:r>
              <a:endParaRPr lang="en-US" sz="1200" dirty="0">
                <a:latin typeface="Montserrat" panose="000005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296AC3-0C5A-4ADB-8BAD-7694A95F046A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D0FC6D8C-3964-4080-8E42-77EEB4E4050C}"/>
              </a:ext>
            </a:extLst>
          </p:cNvPr>
          <p:cNvSpPr/>
          <p:nvPr userDrawn="1"/>
        </p:nvSpPr>
        <p:spPr>
          <a:xfrm>
            <a:off x="7160341" y="3724383"/>
            <a:ext cx="549613" cy="549613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6EB9D3-CEBF-420B-9D93-500F564CA01C}"/>
              </a:ext>
            </a:extLst>
          </p:cNvPr>
          <p:cNvGrpSpPr/>
          <p:nvPr userDrawn="1"/>
        </p:nvGrpSpPr>
        <p:grpSpPr>
          <a:xfrm>
            <a:off x="7869642" y="3641099"/>
            <a:ext cx="3484157" cy="483803"/>
            <a:chOff x="4716014" y="1639851"/>
            <a:chExt cx="3888434" cy="48359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763F02-D641-4ED2-AC27-7FDEFFF95DC4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description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8AB2CA-C6A3-4668-902B-86398CA6B56F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366F6DF-023C-4A64-946D-4BD196F0A7FA}"/>
              </a:ext>
            </a:extLst>
          </p:cNvPr>
          <p:cNvSpPr/>
          <p:nvPr userDrawn="1"/>
        </p:nvSpPr>
        <p:spPr>
          <a:xfrm>
            <a:off x="6090887" y="5560629"/>
            <a:ext cx="549613" cy="549613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4E47FA-A3F0-41A1-8036-3C1942BC2A0C}"/>
              </a:ext>
            </a:extLst>
          </p:cNvPr>
          <p:cNvGrpSpPr/>
          <p:nvPr userDrawn="1"/>
        </p:nvGrpSpPr>
        <p:grpSpPr>
          <a:xfrm>
            <a:off x="6800188" y="5477345"/>
            <a:ext cx="4616540" cy="483803"/>
            <a:chOff x="4716014" y="1639851"/>
            <a:chExt cx="3888434" cy="48359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818B1B-B4D1-4516-9059-9529D7E95EA4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description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A6EA18-DD5A-474B-8258-DABE5CA6DAED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2D9E792-8264-45C3-9BF7-C8E18AAB6FF5}"/>
              </a:ext>
            </a:extLst>
          </p:cNvPr>
          <p:cNvSpPr/>
          <p:nvPr userDrawn="1"/>
        </p:nvSpPr>
        <p:spPr>
          <a:xfrm>
            <a:off x="6910409" y="2806260"/>
            <a:ext cx="549613" cy="549613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05A2EC-0DE7-4570-8092-C586A829F725}"/>
              </a:ext>
            </a:extLst>
          </p:cNvPr>
          <p:cNvGrpSpPr/>
          <p:nvPr userDrawn="1"/>
        </p:nvGrpSpPr>
        <p:grpSpPr>
          <a:xfrm>
            <a:off x="7619710" y="2722975"/>
            <a:ext cx="3734090" cy="483803"/>
            <a:chOff x="4716014" y="1639851"/>
            <a:chExt cx="3888434" cy="48359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1A76D7-38D7-49C3-976F-47A8F9AE7E72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description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2BB640-582D-43F9-AD39-5A181F809772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F52F06A3-D99B-431F-B3A0-A0718FE3423A}"/>
              </a:ext>
            </a:extLst>
          </p:cNvPr>
          <p:cNvSpPr/>
          <p:nvPr userDrawn="1"/>
        </p:nvSpPr>
        <p:spPr>
          <a:xfrm>
            <a:off x="6934792" y="4642506"/>
            <a:ext cx="549613" cy="549613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FD5DD1E-A6ED-4963-9281-252BD5153CEC}"/>
              </a:ext>
            </a:extLst>
          </p:cNvPr>
          <p:cNvGrpSpPr/>
          <p:nvPr userDrawn="1"/>
        </p:nvGrpSpPr>
        <p:grpSpPr>
          <a:xfrm>
            <a:off x="7644093" y="4559221"/>
            <a:ext cx="3709705" cy="483803"/>
            <a:chOff x="4716014" y="1639851"/>
            <a:chExt cx="3888434" cy="48359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927763B-C7FE-4EEB-A745-05FC25AC2A77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description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4670F6-A12F-4CF8-98CF-8A64934EA8F3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40EE65A0-FC36-422A-B38E-8B7870FC0C27}"/>
              </a:ext>
            </a:extLst>
          </p:cNvPr>
          <p:cNvSpPr/>
          <p:nvPr userDrawn="1"/>
        </p:nvSpPr>
        <p:spPr>
          <a:xfrm>
            <a:off x="5316770" y="2949352"/>
            <a:ext cx="216118" cy="216118"/>
          </a:xfrm>
          <a:prstGeom prst="ellipse">
            <a:avLst/>
          </a:prstGeom>
          <a:solidFill>
            <a:srgbClr val="81B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FAC2655-9C92-46C7-A19F-8E79BF1737B5}"/>
              </a:ext>
            </a:extLst>
          </p:cNvPr>
          <p:cNvSpPr/>
          <p:nvPr userDrawn="1"/>
        </p:nvSpPr>
        <p:spPr>
          <a:xfrm>
            <a:off x="5549646" y="3867474"/>
            <a:ext cx="216118" cy="216118"/>
          </a:xfrm>
          <a:prstGeom prst="ellipse">
            <a:avLst/>
          </a:prstGeom>
          <a:solidFill>
            <a:srgbClr val="C7E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3472E0D-AE94-4C0C-B47B-4E0D21E91737}"/>
              </a:ext>
            </a:extLst>
          </p:cNvPr>
          <p:cNvSpPr/>
          <p:nvPr userDrawn="1"/>
        </p:nvSpPr>
        <p:spPr>
          <a:xfrm>
            <a:off x="5296318" y="4785598"/>
            <a:ext cx="216118" cy="216118"/>
          </a:xfrm>
          <a:prstGeom prst="ellipse">
            <a:avLst/>
          </a:prstGeom>
          <a:solidFill>
            <a:srgbClr val="81B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419687C-7D90-43D2-B3CC-3B7F19149B5C}"/>
              </a:ext>
            </a:extLst>
          </p:cNvPr>
          <p:cNvSpPr/>
          <p:nvPr userDrawn="1"/>
        </p:nvSpPr>
        <p:spPr>
          <a:xfrm>
            <a:off x="4287714" y="5703720"/>
            <a:ext cx="216118" cy="216118"/>
          </a:xfrm>
          <a:prstGeom prst="ellipse">
            <a:avLst/>
          </a:prstGeom>
          <a:solidFill>
            <a:srgbClr val="0B2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A8793A0-64D4-400B-8248-99EC6716BFE7}"/>
              </a:ext>
            </a:extLst>
          </p:cNvPr>
          <p:cNvCxnSpPr>
            <a:cxnSpLocks/>
          </p:cNvCxnSpPr>
          <p:nvPr userDrawn="1"/>
        </p:nvCxnSpPr>
        <p:spPr>
          <a:xfrm>
            <a:off x="4819226" y="213933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27293F5-0905-4531-BF2C-3B5E575B9E96}"/>
              </a:ext>
            </a:extLst>
          </p:cNvPr>
          <p:cNvCxnSpPr>
            <a:cxnSpLocks/>
          </p:cNvCxnSpPr>
          <p:nvPr userDrawn="1"/>
        </p:nvCxnSpPr>
        <p:spPr>
          <a:xfrm>
            <a:off x="5681602" y="3057458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DBD294F-5836-446A-988F-9A2FC7E3BD86}"/>
              </a:ext>
            </a:extLst>
          </p:cNvPr>
          <p:cNvCxnSpPr>
            <a:cxnSpLocks/>
          </p:cNvCxnSpPr>
          <p:nvPr userDrawn="1"/>
        </p:nvCxnSpPr>
        <p:spPr>
          <a:xfrm>
            <a:off x="5923006" y="3975581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C89AEF2-45A9-4227-82B6-AAC36D8BBE55}"/>
              </a:ext>
            </a:extLst>
          </p:cNvPr>
          <p:cNvCxnSpPr>
            <a:cxnSpLocks/>
          </p:cNvCxnSpPr>
          <p:nvPr userDrawn="1"/>
        </p:nvCxnSpPr>
        <p:spPr>
          <a:xfrm>
            <a:off x="5683568" y="4893704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78B200C-4A01-41A9-B8BA-C3C0ACA9447E}"/>
              </a:ext>
            </a:extLst>
          </p:cNvPr>
          <p:cNvCxnSpPr>
            <a:cxnSpLocks/>
          </p:cNvCxnSpPr>
          <p:nvPr userDrawn="1"/>
        </p:nvCxnSpPr>
        <p:spPr>
          <a:xfrm>
            <a:off x="4757312" y="5811827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EE53B03E-342B-43C5-B994-4D9A644105CA}"/>
              </a:ext>
            </a:extLst>
          </p:cNvPr>
          <p:cNvSpPr/>
          <p:nvPr userDrawn="1"/>
        </p:nvSpPr>
        <p:spPr>
          <a:xfrm>
            <a:off x="1975230" y="2819855"/>
            <a:ext cx="2504715" cy="2504715"/>
          </a:xfrm>
          <a:prstGeom prst="ellipse">
            <a:avLst/>
          </a:prstGeom>
          <a:solidFill>
            <a:srgbClr val="81B9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83BBE73-9967-49A7-9F5F-9EBFCCF1CEDA}"/>
              </a:ext>
            </a:extLst>
          </p:cNvPr>
          <p:cNvSpPr/>
          <p:nvPr userDrawn="1"/>
        </p:nvSpPr>
        <p:spPr>
          <a:xfrm>
            <a:off x="1029603" y="3605527"/>
            <a:ext cx="2504715" cy="2504715"/>
          </a:xfrm>
          <a:prstGeom prst="ellipse">
            <a:avLst/>
          </a:prstGeom>
          <a:solidFill>
            <a:srgbClr val="C7E0F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7544D-CCFF-4265-B923-589A8D41BDC6}"/>
              </a:ext>
            </a:extLst>
          </p:cNvPr>
          <p:cNvSpPr/>
          <p:nvPr userDrawn="1"/>
        </p:nvSpPr>
        <p:spPr>
          <a:xfrm>
            <a:off x="1273216" y="2728186"/>
            <a:ext cx="2504715" cy="2504715"/>
          </a:xfrm>
          <a:prstGeom prst="ellipse">
            <a:avLst/>
          </a:prstGeom>
          <a:solidFill>
            <a:srgbClr val="2784E1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2B7FCE6-B2A0-47A4-B602-03EBDD3FD2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60" y="3631753"/>
            <a:ext cx="1125615" cy="105816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D1C2208-2C55-4795-BE7A-D9AD975FD86F}"/>
              </a:ext>
            </a:extLst>
          </p:cNvPr>
          <p:cNvSpPr txBox="1"/>
          <p:nvPr userDrawn="1"/>
        </p:nvSpPr>
        <p:spPr>
          <a:xfrm>
            <a:off x="904777" y="674077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</p:spTree>
    <p:extLst>
      <p:ext uri="{BB962C8B-B14F-4D97-AF65-F5344CB8AC3E}">
        <p14:creationId xmlns:p14="http://schemas.microsoft.com/office/powerpoint/2010/main" val="419082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6951ED-0D5E-40F8-BBA7-D3B3A49AC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0DD353-FB05-4DAD-81F8-09B6AF910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BCEB4-AC67-4635-AB85-4354CDD4A18B}"/>
              </a:ext>
            </a:extLst>
          </p:cNvPr>
          <p:cNvSpPr txBox="1"/>
          <p:nvPr userDrawn="1"/>
        </p:nvSpPr>
        <p:spPr>
          <a:xfrm>
            <a:off x="908750" y="2112043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E216CC-1D6B-4F30-995E-9630E051806A}"/>
              </a:ext>
            </a:extLst>
          </p:cNvPr>
          <p:cNvSpPr txBox="1"/>
          <p:nvPr userDrawn="1"/>
        </p:nvSpPr>
        <p:spPr>
          <a:xfrm>
            <a:off x="908750" y="3339710"/>
            <a:ext cx="3700212" cy="1794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latin typeface="Montserrat Medium" panose="00000600000000000000" pitchFamily="2" charset="0"/>
              </a:rPr>
              <a:t>Lorem ipsum dolor sit </a:t>
            </a:r>
            <a:r>
              <a:rPr lang="en-US" sz="1400" dirty="0" err="1">
                <a:latin typeface="Montserrat Medium" panose="00000600000000000000" pitchFamily="2" charset="0"/>
              </a:rPr>
              <a:t>amet</a:t>
            </a:r>
            <a:r>
              <a:rPr lang="en-US" sz="1400" dirty="0">
                <a:latin typeface="Montserrat Medium" panose="00000600000000000000" pitchFamily="2" charset="0"/>
              </a:rPr>
              <a:t>, </a:t>
            </a:r>
            <a:r>
              <a:rPr lang="en-US" sz="1400" dirty="0" err="1">
                <a:latin typeface="Montserrat Medium" panose="00000600000000000000" pitchFamily="2" charset="0"/>
              </a:rPr>
              <a:t>consectetur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adipiscing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elit</a:t>
            </a:r>
            <a:r>
              <a:rPr lang="en-US" sz="1400" dirty="0">
                <a:latin typeface="Montserrat Medium" panose="00000600000000000000" pitchFamily="2" charset="0"/>
              </a:rPr>
              <a:t>, sed do </a:t>
            </a:r>
            <a:r>
              <a:rPr lang="en-US" sz="1400" dirty="0" err="1">
                <a:latin typeface="Montserrat Medium" panose="00000600000000000000" pitchFamily="2" charset="0"/>
              </a:rPr>
              <a:t>eiusmod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tempor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incididunt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labore</a:t>
            </a:r>
            <a:r>
              <a:rPr lang="en-US" sz="1400" dirty="0">
                <a:latin typeface="Montserrat Medium" panose="00000600000000000000" pitchFamily="2" charset="0"/>
              </a:rPr>
              <a:t> et dolore magna </a:t>
            </a:r>
            <a:r>
              <a:rPr lang="en-US" sz="1400" dirty="0" err="1">
                <a:latin typeface="Montserrat Medium" panose="00000600000000000000" pitchFamily="2" charset="0"/>
              </a:rPr>
              <a:t>aliqua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  <a:r>
              <a:rPr lang="en-US" sz="1400" dirty="0" err="1">
                <a:latin typeface="Montserrat Medium" panose="00000600000000000000" pitchFamily="2" charset="0"/>
              </a:rPr>
              <a:t>Quis</a:t>
            </a:r>
            <a:r>
              <a:rPr lang="en-US" sz="1400" dirty="0">
                <a:latin typeface="Montserrat Medium" panose="00000600000000000000" pitchFamily="2" charset="0"/>
              </a:rPr>
              <a:t> ipsum </a:t>
            </a:r>
            <a:r>
              <a:rPr lang="en-US" sz="1400" dirty="0" err="1">
                <a:latin typeface="Montserrat Medium" panose="00000600000000000000" pitchFamily="2" charset="0"/>
              </a:rPr>
              <a:t>suspendisse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ultrices</a:t>
            </a:r>
            <a:r>
              <a:rPr lang="en-US" sz="1400" dirty="0">
                <a:latin typeface="Montserrat Medium" panose="00000600000000000000" pitchFamily="2" charset="0"/>
              </a:rPr>
              <a:t> gravida. </a:t>
            </a:r>
            <a:r>
              <a:rPr lang="en-US" sz="1400" dirty="0" err="1">
                <a:latin typeface="Montserrat Medium" panose="00000600000000000000" pitchFamily="2" charset="0"/>
              </a:rPr>
              <a:t>Risus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commodo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viverra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maecenas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accumsan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lacus</a:t>
            </a:r>
            <a:r>
              <a:rPr lang="en-US" sz="1400" dirty="0">
                <a:latin typeface="Montserrat Medium" panose="00000600000000000000" pitchFamily="2" charset="0"/>
              </a:rPr>
              <a:t> vel </a:t>
            </a:r>
            <a:r>
              <a:rPr lang="en-US" sz="1400" dirty="0" err="1">
                <a:latin typeface="Montserrat Medium" panose="00000600000000000000" pitchFamily="2" charset="0"/>
              </a:rPr>
              <a:t>facilisis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4578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6F2DF4-0E00-4F4E-8995-7E0A01D20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1BBBF-34DB-4EF4-B965-6DE5B7951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27EB0-1665-4940-AE2F-01DF68811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9294" y="6356350"/>
            <a:ext cx="1014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5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72" r:id="rId4"/>
    <p:sldLayoutId id="2147483656" r:id="rId5"/>
    <p:sldLayoutId id="2147483671" r:id="rId6"/>
    <p:sldLayoutId id="2147483657" r:id="rId7"/>
    <p:sldLayoutId id="2147483658" r:id="rId8"/>
    <p:sldLayoutId id="2147483659" r:id="rId9"/>
    <p:sldLayoutId id="2147483660" r:id="rId10"/>
    <p:sldLayoutId id="2147483662" r:id="rId11"/>
    <p:sldLayoutId id="2147483663" r:id="rId12"/>
    <p:sldLayoutId id="2147483665" r:id="rId13"/>
    <p:sldLayoutId id="2147483666" r:id="rId14"/>
    <p:sldLayoutId id="2147483667" r:id="rId15"/>
    <p:sldLayoutId id="2147483668" r:id="rId16"/>
    <p:sldLayoutId id="21474836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ExtraBold" panose="000009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Medium" panose="000006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Medium" panose="000006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Medium" panose="000006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Medium" panose="000006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CD533D-1998-EBD4-D348-E4902C1178BA}"/>
              </a:ext>
            </a:extLst>
          </p:cNvPr>
          <p:cNvPicPr>
            <a:picLocks/>
          </p:cNvPicPr>
          <p:nvPr/>
        </p:nvPicPr>
        <p:blipFill>
          <a:blip r:embed="rId2">
            <a:duotone>
              <a:prstClr val="black"/>
              <a:srgbClr val="FFFF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" y="0"/>
            <a:ext cx="1219200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BCEE2C-6174-477B-9CC2-E2AE9D368A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53"/>
          <a:stretch/>
        </p:blipFill>
        <p:spPr>
          <a:xfrm>
            <a:off x="129356" y="1518219"/>
            <a:ext cx="6187302" cy="421912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177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F1D8B2-0C51-85A8-FF81-6EA3D4ADEA9D}"/>
              </a:ext>
            </a:extLst>
          </p:cNvPr>
          <p:cNvSpPr txBox="1"/>
          <p:nvPr/>
        </p:nvSpPr>
        <p:spPr>
          <a:xfrm>
            <a:off x="6446015" y="2480737"/>
            <a:ext cx="561575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Балансовое обобщение, система счетов и двойная запись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1755AE-9618-567B-1B66-BC3199363016}"/>
              </a:ext>
            </a:extLst>
          </p:cNvPr>
          <p:cNvSpPr txBox="1"/>
          <p:nvPr/>
        </p:nvSpPr>
        <p:spPr>
          <a:xfrm>
            <a:off x="6423561" y="1279707"/>
            <a:ext cx="3981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Тема 3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607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A38D52-988B-53E9-136A-992CC9F1D77F}"/>
              </a:ext>
            </a:extLst>
          </p:cNvPr>
          <p:cNvPicPr>
            <a:picLocks/>
          </p:cNvPicPr>
          <p:nvPr/>
        </p:nvPicPr>
        <p:blipFill>
          <a:blip r:embed="rId2">
            <a:duotone>
              <a:prstClr val="black"/>
              <a:srgbClr val="E0FFE4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0DC159A-1F85-4C1F-9C86-98B8CD5DFA3C}"/>
              </a:ext>
            </a:extLst>
          </p:cNvPr>
          <p:cNvSpPr txBox="1"/>
          <p:nvPr/>
        </p:nvSpPr>
        <p:spPr>
          <a:xfrm>
            <a:off x="811640" y="374038"/>
            <a:ext cx="106952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Пример. </a:t>
            </a:r>
            <a:r>
              <a:rPr lang="ru-RU" sz="3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соответствии с учредительным договором и уставом образовано ООО «Звезда». Уставный капитал общества зарегист­рирован в размере 100 000 руб. Учредителями общества являются Ю. С. Пончиков и </a:t>
            </a:r>
            <a:r>
              <a:rPr lang="en-US" sz="3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ru-RU" sz="3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Ю. Блинов, доля каждого из них составляет 50% и оплачивается денежными средствами. На дату регистрации юридического лица в едином государственном реестре уставный капитал оплачен наличными денежными средствами.</a:t>
            </a:r>
          </a:p>
          <a:p>
            <a:endParaRPr lang="ru-RU" sz="30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3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Составьте вступительный баланс ООО «Звезда».</a:t>
            </a:r>
            <a:endParaRPr lang="en-US" sz="3000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06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A38D52-988B-53E9-136A-992CC9F1D77F}"/>
              </a:ext>
            </a:extLst>
          </p:cNvPr>
          <p:cNvPicPr>
            <a:picLocks/>
          </p:cNvPicPr>
          <p:nvPr/>
        </p:nvPicPr>
        <p:blipFill>
          <a:blip r:embed="rId2">
            <a:duotone>
              <a:prstClr val="black"/>
              <a:srgbClr val="E0FFE4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0DC159A-1F85-4C1F-9C86-98B8CD5DFA3C}"/>
              </a:ext>
            </a:extLst>
          </p:cNvPr>
          <p:cNvSpPr txBox="1"/>
          <p:nvPr/>
        </p:nvSpPr>
        <p:spPr>
          <a:xfrm>
            <a:off x="157215" y="69238"/>
            <a:ext cx="118196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Пример. </a:t>
            </a:r>
            <a:r>
              <a:rPr lang="ru-RU" sz="21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соответствии с учредительным договором и уставом образовано ООО «Звезда». Уставный капитал общества зарегист­рирован в размере 100 000 руб. Учредителями общества являются Ю. С. Пончиков и </a:t>
            </a:r>
            <a:r>
              <a:rPr lang="en-US" sz="21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ru-RU" sz="21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Ю. Блинов, доля каждого из них составляет 50% и оплачивается денежными средствами. На дату регистрации юридического лица в едином государственном реестре уставный капитал оплачен наличными денежными средствами.</a:t>
            </a:r>
          </a:p>
          <a:p>
            <a:r>
              <a:rPr lang="ru-RU" sz="21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Таким образом, вступительный баланс ООО «Звезда» будет вы­глядеть следующим образом:</a:t>
            </a:r>
            <a:endParaRPr lang="en-US" sz="21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EE398DA-EAE8-4840-A752-E9D0527F6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372670"/>
              </p:ext>
            </p:extLst>
          </p:nvPr>
        </p:nvGraphicFramePr>
        <p:xfrm>
          <a:off x="1351721" y="2257719"/>
          <a:ext cx="9488556" cy="4443125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585243">
                  <a:extLst>
                    <a:ext uri="{9D8B030D-6E8A-4147-A177-3AD203B41FA5}">
                      <a16:colId xmlns:a16="http://schemas.microsoft.com/office/drawing/2014/main" val="2169152652"/>
                    </a:ext>
                  </a:extLst>
                </a:gridCol>
                <a:gridCol w="1143784">
                  <a:extLst>
                    <a:ext uri="{9D8B030D-6E8A-4147-A177-3AD203B41FA5}">
                      <a16:colId xmlns:a16="http://schemas.microsoft.com/office/drawing/2014/main" val="1230383673"/>
                    </a:ext>
                  </a:extLst>
                </a:gridCol>
                <a:gridCol w="3585243">
                  <a:extLst>
                    <a:ext uri="{9D8B030D-6E8A-4147-A177-3AD203B41FA5}">
                      <a16:colId xmlns:a16="http://schemas.microsoft.com/office/drawing/2014/main" val="1146709623"/>
                    </a:ext>
                  </a:extLst>
                </a:gridCol>
                <a:gridCol w="1174286">
                  <a:extLst>
                    <a:ext uri="{9D8B030D-6E8A-4147-A177-3AD203B41FA5}">
                      <a16:colId xmlns:a16="http://schemas.microsoft.com/office/drawing/2014/main" val="3062553280"/>
                    </a:ext>
                  </a:extLst>
                </a:gridCol>
              </a:tblGrid>
              <a:tr h="32508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Актив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Пассив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243167"/>
                  </a:ext>
                </a:extLst>
              </a:tr>
              <a:tr h="311638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Наименование раздела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Сумма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241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Наименование раздела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Сумма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949349"/>
                  </a:ext>
                </a:extLst>
              </a:tr>
              <a:tr h="2180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I. </a:t>
                      </a: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Внеоборотные активы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Нематериальные активы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Основные средства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Незавершенное строи­тельство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Прочие внеоборотные активы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III. </a:t>
                      </a: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Капитал и резервы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Уставный капитал 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Добавочный капитал 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Резервный капитал Нераспределенная прибыль (непокрытый убыток)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100 000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100 000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1981200"/>
                  </a:ext>
                </a:extLst>
              </a:tr>
              <a:tr h="65750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II. </a:t>
                      </a: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Оборотные активы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Запасы и затраты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Дебиторская задолжен­ность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Денежные средства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50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100 000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100 000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IV. </a:t>
                      </a: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Долгосрочные обязательства</a:t>
                      </a:r>
                      <a:endParaRPr lang="ru-RU" b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</a:t>
                      </a:r>
                      <a:endParaRPr lang="ru-RU" sz="36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5096678"/>
                  </a:ext>
                </a:extLst>
              </a:tr>
              <a:tr h="6232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V. </a:t>
                      </a: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Краткосрочные обязательства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</a:t>
                      </a:r>
                      <a:endParaRPr lang="ru-RU" sz="3600" b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5280845"/>
                  </a:ext>
                </a:extLst>
              </a:tr>
              <a:tr h="3446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Баланс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100 000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Баланс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100 000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3308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103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5D7516-D555-9550-F0E7-1E5D54A46A7E}"/>
              </a:ext>
            </a:extLst>
          </p:cNvPr>
          <p:cNvPicPr>
            <a:picLocks/>
          </p:cNvPicPr>
          <p:nvPr/>
        </p:nvPicPr>
        <p:blipFill>
          <a:blip r:embed="rId2">
            <a:duotone>
              <a:prstClr val="black"/>
              <a:srgbClr val="E0FFE4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0DC159A-1F85-4C1F-9C86-98B8CD5DFA3C}"/>
              </a:ext>
            </a:extLst>
          </p:cNvPr>
          <p:cNvSpPr txBox="1"/>
          <p:nvPr/>
        </p:nvSpPr>
        <p:spPr>
          <a:xfrm>
            <a:off x="1691028" y="1329755"/>
            <a:ext cx="95686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Полученные средства были направлены: на приобретение обо­рудования 70 000 руб. и на покупку сырья 20 000 руб. В результате этих операций баланс ООО «Звезда» преобразовался. </a:t>
            </a:r>
          </a:p>
          <a:p>
            <a:endParaRPr lang="ru-RU" sz="30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3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Сформируйте новый баланс.</a:t>
            </a:r>
          </a:p>
        </p:txBody>
      </p:sp>
    </p:spTree>
    <p:extLst>
      <p:ext uri="{BB962C8B-B14F-4D97-AF65-F5344CB8AC3E}">
        <p14:creationId xmlns:p14="http://schemas.microsoft.com/office/powerpoint/2010/main" val="1668376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5D7516-D555-9550-F0E7-1E5D54A46A7E}"/>
              </a:ext>
            </a:extLst>
          </p:cNvPr>
          <p:cNvPicPr>
            <a:picLocks/>
          </p:cNvPicPr>
          <p:nvPr/>
        </p:nvPicPr>
        <p:blipFill>
          <a:blip r:embed="rId2">
            <a:duotone>
              <a:prstClr val="black"/>
              <a:srgbClr val="E0FFE4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0DC159A-1F85-4C1F-9C86-98B8CD5DFA3C}"/>
              </a:ext>
            </a:extLst>
          </p:cNvPr>
          <p:cNvSpPr txBox="1"/>
          <p:nvPr/>
        </p:nvSpPr>
        <p:spPr>
          <a:xfrm>
            <a:off x="427005" y="307779"/>
            <a:ext cx="10453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Полученные средства были направлены: на приобретение обо­рудования 70 000 руб. и на покупку сырья 20 000 руб. В результате этих операций баланс ООО «Звезда» преобразовался и принял вид: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3ADDACF-3F6D-4398-89D3-5BF4E53EA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192343"/>
              </p:ext>
            </p:extLst>
          </p:nvPr>
        </p:nvGraphicFramePr>
        <p:xfrm>
          <a:off x="994410" y="1394460"/>
          <a:ext cx="10206989" cy="490347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3851497">
                  <a:extLst>
                    <a:ext uri="{9D8B030D-6E8A-4147-A177-3AD203B41FA5}">
                      <a16:colId xmlns:a16="http://schemas.microsoft.com/office/drawing/2014/main" val="1303212991"/>
                    </a:ext>
                  </a:extLst>
                </a:gridCol>
                <a:gridCol w="1240060">
                  <a:extLst>
                    <a:ext uri="{9D8B030D-6E8A-4147-A177-3AD203B41FA5}">
                      <a16:colId xmlns:a16="http://schemas.microsoft.com/office/drawing/2014/main" val="673358656"/>
                    </a:ext>
                  </a:extLst>
                </a:gridCol>
                <a:gridCol w="3851497">
                  <a:extLst>
                    <a:ext uri="{9D8B030D-6E8A-4147-A177-3AD203B41FA5}">
                      <a16:colId xmlns:a16="http://schemas.microsoft.com/office/drawing/2014/main" val="3808762812"/>
                    </a:ext>
                  </a:extLst>
                </a:gridCol>
                <a:gridCol w="1263935">
                  <a:extLst>
                    <a:ext uri="{9D8B030D-6E8A-4147-A177-3AD203B41FA5}">
                      <a16:colId xmlns:a16="http://schemas.microsoft.com/office/drawing/2014/main" val="3282212804"/>
                    </a:ext>
                  </a:extLst>
                </a:gridCol>
              </a:tblGrid>
              <a:tr h="33261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Актив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Пассив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633580"/>
                  </a:ext>
                </a:extLst>
              </a:tr>
              <a:tr h="318862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Наименование раздела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Сумма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41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Наименование раздела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Сумма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357698"/>
                  </a:ext>
                </a:extLst>
              </a:tr>
              <a:tr h="214700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I. </a:t>
                      </a: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Внеоборотные активы </a:t>
                      </a: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Нематериальные активы Основные средства Незавершенное строи­тельство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Прочие внеоборотные активы</a:t>
                      </a:r>
                      <a:endParaRPr lang="ru-RU" sz="200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70 000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70 000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III. </a:t>
                      </a: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Капитал и резервы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Уставный капитал 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Добавочный капитал 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Резервный капитал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Нераспределенная прибыль (непокрытый убыток)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100 000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100 000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99222"/>
                  </a:ext>
                </a:extLst>
              </a:tr>
              <a:tr h="67273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II. </a:t>
                      </a: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Оборотные активы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Запасы и затраты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Дебиторская задолжен­ность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Денежные средства</a:t>
                      </a:r>
                      <a:endParaRPr lang="ru-RU" sz="200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30 000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25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20 000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3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10 000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IV. </a:t>
                      </a: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Долгосрочные обязательства</a:t>
                      </a:r>
                      <a:endParaRPr lang="ru-RU" b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kern="12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-</a:t>
                      </a:r>
                      <a:endParaRPr lang="ru-RU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668104"/>
                  </a:ext>
                </a:extLst>
              </a:tr>
              <a:tr h="899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V. </a:t>
                      </a: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Краткосрочные обязательства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900619"/>
                  </a:ext>
                </a:extLst>
              </a:tr>
              <a:tr h="532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Баланс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100 000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Баланс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100 000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93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316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CC904E-E727-43C3-523B-44BC9E2D9F51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F8F8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24F041-1282-BB78-CB93-B61D344BBC56}"/>
              </a:ext>
            </a:extLst>
          </p:cNvPr>
          <p:cNvSpPr txBox="1"/>
          <p:nvPr/>
        </p:nvSpPr>
        <p:spPr>
          <a:xfrm>
            <a:off x="7288928" y="2705725"/>
            <a:ext cx="4437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 Классификация баланса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5DAFD324-B8EE-4011-A44D-66A33FCF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1" y="1230923"/>
            <a:ext cx="6458394" cy="430360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177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299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EC6E8E-F045-7D17-C322-D725FD152628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F8F8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0DC159A-1F85-4C1F-9C86-98B8CD5DFA3C}"/>
              </a:ext>
            </a:extLst>
          </p:cNvPr>
          <p:cNvSpPr txBox="1"/>
          <p:nvPr/>
        </p:nvSpPr>
        <p:spPr>
          <a:xfrm>
            <a:off x="224117" y="276999"/>
            <a:ext cx="6096000" cy="353943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 marL="914400" lvl="1" indent="-457200"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2pPr>
          </a:lstStyle>
          <a:p>
            <a:r>
              <a:rPr lang="ru-RU" dirty="0"/>
              <a:t>В зависимости от времени составления различают балансы:</a:t>
            </a:r>
          </a:p>
          <a:p>
            <a:pPr lvl="1"/>
            <a:r>
              <a:rPr lang="ru-RU" dirty="0"/>
              <a:t>вступительные;</a:t>
            </a:r>
          </a:p>
          <a:p>
            <a:pPr lvl="1"/>
            <a:r>
              <a:rPr lang="ru-RU" dirty="0"/>
              <a:t>текущие;</a:t>
            </a:r>
          </a:p>
          <a:p>
            <a:pPr lvl="1"/>
            <a:r>
              <a:rPr lang="ru-RU" dirty="0"/>
              <a:t>заключительные;</a:t>
            </a:r>
          </a:p>
          <a:p>
            <a:pPr lvl="1"/>
            <a:r>
              <a:rPr lang="ru-RU" dirty="0"/>
              <a:t>ликвидационные;</a:t>
            </a:r>
          </a:p>
          <a:p>
            <a:pPr lvl="1"/>
            <a:r>
              <a:rPr lang="ru-RU" dirty="0"/>
              <a:t>разделительные;</a:t>
            </a:r>
          </a:p>
          <a:p>
            <a:pPr lvl="1"/>
            <a:r>
              <a:rPr lang="ru-RU" dirty="0"/>
              <a:t>объединительные.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FD99BE-C42E-4E20-8829-D22786204ED6}"/>
              </a:ext>
            </a:extLst>
          </p:cNvPr>
          <p:cNvSpPr txBox="1"/>
          <p:nvPr/>
        </p:nvSpPr>
        <p:spPr>
          <a:xfrm>
            <a:off x="770967" y="4150006"/>
            <a:ext cx="5325033" cy="267765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 marL="914400" lvl="1" indent="-457200"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2pPr>
          </a:lstStyle>
          <a:p>
            <a:r>
              <a:rPr lang="ru-RU" dirty="0"/>
              <a:t>В зависимости от источников, используемых для построения баланса различают:</a:t>
            </a:r>
          </a:p>
          <a:p>
            <a:pPr lvl="1"/>
            <a:r>
              <a:rPr lang="ru-RU" dirty="0"/>
              <a:t>инвентарные;</a:t>
            </a:r>
          </a:p>
          <a:p>
            <a:pPr lvl="1"/>
            <a:r>
              <a:rPr lang="ru-RU" dirty="0"/>
              <a:t>книжные;</a:t>
            </a:r>
          </a:p>
          <a:p>
            <a:pPr lvl="1"/>
            <a:r>
              <a:rPr lang="ru-RU" dirty="0"/>
              <a:t>генеральные.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B8B50-E4A3-4005-B24A-E534A064906C}"/>
              </a:ext>
            </a:extLst>
          </p:cNvPr>
          <p:cNvSpPr txBox="1"/>
          <p:nvPr/>
        </p:nvSpPr>
        <p:spPr>
          <a:xfrm>
            <a:off x="6804211" y="2380291"/>
            <a:ext cx="5127813" cy="310854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 marL="914400" lvl="1" indent="-457200"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2pPr>
          </a:lstStyle>
          <a:p>
            <a:r>
              <a:rPr lang="ru-RU" dirty="0"/>
              <a:t>По объему информации различают балансы:</a:t>
            </a:r>
          </a:p>
          <a:p>
            <a:pPr lvl="1"/>
            <a:r>
              <a:rPr lang="ru-RU" dirty="0"/>
              <a:t>отдельные;</a:t>
            </a:r>
          </a:p>
          <a:p>
            <a:pPr lvl="1"/>
            <a:r>
              <a:rPr lang="ru-RU" dirty="0"/>
              <a:t>индивидуальные;</a:t>
            </a:r>
          </a:p>
          <a:p>
            <a:pPr lvl="1"/>
            <a:r>
              <a:rPr lang="ru-RU" dirty="0"/>
              <a:t>сводные;</a:t>
            </a:r>
          </a:p>
          <a:p>
            <a:pPr lvl="1"/>
            <a:r>
              <a:rPr lang="ru-RU" dirty="0"/>
              <a:t>консолидированные;</a:t>
            </a:r>
          </a:p>
          <a:p>
            <a:pPr lvl="1"/>
            <a:r>
              <a:rPr lang="ru-RU" dirty="0"/>
              <a:t>народнохозяйственные.</a:t>
            </a:r>
          </a:p>
        </p:txBody>
      </p:sp>
    </p:spTree>
    <p:extLst>
      <p:ext uri="{BB962C8B-B14F-4D97-AF65-F5344CB8AC3E}">
        <p14:creationId xmlns:p14="http://schemas.microsoft.com/office/powerpoint/2010/main" val="4037294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C76098-B362-DAB0-3F05-E99F6C7131DB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F8F8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0DC159A-1F85-4C1F-9C86-98B8CD5DFA3C}"/>
              </a:ext>
            </a:extLst>
          </p:cNvPr>
          <p:cNvSpPr txBox="1"/>
          <p:nvPr/>
        </p:nvSpPr>
        <p:spPr>
          <a:xfrm>
            <a:off x="410614" y="624254"/>
            <a:ext cx="5541951" cy="181588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 полноте </a:t>
            </a:r>
            <a:r>
              <a:rPr lang="ru-RU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(способам очистки) различают: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баланс-брутто;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баланс-нетто.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13A021-5296-42E7-BDC2-0FCEC671F8ED}"/>
              </a:ext>
            </a:extLst>
          </p:cNvPr>
          <p:cNvSpPr txBox="1"/>
          <p:nvPr/>
        </p:nvSpPr>
        <p:spPr>
          <a:xfrm>
            <a:off x="5510732" y="3125203"/>
            <a:ext cx="5541951" cy="310854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 marL="914400" lvl="1" indent="-457200"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2pPr>
          </a:lstStyle>
          <a:p>
            <a:r>
              <a:rPr lang="ru-RU" dirty="0"/>
              <a:t>По внешнему виду различают балансы:</a:t>
            </a:r>
          </a:p>
          <a:p>
            <a:pPr lvl="1"/>
            <a:r>
              <a:rPr lang="ru-RU" dirty="0"/>
              <a:t>двусторонние;</a:t>
            </a:r>
          </a:p>
          <a:p>
            <a:pPr lvl="1"/>
            <a:r>
              <a:rPr lang="ru-RU" dirty="0"/>
              <a:t>односторонние;</a:t>
            </a:r>
          </a:p>
          <a:p>
            <a:pPr lvl="1"/>
            <a:r>
              <a:rPr lang="ru-RU" dirty="0"/>
              <a:t>разделенный;</a:t>
            </a:r>
          </a:p>
          <a:p>
            <a:pPr lvl="1"/>
            <a:r>
              <a:rPr lang="ru-RU" dirty="0"/>
              <a:t>оборотный;</a:t>
            </a:r>
          </a:p>
          <a:p>
            <a:pPr lvl="1"/>
            <a:r>
              <a:rPr lang="ru-RU" dirty="0"/>
              <a:t>шахматный.</a:t>
            </a:r>
          </a:p>
        </p:txBody>
      </p:sp>
    </p:spTree>
    <p:extLst>
      <p:ext uri="{BB962C8B-B14F-4D97-AF65-F5344CB8AC3E}">
        <p14:creationId xmlns:p14="http://schemas.microsoft.com/office/powerpoint/2010/main" val="1571301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686BCB-FBC7-0EC1-480F-EB63A7BA4282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FFFFF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24F041-1282-BB78-CB93-B61D344BBC56}"/>
              </a:ext>
            </a:extLst>
          </p:cNvPr>
          <p:cNvSpPr txBox="1"/>
          <p:nvPr/>
        </p:nvSpPr>
        <p:spPr>
          <a:xfrm>
            <a:off x="7047522" y="2085068"/>
            <a:ext cx="41124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3. Влияние фактов хозяйственной жизни на валюту бухгалтерского баланса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123FD3-3B24-4727-FDCF-F5D59D1CF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10" y="1485900"/>
            <a:ext cx="5712788" cy="40606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177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9616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8147FE-1B89-FC00-36D5-35DA5150281E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FFFFF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0DC159A-1F85-4C1F-9C86-98B8CD5DFA3C}"/>
              </a:ext>
            </a:extLst>
          </p:cNvPr>
          <p:cNvSpPr txBox="1"/>
          <p:nvPr/>
        </p:nvSpPr>
        <p:spPr>
          <a:xfrm>
            <a:off x="260684" y="151179"/>
            <a:ext cx="1167063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Первый тип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изменений состоит в том, что </a:t>
            </a:r>
            <a:r>
              <a:rPr lang="ru-RU" sz="2800" b="1" u="sng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одна статья актива увеличивается, а другая его статья уменьшается на одну и ту же сумму</a:t>
            </a:r>
            <a:r>
              <a:rPr lang="ru-RU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Общий итог баланса остается прежним</a:t>
            </a:r>
            <a:r>
              <a:rPr 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</a:p>
          <a:p>
            <a:r>
              <a:rPr lang="ru-RU" sz="28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Например, в кассу с расчетного счета получены деньги.</a:t>
            </a:r>
          </a:p>
          <a:p>
            <a:endParaRPr lang="ru-RU" sz="2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4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r>
              <a:rPr lang="en-US" sz="4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r>
              <a:rPr lang="en-US" sz="4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  </a:t>
            </a:r>
            <a:r>
              <a:rPr lang="ru-RU" sz="4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Баланс неизменен</a:t>
            </a:r>
          </a:p>
          <a:p>
            <a:endParaRPr lang="ru-RU" sz="2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Второй тип </a:t>
            </a:r>
            <a:r>
              <a:rPr lang="ru-RU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изменений заключается в том, что </a:t>
            </a:r>
            <a:r>
              <a:rPr lang="ru-RU" sz="2800" b="1" u="sng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одна статья пассива увеличивается, а другая его статья уменьшается на одну и ту же сумму</a:t>
            </a:r>
            <a:r>
              <a:rPr lang="ru-RU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Общий итог баланса остается прежним.</a:t>
            </a:r>
            <a:endParaRPr lang="en-US" sz="28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8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Например, удержал из заработной платы налог на доходы физических лиц (НДФЛ).</a:t>
            </a:r>
          </a:p>
          <a:p>
            <a:endParaRPr lang="ru-RU" sz="2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4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</a:t>
            </a:r>
            <a:r>
              <a:rPr lang="en-US" sz="4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</a:t>
            </a:r>
            <a:r>
              <a:rPr lang="en-US" sz="4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ru-RU" sz="4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Баланс неизменен</a:t>
            </a:r>
          </a:p>
        </p:txBody>
      </p:sp>
    </p:spTree>
    <p:extLst>
      <p:ext uri="{BB962C8B-B14F-4D97-AF65-F5344CB8AC3E}">
        <p14:creationId xmlns:p14="http://schemas.microsoft.com/office/powerpoint/2010/main" val="964306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B53B0A-79B8-80F3-E12D-9B8F5AC592D5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FFFFF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0DC159A-1F85-4C1F-9C86-98B8CD5DFA3C}"/>
              </a:ext>
            </a:extLst>
          </p:cNvPr>
          <p:cNvSpPr txBox="1"/>
          <p:nvPr/>
        </p:nvSpPr>
        <p:spPr>
          <a:xfrm>
            <a:off x="242047" y="192131"/>
            <a:ext cx="1181548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Третий тип </a:t>
            </a:r>
            <a:r>
              <a:rPr lang="ru-RU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изменений состоит в том, что </a:t>
            </a:r>
            <a:r>
              <a:rPr lang="ru-RU" sz="2800" b="1" u="sng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одна статья актива увеличивается и одновременно на ту же сумму возрастают статья пассива баланса</a:t>
            </a:r>
            <a:r>
              <a:rPr lang="ru-RU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В результате итог баланса увеличивается.</a:t>
            </a:r>
          </a:p>
          <a:p>
            <a:r>
              <a:rPr lang="ru-RU" sz="28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Например, поступили материалы от поставщика.</a:t>
            </a:r>
          </a:p>
          <a:p>
            <a:endParaRPr lang="ru-RU" sz="28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4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А+   П</a:t>
            </a:r>
            <a:r>
              <a:rPr lang="ru-RU" sz="48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ru-RU" sz="4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Баланс</a:t>
            </a:r>
            <a:r>
              <a:rPr lang="ru-RU" sz="48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↑</a:t>
            </a:r>
            <a:endParaRPr lang="ru-RU" sz="48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28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 </a:t>
            </a: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четвертом типе </a:t>
            </a:r>
            <a:r>
              <a:rPr lang="ru-RU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изменений </a:t>
            </a:r>
            <a:r>
              <a:rPr lang="ru-RU" sz="2800" b="1" u="sng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одновременно уменьшается и статья пассива, и статья актива</a:t>
            </a:r>
            <a:r>
              <a:rPr lang="ru-RU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что приводит соответственно к уменьшению общего итога баланса.</a:t>
            </a:r>
          </a:p>
          <a:p>
            <a:r>
              <a:rPr lang="ru-RU" sz="28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Например, произведена оплата поставщику за полученные материалы.</a:t>
            </a:r>
          </a:p>
          <a:p>
            <a:endParaRPr lang="ru-RU" sz="28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4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r>
              <a:rPr lang="ru-RU" sz="48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ru-RU" sz="4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П</a:t>
            </a:r>
            <a:r>
              <a:rPr lang="ru-RU" sz="48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ru-RU" sz="4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Баланс</a:t>
            </a:r>
            <a:r>
              <a:rPr lang="ru-RU" sz="48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↓</a:t>
            </a:r>
            <a:endParaRPr lang="ru-RU" sz="48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5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9FF78D-977F-BD98-84E4-9495C4598A7B}"/>
              </a:ext>
            </a:extLst>
          </p:cNvPr>
          <p:cNvPicPr>
            <a:picLocks/>
          </p:cNvPicPr>
          <p:nvPr/>
        </p:nvPicPr>
        <p:blipFill>
          <a:blip r:embed="rId2">
            <a:duotone>
              <a:prstClr val="black"/>
              <a:srgbClr val="FFFF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A1CE6D3-7C55-39DF-67FF-0B3AABD7BB93}"/>
              </a:ext>
            </a:extLst>
          </p:cNvPr>
          <p:cNvGrpSpPr/>
          <p:nvPr/>
        </p:nvGrpSpPr>
        <p:grpSpPr>
          <a:xfrm>
            <a:off x="564799" y="1171507"/>
            <a:ext cx="3600000" cy="1728000"/>
            <a:chOff x="0" y="2748060"/>
            <a:chExt cx="1472836" cy="1007972"/>
          </a:xfrm>
          <a:solidFill>
            <a:srgbClr val="FFF7E0"/>
          </a:solidFill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BE620D00-8919-3199-2240-69027412909B}"/>
                </a:ext>
              </a:extLst>
            </p:cNvPr>
            <p:cNvSpPr/>
            <p:nvPr/>
          </p:nvSpPr>
          <p:spPr>
            <a:xfrm>
              <a:off x="0" y="2748060"/>
              <a:ext cx="1472836" cy="1007972"/>
            </a:xfrm>
            <a:prstGeom prst="roundRect">
              <a:avLst>
                <a:gd name="adj" fmla="val 10000"/>
              </a:avLst>
            </a:prstGeom>
            <a:grpFill/>
            <a:ln w="38100">
              <a:prstDash val="sysDot"/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: скругленные углы 4">
              <a:extLst>
                <a:ext uri="{FF2B5EF4-FFF2-40B4-BE49-F238E27FC236}">
                  <a16:creationId xmlns:a16="http://schemas.microsoft.com/office/drawing/2014/main" id="{A0659C31-A0A1-BC98-867B-0052EF4DB136}"/>
                </a:ext>
              </a:extLst>
            </p:cNvPr>
            <p:cNvSpPr txBox="1"/>
            <p:nvPr/>
          </p:nvSpPr>
          <p:spPr>
            <a:xfrm>
              <a:off x="29522" y="2777582"/>
              <a:ext cx="1413792" cy="948928"/>
            </a:xfrm>
            <a:prstGeom prst="rect">
              <a:avLst/>
            </a:prstGeom>
            <a:grpFill/>
            <a:ln w="38100"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1. </a:t>
              </a:r>
              <a:r>
                <a:rPr lang="ru-RU" sz="20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Бухгалтерский баланс</a:t>
              </a:r>
              <a:endParaRPr lang="ru-RU" sz="2000" kern="1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7C70DB4-9AB6-C288-49C6-F21143EC682F}"/>
              </a:ext>
            </a:extLst>
          </p:cNvPr>
          <p:cNvGrpSpPr/>
          <p:nvPr/>
        </p:nvGrpSpPr>
        <p:grpSpPr>
          <a:xfrm>
            <a:off x="5892640" y="1171507"/>
            <a:ext cx="3600000" cy="1728000"/>
            <a:chOff x="2061971" y="2748060"/>
            <a:chExt cx="1472836" cy="100797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AB238DB2-1ABE-E72F-D075-A1C520CB8C55}"/>
                </a:ext>
              </a:extLst>
            </p:cNvPr>
            <p:cNvSpPr/>
            <p:nvPr/>
          </p:nvSpPr>
          <p:spPr>
            <a:xfrm>
              <a:off x="2061971" y="2748060"/>
              <a:ext cx="1472836" cy="1007972"/>
            </a:xfrm>
            <a:prstGeom prst="roundRect">
              <a:avLst>
                <a:gd name="adj" fmla="val 10000"/>
              </a:avLst>
            </a:prstGeom>
            <a:grpFill/>
            <a:ln w="38100">
              <a:prstDash val="sysDot"/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: скругленные углы 6">
              <a:extLst>
                <a:ext uri="{FF2B5EF4-FFF2-40B4-BE49-F238E27FC236}">
                  <a16:creationId xmlns:a16="http://schemas.microsoft.com/office/drawing/2014/main" id="{55C5696A-0A23-128F-0AF9-78E010B3933C}"/>
                </a:ext>
              </a:extLst>
            </p:cNvPr>
            <p:cNvSpPr txBox="1"/>
            <p:nvPr/>
          </p:nvSpPr>
          <p:spPr>
            <a:xfrm>
              <a:off x="2091493" y="2777582"/>
              <a:ext cx="1413792" cy="948928"/>
            </a:xfrm>
            <a:prstGeom prst="rect">
              <a:avLst/>
            </a:prstGeom>
            <a:grpFill/>
            <a:ln w="38100"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kern="12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2. Классификация баланса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45FBBA5-C2CF-1C3B-3B52-67EE8BD1B6F5}"/>
              </a:ext>
            </a:extLst>
          </p:cNvPr>
          <p:cNvGrpSpPr/>
          <p:nvPr/>
        </p:nvGrpSpPr>
        <p:grpSpPr>
          <a:xfrm>
            <a:off x="2292640" y="3094494"/>
            <a:ext cx="3600000" cy="1728000"/>
            <a:chOff x="4123943" y="2748060"/>
            <a:chExt cx="1472836" cy="100797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1F6688BA-3528-A7BD-C032-7EEE2E22C862}"/>
                </a:ext>
              </a:extLst>
            </p:cNvPr>
            <p:cNvSpPr/>
            <p:nvPr/>
          </p:nvSpPr>
          <p:spPr>
            <a:xfrm>
              <a:off x="4123943" y="2748060"/>
              <a:ext cx="1472836" cy="1007972"/>
            </a:xfrm>
            <a:prstGeom prst="roundRect">
              <a:avLst>
                <a:gd name="adj" fmla="val 10000"/>
              </a:avLst>
            </a:prstGeom>
            <a:grpFill/>
            <a:ln w="38100">
              <a:prstDash val="sysDot"/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: скругленные углы 8">
              <a:extLst>
                <a:ext uri="{FF2B5EF4-FFF2-40B4-BE49-F238E27FC236}">
                  <a16:creationId xmlns:a16="http://schemas.microsoft.com/office/drawing/2014/main" id="{4133F12D-3AA8-142B-F65D-6C4122745183}"/>
                </a:ext>
              </a:extLst>
            </p:cNvPr>
            <p:cNvSpPr txBox="1"/>
            <p:nvPr/>
          </p:nvSpPr>
          <p:spPr>
            <a:xfrm>
              <a:off x="4153465" y="2777582"/>
              <a:ext cx="1413792" cy="948928"/>
            </a:xfrm>
            <a:prstGeom prst="rect">
              <a:avLst/>
            </a:prstGeom>
            <a:grpFill/>
            <a:ln w="38100"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3. Влияние фактов хозяйственной жизни на валюту бухгалтерского баланса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41DA954-092C-C01C-E31F-07A2B4DDFB27}"/>
              </a:ext>
            </a:extLst>
          </p:cNvPr>
          <p:cNvGrpSpPr/>
          <p:nvPr/>
        </p:nvGrpSpPr>
        <p:grpSpPr>
          <a:xfrm>
            <a:off x="7620481" y="3094494"/>
            <a:ext cx="3600000" cy="1728000"/>
            <a:chOff x="6185915" y="2748060"/>
            <a:chExt cx="1472836" cy="100797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C0F0B29C-A934-73BF-2566-CA955CF6E8FA}"/>
                </a:ext>
              </a:extLst>
            </p:cNvPr>
            <p:cNvSpPr/>
            <p:nvPr/>
          </p:nvSpPr>
          <p:spPr>
            <a:xfrm>
              <a:off x="6185915" y="2748060"/>
              <a:ext cx="1472836" cy="1007972"/>
            </a:xfrm>
            <a:prstGeom prst="roundRect">
              <a:avLst>
                <a:gd name="adj" fmla="val 10000"/>
              </a:avLst>
            </a:prstGeom>
            <a:grpFill/>
            <a:ln w="38100">
              <a:prstDash val="sysDot"/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: скругленные углы 10">
              <a:extLst>
                <a:ext uri="{FF2B5EF4-FFF2-40B4-BE49-F238E27FC236}">
                  <a16:creationId xmlns:a16="http://schemas.microsoft.com/office/drawing/2014/main" id="{43A1812C-CE10-EABE-ACB9-2C1238BAC976}"/>
                </a:ext>
              </a:extLst>
            </p:cNvPr>
            <p:cNvSpPr txBox="1"/>
            <p:nvPr/>
          </p:nvSpPr>
          <p:spPr>
            <a:xfrm>
              <a:off x="6215437" y="2777582"/>
              <a:ext cx="1413792" cy="948928"/>
            </a:xfrm>
            <a:prstGeom prst="rect">
              <a:avLst/>
            </a:prstGeom>
            <a:grpFill/>
            <a:ln w="38100"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4. План счетов бухгалтерского учета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02DAA09-6A5D-BE52-06F5-6785F55F8FDC}"/>
              </a:ext>
            </a:extLst>
          </p:cNvPr>
          <p:cNvGrpSpPr/>
          <p:nvPr/>
        </p:nvGrpSpPr>
        <p:grpSpPr>
          <a:xfrm>
            <a:off x="492640" y="5017481"/>
            <a:ext cx="3600000" cy="1728000"/>
            <a:chOff x="8247887" y="2748060"/>
            <a:chExt cx="1472836" cy="100797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4BFD4A3-C0D1-C405-307D-4C457EA6EFDB}"/>
                </a:ext>
              </a:extLst>
            </p:cNvPr>
            <p:cNvSpPr/>
            <p:nvPr/>
          </p:nvSpPr>
          <p:spPr>
            <a:xfrm>
              <a:off x="8247887" y="2748060"/>
              <a:ext cx="1472836" cy="1007972"/>
            </a:xfrm>
            <a:prstGeom prst="roundRect">
              <a:avLst>
                <a:gd name="adj" fmla="val 10000"/>
              </a:avLst>
            </a:prstGeom>
            <a:grpFill/>
            <a:ln w="38100">
              <a:prstDash val="sysDot"/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: скругленные углы 12">
              <a:extLst>
                <a:ext uri="{FF2B5EF4-FFF2-40B4-BE49-F238E27FC236}">
                  <a16:creationId xmlns:a16="http://schemas.microsoft.com/office/drawing/2014/main" id="{B4A6226C-D2DF-F919-EF4B-16FF745904B6}"/>
                </a:ext>
              </a:extLst>
            </p:cNvPr>
            <p:cNvSpPr txBox="1"/>
            <p:nvPr/>
          </p:nvSpPr>
          <p:spPr>
            <a:xfrm>
              <a:off x="8277409" y="2777582"/>
              <a:ext cx="1413792" cy="948928"/>
            </a:xfrm>
            <a:prstGeom prst="rect">
              <a:avLst/>
            </a:prstGeom>
            <a:grpFill/>
            <a:ln w="38100"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kern="12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5. Бухгалтерские счета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EE59EEA-C544-FEEB-1F68-4C0953170140}"/>
              </a:ext>
            </a:extLst>
          </p:cNvPr>
          <p:cNvGrpSpPr/>
          <p:nvPr/>
        </p:nvGrpSpPr>
        <p:grpSpPr>
          <a:xfrm>
            <a:off x="5892640" y="5017481"/>
            <a:ext cx="3600000" cy="1728000"/>
            <a:chOff x="10309859" y="2748060"/>
            <a:chExt cx="1472836" cy="100797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7FB7A62-581D-9B44-E822-2A368737F582}"/>
                </a:ext>
              </a:extLst>
            </p:cNvPr>
            <p:cNvSpPr/>
            <p:nvPr/>
          </p:nvSpPr>
          <p:spPr>
            <a:xfrm>
              <a:off x="10309859" y="2748060"/>
              <a:ext cx="1472836" cy="1007972"/>
            </a:xfrm>
            <a:prstGeom prst="roundRect">
              <a:avLst>
                <a:gd name="adj" fmla="val 10000"/>
              </a:avLst>
            </a:prstGeom>
            <a:grpFill/>
            <a:ln w="38100">
              <a:prstDash val="sysDot"/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: скругленные углы 14">
              <a:extLst>
                <a:ext uri="{FF2B5EF4-FFF2-40B4-BE49-F238E27FC236}">
                  <a16:creationId xmlns:a16="http://schemas.microsoft.com/office/drawing/2014/main" id="{D563116B-51B4-FAE2-7A76-3AA659D96244}"/>
                </a:ext>
              </a:extLst>
            </p:cNvPr>
            <p:cNvSpPr txBox="1"/>
            <p:nvPr/>
          </p:nvSpPr>
          <p:spPr>
            <a:xfrm>
              <a:off x="10339381" y="2777582"/>
              <a:ext cx="1413792" cy="948928"/>
            </a:xfrm>
            <a:prstGeom prst="rect">
              <a:avLst/>
            </a:prstGeom>
            <a:grpFill/>
            <a:ln w="38100"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6. Метод двойной записи на счетах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6D85ACE-F8B0-0976-47AC-3F7CDCD06708}"/>
              </a:ext>
            </a:extLst>
          </p:cNvPr>
          <p:cNvSpPr txBox="1"/>
          <p:nvPr/>
        </p:nvSpPr>
        <p:spPr>
          <a:xfrm>
            <a:off x="492640" y="163129"/>
            <a:ext cx="4407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Вопросы темы</a:t>
            </a:r>
            <a:endParaRPr lang="en-US" sz="48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9F7ABC74-9FB1-FAD3-A879-5B183AB5CCDF}"/>
              </a:ext>
            </a:extLst>
          </p:cNvPr>
          <p:cNvSpPr/>
          <p:nvPr/>
        </p:nvSpPr>
        <p:spPr>
          <a:xfrm>
            <a:off x="4673119" y="1512267"/>
            <a:ext cx="711200" cy="104648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E0BEDC9E-1602-8A7B-DE08-34AF84AE3301}"/>
              </a:ext>
            </a:extLst>
          </p:cNvPr>
          <p:cNvSpPr/>
          <p:nvPr/>
        </p:nvSpPr>
        <p:spPr>
          <a:xfrm>
            <a:off x="1123439" y="3435254"/>
            <a:ext cx="711200" cy="104648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2856478C-B689-BBAE-1C5C-1EF543A438B2}"/>
              </a:ext>
            </a:extLst>
          </p:cNvPr>
          <p:cNvSpPr/>
          <p:nvPr/>
        </p:nvSpPr>
        <p:spPr>
          <a:xfrm>
            <a:off x="6400960" y="3429000"/>
            <a:ext cx="711200" cy="104648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1EFD04A3-07C0-9175-4C83-287E409ABC2A}"/>
              </a:ext>
            </a:extLst>
          </p:cNvPr>
          <p:cNvSpPr/>
          <p:nvPr/>
        </p:nvSpPr>
        <p:spPr>
          <a:xfrm>
            <a:off x="4637040" y="5317007"/>
            <a:ext cx="711200" cy="104648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135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630432-447A-FC37-48B9-89802FDFE36F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FFFFF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FD0D0A8-6329-4A77-99E8-ADADE0D5C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681420"/>
              </p:ext>
            </p:extLst>
          </p:nvPr>
        </p:nvGraphicFramePr>
        <p:xfrm>
          <a:off x="97404" y="50720"/>
          <a:ext cx="6841278" cy="676202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418634">
                  <a:extLst>
                    <a:ext uri="{9D8B030D-6E8A-4147-A177-3AD203B41FA5}">
                      <a16:colId xmlns:a16="http://schemas.microsoft.com/office/drawing/2014/main" val="1350555155"/>
                    </a:ext>
                  </a:extLst>
                </a:gridCol>
                <a:gridCol w="1002432">
                  <a:extLst>
                    <a:ext uri="{9D8B030D-6E8A-4147-A177-3AD203B41FA5}">
                      <a16:colId xmlns:a16="http://schemas.microsoft.com/office/drawing/2014/main" val="1769087657"/>
                    </a:ext>
                  </a:extLst>
                </a:gridCol>
                <a:gridCol w="2062204">
                  <a:extLst>
                    <a:ext uri="{9D8B030D-6E8A-4147-A177-3AD203B41FA5}">
                      <a16:colId xmlns:a16="http://schemas.microsoft.com/office/drawing/2014/main" val="2500859347"/>
                    </a:ext>
                  </a:extLst>
                </a:gridCol>
                <a:gridCol w="1358008">
                  <a:extLst>
                    <a:ext uri="{9D8B030D-6E8A-4147-A177-3AD203B41FA5}">
                      <a16:colId xmlns:a16="http://schemas.microsoft.com/office/drawing/2014/main" val="2635529152"/>
                    </a:ext>
                  </a:extLst>
                </a:gridCol>
              </a:tblGrid>
              <a:tr h="518902">
                <a:tc>
                  <a:txBody>
                    <a:bodyPr/>
                    <a:lstStyle/>
                    <a:p>
                      <a:pPr indent="292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Наименование статей</a:t>
                      </a:r>
                      <a:endParaRPr lang="ru-RU" sz="145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 нача­ло года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Операции за отчетный период</a:t>
                      </a:r>
                      <a:endParaRPr lang="ru-RU" sz="145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 конец отчетного периода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23337"/>
                  </a:ext>
                </a:extLst>
              </a:tr>
              <a:tr h="1936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401717"/>
                  </a:ext>
                </a:extLst>
              </a:tr>
              <a:tr h="399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Актив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Основные средства</a:t>
                      </a:r>
                      <a:endParaRPr lang="ru-RU" sz="145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100 000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5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520919"/>
                  </a:ext>
                </a:extLst>
              </a:tr>
              <a:tr h="210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Материалы</a:t>
                      </a:r>
                      <a:endParaRPr lang="ru-RU" sz="145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60 000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5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99003"/>
                  </a:ext>
                </a:extLst>
              </a:tr>
              <a:tr h="37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Незавершенное производство</a:t>
                      </a:r>
                      <a:endParaRPr lang="ru-RU" sz="145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5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376958"/>
                  </a:ext>
                </a:extLst>
              </a:tr>
              <a:tr h="210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Готовая продукция</a:t>
                      </a:r>
                      <a:endParaRPr lang="ru-RU" sz="145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5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259965"/>
                  </a:ext>
                </a:extLst>
              </a:tr>
              <a:tr h="383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Дебиторская задолженность покупателей</a:t>
                      </a:r>
                      <a:endParaRPr lang="ru-RU" sz="145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5000</a:t>
                      </a:r>
                      <a:endParaRPr lang="ru-RU" sz="145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5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332182"/>
                  </a:ext>
                </a:extLst>
              </a:tr>
              <a:tr h="213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Расчетные счета</a:t>
                      </a:r>
                      <a:endParaRPr lang="ru-RU" sz="145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23 000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5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7468"/>
                  </a:ext>
                </a:extLst>
              </a:tr>
              <a:tr h="210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Касса</a:t>
                      </a:r>
                      <a:endParaRPr lang="ru-RU" sz="145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87495"/>
                  </a:ext>
                </a:extLst>
              </a:tr>
              <a:tr h="217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Баланс</a:t>
                      </a:r>
                      <a:endParaRPr lang="ru-RU" sz="1450" dirty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200 000</a:t>
                      </a:r>
                      <a:endParaRPr lang="ru-RU" sz="1450" dirty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50" dirty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50" dirty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062074"/>
                  </a:ext>
                </a:extLst>
              </a:tr>
              <a:tr h="395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Пассив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Уставный капитал</a:t>
                      </a:r>
                      <a:endParaRPr lang="ru-RU" sz="145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150 000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5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584098"/>
                  </a:ext>
                </a:extLst>
              </a:tr>
              <a:tr h="214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Резервный капитал</a:t>
                      </a:r>
                      <a:endParaRPr lang="ru-RU" sz="145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5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890837"/>
                  </a:ext>
                </a:extLst>
              </a:tr>
              <a:tr h="205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Нераспределенная прибыль</a:t>
                      </a:r>
                      <a:endParaRPr lang="ru-RU" sz="145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5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748726"/>
                  </a:ext>
                </a:extLst>
              </a:tr>
              <a:tr h="210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Кредиты банка</a:t>
                      </a:r>
                      <a:endParaRPr lang="ru-RU" sz="145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11 000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5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780605"/>
                  </a:ext>
                </a:extLst>
              </a:tr>
              <a:tr h="38310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Кредиторская задолженность поставщикам</a:t>
                      </a:r>
                      <a:endParaRPr lang="ru-RU" sz="145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23 500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5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5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84961"/>
                  </a:ext>
                </a:extLst>
              </a:tr>
              <a:tr h="38310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Кредиторская задолженность персоналу по оплате труда</a:t>
                      </a:r>
                      <a:endParaRPr lang="ru-RU" sz="145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5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206738"/>
                  </a:ext>
                </a:extLst>
              </a:tr>
              <a:tr h="37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Кредиторская задолженность бюджету по налогам</a:t>
                      </a:r>
                      <a:endParaRPr lang="ru-RU" sz="145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5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64114"/>
                  </a:ext>
                </a:extLst>
              </a:tr>
              <a:tr h="222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Баланс</a:t>
                      </a:r>
                      <a:endParaRPr lang="ru-RU" sz="1450" dirty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200 000</a:t>
                      </a:r>
                      <a:endParaRPr lang="ru-RU" sz="1450" dirty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5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50" dirty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125651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C6ADA27-6B42-487A-B838-3A4AA264F64A}"/>
              </a:ext>
            </a:extLst>
          </p:cNvPr>
          <p:cNvSpPr/>
          <p:nvPr/>
        </p:nvSpPr>
        <p:spPr>
          <a:xfrm>
            <a:off x="7227103" y="100347"/>
            <a:ext cx="4867493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9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Примеры:</a:t>
            </a:r>
          </a:p>
          <a:p>
            <a:pPr marL="342900" lvl="0" indent="-342900" algn="just"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9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получены наличные деньги в кассу с расчетного счета — 6000 руб.;</a:t>
            </a:r>
          </a:p>
          <a:p>
            <a:pPr marL="342900" lvl="0" indent="-342900" algn="just"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9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отпущены материалы на производство продукции — 7000 руб. ;</a:t>
            </a:r>
            <a:endParaRPr lang="en-US" sz="19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sz="19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9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удержан налог на доходы физических лиц из заработной платы — 2000 руб.;</a:t>
            </a:r>
          </a:p>
          <a:p>
            <a:pPr marL="342900" indent="-342900" algn="just"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9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образован резервный капитал за счет нераспределенной прибыли — 6000 руб.</a:t>
            </a:r>
            <a:endParaRPr lang="en-US" sz="19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sz="19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9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поступили материалы от поставщиков — 20 000 руб.;</a:t>
            </a:r>
          </a:p>
          <a:p>
            <a:pPr marL="342900" indent="-342900" algn="just"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9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 расчетный счет зачислен кредит банка — 18 000 руб.</a:t>
            </a:r>
            <a:endParaRPr lang="en-US" sz="19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sz="19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  <a:tabLst>
                <a:tab pos="461010" algn="l"/>
              </a:tabLst>
            </a:pPr>
            <a:r>
              <a:rPr lang="ru-RU" sz="19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из кассы предприятия выдана заработная плата персоналу — 5000 руб.;</a:t>
            </a:r>
          </a:p>
          <a:p>
            <a:pPr marL="342900" lvl="0" indent="-342900" algn="just"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  <a:tabLst>
                <a:tab pos="461010" algn="l"/>
              </a:tabLst>
            </a:pPr>
            <a:r>
              <a:rPr lang="ru-RU" sz="19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 расчетного счета погашен кредит банка — 11 000 руб. </a:t>
            </a:r>
          </a:p>
        </p:txBody>
      </p:sp>
    </p:spTree>
    <p:extLst>
      <p:ext uri="{BB962C8B-B14F-4D97-AF65-F5344CB8AC3E}">
        <p14:creationId xmlns:p14="http://schemas.microsoft.com/office/powerpoint/2010/main" val="964306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630432-447A-FC37-48B9-89802FDFE36F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FFFFF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FD0D0A8-6329-4A77-99E8-ADADE0D5C193}"/>
              </a:ext>
            </a:extLst>
          </p:cNvPr>
          <p:cNvGraphicFramePr>
            <a:graphicFrameLocks noGrp="1"/>
          </p:cNvGraphicFramePr>
          <p:nvPr/>
        </p:nvGraphicFramePr>
        <p:xfrm>
          <a:off x="97404" y="50720"/>
          <a:ext cx="6841278" cy="676202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418634">
                  <a:extLst>
                    <a:ext uri="{9D8B030D-6E8A-4147-A177-3AD203B41FA5}">
                      <a16:colId xmlns:a16="http://schemas.microsoft.com/office/drawing/2014/main" val="1350555155"/>
                    </a:ext>
                  </a:extLst>
                </a:gridCol>
                <a:gridCol w="1002432">
                  <a:extLst>
                    <a:ext uri="{9D8B030D-6E8A-4147-A177-3AD203B41FA5}">
                      <a16:colId xmlns:a16="http://schemas.microsoft.com/office/drawing/2014/main" val="1769087657"/>
                    </a:ext>
                  </a:extLst>
                </a:gridCol>
                <a:gridCol w="2062204">
                  <a:extLst>
                    <a:ext uri="{9D8B030D-6E8A-4147-A177-3AD203B41FA5}">
                      <a16:colId xmlns:a16="http://schemas.microsoft.com/office/drawing/2014/main" val="2500859347"/>
                    </a:ext>
                  </a:extLst>
                </a:gridCol>
                <a:gridCol w="1358008">
                  <a:extLst>
                    <a:ext uri="{9D8B030D-6E8A-4147-A177-3AD203B41FA5}">
                      <a16:colId xmlns:a16="http://schemas.microsoft.com/office/drawing/2014/main" val="2635529152"/>
                    </a:ext>
                  </a:extLst>
                </a:gridCol>
              </a:tblGrid>
              <a:tr h="518902">
                <a:tc>
                  <a:txBody>
                    <a:bodyPr/>
                    <a:lstStyle/>
                    <a:p>
                      <a:pPr indent="292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Наименование статей</a:t>
                      </a:r>
                      <a:endParaRPr lang="ru-RU" sz="145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 нача­ло года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Операции за отчетный период</a:t>
                      </a:r>
                      <a:endParaRPr lang="ru-RU" sz="145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 конец отчетного периода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23337"/>
                  </a:ext>
                </a:extLst>
              </a:tr>
              <a:tr h="1936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401717"/>
                  </a:ext>
                </a:extLst>
              </a:tr>
              <a:tr h="399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Актив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Основные средства</a:t>
                      </a:r>
                      <a:endParaRPr lang="ru-RU" sz="145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100 000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 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100 000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520919"/>
                  </a:ext>
                </a:extLst>
              </a:tr>
              <a:tr h="210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Материалы</a:t>
                      </a:r>
                      <a:endParaRPr lang="ru-RU" sz="145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60 000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- 7000 + 20 000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73 000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99003"/>
                  </a:ext>
                </a:extLst>
              </a:tr>
              <a:tr h="37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Незавершенное производство</a:t>
                      </a:r>
                      <a:endParaRPr lang="ru-RU" sz="145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+ 7000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10 000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376958"/>
                  </a:ext>
                </a:extLst>
              </a:tr>
              <a:tr h="210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Готовая продукция</a:t>
                      </a:r>
                      <a:endParaRPr lang="ru-RU" sz="145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 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259965"/>
                  </a:ext>
                </a:extLst>
              </a:tr>
              <a:tr h="383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Дебиторская задолженность покупателей</a:t>
                      </a:r>
                      <a:endParaRPr lang="ru-RU" sz="145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5000</a:t>
                      </a:r>
                      <a:endParaRPr lang="ru-RU" sz="145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 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332182"/>
                  </a:ext>
                </a:extLst>
              </a:tr>
              <a:tr h="213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Расчетные счета</a:t>
                      </a:r>
                      <a:endParaRPr lang="ru-RU" sz="145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23 000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-6000+ 18 000- 11 000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24 000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7468"/>
                  </a:ext>
                </a:extLst>
              </a:tr>
              <a:tr h="210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Касса</a:t>
                      </a:r>
                      <a:endParaRPr lang="ru-RU" sz="145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+ 6000-5000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87495"/>
                  </a:ext>
                </a:extLst>
              </a:tr>
              <a:tr h="217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Баланс</a:t>
                      </a:r>
                      <a:endParaRPr lang="ru-RU" sz="1450" dirty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200 000</a:t>
                      </a:r>
                      <a:endParaRPr lang="ru-RU" sz="1450" dirty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+ 22 000</a:t>
                      </a:r>
                      <a:endParaRPr lang="ru-RU" sz="1450" dirty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222 000</a:t>
                      </a:r>
                      <a:endParaRPr lang="ru-RU" sz="1450" dirty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062074"/>
                  </a:ext>
                </a:extLst>
              </a:tr>
              <a:tr h="395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Пассив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Уставный капитал</a:t>
                      </a:r>
                      <a:endParaRPr lang="ru-RU" sz="145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150 000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 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150 000</a:t>
                      </a:r>
                      <a:endParaRPr lang="ru-RU" sz="145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584098"/>
                  </a:ext>
                </a:extLst>
              </a:tr>
              <a:tr h="214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Резервный капитал</a:t>
                      </a:r>
                      <a:endParaRPr lang="ru-RU" sz="145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+ 6000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890837"/>
                  </a:ext>
                </a:extLst>
              </a:tr>
              <a:tr h="205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Нераспределенная прибыль</a:t>
                      </a:r>
                      <a:endParaRPr lang="ru-RU" sz="145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- 6000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748726"/>
                  </a:ext>
                </a:extLst>
              </a:tr>
              <a:tr h="210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Кредиты банка</a:t>
                      </a:r>
                      <a:endParaRPr lang="ru-RU" sz="145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11 000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+ 18 000-11 000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18 000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780605"/>
                  </a:ext>
                </a:extLst>
              </a:tr>
              <a:tr h="38310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Кредиторская задолженность поставщикам</a:t>
                      </a:r>
                      <a:endParaRPr lang="ru-RU" sz="145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23 500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+ 20 000</a:t>
                      </a:r>
                      <a:endParaRPr lang="ru-RU" sz="145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43 500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84961"/>
                  </a:ext>
                </a:extLst>
              </a:tr>
              <a:tr h="38310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Кредиторская задолженность персоналу по оплате труда</a:t>
                      </a:r>
                      <a:endParaRPr lang="ru-RU" sz="145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- 2000 - 5000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206738"/>
                  </a:ext>
                </a:extLst>
              </a:tr>
              <a:tr h="37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Кредиторская задолженность бюджету по налогам</a:t>
                      </a:r>
                      <a:endParaRPr lang="ru-RU" sz="1450" b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+ 2000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3500</a:t>
                      </a:r>
                      <a:endParaRPr lang="ru-RU" sz="145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64114"/>
                  </a:ext>
                </a:extLst>
              </a:tr>
              <a:tr h="222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Баланс</a:t>
                      </a:r>
                      <a:endParaRPr lang="ru-RU" sz="1450" dirty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200 000</a:t>
                      </a:r>
                      <a:endParaRPr lang="ru-RU" sz="1450" dirty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+ 22 000</a:t>
                      </a:r>
                      <a:endParaRPr lang="ru-RU" sz="145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222 000</a:t>
                      </a:r>
                      <a:endParaRPr lang="ru-RU" sz="1450" dirty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2" marR="5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125651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C6ADA27-6B42-487A-B838-3A4AA264F64A}"/>
              </a:ext>
            </a:extLst>
          </p:cNvPr>
          <p:cNvSpPr/>
          <p:nvPr/>
        </p:nvSpPr>
        <p:spPr>
          <a:xfrm>
            <a:off x="7227103" y="100347"/>
            <a:ext cx="4867493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9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Примеры:</a:t>
            </a:r>
          </a:p>
          <a:p>
            <a:pPr marL="342900" lvl="0" indent="-342900" algn="just"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9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получены наличные деньги в кассу с расчетного счета — 6000 руб.;</a:t>
            </a:r>
          </a:p>
          <a:p>
            <a:pPr marL="342900" lvl="0" indent="-342900" algn="just"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9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отпущены материалы на производство продукции — 7000 руб. ;</a:t>
            </a:r>
            <a:endParaRPr lang="en-US" sz="19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sz="19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9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удержан налог на доходы физических лиц из заработной платы — 2000 руб.;</a:t>
            </a:r>
          </a:p>
          <a:p>
            <a:pPr marL="342900" indent="-342900" algn="just"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9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образован резервный капитал за счет нераспределенной прибыли — 6000 руб.</a:t>
            </a:r>
            <a:endParaRPr lang="en-US" sz="19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sz="19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9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поступили материалы от поставщиков — 20 000 руб.;</a:t>
            </a:r>
          </a:p>
          <a:p>
            <a:pPr marL="342900" indent="-342900" algn="just"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9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 расчетный счет зачислен кредит банка — 18 000 руб.</a:t>
            </a:r>
            <a:endParaRPr lang="en-US" sz="19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sz="19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  <a:tabLst>
                <a:tab pos="461010" algn="l"/>
              </a:tabLst>
            </a:pPr>
            <a:r>
              <a:rPr lang="ru-RU" sz="19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из кассы предприятия выдана заработная плата персоналу — 5000 руб.;</a:t>
            </a:r>
          </a:p>
          <a:p>
            <a:pPr marL="342900" lvl="0" indent="-342900" algn="just"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  <a:tabLst>
                <a:tab pos="461010" algn="l"/>
              </a:tabLst>
            </a:pPr>
            <a:r>
              <a:rPr lang="ru-RU" sz="19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 расчетного счета погашен кредит банка — 11 000 руб. </a:t>
            </a:r>
          </a:p>
        </p:txBody>
      </p:sp>
    </p:spTree>
    <p:extLst>
      <p:ext uri="{BB962C8B-B14F-4D97-AF65-F5344CB8AC3E}">
        <p14:creationId xmlns:p14="http://schemas.microsoft.com/office/powerpoint/2010/main" val="237966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42446F-E592-7DD1-304C-2F07ECD083EB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F0F5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24F041-1282-BB78-CB93-B61D344BBC56}"/>
              </a:ext>
            </a:extLst>
          </p:cNvPr>
          <p:cNvSpPr txBox="1"/>
          <p:nvPr/>
        </p:nvSpPr>
        <p:spPr>
          <a:xfrm>
            <a:off x="7684216" y="2705725"/>
            <a:ext cx="42522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 План счетов бухгалтерского учета</a:t>
            </a:r>
          </a:p>
        </p:txBody>
      </p:sp>
      <p:pic>
        <p:nvPicPr>
          <p:cNvPr id="11270" name="Picture 6" descr="Разделы Плана Счетов. Актив баланса.">
            <a:extLst>
              <a:ext uri="{FF2B5EF4-FFF2-40B4-BE49-F238E27FC236}">
                <a16:creationId xmlns:a16="http://schemas.microsoft.com/office/drawing/2014/main" id="{5A29DACA-F4A4-E4DE-0A7E-56AEF7D6E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678" y="2357854"/>
            <a:ext cx="5810250" cy="28194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8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990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10DBB8-2EA6-ED91-61C7-9B52DEBD5C7E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F0F5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94E0F4-7C5B-4585-A696-66A5514C26ED}"/>
              </a:ext>
            </a:extLst>
          </p:cNvPr>
          <p:cNvSpPr/>
          <p:nvPr/>
        </p:nvSpPr>
        <p:spPr>
          <a:xfrm>
            <a:off x="371279" y="393156"/>
            <a:ext cx="114494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Счета синтетические и субсчета объединены в </a:t>
            </a:r>
            <a:r>
              <a:rPr lang="ru-RU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План счетов бух­галтерского учета финансово-хозяйственной деятельности орга­низаций</a:t>
            </a:r>
            <a:r>
              <a:rPr lang="ru-RU" sz="36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ru-RU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утвержденный приказом Минфина России от 31 октября 2000 г. № 94н </a:t>
            </a:r>
            <a:endParaRPr lang="en-US" sz="36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(далее — План счетов и Инструкция по применению Плана счетов).</a:t>
            </a:r>
          </a:p>
        </p:txBody>
      </p:sp>
    </p:spTree>
    <p:extLst>
      <p:ext uri="{BB962C8B-B14F-4D97-AF65-F5344CB8AC3E}">
        <p14:creationId xmlns:p14="http://schemas.microsoft.com/office/powerpoint/2010/main" val="265047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C07D66-8E96-2581-1408-C1D3320CBD51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F0F5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94E0F4-7C5B-4585-A696-66A5514C26ED}"/>
              </a:ext>
            </a:extLst>
          </p:cNvPr>
          <p:cNvSpPr/>
          <p:nvPr/>
        </p:nvSpPr>
        <p:spPr>
          <a:xfrm>
            <a:off x="4725230" y="430140"/>
            <a:ext cx="72067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 форме План счетов является </a:t>
            </a:r>
            <a:r>
              <a:rPr lang="ru-RU" sz="3800" b="1" u="sng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систематизированным переч­нем счетов</a:t>
            </a:r>
            <a:r>
              <a:rPr lang="ru-RU" sz="3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которые сгруппированы в восемь разделов по своему экономическому содержанию и назначению и зашифрованы двух­значными цифрами, начиная с 01 до 99.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1765C-A93C-4FBD-802F-4982C11D2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53" y="706182"/>
            <a:ext cx="3083857" cy="470288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8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4242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92C2B8-DF18-232D-DA9A-C00A1BD97E21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E7FA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24F041-1282-BB78-CB93-B61D344BBC56}"/>
              </a:ext>
            </a:extLst>
          </p:cNvPr>
          <p:cNvSpPr txBox="1"/>
          <p:nvPr/>
        </p:nvSpPr>
        <p:spPr>
          <a:xfrm>
            <a:off x="7544504" y="2962811"/>
            <a:ext cx="44887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5. Бухгалтерские счета</a:t>
            </a:r>
          </a:p>
        </p:txBody>
      </p:sp>
      <p:pic>
        <p:nvPicPr>
          <p:cNvPr id="15364" name="Picture 4" descr="День бухгалтера в Украине 2021: когда, история праздника | ВЕСТИ">
            <a:extLst>
              <a:ext uri="{FF2B5EF4-FFF2-40B4-BE49-F238E27FC236}">
                <a16:creationId xmlns:a16="http://schemas.microsoft.com/office/drawing/2014/main" id="{CF6A8B28-6D76-989D-EAA2-45575D292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3" y="1949273"/>
            <a:ext cx="6412406" cy="360697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177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742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3FEFC2-F417-6799-20AF-1E4969971B05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E7FA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94E0F4-7C5B-4585-A696-66A5514C26ED}"/>
              </a:ext>
            </a:extLst>
          </p:cNvPr>
          <p:cNvSpPr/>
          <p:nvPr/>
        </p:nvSpPr>
        <p:spPr>
          <a:xfrm>
            <a:off x="819823" y="1038402"/>
            <a:ext cx="101041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Счет</a:t>
            </a:r>
            <a:r>
              <a:rPr lang="ru-RU" sz="3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представляет собой модель фор­мирования </a:t>
            </a:r>
            <a:r>
              <a:rPr lang="ru-RU" sz="3000" u="sng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текущей информации </a:t>
            </a:r>
            <a:r>
              <a:rPr lang="ru-RU" sz="3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об имуществе, его источниках, обязательствах и хозяйственных операциях организации. </a:t>
            </a:r>
            <a:endParaRPr lang="en-US" sz="30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3B5E3913-7F68-450B-A960-CE739FCCC005}"/>
              </a:ext>
            </a:extLst>
          </p:cNvPr>
          <p:cNvSpPr/>
          <p:nvPr/>
        </p:nvSpPr>
        <p:spPr>
          <a:xfrm>
            <a:off x="600635" y="4335344"/>
            <a:ext cx="11143130" cy="203498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334303-06E1-4CF5-A747-312390A1E342}"/>
              </a:ext>
            </a:extLst>
          </p:cNvPr>
          <p:cNvSpPr txBox="1"/>
          <p:nvPr/>
        </p:nvSpPr>
        <p:spPr>
          <a:xfrm>
            <a:off x="883697" y="3862008"/>
            <a:ext cx="2880000" cy="19440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Инфор­мация, формируемая на счетах бухгалтерского учета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9F9C6-484C-4DC2-8469-C128FA710344}"/>
              </a:ext>
            </a:extLst>
          </p:cNvPr>
          <p:cNvSpPr txBox="1"/>
          <p:nvPr/>
        </p:nvSpPr>
        <p:spPr>
          <a:xfrm>
            <a:off x="4205546" y="3842298"/>
            <a:ext cx="2880000" cy="19440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Регистры бухгалтерского учета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C48673-496D-4CC8-9C90-B190039C8812}"/>
              </a:ext>
            </a:extLst>
          </p:cNvPr>
          <p:cNvSpPr txBox="1"/>
          <p:nvPr/>
        </p:nvSpPr>
        <p:spPr>
          <a:xfrm>
            <a:off x="7527395" y="3842298"/>
            <a:ext cx="2880000" cy="19440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Бухгалтерская отчетность</a:t>
            </a:r>
          </a:p>
        </p:txBody>
      </p:sp>
    </p:spTree>
    <p:extLst>
      <p:ext uri="{BB962C8B-B14F-4D97-AF65-F5344CB8AC3E}">
        <p14:creationId xmlns:p14="http://schemas.microsoft.com/office/powerpoint/2010/main" val="964306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AEB610-3EBA-97A5-AE5B-EC4269BCB051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E7FA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AD0533-80BB-474F-95A1-4678BC51845B}"/>
              </a:ext>
            </a:extLst>
          </p:cNvPr>
          <p:cNvSpPr/>
          <p:nvPr/>
        </p:nvSpPr>
        <p:spPr>
          <a:xfrm>
            <a:off x="6786282" y="1177057"/>
            <a:ext cx="45451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Активные счета</a:t>
            </a:r>
            <a:r>
              <a:rPr lang="ru-RU" sz="30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предназначаются для отражения информации об имуществе организации и отвлеченных средствах, или </a:t>
            </a:r>
            <a:r>
              <a:rPr lang="ru-RU" sz="3000" b="1" u="sng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дебитор­ской задолженности</a:t>
            </a:r>
            <a:endParaRPr lang="ru-RU" sz="3000" b="1" u="sng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D276B50-1A1C-4BCD-AE3D-5E1C25550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084826"/>
              </p:ext>
            </p:extLst>
          </p:nvPr>
        </p:nvGraphicFramePr>
        <p:xfrm>
          <a:off x="842176" y="1246209"/>
          <a:ext cx="5083494" cy="3716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0152">
                  <a:extLst>
                    <a:ext uri="{9D8B030D-6E8A-4147-A177-3AD203B41FA5}">
                      <a16:colId xmlns:a16="http://schemas.microsoft.com/office/drawing/2014/main" val="1543592419"/>
                    </a:ext>
                  </a:extLst>
                </a:gridCol>
                <a:gridCol w="2503342">
                  <a:extLst>
                    <a:ext uri="{9D8B030D-6E8A-4147-A177-3AD203B41FA5}">
                      <a16:colId xmlns:a16="http://schemas.microsoft.com/office/drawing/2014/main" val="2778010446"/>
                    </a:ext>
                  </a:extLst>
                </a:gridCol>
              </a:tblGrid>
              <a:tr h="3191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Активный счет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031961"/>
                  </a:ext>
                </a:extLst>
              </a:tr>
              <a:tr h="3191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Дебет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Кредит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454560"/>
                  </a:ext>
                </a:extLst>
              </a:tr>
              <a:tr h="5405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СН: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 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391489"/>
                  </a:ext>
                </a:extLst>
              </a:tr>
              <a:tr h="1589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Операции за месяц, </a:t>
                      </a:r>
                      <a:r>
                        <a:rPr lang="ru-RU" sz="2000" i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уве­личивающие 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имущество организации</a:t>
                      </a:r>
                      <a:endParaRPr lang="ru-RU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Операции за месяц, </a:t>
                      </a:r>
                      <a:r>
                        <a:rPr lang="ru-RU" sz="2000" i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уменьшаю­щие 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имуще­ство органи­зации</a:t>
                      </a:r>
                      <a:endParaRPr lang="ru-RU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794860"/>
                  </a:ext>
                </a:extLst>
              </a:tr>
              <a:tr h="38547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Обороты: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Обороты: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719683"/>
                  </a:ext>
                </a:extLst>
              </a:tr>
              <a:tr h="545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СК: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 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4339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306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F77EAFE-0584-CCDA-0034-10059F2D9EA2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E7FA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A3D8BD-7FBB-BE61-28C8-35C6C1CF8654}"/>
              </a:ext>
            </a:extLst>
          </p:cNvPr>
          <p:cNvSpPr/>
          <p:nvPr/>
        </p:nvSpPr>
        <p:spPr>
          <a:xfrm>
            <a:off x="289977" y="2777769"/>
            <a:ext cx="2942173" cy="1302462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Сальдо конечное активного счета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60095E3-32CA-EF37-A99D-A8D88D785621}"/>
              </a:ext>
            </a:extLst>
          </p:cNvPr>
          <p:cNvSpPr/>
          <p:nvPr/>
        </p:nvSpPr>
        <p:spPr>
          <a:xfrm>
            <a:off x="3758476" y="2906503"/>
            <a:ext cx="1926916" cy="104499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Сальдо начальное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2EC25B-4362-E01B-8629-CFBC8B936AF0}"/>
              </a:ext>
            </a:extLst>
          </p:cNvPr>
          <p:cNvSpPr/>
          <p:nvPr/>
        </p:nvSpPr>
        <p:spPr>
          <a:xfrm>
            <a:off x="6211718" y="2777767"/>
            <a:ext cx="2614782" cy="1381483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Обороты за месяц по дебету счета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A77BBA-A0C2-F631-6481-39B9B71CD4A3}"/>
              </a:ext>
            </a:extLst>
          </p:cNvPr>
          <p:cNvSpPr/>
          <p:nvPr/>
        </p:nvSpPr>
        <p:spPr>
          <a:xfrm>
            <a:off x="9443869" y="2784080"/>
            <a:ext cx="2614782" cy="137517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Обороты за месяц по кредиту счета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9C837E-C372-0038-2FEC-2FDCC6FD316E}"/>
              </a:ext>
            </a:extLst>
          </p:cNvPr>
          <p:cNvSpPr txBox="1"/>
          <p:nvPr/>
        </p:nvSpPr>
        <p:spPr>
          <a:xfrm>
            <a:off x="3232150" y="3105834"/>
            <a:ext cx="526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9DE190-1670-5B0C-E27A-D85E2897CF8E}"/>
              </a:ext>
            </a:extLst>
          </p:cNvPr>
          <p:cNvSpPr txBox="1"/>
          <p:nvPr/>
        </p:nvSpPr>
        <p:spPr>
          <a:xfrm>
            <a:off x="5685392" y="3041283"/>
            <a:ext cx="526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D3F6B8-59B1-99C1-4751-A247056650F9}"/>
              </a:ext>
            </a:extLst>
          </p:cNvPr>
          <p:cNvSpPr txBox="1"/>
          <p:nvPr/>
        </p:nvSpPr>
        <p:spPr>
          <a:xfrm>
            <a:off x="8918561" y="2856616"/>
            <a:ext cx="525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endParaRPr lang="ru-RU" sz="4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11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D38C44-BD49-0694-503C-F8530F4A9328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E7FA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94E0F4-7C5B-4585-A696-66A5514C26ED}"/>
              </a:ext>
            </a:extLst>
          </p:cNvPr>
          <p:cNvSpPr/>
          <p:nvPr/>
        </p:nvSpPr>
        <p:spPr>
          <a:xfrm>
            <a:off x="206903" y="155378"/>
            <a:ext cx="1155589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Пример:</a:t>
            </a:r>
          </a:p>
          <a:p>
            <a:endParaRPr lang="ru-RU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5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 1 июня по данным инвентаризации в торговой организации было остатков товаров на сумму 650000 руб. За июнь по договорам поставки было получено товаров на 1280000 руб., реализовано и списано со счета товаров на 1 130000 руб.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1E1B672-834F-4F4D-89A3-3C5650676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807552"/>
              </p:ext>
            </p:extLst>
          </p:nvPr>
        </p:nvGraphicFramePr>
        <p:xfrm>
          <a:off x="3554252" y="2440619"/>
          <a:ext cx="5083494" cy="3482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0152">
                  <a:extLst>
                    <a:ext uri="{9D8B030D-6E8A-4147-A177-3AD203B41FA5}">
                      <a16:colId xmlns:a16="http://schemas.microsoft.com/office/drawing/2014/main" val="1543592419"/>
                    </a:ext>
                  </a:extLst>
                </a:gridCol>
                <a:gridCol w="2503342">
                  <a:extLst>
                    <a:ext uri="{9D8B030D-6E8A-4147-A177-3AD203B41FA5}">
                      <a16:colId xmlns:a16="http://schemas.microsoft.com/office/drawing/2014/main" val="2778010446"/>
                    </a:ext>
                  </a:extLst>
                </a:gridCol>
              </a:tblGrid>
              <a:tr h="32338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41 «Товары»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031961"/>
                  </a:ext>
                </a:extLst>
              </a:tr>
              <a:tr h="323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Дебет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Кредит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454560"/>
                  </a:ext>
                </a:extLst>
              </a:tr>
              <a:tr h="547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СН: 650 000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 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391489"/>
                  </a:ext>
                </a:extLst>
              </a:tr>
              <a:tr h="1345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1 280 000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1 130 000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794860"/>
                  </a:ext>
                </a:extLst>
              </a:tr>
              <a:tr h="39055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Обороты: 1 280 000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Обороты: 1 130 000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719683"/>
                  </a:ext>
                </a:extLst>
              </a:tr>
              <a:tr h="5523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СК: 800 000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 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4339134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1C5F44-98B7-4986-B6FC-DBD6C1D19266}"/>
              </a:ext>
            </a:extLst>
          </p:cNvPr>
          <p:cNvSpPr/>
          <p:nvPr/>
        </p:nvSpPr>
        <p:spPr>
          <a:xfrm>
            <a:off x="318051" y="6038471"/>
            <a:ext cx="115558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Остаток по счету 41 «Товары» на 30 июня составил 800000 руб. (650000 + 1280000</a:t>
            </a:r>
            <a:r>
              <a:rPr lang="en-US" sz="25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5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n-US" sz="25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5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1130000).</a:t>
            </a:r>
          </a:p>
        </p:txBody>
      </p:sp>
    </p:spTree>
    <p:extLst>
      <p:ext uri="{BB962C8B-B14F-4D97-AF65-F5344CB8AC3E}">
        <p14:creationId xmlns:p14="http://schemas.microsoft.com/office/powerpoint/2010/main" val="289141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894F1D-1625-E519-4F49-AEADBBEB4C78}"/>
              </a:ext>
            </a:extLst>
          </p:cNvPr>
          <p:cNvPicPr>
            <a:picLocks/>
          </p:cNvPicPr>
          <p:nvPr/>
        </p:nvPicPr>
        <p:blipFill>
          <a:blip r:embed="rId2">
            <a:duotone>
              <a:prstClr val="black"/>
              <a:srgbClr val="E0FFE4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6C6258-7B49-B8E7-7617-D6B74BC2D0A4}"/>
              </a:ext>
            </a:extLst>
          </p:cNvPr>
          <p:cNvSpPr txBox="1"/>
          <p:nvPr/>
        </p:nvSpPr>
        <p:spPr>
          <a:xfrm>
            <a:off x="144379" y="2644170"/>
            <a:ext cx="5026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 Бухгалтерский баланс</a:t>
            </a:r>
          </a:p>
        </p:txBody>
      </p:sp>
      <p:pic>
        <p:nvPicPr>
          <p:cNvPr id="1026" name="Picture 2" descr="Comptabilité de gestion / financière : coûts / charges, quelles différences  ?">
            <a:extLst>
              <a:ext uri="{FF2B5EF4-FFF2-40B4-BE49-F238E27FC236}">
                <a16:creationId xmlns:a16="http://schemas.microsoft.com/office/drawing/2014/main" id="{D022734D-33CE-08C2-3234-E11116126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234" y="1461152"/>
            <a:ext cx="6252206" cy="416878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177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454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AEB610-3EBA-97A5-AE5B-EC4269BCB051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E7FA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D6DE40-F74A-468F-A3F1-3B78603F844B}"/>
              </a:ext>
            </a:extLst>
          </p:cNvPr>
          <p:cNvSpPr/>
          <p:nvPr/>
        </p:nvSpPr>
        <p:spPr>
          <a:xfrm>
            <a:off x="1136026" y="1922942"/>
            <a:ext cx="472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Счета пассивные </a:t>
            </a:r>
            <a:r>
              <a:rPr lang="ru-RU" sz="3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отражают информацию об источниках имущества и привлеченных средствах, или </a:t>
            </a:r>
            <a:r>
              <a:rPr lang="ru-RU" sz="3000" b="1" u="sng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кредитор­ской задолженности</a:t>
            </a:r>
            <a:endParaRPr lang="ru-RU" sz="3000" b="1" u="sng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329CA32-F5DC-4B13-A8DE-F73844219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091173"/>
              </p:ext>
            </p:extLst>
          </p:nvPr>
        </p:nvGraphicFramePr>
        <p:xfrm>
          <a:off x="6331575" y="1572721"/>
          <a:ext cx="4898708" cy="37125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9136">
                  <a:extLst>
                    <a:ext uri="{9D8B030D-6E8A-4147-A177-3AD203B41FA5}">
                      <a16:colId xmlns:a16="http://schemas.microsoft.com/office/drawing/2014/main" val="1301131978"/>
                    </a:ext>
                  </a:extLst>
                </a:gridCol>
                <a:gridCol w="2419572">
                  <a:extLst>
                    <a:ext uri="{9D8B030D-6E8A-4147-A177-3AD203B41FA5}">
                      <a16:colId xmlns:a16="http://schemas.microsoft.com/office/drawing/2014/main" val="3626279053"/>
                    </a:ext>
                  </a:extLst>
                </a:gridCol>
              </a:tblGrid>
              <a:tr h="2991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Пассивный счет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980529"/>
                  </a:ext>
                </a:extLst>
              </a:tr>
              <a:tr h="299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Дебет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Кредит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830640"/>
                  </a:ext>
                </a:extLst>
              </a:tr>
              <a:tr h="488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 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СН: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795103"/>
                  </a:ext>
                </a:extLst>
              </a:tr>
              <a:tr h="185693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Операции за месяц, </a:t>
                      </a:r>
                      <a:r>
                        <a:rPr lang="ru-RU" sz="2000" i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уменьшающие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источники имущества организации</a:t>
                      </a:r>
                      <a:endParaRPr lang="ru-RU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Операции за месяц, </a:t>
                      </a:r>
                      <a:r>
                        <a:rPr lang="ru-RU" sz="2000" i="1" dirty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уве­личивающие 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источники имущества организации</a:t>
                      </a:r>
                      <a:endParaRPr lang="ru-RU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571313"/>
                  </a:ext>
                </a:extLst>
              </a:tr>
              <a:tr h="3056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Обороты: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Обороты: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228716"/>
                  </a:ext>
                </a:extLst>
              </a:tr>
              <a:tr h="456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 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СК: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250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404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525A75-7775-C9D7-7C2B-266C6D2A720B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E7FA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EEA32C-E189-C22F-AE55-87D19DF21247}"/>
              </a:ext>
            </a:extLst>
          </p:cNvPr>
          <p:cNvSpPr/>
          <p:nvPr/>
        </p:nvSpPr>
        <p:spPr>
          <a:xfrm>
            <a:off x="177801" y="2777769"/>
            <a:ext cx="2983082" cy="1302462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Сальдо конечное пассивного счета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7974F8-28CC-28DA-2D40-9F2739551A20}"/>
              </a:ext>
            </a:extLst>
          </p:cNvPr>
          <p:cNvSpPr/>
          <p:nvPr/>
        </p:nvSpPr>
        <p:spPr>
          <a:xfrm>
            <a:off x="3687208" y="2906503"/>
            <a:ext cx="1926916" cy="104499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Сальдо начальное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DC6A29-1A5E-CBF3-3683-FCAD99698A18}"/>
              </a:ext>
            </a:extLst>
          </p:cNvPr>
          <p:cNvSpPr/>
          <p:nvPr/>
        </p:nvSpPr>
        <p:spPr>
          <a:xfrm>
            <a:off x="6140450" y="2777767"/>
            <a:ext cx="2614782" cy="1381483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Обороты за месяц по кредиту счета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7BB0BF-4A2D-9B19-C620-32B079FF82BA}"/>
              </a:ext>
            </a:extLst>
          </p:cNvPr>
          <p:cNvSpPr/>
          <p:nvPr/>
        </p:nvSpPr>
        <p:spPr>
          <a:xfrm>
            <a:off x="9372601" y="2784080"/>
            <a:ext cx="2614782" cy="137517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Обороты за месяц по дебету счета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BF1654-322F-3411-9F4D-189F83B9FD21}"/>
              </a:ext>
            </a:extLst>
          </p:cNvPr>
          <p:cNvSpPr txBox="1"/>
          <p:nvPr/>
        </p:nvSpPr>
        <p:spPr>
          <a:xfrm>
            <a:off x="3160882" y="3105834"/>
            <a:ext cx="526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0904C9-C582-C9F7-CD48-6C82646ECEE8}"/>
              </a:ext>
            </a:extLst>
          </p:cNvPr>
          <p:cNvSpPr txBox="1"/>
          <p:nvPr/>
        </p:nvSpPr>
        <p:spPr>
          <a:xfrm>
            <a:off x="5614124" y="3041283"/>
            <a:ext cx="526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C41339-97CF-A870-F59B-136176E97C04}"/>
              </a:ext>
            </a:extLst>
          </p:cNvPr>
          <p:cNvSpPr txBox="1"/>
          <p:nvPr/>
        </p:nvSpPr>
        <p:spPr>
          <a:xfrm>
            <a:off x="8847293" y="2856616"/>
            <a:ext cx="525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endParaRPr lang="ru-RU" sz="4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0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A34C25-7197-5BB4-43CD-DA9B3543D2CD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E7FA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94E0F4-7C5B-4585-A696-66A5514C26ED}"/>
              </a:ext>
            </a:extLst>
          </p:cNvPr>
          <p:cNvSpPr/>
          <p:nvPr/>
        </p:nvSpPr>
        <p:spPr>
          <a:xfrm>
            <a:off x="106357" y="137131"/>
            <a:ext cx="1197928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Пример:</a:t>
            </a:r>
          </a:p>
          <a:p>
            <a:r>
              <a:rPr lang="ru-RU" sz="25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 1 ноября у организации была задолженность перед банком по кредиту в сумме 3 500 000 руб. В ноябре организация заключила еще один кредитный договор на сумму 2 000 000 руб. и оплатила по предыдущему кредиту 1 500 000 руб.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0E33C8A-0B0C-451D-94C3-57F5A486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645278"/>
              </p:ext>
            </p:extLst>
          </p:nvPr>
        </p:nvGraphicFramePr>
        <p:xfrm>
          <a:off x="3556999" y="2026588"/>
          <a:ext cx="4898708" cy="3375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9136">
                  <a:extLst>
                    <a:ext uri="{9D8B030D-6E8A-4147-A177-3AD203B41FA5}">
                      <a16:colId xmlns:a16="http://schemas.microsoft.com/office/drawing/2014/main" val="1301131978"/>
                    </a:ext>
                  </a:extLst>
                </a:gridCol>
                <a:gridCol w="2419572">
                  <a:extLst>
                    <a:ext uri="{9D8B030D-6E8A-4147-A177-3AD203B41FA5}">
                      <a16:colId xmlns:a16="http://schemas.microsoft.com/office/drawing/2014/main" val="3626279053"/>
                    </a:ext>
                  </a:extLst>
                </a:gridCol>
              </a:tblGrid>
              <a:tr h="15073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6счет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980529"/>
                  </a:ext>
                </a:extLst>
              </a:tr>
              <a:tr h="243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Дебет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Кредит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830640"/>
                  </a:ext>
                </a:extLst>
              </a:tr>
              <a:tr h="500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 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СН: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3 500 000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795103"/>
                  </a:ext>
                </a:extLst>
              </a:tr>
              <a:tr h="149980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1 500 000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2 000 000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571313"/>
                  </a:ext>
                </a:extLst>
              </a:tr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Обороты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: 1 500 000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Обороты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: 2 000 000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228716"/>
                  </a:ext>
                </a:extLst>
              </a:tr>
              <a:tr h="467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 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СК: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4 000 000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250606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C198AD-1B0C-4FC9-ACB2-519D49867B55}"/>
              </a:ext>
            </a:extLst>
          </p:cNvPr>
          <p:cNvSpPr/>
          <p:nvPr/>
        </p:nvSpPr>
        <p:spPr>
          <a:xfrm>
            <a:off x="212717" y="5859095"/>
            <a:ext cx="119792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Остаток по счету «Расчеты по краткосрочным кредитам и займам» будет равен </a:t>
            </a:r>
          </a:p>
          <a:p>
            <a:r>
              <a:rPr lang="ru-RU" sz="25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4 000 000 руб. (3 500 000 + 2 000 000 </a:t>
            </a:r>
            <a:r>
              <a:rPr lang="en-US" sz="25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ru-RU" sz="25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1 500 000).</a:t>
            </a:r>
          </a:p>
        </p:txBody>
      </p:sp>
    </p:spTree>
    <p:extLst>
      <p:ext uri="{BB962C8B-B14F-4D97-AF65-F5344CB8AC3E}">
        <p14:creationId xmlns:p14="http://schemas.microsoft.com/office/powerpoint/2010/main" val="4114903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525A75-7775-C9D7-7C2B-266C6D2A720B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E7FA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graphicFrame>
        <p:nvGraphicFramePr>
          <p:cNvPr id="4" name="Таблица 11">
            <a:extLst>
              <a:ext uri="{FF2B5EF4-FFF2-40B4-BE49-F238E27FC236}">
                <a16:creationId xmlns:a16="http://schemas.microsoft.com/office/drawing/2014/main" id="{A7EC8D71-2DB6-48FB-BE38-926C7EECD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111835"/>
              </p:ext>
            </p:extLst>
          </p:nvPr>
        </p:nvGraphicFramePr>
        <p:xfrm>
          <a:off x="1302871" y="2455451"/>
          <a:ext cx="3974352" cy="16440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3588">
                  <a:extLst>
                    <a:ext uri="{9D8B030D-6E8A-4147-A177-3AD203B41FA5}">
                      <a16:colId xmlns:a16="http://schemas.microsoft.com/office/drawing/2014/main" val="2434291674"/>
                    </a:ext>
                  </a:extLst>
                </a:gridCol>
                <a:gridCol w="993588">
                  <a:extLst>
                    <a:ext uri="{9D8B030D-6E8A-4147-A177-3AD203B41FA5}">
                      <a16:colId xmlns:a16="http://schemas.microsoft.com/office/drawing/2014/main" val="3905533087"/>
                    </a:ext>
                  </a:extLst>
                </a:gridCol>
                <a:gridCol w="993588">
                  <a:extLst>
                    <a:ext uri="{9D8B030D-6E8A-4147-A177-3AD203B41FA5}">
                      <a16:colId xmlns:a16="http://schemas.microsoft.com/office/drawing/2014/main" val="3777649962"/>
                    </a:ext>
                  </a:extLst>
                </a:gridCol>
                <a:gridCol w="993588">
                  <a:extLst>
                    <a:ext uri="{9D8B030D-6E8A-4147-A177-3AD203B41FA5}">
                      <a16:colId xmlns:a16="http://schemas.microsoft.com/office/drawing/2014/main" val="4183932626"/>
                    </a:ext>
                  </a:extLst>
                </a:gridCol>
              </a:tblGrid>
              <a:tr h="790574">
                <a:tc>
                  <a:txBody>
                    <a:bodyPr/>
                    <a:lstStyle/>
                    <a:p>
                      <a:r>
                        <a:rPr lang="ru-RU" sz="3000" dirty="0"/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000" dirty="0"/>
                        <a:t>Активный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000" dirty="0"/>
                        <a:t>К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618413"/>
                  </a:ext>
                </a:extLst>
              </a:tr>
              <a:tr h="790574">
                <a:tc gridSpan="2">
                  <a:txBody>
                    <a:bodyPr/>
                    <a:lstStyle/>
                    <a:p>
                      <a:pPr algn="ctr"/>
                      <a:r>
                        <a:rPr lang="ru-RU" sz="5000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5000" b="1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82440"/>
                  </a:ext>
                </a:extLst>
              </a:tr>
            </a:tbl>
          </a:graphicData>
        </a:graphic>
      </p:graphicFrame>
      <p:graphicFrame>
        <p:nvGraphicFramePr>
          <p:cNvPr id="13" name="Таблица 11">
            <a:extLst>
              <a:ext uri="{FF2B5EF4-FFF2-40B4-BE49-F238E27FC236}">
                <a16:creationId xmlns:a16="http://schemas.microsoft.com/office/drawing/2014/main" id="{1D7D8F52-513A-4218-ADFA-15B98BB6C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388493"/>
              </p:ext>
            </p:extLst>
          </p:nvPr>
        </p:nvGraphicFramePr>
        <p:xfrm>
          <a:off x="6418728" y="2455451"/>
          <a:ext cx="4303060" cy="16552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5765">
                  <a:extLst>
                    <a:ext uri="{9D8B030D-6E8A-4147-A177-3AD203B41FA5}">
                      <a16:colId xmlns:a16="http://schemas.microsoft.com/office/drawing/2014/main" val="2434291674"/>
                    </a:ext>
                  </a:extLst>
                </a:gridCol>
                <a:gridCol w="1075765">
                  <a:extLst>
                    <a:ext uri="{9D8B030D-6E8A-4147-A177-3AD203B41FA5}">
                      <a16:colId xmlns:a16="http://schemas.microsoft.com/office/drawing/2014/main" val="3905533087"/>
                    </a:ext>
                  </a:extLst>
                </a:gridCol>
                <a:gridCol w="1075765">
                  <a:extLst>
                    <a:ext uri="{9D8B030D-6E8A-4147-A177-3AD203B41FA5}">
                      <a16:colId xmlns:a16="http://schemas.microsoft.com/office/drawing/2014/main" val="3777649962"/>
                    </a:ext>
                  </a:extLst>
                </a:gridCol>
                <a:gridCol w="1075765">
                  <a:extLst>
                    <a:ext uri="{9D8B030D-6E8A-4147-A177-3AD203B41FA5}">
                      <a16:colId xmlns:a16="http://schemas.microsoft.com/office/drawing/2014/main" val="4183932626"/>
                    </a:ext>
                  </a:extLst>
                </a:gridCol>
              </a:tblGrid>
              <a:tr h="801771">
                <a:tc>
                  <a:txBody>
                    <a:bodyPr/>
                    <a:lstStyle/>
                    <a:p>
                      <a:r>
                        <a:rPr lang="ru-RU" sz="3000" dirty="0"/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000" dirty="0"/>
                        <a:t>Пассивный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000" dirty="0"/>
                        <a:t>К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618413"/>
                  </a:ext>
                </a:extLst>
              </a:tr>
              <a:tr h="790574">
                <a:tc gridSpan="2">
                  <a:txBody>
                    <a:bodyPr/>
                    <a:lstStyle/>
                    <a:p>
                      <a:pPr algn="ctr"/>
                      <a:r>
                        <a:rPr lang="ru-RU" sz="5000" b="1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5000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82440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689490-37CA-4E51-A97E-B29BBD6CF498}"/>
              </a:ext>
            </a:extLst>
          </p:cNvPr>
          <p:cNvSpPr/>
          <p:nvPr/>
        </p:nvSpPr>
        <p:spPr>
          <a:xfrm>
            <a:off x="1302871" y="798326"/>
            <a:ext cx="2458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Шпаргалка: </a:t>
            </a:r>
          </a:p>
        </p:txBody>
      </p:sp>
    </p:spTree>
    <p:extLst>
      <p:ext uri="{BB962C8B-B14F-4D97-AF65-F5344CB8AC3E}">
        <p14:creationId xmlns:p14="http://schemas.microsoft.com/office/powerpoint/2010/main" val="1616296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BC544E-430F-29E8-4C70-098B5869AFE1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E7FA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94E0F4-7C5B-4585-A696-66A5514C26ED}"/>
              </a:ext>
            </a:extLst>
          </p:cNvPr>
          <p:cNvSpPr/>
          <p:nvPr/>
        </p:nvSpPr>
        <p:spPr>
          <a:xfrm>
            <a:off x="463825" y="920621"/>
            <a:ext cx="105058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Кроме активных и пассивных счетов в бухгалтерском учете существуют счета, которые </a:t>
            </a:r>
            <a:r>
              <a:rPr lang="ru-RU" sz="3200" b="1" u="sng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имеют признаки как активных так и пассивных счетов одновременно</a:t>
            </a:r>
            <a:r>
              <a:rPr lang="ru-RU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Эти счета принято называть </a:t>
            </a:r>
            <a:r>
              <a:rPr lang="ru-RU" sz="32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активно-пассивные</a:t>
            </a:r>
            <a:r>
              <a:rPr lang="ru-RU" sz="32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.</a:t>
            </a:r>
            <a:endParaRPr lang="ru-RU" sz="32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32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32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Активно-пассивные счета </a:t>
            </a:r>
            <a:r>
              <a:rPr lang="ru-RU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бывают двух видов: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3200" u="sng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 односторонним сальдо </a:t>
            </a:r>
            <a:r>
              <a:rPr lang="ru-RU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дебетовое либо кредитовое сальдо;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3200" u="sng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 двусторонним сальдо </a:t>
            </a:r>
            <a:r>
              <a:rPr lang="ru-RU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дебетовое и кредитовое сальдо    одновременно.</a:t>
            </a:r>
          </a:p>
        </p:txBody>
      </p:sp>
    </p:spTree>
    <p:extLst>
      <p:ext uri="{BB962C8B-B14F-4D97-AF65-F5344CB8AC3E}">
        <p14:creationId xmlns:p14="http://schemas.microsoft.com/office/powerpoint/2010/main" val="1453919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CC1431-201E-F6E0-2610-7D645688E3F2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E7FA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94E0F4-7C5B-4585-A696-66A5514C26ED}"/>
              </a:ext>
            </a:extLst>
          </p:cNvPr>
          <p:cNvSpPr/>
          <p:nvPr/>
        </p:nvSpPr>
        <p:spPr>
          <a:xfrm>
            <a:off x="114575" y="117693"/>
            <a:ext cx="1189813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Активные, пассивные и активно-пассивные счета </a:t>
            </a:r>
            <a:r>
              <a:rPr lang="ru-RU" sz="2400" b="1" u="sng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соответствуют статьям актива и пассива баланса</a:t>
            </a:r>
            <a:r>
              <a:rPr lang="ru-RU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и поэтому их принято называть </a:t>
            </a:r>
            <a:r>
              <a:rPr lang="ru-RU" sz="24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балансовыми счетами.</a:t>
            </a:r>
            <a:r>
              <a:rPr lang="ru-RU" sz="2400" i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endParaRPr lang="ru-RU" sz="2400" i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2400" i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Забалансовые счета </a:t>
            </a:r>
            <a:r>
              <a:rPr lang="ru-RU" sz="24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ru-RU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счета, предназначенные для учета активов, пассивов и каптала, не принадлежащих предприятию, но находящиеся у него в ограниченном пользовании, а также средства, взятые предприятием на ответственное хранение. </a:t>
            </a:r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Средства, учитываемые на забалансовых счетах, в итоге баланса не включаются и отражаются за балансом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endParaRPr lang="ru-RU" sz="2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Ключевым признаком является то, что у предприятия нет прав собственности на объекты. Они временно находятся в составе фирмы. Предоставляются на основании различных договоров. В состав данных объектов могут входить: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арендованные помещения, склады;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ценности, переданные под ответственное хранение;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сырье, принятое для переработки;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оборудование, принятое с целью проведения монтажных работ.</a:t>
            </a:r>
          </a:p>
        </p:txBody>
      </p:sp>
    </p:spTree>
    <p:extLst>
      <p:ext uri="{BB962C8B-B14F-4D97-AF65-F5344CB8AC3E}">
        <p14:creationId xmlns:p14="http://schemas.microsoft.com/office/powerpoint/2010/main" val="4119671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260039-EA56-B3C4-E7D8-D3C7349A17F4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E7FA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94E0F4-7C5B-4585-A696-66A5514C26ED}"/>
              </a:ext>
            </a:extLst>
          </p:cNvPr>
          <p:cNvSpPr/>
          <p:nvPr/>
        </p:nvSpPr>
        <p:spPr>
          <a:xfrm>
            <a:off x="286855" y="797510"/>
            <a:ext cx="106118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 </a:t>
            </a:r>
            <a:r>
              <a:rPr lang="ru-RU" sz="2800" u="sng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степени обобщения информации</a:t>
            </a:r>
            <a:r>
              <a:rPr lang="ru-RU" sz="28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совокупность счетов можно разделить на следующие группы: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счета 1-го порядка</a:t>
            </a:r>
            <a:r>
              <a:rPr lang="ru-RU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или счета синтетические, по которым ин­формация представлена в наиболее общем виде, в денежном выра­жении;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счета 2-го порядка</a:t>
            </a:r>
            <a:r>
              <a:rPr lang="ru-RU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или субсчета, по которым информация представлена более детально и предназначена для расшифровки ин­формации синтетического счета, в денежном выражении;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счета 3-го порядка</a:t>
            </a:r>
            <a:r>
              <a:rPr lang="ru-RU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или аналитические, по которым инфор­мация предназначена для детализации информации субсчета, в де­нежном или натуральном выражении.</a:t>
            </a:r>
          </a:p>
        </p:txBody>
      </p:sp>
    </p:spTree>
    <p:extLst>
      <p:ext uri="{BB962C8B-B14F-4D97-AF65-F5344CB8AC3E}">
        <p14:creationId xmlns:p14="http://schemas.microsoft.com/office/powerpoint/2010/main" val="20857464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298185-7848-FDFE-3630-A52302615D1D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E7FA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94E0F4-7C5B-4585-A696-66A5514C26ED}"/>
              </a:ext>
            </a:extLst>
          </p:cNvPr>
          <p:cNvSpPr/>
          <p:nvPr/>
        </p:nvSpPr>
        <p:spPr>
          <a:xfrm>
            <a:off x="271227" y="388387"/>
            <a:ext cx="1105082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 синтетическом счете </a:t>
            </a:r>
            <a:r>
              <a:rPr lang="ru-RU" sz="22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1-го порядка </a:t>
            </a:r>
            <a:r>
              <a:rPr lang="ru-RU" sz="2200" u="sng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41 «Товары» 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формируется информация об остатках и движении товаров в целом по организации.</a:t>
            </a:r>
          </a:p>
          <a:p>
            <a:endParaRPr lang="ru-RU" sz="22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 нему могут быть открыты </a:t>
            </a:r>
            <a:r>
              <a:rPr lang="ru-RU" sz="22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субсчета 2-го поряд­ка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endParaRPr lang="en-US" sz="22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u="sng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41.1 «Товары на складах» 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— для предприятий оптовой торговли и общественного питания</a:t>
            </a:r>
            <a:r>
              <a:rPr lang="en-US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u="sng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41.2 «Товары в розничной торговле» 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— для предприятий розничной торговли; </a:t>
            </a:r>
            <a:endParaRPr lang="en-US" sz="22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22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Более высокий уровень детализации информации на </a:t>
            </a:r>
            <a:r>
              <a:rPr lang="ru-RU" sz="22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счетах 3-го порядка</a:t>
            </a:r>
            <a:r>
              <a:rPr lang="en-US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к субсчету </a:t>
            </a:r>
            <a:r>
              <a:rPr lang="ru-RU" sz="2200" u="sng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41.1 «Товары на складах», 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можно открыть такие ана­литические счета, как </a:t>
            </a:r>
            <a:r>
              <a:rPr lang="ru-RU" sz="2200" u="sng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«Электробытовые товары», «Хозяйственные товары»</a:t>
            </a:r>
            <a:r>
              <a:rPr lang="en-US" sz="2200" u="sng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 другие.</a:t>
            </a:r>
          </a:p>
          <a:p>
            <a:endParaRPr lang="ru-RU" sz="22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Можно продолжить детализацию информации и открыть счета 4-го, 5-го и последующих порядков. Например, к аналитическому счету «Обувь» можно открыть счета 4-го порядка: «Обувь женская», «Обувь мужская», а при необходимости и 5-го по­рядка: «Обувь женская зимняя», «Обувь женская летняя» и т. д.</a:t>
            </a:r>
          </a:p>
        </p:txBody>
      </p:sp>
    </p:spTree>
    <p:extLst>
      <p:ext uri="{BB962C8B-B14F-4D97-AF65-F5344CB8AC3E}">
        <p14:creationId xmlns:p14="http://schemas.microsoft.com/office/powerpoint/2010/main" val="3568670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E9B5B3-656C-CBAC-0111-020D56C5F117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FFFAF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24F041-1282-BB78-CB93-B61D344BBC56}"/>
              </a:ext>
            </a:extLst>
          </p:cNvPr>
          <p:cNvSpPr txBox="1"/>
          <p:nvPr/>
        </p:nvSpPr>
        <p:spPr>
          <a:xfrm>
            <a:off x="7267074" y="2705725"/>
            <a:ext cx="45296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6. Метод двойной записи на счетах</a:t>
            </a:r>
          </a:p>
        </p:txBody>
      </p:sp>
      <p:pic>
        <p:nvPicPr>
          <p:cNvPr id="18436" name="Picture 4" descr="Premium Photo | Close up hand of accounting is recording the companys  financial growth statistics using graphs as a">
            <a:extLst>
              <a:ext uri="{FF2B5EF4-FFF2-40B4-BE49-F238E27FC236}">
                <a16:creationId xmlns:a16="http://schemas.microsoft.com/office/drawing/2014/main" id="{F13A01D7-C344-E820-9F03-8A6917649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7" y="1633990"/>
            <a:ext cx="6402668" cy="426712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8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28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3135FD-3EA4-C5B6-6833-877EE8FA426D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FFFAF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94E0F4-7C5B-4585-A696-66A5514C26ED}"/>
              </a:ext>
            </a:extLst>
          </p:cNvPr>
          <p:cNvSpPr/>
          <p:nvPr/>
        </p:nvSpPr>
        <p:spPr>
          <a:xfrm>
            <a:off x="597091" y="1720840"/>
            <a:ext cx="109978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Информация на бухгалтерских счетах формируется путем </a:t>
            </a:r>
            <a:r>
              <a:rPr lang="ru-RU" sz="3600" b="1" u="sng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сплош­ного</a:t>
            </a:r>
            <a:r>
              <a:rPr lang="ru-RU" sz="36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3600" b="1" u="sng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непрерывного</a:t>
            </a:r>
            <a:r>
              <a:rPr lang="ru-RU" sz="36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и</a:t>
            </a:r>
            <a:r>
              <a:rPr lang="ru-RU" sz="3600" b="1" u="sng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документального</a:t>
            </a:r>
            <a:r>
              <a:rPr lang="ru-RU" sz="36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отражения фактов хозяй­ственной деятельности определенным методом, который получил название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метода двойной записи </a:t>
            </a:r>
            <a:r>
              <a:rPr lang="ru-RU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 счетах.</a:t>
            </a:r>
          </a:p>
        </p:txBody>
      </p:sp>
    </p:spTree>
    <p:extLst>
      <p:ext uri="{BB962C8B-B14F-4D97-AF65-F5344CB8AC3E}">
        <p14:creationId xmlns:p14="http://schemas.microsoft.com/office/powerpoint/2010/main" val="1464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0B451C-B17F-4A97-A146-15DB74255885}"/>
              </a:ext>
            </a:extLst>
          </p:cNvPr>
          <p:cNvPicPr>
            <a:picLocks/>
          </p:cNvPicPr>
          <p:nvPr/>
        </p:nvPicPr>
        <p:blipFill>
          <a:blip r:embed="rId2">
            <a:duotone>
              <a:prstClr val="black"/>
              <a:srgbClr val="E0FFE4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0DC159A-1F85-4C1F-9C86-98B8CD5DFA3C}"/>
              </a:ext>
            </a:extLst>
          </p:cNvPr>
          <p:cNvSpPr txBox="1"/>
          <p:nvPr/>
        </p:nvSpPr>
        <p:spPr>
          <a:xfrm>
            <a:off x="817757" y="1843950"/>
            <a:ext cx="104317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Бухгалтерский баланс </a:t>
            </a:r>
            <a:r>
              <a:rPr lang="ru-RU" sz="40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—</a:t>
            </a:r>
            <a:r>
              <a:rPr lang="ru-RU" sz="4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это способ обобщенного отражения и группировки средств предприятия по их видам и источникам об­разования на определенную дату в денежном выражении.</a:t>
            </a:r>
          </a:p>
        </p:txBody>
      </p:sp>
    </p:spTree>
    <p:extLst>
      <p:ext uri="{BB962C8B-B14F-4D97-AF65-F5344CB8AC3E}">
        <p14:creationId xmlns:p14="http://schemas.microsoft.com/office/powerpoint/2010/main" val="28431431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1AD61E-C7F0-EB7D-87EA-BE187E90AC6F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FFFAF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94E0F4-7C5B-4585-A696-66A5514C26ED}"/>
              </a:ext>
            </a:extLst>
          </p:cNvPr>
          <p:cNvSpPr/>
          <p:nvPr/>
        </p:nvSpPr>
        <p:spPr>
          <a:xfrm>
            <a:off x="597093" y="1720840"/>
            <a:ext cx="109978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Метод двойной записи </a:t>
            </a:r>
            <a:r>
              <a:rPr lang="ru-RU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заключается в следующем:</a:t>
            </a:r>
            <a:endParaRPr lang="en-US" sz="36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36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всякая хозяйственная операция затрагивает два счета (две статьи баланса) и поэтому должна </a:t>
            </a:r>
            <a:r>
              <a:rPr lang="ru-RU" sz="3600" b="1" u="sng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записываться дважды</a:t>
            </a:r>
            <a:r>
              <a:rPr lang="ru-RU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в дебет одного счета и в кредит другого. </a:t>
            </a:r>
          </a:p>
        </p:txBody>
      </p:sp>
    </p:spTree>
    <p:extLst>
      <p:ext uri="{BB962C8B-B14F-4D97-AF65-F5344CB8AC3E}">
        <p14:creationId xmlns:p14="http://schemas.microsoft.com/office/powerpoint/2010/main" val="13708603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E27E8F-2A28-EC3C-CF69-CA692116391E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FFFAF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94E0F4-7C5B-4585-A696-66A5514C26ED}"/>
              </a:ext>
            </a:extLst>
          </p:cNvPr>
          <p:cNvSpPr/>
          <p:nvPr/>
        </p:nvSpPr>
        <p:spPr>
          <a:xfrm>
            <a:off x="597091" y="2397948"/>
            <a:ext cx="109978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Процедура определения счетов, затрагиваемых данной хозяйственной операцией, и последующего отражения на этих счетах суммы произведенной операции называется </a:t>
            </a:r>
            <a:r>
              <a:rPr lang="ru-RU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бухгалтерской проводкой</a:t>
            </a:r>
            <a:r>
              <a:rPr lang="ru-RU" sz="32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011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3C389C-7327-D7E3-FF86-C8FC63A15222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FFFAF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3C4458D-4CEF-4832-81D0-0525B779DC1A}"/>
              </a:ext>
            </a:extLst>
          </p:cNvPr>
          <p:cNvSpPr/>
          <p:nvPr/>
        </p:nvSpPr>
        <p:spPr>
          <a:xfrm>
            <a:off x="640003" y="442831"/>
            <a:ext cx="111216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Для составления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бухгалтерской проводки </a:t>
            </a:r>
            <a:r>
              <a:rPr lang="ru-RU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 какой-либо хозяйственной операции необходимо: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591226CD-884A-4DF4-9185-C081CCC23C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035141"/>
              </p:ext>
            </p:extLst>
          </p:nvPr>
        </p:nvGraphicFramePr>
        <p:xfrm>
          <a:off x="159027" y="2464904"/>
          <a:ext cx="11741426" cy="4113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438133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9D0845-D446-A79D-D22E-E26DECED7B94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FFFAF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94E0F4-7C5B-4585-A696-66A5514C26ED}"/>
              </a:ext>
            </a:extLst>
          </p:cNvPr>
          <p:cNvSpPr/>
          <p:nvPr/>
        </p:nvSpPr>
        <p:spPr>
          <a:xfrm>
            <a:off x="597093" y="2274838"/>
            <a:ext cx="109978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Взаимная связь между счетами, возникающая при двойной записи, называется </a:t>
            </a:r>
            <a:r>
              <a:rPr lang="ru-RU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корреспонденцией счетов</a:t>
            </a:r>
            <a:r>
              <a:rPr lang="ru-RU" sz="36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 счета, между которыми возникает такая связь, называется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корреспондирующими счетами</a:t>
            </a:r>
            <a:r>
              <a:rPr lang="ru-RU" sz="36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36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19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850845-51D0-8DDD-5CCD-BA3C7C6BDD4B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FFFAF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94E0F4-7C5B-4585-A696-66A5514C26ED}"/>
              </a:ext>
            </a:extLst>
          </p:cNvPr>
          <p:cNvSpPr/>
          <p:nvPr/>
        </p:nvSpPr>
        <p:spPr>
          <a:xfrm>
            <a:off x="302413" y="1278267"/>
            <a:ext cx="118895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Определяем, какие два счета будут «работать» в данной операции. </a:t>
            </a:r>
          </a:p>
          <a:p>
            <a:r>
              <a:rPr lang="ru-RU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Счет 51 «Расчетные счета» и счет 66 «Расчеты по краткосрочным креди­там и займам».</a:t>
            </a:r>
          </a:p>
          <a:p>
            <a:endParaRPr lang="ru-RU" sz="10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Счет 51 «Расчетные счета» — активный, отражающий информацию об имуществе организации, счет 66 «Расчеты по краткосрочным креди­там и займам» — пассивный, отражающий информацию о задолженно­сти по кредитам, или по заемным средствам.</a:t>
            </a:r>
          </a:p>
          <a:p>
            <a:endParaRPr lang="ru-RU" sz="10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Увеличение имущества в виде денежных средств на расчетном счете организации на сумму 1 000 000 руб. одновременно увеличивает и источ­ник этого имущества как заемные средства на указанную сумму. </a:t>
            </a:r>
          </a:p>
          <a:p>
            <a:endParaRPr lang="ru-RU" sz="10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Увели­чение по активному счету 51 «Расчетные счета» будет записано по дебету, согласно приведенной выше схеме активного счета, и увеличение по пас­сивному счету 66 «Расчеты по краткосрочным кредитам и займам» — по кредиту, согласно приведенной выше схеме пассивного счета.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0B58A0-D0D9-4A09-89C6-D4C5A3529970}"/>
              </a:ext>
            </a:extLst>
          </p:cNvPr>
          <p:cNvSpPr txBox="1"/>
          <p:nvPr/>
        </p:nvSpPr>
        <p:spPr>
          <a:xfrm>
            <a:off x="302413" y="129421"/>
            <a:ext cx="11575822" cy="892552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Пример:  </a:t>
            </a:r>
            <a:r>
              <a:rPr lang="ru-RU" sz="2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 расчетный счет организации поступила сумма по кредитному договору, заключенному с коммерческим банком, 1 000 000 руб.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9E5A7-249A-4079-86C7-C3824B310840}"/>
              </a:ext>
            </a:extLst>
          </p:cNvPr>
          <p:cNvSpPr txBox="1"/>
          <p:nvPr/>
        </p:nvSpPr>
        <p:spPr>
          <a:xfrm>
            <a:off x="302413" y="5781879"/>
            <a:ext cx="11575822" cy="954107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Получаем следующую бухгалтерскую проводку:</a:t>
            </a:r>
          </a:p>
          <a:p>
            <a:r>
              <a:rPr lang="ru-RU" sz="28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 51 К 66      1 000 000 руб.</a:t>
            </a:r>
          </a:p>
        </p:txBody>
      </p:sp>
    </p:spTree>
    <p:extLst>
      <p:ext uri="{BB962C8B-B14F-4D97-AF65-F5344CB8AC3E}">
        <p14:creationId xmlns:p14="http://schemas.microsoft.com/office/powerpoint/2010/main" val="27861977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325E83-ED06-164A-BB59-C09946792422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  <a:duotone>
              <a:prstClr val="black"/>
              <a:srgbClr val="FFFFD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AB732D-5626-4632-BDC2-0261BF3F95DD}"/>
              </a:ext>
            </a:extLst>
          </p:cNvPr>
          <p:cNvSpPr txBox="1"/>
          <p:nvPr/>
        </p:nvSpPr>
        <p:spPr>
          <a:xfrm>
            <a:off x="6244048" y="1327553"/>
            <a:ext cx="4131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Темы выступлений: </a:t>
            </a:r>
            <a:endParaRPr lang="ru-RU" sz="48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581209C2-518B-40A8-A540-A86F424B5B77}"/>
              </a:ext>
            </a:extLst>
          </p:cNvPr>
          <p:cNvSpPr txBox="1">
            <a:spLocks/>
          </p:cNvSpPr>
          <p:nvPr/>
        </p:nvSpPr>
        <p:spPr>
          <a:xfrm>
            <a:off x="326997" y="4352715"/>
            <a:ext cx="7731153" cy="19791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 Виды балансов (2 человека).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 План счетов бухгалтерского учета.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3. Синтетический и аналитический учет. </a:t>
            </a:r>
          </a:p>
        </p:txBody>
      </p:sp>
      <p:pic>
        <p:nvPicPr>
          <p:cNvPr id="29698" name="Picture 2" descr="Pedagogisk planering i Skolbanken: Svenska 1 (PreDP) - Introduktion och  Diagnoser">
            <a:extLst>
              <a:ext uri="{FF2B5EF4-FFF2-40B4-BE49-F238E27FC236}">
                <a16:creationId xmlns:a16="http://schemas.microsoft.com/office/drawing/2014/main" id="{A1F44274-CAB5-339A-B6AB-4EBD39AC3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83" y="462126"/>
            <a:ext cx="5067300" cy="342846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8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60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4ECDCD-1D2E-D954-56E6-56088B5DF362}"/>
              </a:ext>
            </a:extLst>
          </p:cNvPr>
          <p:cNvPicPr>
            <a:picLocks/>
          </p:cNvPicPr>
          <p:nvPr/>
        </p:nvPicPr>
        <p:blipFill>
          <a:blip r:embed="rId2">
            <a:duotone>
              <a:prstClr val="black"/>
              <a:srgbClr val="E0FFE4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0DC159A-1F85-4C1F-9C86-98B8CD5DFA3C}"/>
              </a:ext>
            </a:extLst>
          </p:cNvPr>
          <p:cNvSpPr txBox="1"/>
          <p:nvPr/>
        </p:nvSpPr>
        <p:spPr>
          <a:xfrm>
            <a:off x="832547" y="889843"/>
            <a:ext cx="111185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соответствии с </a:t>
            </a:r>
            <a:r>
              <a:rPr lang="ru-RU" sz="3600" u="sng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Положением по ведению бухгалтерского учета</a:t>
            </a:r>
            <a:r>
              <a:rPr lang="ru-RU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«Бухгалтерская отчетность организации» (ПБУ 4/1999)</a:t>
            </a:r>
            <a:r>
              <a:rPr lang="en-US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ru-RU" sz="36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36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Бухгалтер­ский баланс должен характеризовать имущественное и финансовое положение организации по состоянию на отчетную дату, представ­ляя данные о </a:t>
            </a:r>
            <a:r>
              <a:rPr lang="ru-RU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хозяйственных средствах (актив) </a:t>
            </a:r>
            <a:r>
              <a:rPr lang="ru-RU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 их </a:t>
            </a:r>
            <a:r>
              <a:rPr lang="ru-RU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источниках (пассив)</a:t>
            </a:r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4306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31B756-27E6-A820-1D78-65A873F34F80}"/>
              </a:ext>
            </a:extLst>
          </p:cNvPr>
          <p:cNvPicPr>
            <a:picLocks/>
          </p:cNvPicPr>
          <p:nvPr/>
        </p:nvPicPr>
        <p:blipFill>
          <a:blip r:embed="rId2">
            <a:duotone>
              <a:prstClr val="black"/>
              <a:srgbClr val="E0FFE4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0DC159A-1F85-4C1F-9C86-98B8CD5DFA3C}"/>
              </a:ext>
            </a:extLst>
          </p:cNvPr>
          <p:cNvSpPr txBox="1"/>
          <p:nvPr/>
        </p:nvSpPr>
        <p:spPr>
          <a:xfrm>
            <a:off x="378588" y="630259"/>
            <a:ext cx="81621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Отчетная форма баланса </a:t>
            </a:r>
            <a:r>
              <a:rPr lang="ru-RU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явля­ется практической реализацией модели, </a:t>
            </a:r>
            <a:r>
              <a:rPr lang="ru-RU" sz="28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выведенной из множества хозяйственных операций</a:t>
            </a:r>
            <a:r>
              <a:rPr lang="ru-RU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предварительно сгруппированных </a:t>
            </a:r>
            <a:r>
              <a:rPr lang="ru-RU" sz="2800" u="sng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 по­мощью двойной записи </a:t>
            </a:r>
            <a:r>
              <a:rPr lang="ru-RU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 счетах бухгалтерского учета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64E67D-A1EE-4020-A94A-9AA5A945FB4F}"/>
              </a:ext>
            </a:extLst>
          </p:cNvPr>
          <p:cNvSpPr/>
          <p:nvPr/>
        </p:nvSpPr>
        <p:spPr>
          <a:xfrm>
            <a:off x="646530" y="5563891"/>
            <a:ext cx="4516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актив можно истолковывать как </a:t>
            </a:r>
            <a:r>
              <a:rPr lang="ru-RU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совокупность ресурсов для осуществления дея­тельности</a:t>
            </a:r>
            <a:endParaRPr lang="ru-RU" b="1" u="sng" dirty="0">
              <a:solidFill>
                <a:schemeClr val="accent6">
                  <a:lumMod val="60000"/>
                  <a:lumOff val="4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F84D6B-5C2B-4ECE-A617-6A9A8BB235DD}"/>
              </a:ext>
            </a:extLst>
          </p:cNvPr>
          <p:cNvSpPr/>
          <p:nvPr/>
        </p:nvSpPr>
        <p:spPr>
          <a:xfrm>
            <a:off x="7028903" y="5554060"/>
            <a:ext cx="4430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пассив можно истолковать как </a:t>
            </a:r>
            <a:r>
              <a:rPr lang="ru-RU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источники их образования, состоящие из собственного и заемного капитала</a:t>
            </a:r>
            <a:endParaRPr lang="ru-RU" b="1" u="sng" dirty="0">
              <a:solidFill>
                <a:schemeClr val="accent6">
                  <a:lumMod val="60000"/>
                  <a:lumOff val="4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CA406C0-02CA-2F90-3BDF-1A0B97F08F10}"/>
              </a:ext>
            </a:extLst>
          </p:cNvPr>
          <p:cNvSpPr/>
          <p:nvPr/>
        </p:nvSpPr>
        <p:spPr>
          <a:xfrm>
            <a:off x="5073314" y="3416968"/>
            <a:ext cx="2045368" cy="69783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Баланс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641FEDC-96B0-4469-E836-747B90A1C687}"/>
              </a:ext>
            </a:extLst>
          </p:cNvPr>
          <p:cNvSpPr/>
          <p:nvPr/>
        </p:nvSpPr>
        <p:spPr>
          <a:xfrm>
            <a:off x="1882130" y="4722310"/>
            <a:ext cx="2045368" cy="69783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Актив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0F247E-2B63-7799-A75F-6189D5FFB2E3}"/>
              </a:ext>
            </a:extLst>
          </p:cNvPr>
          <p:cNvSpPr/>
          <p:nvPr/>
        </p:nvSpPr>
        <p:spPr>
          <a:xfrm>
            <a:off x="8264500" y="4722311"/>
            <a:ext cx="2045368" cy="69783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Пассив</a:t>
            </a:r>
          </a:p>
        </p:txBody>
      </p: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4198D27E-D560-17C2-FA59-2F1C40E63715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5400000">
            <a:off x="4196651" y="2822962"/>
            <a:ext cx="607511" cy="3191184"/>
          </a:xfrm>
          <a:prstGeom prst="bentConnector3">
            <a:avLst>
              <a:gd name="adj1" fmla="val 50000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CC9EA074-5B00-0E7C-06BD-0B373F31C7C4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rot="16200000" flipH="1">
            <a:off x="7387835" y="2822962"/>
            <a:ext cx="607512" cy="3191186"/>
          </a:xfrm>
          <a:prstGeom prst="bentConnector3">
            <a:avLst>
              <a:gd name="adj1" fmla="val 50000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Бухгалтерский баланс. Форма № 1">
            <a:extLst>
              <a:ext uri="{FF2B5EF4-FFF2-40B4-BE49-F238E27FC236}">
                <a16:creationId xmlns:a16="http://schemas.microsoft.com/office/drawing/2014/main" id="{AE420D08-D134-4DF7-9A8B-F347E4AA4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849" y="268882"/>
            <a:ext cx="3365076" cy="336507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177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16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866256-CEA1-B0ED-36E7-61B976319232}"/>
              </a:ext>
            </a:extLst>
          </p:cNvPr>
          <p:cNvPicPr>
            <a:picLocks/>
          </p:cNvPicPr>
          <p:nvPr/>
        </p:nvPicPr>
        <p:blipFill>
          <a:blip r:embed="rId2">
            <a:duotone>
              <a:prstClr val="black"/>
              <a:srgbClr val="E0FFE4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97B67F-B7C3-4DED-8295-9F2B716E72DA}"/>
              </a:ext>
            </a:extLst>
          </p:cNvPr>
          <p:cNvSpPr/>
          <p:nvPr/>
        </p:nvSpPr>
        <p:spPr>
          <a:xfrm>
            <a:off x="172278" y="241303"/>
            <a:ext cx="5764696" cy="1279453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indent="215900" algn="ctr">
              <a:lnSpc>
                <a:spcPct val="105000"/>
              </a:lnSpc>
              <a:spcAft>
                <a:spcPts val="500"/>
              </a:spcAft>
            </a:pPr>
            <a:r>
              <a:rPr lang="ru-RU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Балансо­вое уравнение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ru-RU" sz="3600" b="1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indent="215900" algn="ctr">
              <a:lnSpc>
                <a:spcPct val="105000"/>
              </a:lnSpc>
              <a:spcAft>
                <a:spcPts val="500"/>
              </a:spcAft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 = П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5844F6-CD38-496A-87D2-1B222A8BCD3A}"/>
              </a:ext>
            </a:extLst>
          </p:cNvPr>
          <p:cNvSpPr/>
          <p:nvPr/>
        </p:nvSpPr>
        <p:spPr>
          <a:xfrm>
            <a:off x="172274" y="3365882"/>
            <a:ext cx="5764697" cy="63363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indent="215900" algn="ctr">
              <a:lnSpc>
                <a:spcPct val="105000"/>
              </a:lnSpc>
              <a:spcAft>
                <a:spcPts val="500"/>
              </a:spcAft>
            </a:pPr>
            <a:r>
              <a:rPr lang="ru-RU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 = К+О</a:t>
            </a:r>
            <a:endParaRPr lang="en-US" sz="36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4C9DEA-E5AF-4C42-A995-B1EEBEE083E0}"/>
              </a:ext>
            </a:extLst>
          </p:cNvPr>
          <p:cNvSpPr/>
          <p:nvPr/>
        </p:nvSpPr>
        <p:spPr>
          <a:xfrm>
            <a:off x="172276" y="5902612"/>
            <a:ext cx="5764697" cy="63363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indent="215900" algn="ctr">
              <a:lnSpc>
                <a:spcPct val="105000"/>
              </a:lnSpc>
              <a:spcAft>
                <a:spcPts val="500"/>
              </a:spcAft>
            </a:pPr>
            <a:r>
              <a:rPr lang="ru-RU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 – О = К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B2A5D6BC-C04A-419C-910E-482D46921DD7}"/>
              </a:ext>
            </a:extLst>
          </p:cNvPr>
          <p:cNvSpPr/>
          <p:nvPr/>
        </p:nvSpPr>
        <p:spPr>
          <a:xfrm>
            <a:off x="2420337" y="1727542"/>
            <a:ext cx="1268573" cy="1458469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EBD78B-869C-AD63-8AC0-FD2E46362A67}"/>
              </a:ext>
            </a:extLst>
          </p:cNvPr>
          <p:cNvSpPr txBox="1"/>
          <p:nvPr/>
        </p:nvSpPr>
        <p:spPr>
          <a:xfrm>
            <a:off x="5119828" y="808304"/>
            <a:ext cx="818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(1)</a:t>
            </a:r>
            <a:endParaRPr lang="ru-RU" sz="36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EC00ED-7EBA-2C0F-4198-910ECDE31052}"/>
              </a:ext>
            </a:extLst>
          </p:cNvPr>
          <p:cNvSpPr txBox="1"/>
          <p:nvPr/>
        </p:nvSpPr>
        <p:spPr>
          <a:xfrm>
            <a:off x="5118824" y="3299761"/>
            <a:ext cx="818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(2)</a:t>
            </a:r>
            <a:endParaRPr lang="ru-RU" sz="36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BD319EA-0DE8-2DD5-B6FA-64F3EF181291}"/>
              </a:ext>
            </a:extLst>
          </p:cNvPr>
          <p:cNvSpPr/>
          <p:nvPr/>
        </p:nvSpPr>
        <p:spPr>
          <a:xfrm>
            <a:off x="6182138" y="2254375"/>
            <a:ext cx="5764697" cy="2571088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indent="215900" algn="ctr">
              <a:lnSpc>
                <a:spcPct val="105000"/>
              </a:lnSpc>
              <a:spcAft>
                <a:spcPts val="500"/>
              </a:spcAft>
            </a:pPr>
            <a:r>
              <a:rPr lang="ru-RU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 </a:t>
            </a:r>
            <a:r>
              <a:rPr lang="en-US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ru-RU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актив</a:t>
            </a:r>
          </a:p>
          <a:p>
            <a:pPr indent="215900" algn="ctr">
              <a:lnSpc>
                <a:spcPct val="105000"/>
              </a:lnSpc>
              <a:spcAft>
                <a:spcPts val="500"/>
              </a:spcAft>
            </a:pPr>
            <a:r>
              <a:rPr lang="ru-RU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 – пассив</a:t>
            </a:r>
          </a:p>
          <a:p>
            <a:pPr indent="215900" algn="ctr">
              <a:lnSpc>
                <a:spcPct val="105000"/>
              </a:lnSpc>
              <a:spcAft>
                <a:spcPts val="500"/>
              </a:spcAft>
            </a:pPr>
            <a:r>
              <a:rPr lang="ru-RU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 – капитал</a:t>
            </a:r>
          </a:p>
          <a:p>
            <a:pPr indent="215900" algn="ctr">
              <a:lnSpc>
                <a:spcPct val="105000"/>
              </a:lnSpc>
              <a:spcAft>
                <a:spcPts val="500"/>
              </a:spcAft>
            </a:pPr>
            <a:r>
              <a:rPr lang="ru-RU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 – обязательства</a:t>
            </a:r>
            <a:endParaRPr lang="en-US" sz="36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CC147477-E419-BE8A-0F39-0BD70D9EEC7B}"/>
              </a:ext>
            </a:extLst>
          </p:cNvPr>
          <p:cNvSpPr/>
          <p:nvPr/>
        </p:nvSpPr>
        <p:spPr>
          <a:xfrm>
            <a:off x="2420337" y="4264272"/>
            <a:ext cx="1268573" cy="1458469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1C1857-D837-7636-3800-0CBC4F1C77A5}"/>
              </a:ext>
            </a:extLst>
          </p:cNvPr>
          <p:cNvSpPr txBox="1"/>
          <p:nvPr/>
        </p:nvSpPr>
        <p:spPr>
          <a:xfrm>
            <a:off x="5118823" y="5844643"/>
            <a:ext cx="818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ru-RU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ru-RU" sz="36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0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2C0036-89EE-E54C-1628-EB413DE39C23}"/>
              </a:ext>
            </a:extLst>
          </p:cNvPr>
          <p:cNvPicPr>
            <a:picLocks/>
          </p:cNvPicPr>
          <p:nvPr/>
        </p:nvPicPr>
        <p:blipFill>
          <a:blip r:embed="rId2">
            <a:duotone>
              <a:prstClr val="black"/>
              <a:srgbClr val="E0FFE4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97B67F-B7C3-4DED-8295-9F2B716E72DA}"/>
              </a:ext>
            </a:extLst>
          </p:cNvPr>
          <p:cNvSpPr/>
          <p:nvPr/>
        </p:nvSpPr>
        <p:spPr>
          <a:xfrm>
            <a:off x="172277" y="241303"/>
            <a:ext cx="5764697" cy="63363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indent="215900" algn="ctr">
              <a:lnSpc>
                <a:spcPct val="105000"/>
              </a:lnSpc>
              <a:spcAft>
                <a:spcPts val="500"/>
              </a:spcAft>
              <a:tabLst>
                <a:tab pos="2284095" algn="l"/>
              </a:tabLst>
            </a:pPr>
            <a:r>
              <a:rPr lang="ru-RU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А-О = К + Д-Р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5844F6-CD38-496A-87D2-1B222A8BCD3A}"/>
              </a:ext>
            </a:extLst>
          </p:cNvPr>
          <p:cNvSpPr/>
          <p:nvPr/>
        </p:nvSpPr>
        <p:spPr>
          <a:xfrm>
            <a:off x="172277" y="2919917"/>
            <a:ext cx="5764697" cy="63363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indent="215900" algn="ctr">
              <a:lnSpc>
                <a:spcPct val="105000"/>
              </a:lnSpc>
              <a:spcAft>
                <a:spcPts val="500"/>
              </a:spcAft>
              <a:tabLst>
                <a:tab pos="2284095" algn="l"/>
              </a:tabLst>
            </a:pPr>
            <a:r>
              <a:rPr lang="ru-RU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 + Р = К + Д + 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4C9DEA-E5AF-4C42-A995-B1EEBEE083E0}"/>
              </a:ext>
            </a:extLst>
          </p:cNvPr>
          <p:cNvSpPr/>
          <p:nvPr/>
        </p:nvSpPr>
        <p:spPr>
          <a:xfrm>
            <a:off x="172275" y="5544476"/>
            <a:ext cx="5764697" cy="63363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indent="215900" algn="ctr">
              <a:lnSpc>
                <a:spcPct val="105000"/>
              </a:lnSpc>
              <a:spcAft>
                <a:spcPts val="500"/>
              </a:spcAft>
              <a:tabLst>
                <a:tab pos="2284095" algn="l"/>
              </a:tabLst>
            </a:pPr>
            <a:r>
              <a:rPr lang="ru-RU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 - О = К + Пр (У)       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7639B03-51B4-6431-66A8-673B572A3CE6}"/>
              </a:ext>
            </a:extLst>
          </p:cNvPr>
          <p:cNvSpPr/>
          <p:nvPr/>
        </p:nvSpPr>
        <p:spPr>
          <a:xfrm>
            <a:off x="6264125" y="982463"/>
            <a:ext cx="5764697" cy="4508542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indent="215900" algn="ctr">
              <a:lnSpc>
                <a:spcPct val="105000"/>
              </a:lnSpc>
              <a:spcAft>
                <a:spcPts val="500"/>
              </a:spcAft>
            </a:pPr>
            <a:r>
              <a:rPr lang="ru-RU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 </a:t>
            </a:r>
            <a:r>
              <a:rPr lang="en-US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ru-RU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актив</a:t>
            </a:r>
          </a:p>
          <a:p>
            <a:pPr indent="215900" algn="ctr">
              <a:lnSpc>
                <a:spcPct val="105000"/>
              </a:lnSpc>
              <a:spcAft>
                <a:spcPts val="500"/>
              </a:spcAft>
            </a:pPr>
            <a:r>
              <a:rPr lang="ru-RU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 – капитал</a:t>
            </a:r>
          </a:p>
          <a:p>
            <a:pPr indent="215900" algn="ctr">
              <a:lnSpc>
                <a:spcPct val="105000"/>
              </a:lnSpc>
              <a:spcAft>
                <a:spcPts val="500"/>
              </a:spcAft>
            </a:pPr>
            <a:r>
              <a:rPr lang="ru-RU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 – обязательства</a:t>
            </a:r>
          </a:p>
          <a:p>
            <a:pPr indent="215900" algn="ctr">
              <a:lnSpc>
                <a:spcPct val="105000"/>
              </a:lnSpc>
              <a:spcAft>
                <a:spcPts val="500"/>
              </a:spcAft>
            </a:pPr>
            <a:r>
              <a:rPr lang="ru-RU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 – доходы</a:t>
            </a:r>
          </a:p>
          <a:p>
            <a:pPr indent="215900" algn="ctr">
              <a:lnSpc>
                <a:spcPct val="105000"/>
              </a:lnSpc>
              <a:spcAft>
                <a:spcPts val="500"/>
              </a:spcAft>
            </a:pPr>
            <a:r>
              <a:rPr lang="ru-RU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 – расходы</a:t>
            </a:r>
          </a:p>
          <a:p>
            <a:pPr indent="215900" algn="ctr">
              <a:lnSpc>
                <a:spcPct val="105000"/>
              </a:lnSpc>
              <a:spcAft>
                <a:spcPts val="500"/>
              </a:spcAft>
            </a:pPr>
            <a:r>
              <a:rPr lang="ru-RU" sz="3600" b="1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</a:t>
            </a:r>
            <a:r>
              <a:rPr lang="ru-RU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прибыль</a:t>
            </a:r>
          </a:p>
          <a:p>
            <a:pPr indent="215900" algn="ctr">
              <a:lnSpc>
                <a:spcPct val="105000"/>
              </a:lnSpc>
              <a:spcAft>
                <a:spcPts val="500"/>
              </a:spcAft>
            </a:pPr>
            <a:r>
              <a:rPr lang="ru-RU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 – убыток</a:t>
            </a:r>
            <a:endParaRPr lang="en-US" sz="36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C9CF5EC3-70B4-E191-ECDC-B2EC0CA88160}"/>
              </a:ext>
            </a:extLst>
          </p:cNvPr>
          <p:cNvSpPr/>
          <p:nvPr/>
        </p:nvSpPr>
        <p:spPr>
          <a:xfrm>
            <a:off x="2420338" y="1168193"/>
            <a:ext cx="1268573" cy="1458469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014C272F-B2C5-2DD8-E993-9C713043C4E4}"/>
              </a:ext>
            </a:extLst>
          </p:cNvPr>
          <p:cNvSpPr/>
          <p:nvPr/>
        </p:nvSpPr>
        <p:spPr>
          <a:xfrm>
            <a:off x="2420338" y="3882055"/>
            <a:ext cx="1268573" cy="1458469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80C9CC-0867-D6A1-8D2F-2624E207EC05}"/>
              </a:ext>
            </a:extLst>
          </p:cNvPr>
          <p:cNvSpPr txBox="1"/>
          <p:nvPr/>
        </p:nvSpPr>
        <p:spPr>
          <a:xfrm>
            <a:off x="5120735" y="228607"/>
            <a:ext cx="818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ru-RU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US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ru-RU" sz="36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3062DD-6C1D-757A-9410-55B773C5EB62}"/>
              </a:ext>
            </a:extLst>
          </p:cNvPr>
          <p:cNvSpPr txBox="1"/>
          <p:nvPr/>
        </p:nvSpPr>
        <p:spPr>
          <a:xfrm>
            <a:off x="5118825" y="2865862"/>
            <a:ext cx="818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ru-RU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US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ru-RU" sz="36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DBB3C6-15FB-57A6-7F69-7CD8DC5E8989}"/>
              </a:ext>
            </a:extLst>
          </p:cNvPr>
          <p:cNvSpPr txBox="1"/>
          <p:nvPr/>
        </p:nvSpPr>
        <p:spPr>
          <a:xfrm>
            <a:off x="5118824" y="5480838"/>
            <a:ext cx="818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ru-RU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r>
              <a:rPr lang="en-US" sz="36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ru-RU" sz="36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60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7024EA5-1BD3-4F21-F087-469B043514EF}"/>
              </a:ext>
            </a:extLst>
          </p:cNvPr>
          <p:cNvPicPr>
            <a:picLocks/>
          </p:cNvPicPr>
          <p:nvPr/>
        </p:nvPicPr>
        <p:blipFill>
          <a:blip r:embed="rId2">
            <a:duotone>
              <a:prstClr val="black"/>
              <a:srgbClr val="E0FFE4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0DC159A-1F85-4C1F-9C86-98B8CD5DFA3C}"/>
              </a:ext>
            </a:extLst>
          </p:cNvPr>
          <p:cNvSpPr txBox="1"/>
          <p:nvPr/>
        </p:nvSpPr>
        <p:spPr>
          <a:xfrm>
            <a:off x="357808" y="372785"/>
            <a:ext cx="5738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Горизонтальный разрез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7085C6-F231-0CB7-36E7-F62FAEBB90B7}"/>
              </a:ext>
            </a:extLst>
          </p:cNvPr>
          <p:cNvSpPr/>
          <p:nvPr/>
        </p:nvSpPr>
        <p:spPr>
          <a:xfrm>
            <a:off x="5073315" y="1425826"/>
            <a:ext cx="2045368" cy="69783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Баланс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BBD8B1-E1C3-7B79-4FC5-1AF65F847003}"/>
              </a:ext>
            </a:extLst>
          </p:cNvPr>
          <p:cNvSpPr/>
          <p:nvPr/>
        </p:nvSpPr>
        <p:spPr>
          <a:xfrm>
            <a:off x="606783" y="2731168"/>
            <a:ext cx="3880995" cy="69783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Актив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A5203E8-D1B8-7B27-0281-D5F26599D2A0}"/>
              </a:ext>
            </a:extLst>
          </p:cNvPr>
          <p:cNvSpPr/>
          <p:nvPr/>
        </p:nvSpPr>
        <p:spPr>
          <a:xfrm>
            <a:off x="7704224" y="2731168"/>
            <a:ext cx="3880995" cy="69783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Пассив</a:t>
            </a:r>
          </a:p>
        </p:txBody>
      </p:sp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037DAE6C-BBB2-A41C-947A-709D2F833FC8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rot="5400000">
            <a:off x="4017885" y="653053"/>
            <a:ext cx="607511" cy="3548718"/>
          </a:xfrm>
          <a:prstGeom prst="bentConnector3">
            <a:avLst>
              <a:gd name="adj1" fmla="val 50000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id="{5AC5543E-4279-B5FB-AA92-309934B14BB1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rot="16200000" flipH="1">
            <a:off x="7566605" y="653050"/>
            <a:ext cx="607511" cy="3548723"/>
          </a:xfrm>
          <a:prstGeom prst="bentConnector3">
            <a:avLst>
              <a:gd name="adj1" fmla="val 50000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EC2901C-7590-1C5D-02B8-5B9FADC2E2CA}"/>
              </a:ext>
            </a:extLst>
          </p:cNvPr>
          <p:cNvSpPr/>
          <p:nvPr/>
        </p:nvSpPr>
        <p:spPr>
          <a:xfrm>
            <a:off x="939157" y="3697646"/>
            <a:ext cx="4811438" cy="69783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I. </a:t>
            </a:r>
            <a:r>
              <a:rPr lang="ru-RU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Внеоборотные активы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6A0A280-DC34-A3C3-7BF3-467D4D5D98C9}"/>
              </a:ext>
            </a:extLst>
          </p:cNvPr>
          <p:cNvSpPr/>
          <p:nvPr/>
        </p:nvSpPr>
        <p:spPr>
          <a:xfrm>
            <a:off x="939157" y="4772774"/>
            <a:ext cx="4811438" cy="69783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II. </a:t>
            </a:r>
            <a:r>
              <a:rPr lang="ru-RU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Оборотные активы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54C8F96-975B-0652-9041-45C06DFDC3B8}"/>
              </a:ext>
            </a:extLst>
          </p:cNvPr>
          <p:cNvSpPr/>
          <p:nvPr/>
        </p:nvSpPr>
        <p:spPr>
          <a:xfrm>
            <a:off x="6441405" y="3697646"/>
            <a:ext cx="4811438" cy="69783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III. </a:t>
            </a:r>
            <a:r>
              <a:rPr lang="ru-RU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Капитал и резервы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7C1FD43-F1B3-7DE7-5B6A-AD5B4F06248C}"/>
              </a:ext>
            </a:extLst>
          </p:cNvPr>
          <p:cNvSpPr/>
          <p:nvPr/>
        </p:nvSpPr>
        <p:spPr>
          <a:xfrm>
            <a:off x="6441405" y="4720531"/>
            <a:ext cx="4811438" cy="69783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IV.</a:t>
            </a:r>
            <a:r>
              <a:rPr lang="ru-RU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Долгосрочные обязательства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2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485716C-DD17-1484-6FE9-7CCB2199AB03}"/>
              </a:ext>
            </a:extLst>
          </p:cNvPr>
          <p:cNvSpPr/>
          <p:nvPr/>
        </p:nvSpPr>
        <p:spPr>
          <a:xfrm>
            <a:off x="6441405" y="5743416"/>
            <a:ext cx="4811438" cy="69783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V. </a:t>
            </a:r>
            <a:r>
              <a:rPr lang="ru-RU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Краткосрочные обязательства</a:t>
            </a:r>
          </a:p>
        </p:txBody>
      </p:sp>
      <p:cxnSp>
        <p:nvCxnSpPr>
          <p:cNvPr id="24" name="Соединитель: уступ 23">
            <a:extLst>
              <a:ext uri="{FF2B5EF4-FFF2-40B4-BE49-F238E27FC236}">
                <a16:creationId xmlns:a16="http://schemas.microsoft.com/office/drawing/2014/main" id="{83E77041-E54E-8BB5-5CAA-DEB7CEFA5AE5}"/>
              </a:ext>
            </a:extLst>
          </p:cNvPr>
          <p:cNvCxnSpPr>
            <a:stCxn id="6" idx="1"/>
            <a:endCxn id="11" idx="1"/>
          </p:cNvCxnSpPr>
          <p:nvPr/>
        </p:nvCxnSpPr>
        <p:spPr>
          <a:xfrm rot="10800000" flipH="1" flipV="1">
            <a:off x="606783" y="3080084"/>
            <a:ext cx="332374" cy="2041606"/>
          </a:xfrm>
          <a:prstGeom prst="bentConnector3">
            <a:avLst>
              <a:gd name="adj1" fmla="val -68778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DBA70C39-BAE1-B19F-FD8F-3787D7B47809}"/>
              </a:ext>
            </a:extLst>
          </p:cNvPr>
          <p:cNvCxnSpPr>
            <a:stCxn id="6" idx="1"/>
            <a:endCxn id="10" idx="1"/>
          </p:cNvCxnSpPr>
          <p:nvPr/>
        </p:nvCxnSpPr>
        <p:spPr>
          <a:xfrm rot="10800000" flipH="1" flipV="1">
            <a:off x="606783" y="3080084"/>
            <a:ext cx="332374" cy="966478"/>
          </a:xfrm>
          <a:prstGeom prst="bentConnector3">
            <a:avLst>
              <a:gd name="adj1" fmla="val -68778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FE3B435C-88AF-D8A1-09C0-4A16FB8E3D01}"/>
              </a:ext>
            </a:extLst>
          </p:cNvPr>
          <p:cNvCxnSpPr>
            <a:stCxn id="7" idx="3"/>
            <a:endCxn id="12" idx="3"/>
          </p:cNvCxnSpPr>
          <p:nvPr/>
        </p:nvCxnSpPr>
        <p:spPr>
          <a:xfrm flipH="1">
            <a:off x="11252843" y="3080084"/>
            <a:ext cx="332376" cy="966478"/>
          </a:xfrm>
          <a:prstGeom prst="bentConnector3">
            <a:avLst>
              <a:gd name="adj1" fmla="val -68778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: уступ 31">
            <a:extLst>
              <a:ext uri="{FF2B5EF4-FFF2-40B4-BE49-F238E27FC236}">
                <a16:creationId xmlns:a16="http://schemas.microsoft.com/office/drawing/2014/main" id="{D6BDF1EC-D7B4-92F1-C7DB-067957A763FF}"/>
              </a:ext>
            </a:extLst>
          </p:cNvPr>
          <p:cNvCxnSpPr>
            <a:stCxn id="7" idx="3"/>
            <a:endCxn id="13" idx="3"/>
          </p:cNvCxnSpPr>
          <p:nvPr/>
        </p:nvCxnSpPr>
        <p:spPr>
          <a:xfrm flipH="1">
            <a:off x="11252843" y="3080084"/>
            <a:ext cx="332376" cy="1989363"/>
          </a:xfrm>
          <a:prstGeom prst="bentConnector3">
            <a:avLst>
              <a:gd name="adj1" fmla="val -68778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: уступ 33">
            <a:extLst>
              <a:ext uri="{FF2B5EF4-FFF2-40B4-BE49-F238E27FC236}">
                <a16:creationId xmlns:a16="http://schemas.microsoft.com/office/drawing/2014/main" id="{FABAC1C2-0C7D-8EA2-534F-049D02F23E40}"/>
              </a:ext>
            </a:extLst>
          </p:cNvPr>
          <p:cNvCxnSpPr>
            <a:stCxn id="7" idx="3"/>
            <a:endCxn id="14" idx="3"/>
          </p:cNvCxnSpPr>
          <p:nvPr/>
        </p:nvCxnSpPr>
        <p:spPr>
          <a:xfrm flipH="1">
            <a:off x="11252843" y="3080084"/>
            <a:ext cx="332376" cy="3012248"/>
          </a:xfrm>
          <a:prstGeom prst="bentConnector3">
            <a:avLst>
              <a:gd name="adj1" fmla="val -68778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958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1F3864"/>
      </a:dk1>
      <a:lt1>
        <a:sysClr val="window" lastClr="FFFFFF"/>
      </a:lt1>
      <a:dk2>
        <a:srgbClr val="44546A"/>
      </a:dk2>
      <a:lt2>
        <a:srgbClr val="E7E6E6"/>
      </a:lt2>
      <a:accent1>
        <a:srgbClr val="F2B800"/>
      </a:accent1>
      <a:accent2>
        <a:srgbClr val="FFD965"/>
      </a:accent2>
      <a:accent3>
        <a:srgbClr val="D9E2F3"/>
      </a:accent3>
      <a:accent4>
        <a:srgbClr val="B4C6E7"/>
      </a:accent4>
      <a:accent5>
        <a:srgbClr val="8EAADB"/>
      </a:accent5>
      <a:accent6>
        <a:srgbClr val="1F3864"/>
      </a:accent6>
      <a:hlink>
        <a:srgbClr val="375623"/>
      </a:hlink>
      <a:folHlink>
        <a:srgbClr val="BF9000"/>
      </a:folHlink>
    </a:clrScheme>
    <a:fontScheme name="Custom 2">
      <a:majorFont>
        <a:latin typeface="Montserrat ExtraBold"/>
        <a:ea typeface=""/>
        <a:cs typeface=""/>
      </a:majorFont>
      <a:minorFont>
        <a:latin typeface="Montserrat Medium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2692</Words>
  <Application>Microsoft Office PowerPoint</Application>
  <PresentationFormat>Широкоэкранный</PresentationFormat>
  <Paragraphs>456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4" baseType="lpstr">
      <vt:lpstr>Arial</vt:lpstr>
      <vt:lpstr>Cambria Math</vt:lpstr>
      <vt:lpstr>Montserrat</vt:lpstr>
      <vt:lpstr>Montserrat ExtraBold</vt:lpstr>
      <vt:lpstr>Montserrat Light</vt:lpstr>
      <vt:lpstr>Montserrat Medium</vt:lpstr>
      <vt:lpstr>Symbol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Павел Петлинский</dc:creator>
  <cp:lastModifiedBy>Надя</cp:lastModifiedBy>
  <cp:revision>98</cp:revision>
  <dcterms:created xsi:type="dcterms:W3CDTF">2021-03-14T08:09:35Z</dcterms:created>
  <dcterms:modified xsi:type="dcterms:W3CDTF">2023-02-17T15:52:43Z</dcterms:modified>
</cp:coreProperties>
</file>