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61" r:id="rId8"/>
    <p:sldId id="286" r:id="rId9"/>
    <p:sldId id="287" r:id="rId10"/>
    <p:sldId id="266" r:id="rId11"/>
    <p:sldId id="260" r:id="rId12"/>
    <p:sldId id="290" r:id="rId13"/>
    <p:sldId id="284" r:id="rId14"/>
    <p:sldId id="291" r:id="rId15"/>
    <p:sldId id="292" r:id="rId16"/>
    <p:sldId id="285" r:id="rId17"/>
    <p:sldId id="295" r:id="rId18"/>
    <p:sldId id="296" r:id="rId19"/>
    <p:sldId id="297" r:id="rId20"/>
    <p:sldId id="268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63B7C6"/>
    <a:srgbClr val="0C4360"/>
    <a:srgbClr val="1B6872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>
        <p:scale>
          <a:sx n="90" d="100"/>
          <a:sy n="90" d="100"/>
        </p:scale>
        <p:origin x="-35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C963BE-E818-41F7-9555-4F4B742E98AE}" type="datetime1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831430A-4AA4-45C8-AC23-CD6B61C41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735222-6EEA-46CD-B936-E9E9D4B85411}" type="datetime1">
              <a:rPr lang="ru-RU" noProof="0" smtClean="0"/>
              <a:t>29.05.2023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34D747-9380-41EE-9946-EC9EC0CA5D1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35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461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06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6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573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06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06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06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7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2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21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2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06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6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7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Полилиния: фигура 14">
                <a:extLst>
                  <a:ext uri="{FF2B5EF4-FFF2-40B4-BE49-F238E27FC236}">
                    <a16:creationId xmlns:a16="http://schemas.microsoft.com/office/drawing/2014/main" xmlns="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6" name="Полилиния: фигура 15">
                <a:extLst>
                  <a:ext uri="{FF2B5EF4-FFF2-40B4-BE49-F238E27FC236}">
                    <a16:creationId xmlns:a16="http://schemas.microsoft.com/office/drawing/2014/main" xmlns="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7" name="Прямоугольный треугольник 16">
                <a:extLst>
                  <a:ext uri="{FF2B5EF4-FFF2-40B4-BE49-F238E27FC236}">
                    <a16:creationId xmlns:a16="http://schemas.microsoft.com/office/drawing/2014/main" xmlns="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8" name="Прямоугольный треугольник 17">
                <a:extLst>
                  <a:ext uri="{FF2B5EF4-FFF2-40B4-BE49-F238E27FC236}">
                    <a16:creationId xmlns:a16="http://schemas.microsoft.com/office/drawing/2014/main" xmlns="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9" name="Прямоугольный треугольник 18">
                <a:extLst>
                  <a:ext uri="{FF2B5EF4-FFF2-40B4-BE49-F238E27FC236}">
                    <a16:creationId xmlns:a16="http://schemas.microsoft.com/office/drawing/2014/main" xmlns="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xmlns="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</p:grpSp>
        <p:sp>
          <p:nvSpPr>
            <p:cNvPr id="9" name="Полилиния: Фигура 12">
              <a:extLst>
                <a:ext uri="{FF2B5EF4-FFF2-40B4-BE49-F238E27FC236}">
                  <a16:creationId xmlns:a16="http://schemas.microsoft.com/office/drawing/2014/main" xmlns="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1" name="Полилиния: Фигура 12">
              <a:extLst>
                <a:ext uri="{FF2B5EF4-FFF2-40B4-BE49-F238E27FC236}">
                  <a16:creationId xmlns:a16="http://schemas.microsoft.com/office/drawing/2014/main" xmlns="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Полилиния: Фигура 12">
                <a:extLst>
                  <a:ext uri="{FF2B5EF4-FFF2-40B4-BE49-F238E27FC236}">
                    <a16:creationId xmlns:a16="http://schemas.microsoft.com/office/drawing/2014/main" xmlns="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4" name="Полилиния: Фигура 12">
                <a:extLst>
                  <a:ext uri="{FF2B5EF4-FFF2-40B4-BE49-F238E27FC236}">
                    <a16:creationId xmlns:a16="http://schemas.microsoft.com/office/drawing/2014/main" xmlns="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0" name="Рисунок 8">
            <a:extLst>
              <a:ext uri="{FF2B5EF4-FFF2-40B4-BE49-F238E27FC236}">
                <a16:creationId xmlns:a16="http://schemas.microsoft.com/office/drawing/2014/main" xmlns="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1" name="Рисунок 8">
            <a:extLst>
              <a:ext uri="{FF2B5EF4-FFF2-40B4-BE49-F238E27FC236}">
                <a16:creationId xmlns:a16="http://schemas.microsoft.com/office/drawing/2014/main" xmlns="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xmlns="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3" name="Рисунок 8">
            <a:extLst>
              <a:ext uri="{FF2B5EF4-FFF2-40B4-BE49-F238E27FC236}">
                <a16:creationId xmlns:a16="http://schemas.microsoft.com/office/drawing/2014/main" xmlns="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4" name="Рисунок 8">
            <a:extLst>
              <a:ext uri="{FF2B5EF4-FFF2-40B4-BE49-F238E27FC236}">
                <a16:creationId xmlns:a16="http://schemas.microsoft.com/office/drawing/2014/main" xmlns="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6" name="Текст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Текст 22">
            <a:extLst>
              <a:ext uri="{FF2B5EF4-FFF2-40B4-BE49-F238E27FC236}">
                <a16:creationId xmlns:a16="http://schemas.microsoft.com/office/drawing/2014/main" xmlns="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Текст 22">
            <a:extLst>
              <a:ext uri="{FF2B5EF4-FFF2-40B4-BE49-F238E27FC236}">
                <a16:creationId xmlns:a16="http://schemas.microsoft.com/office/drawing/2014/main" xmlns="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Текст 22">
            <a:extLst>
              <a:ext uri="{FF2B5EF4-FFF2-40B4-BE49-F238E27FC236}">
                <a16:creationId xmlns:a16="http://schemas.microsoft.com/office/drawing/2014/main" xmlns="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Текст 22">
            <a:extLst>
              <a:ext uri="{FF2B5EF4-FFF2-40B4-BE49-F238E27FC236}">
                <a16:creationId xmlns:a16="http://schemas.microsoft.com/office/drawing/2014/main" xmlns="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и раздел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6" name="Текст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ru-RU" noProof="0"/>
              <a:t>Вставка изображения</a:t>
            </a:r>
          </a:p>
        </p:txBody>
      </p:sp>
      <p:sp>
        <p:nvSpPr>
          <p:cNvPr id="36" name="Текст 22">
            <a:extLst>
              <a:ext uri="{FF2B5EF4-FFF2-40B4-BE49-F238E27FC236}">
                <a16:creationId xmlns:a16="http://schemas.microsoft.com/office/drawing/2014/main" xmlns="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2">
            <a:extLst>
              <a:ext uri="{FF2B5EF4-FFF2-40B4-BE49-F238E27FC236}">
                <a16:creationId xmlns:a16="http://schemas.microsoft.com/office/drawing/2014/main" xmlns="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 и текс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6" name="Текст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ru-RU" noProof="0"/>
              <a:t>Вставка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xmlns="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xmlns="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олилиния: фигура 9">
            <a:extLst>
              <a:ext uri="{FF2B5EF4-FFF2-40B4-BE49-F238E27FC236}">
                <a16:creationId xmlns:a16="http://schemas.microsoft.com/office/drawing/2014/main" xmlns="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7">
            <a:extLst>
              <a:ext uri="{FF2B5EF4-FFF2-40B4-BE49-F238E27FC236}">
                <a16:creationId xmlns:a16="http://schemas.microsoft.com/office/drawing/2014/main" xmlns="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1" name="Полилиния: фигура 11">
            <a:extLst>
              <a:ext uri="{FF2B5EF4-FFF2-40B4-BE49-F238E27FC236}">
                <a16:creationId xmlns:a16="http://schemas.microsoft.com/office/drawing/2014/main" xmlns="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олилиния: Фигура 7">
            <a:extLst>
              <a:ext uri="{FF2B5EF4-FFF2-40B4-BE49-F238E27FC236}">
                <a16:creationId xmlns:a16="http://schemas.microsoft.com/office/drawing/2014/main" xmlns="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Полилиния: Фигура 15">
              <a:extLst>
                <a:ext uri="{FF2B5EF4-FFF2-40B4-BE49-F238E27FC236}">
                  <a16:creationId xmlns:a16="http://schemas.microsoft.com/office/drawing/2014/main" xmlns="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6" name="Полилиния: Фигура 16">
              <a:extLst>
                <a:ext uri="{FF2B5EF4-FFF2-40B4-BE49-F238E27FC236}">
                  <a16:creationId xmlns:a16="http://schemas.microsoft.com/office/drawing/2014/main" xmlns="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0" name="Полилиния: Фигура 23">
            <a:extLst>
              <a:ext uri="{FF2B5EF4-FFF2-40B4-BE49-F238E27FC236}">
                <a16:creationId xmlns:a16="http://schemas.microsoft.com/office/drawing/2014/main" xmlns="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Номер слайда 4">
            <a:extLst>
              <a:ext uri="{FF2B5EF4-FFF2-40B4-BE49-F238E27FC236}">
                <a16:creationId xmlns:a16="http://schemas.microsoft.com/office/drawing/2014/main" xmlns="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xmlns="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Прямоугольный треугольник 16">
              <a:extLst>
                <a:ext uri="{FF2B5EF4-FFF2-40B4-BE49-F238E27FC236}">
                  <a16:creationId xmlns:a16="http://schemas.microsoft.com/office/drawing/2014/main" xmlns="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8" name="Прямоугольный треугольник 17">
              <a:extLst>
                <a:ext uri="{FF2B5EF4-FFF2-40B4-BE49-F238E27FC236}">
                  <a16:creationId xmlns:a16="http://schemas.microsoft.com/office/drawing/2014/main" xmlns="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9" name="Прямоугольный треугольник 18">
              <a:extLst>
                <a:ext uri="{FF2B5EF4-FFF2-40B4-BE49-F238E27FC236}">
                  <a16:creationId xmlns:a16="http://schemas.microsoft.com/office/drawing/2014/main" xmlns="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xmlns="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Спасибо!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xmlns="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xmlns="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ый треугольник 9">
            <a:extLst>
              <a:ext uri="{FF2B5EF4-FFF2-40B4-BE49-F238E27FC236}">
                <a16:creationId xmlns:a16="http://schemas.microsoft.com/office/drawing/2014/main" xmlns="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xmlns="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xmlns="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xmlns="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xmlns="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Заголовок раздела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Дополнительный 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xmlns="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xmlns="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Заголовок раздела 01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Номер слайда 4">
            <a:extLst>
              <a:ext uri="{FF2B5EF4-FFF2-40B4-BE49-F238E27FC236}">
                <a16:creationId xmlns:a16="http://schemas.microsoft.com/office/drawing/2014/main" xmlns="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цита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xmlns="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 rtl="0"/>
            <a:r>
              <a:rPr lang="ru-RU" sz="18400" noProof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"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Цитата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xmlns="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Текст 4">
            <a:extLst>
              <a:ext uri="{FF2B5EF4-FFF2-40B4-BE49-F238E27FC236}">
                <a16:creationId xmlns:a16="http://schemas.microsoft.com/office/drawing/2014/main" xmlns="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Объект 3">
            <a:extLst>
              <a:ext uri="{FF2B5EF4-FFF2-40B4-BE49-F238E27FC236}">
                <a16:creationId xmlns:a16="http://schemas.microsoft.com/office/drawing/2014/main" xmlns="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8" name="Объект 5">
            <a:extLst>
              <a:ext uri="{FF2B5EF4-FFF2-40B4-BE49-F238E27FC236}">
                <a16:creationId xmlns:a16="http://schemas.microsoft.com/office/drawing/2014/main" xmlns="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ипа содержимого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 3">
            <a:extLst>
              <a:ext uri="{FF2B5EF4-FFF2-40B4-BE49-F238E27FC236}">
                <a16:creationId xmlns:a16="http://schemas.microsoft.com/office/drawing/2014/main" xmlns="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CDDDB7D-9189-9548-A2B9-81DC62C3C1A3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олилиния: Фигура 9">
            <a:extLst>
              <a:ext uri="{FF2B5EF4-FFF2-40B4-BE49-F238E27FC236}">
                <a16:creationId xmlns:a16="http://schemas.microsoft.com/office/drawing/2014/main" xmlns="" id="{096D8877-6B4A-4540-8927-767DD7401718}"/>
              </a:ext>
            </a:extLst>
          </p:cNvPr>
          <p:cNvSpPr/>
          <p:nvPr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17">
            <a:extLst>
              <a:ext uri="{FF2B5EF4-FFF2-40B4-BE49-F238E27FC236}">
                <a16:creationId xmlns:a16="http://schemas.microsoft.com/office/drawing/2014/main" xmlns="" id="{5AF2E123-FE0F-8541-8E36-5030C450AA7E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9" name="Полилиния: фигура 11">
            <a:extLst>
              <a:ext uri="{FF2B5EF4-FFF2-40B4-BE49-F238E27FC236}">
                <a16:creationId xmlns:a16="http://schemas.microsoft.com/office/drawing/2014/main" xmlns="" id="{E5519D99-3B68-924A-9CD0-14B911711CA8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7">
            <a:extLst>
              <a:ext uri="{FF2B5EF4-FFF2-40B4-BE49-F238E27FC236}">
                <a16:creationId xmlns:a16="http://schemas.microsoft.com/office/drawing/2014/main" xmlns="" id="{A09E21A9-FBEF-144C-A152-FE484F3C55C1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70C7F2CB-A8CE-1545-A08D-93592C4BAEEA}"/>
              </a:ext>
            </a:extLst>
          </p:cNvPr>
          <p:cNvSpPr txBox="1">
            <a:spLocks/>
          </p:cNvSpPr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>
                <a:latin typeface="+mj-lt"/>
              </a:rPr>
              <a:t>Образец заголовка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068FCE4-1B47-3C4B-B091-013120A97D09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Полилиния: Фигура 15">
              <a:extLst>
                <a:ext uri="{FF2B5EF4-FFF2-40B4-BE49-F238E27FC236}">
                  <a16:creationId xmlns:a16="http://schemas.microsoft.com/office/drawing/2014/main" xmlns="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Полилиния: Фигура 16">
              <a:extLst>
                <a:ext uri="{FF2B5EF4-FFF2-40B4-BE49-F238E27FC236}">
                  <a16:creationId xmlns:a16="http://schemas.microsoft.com/office/drawing/2014/main" xmlns="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E1E08A0-195D-694F-947B-986A76FBB93E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Прямоугольник: Усеченный угол 18">
              <a:extLst>
                <a:ext uri="{FF2B5EF4-FFF2-40B4-BE49-F238E27FC236}">
                  <a16:creationId xmlns:a16="http://schemas.microsoft.com/office/drawing/2014/main" xmlns="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17" name="Прямоугольник: Усеченный угол 2">
              <a:extLst>
                <a:ext uri="{FF2B5EF4-FFF2-40B4-BE49-F238E27FC236}">
                  <a16:creationId xmlns:a16="http://schemas.microsoft.com/office/drawing/2014/main" xmlns="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8" name="Полилиния: Фигура 23">
            <a:extLst>
              <a:ext uri="{FF2B5EF4-FFF2-40B4-BE49-F238E27FC236}">
                <a16:creationId xmlns:a16="http://schemas.microsoft.com/office/drawing/2014/main" xmlns="" id="{A587DEFD-D470-4142-8E0D-A71DDB147C92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xmlns="" id="{7D9BF857-7910-734D-A217-5E3344220AA2}"/>
              </a:ext>
            </a:extLst>
          </p:cNvPr>
          <p:cNvSpPr txBox="1">
            <a:spLocks/>
          </p:cNvSpPr>
          <p:nvPr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C263D6C4-4840-40CC-AC84-17E24B3B7BDE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4" r:id="rId7"/>
    <p:sldLayoutId id="2147483665" r:id="rId8"/>
    <p:sldLayoutId id="2147483673" r:id="rId9"/>
    <p:sldLayoutId id="2147483662" r:id="rId10"/>
    <p:sldLayoutId id="2147483663" r:id="rId11"/>
    <p:sldLayoutId id="2147483664" r:id="rId12"/>
    <p:sldLayoutId id="2147483675" r:id="rId13"/>
    <p:sldLayoutId id="2147483676" r:id="rId14"/>
    <p:sldLayoutId id="2147483672" r:id="rId15"/>
    <p:sldLayoutId id="2147483667" r:id="rId16"/>
    <p:sldLayoutId id="214748366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www.edulib.ru/storage.aspx/HTML/001/001/B3306/img/B3306p125-1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4812" y="2617937"/>
            <a:ext cx="9285798" cy="2070590"/>
          </a:xfrm>
        </p:spPr>
        <p:txBody>
          <a:bodyPr rtlCol="0"/>
          <a:lstStyle/>
          <a:p>
            <a:pPr algn="ctr" rtl="0"/>
            <a:r>
              <a:rPr lang="ru-RU" sz="5000" dirty="0" smtClean="0">
                <a:solidFill>
                  <a:schemeClr val="bg1"/>
                </a:solidFill>
              </a:rPr>
              <a:t>Тема: «</a:t>
            </a:r>
            <a:r>
              <a:rPr lang="ru-RU" sz="5000" dirty="0" smtClean="0">
                <a:solidFill>
                  <a:schemeClr val="bg1"/>
                </a:solidFill>
              </a:rPr>
              <a:t>Методы </a:t>
            </a:r>
            <a:r>
              <a:rPr lang="ru-RU" sz="5000" dirty="0" smtClean="0">
                <a:solidFill>
                  <a:schemeClr val="bg1"/>
                </a:solidFill>
              </a:rPr>
              <a:t>и методики экономического </a:t>
            </a:r>
            <a:r>
              <a:rPr lang="ru-RU" sz="5000" dirty="0" smtClean="0">
                <a:solidFill>
                  <a:schemeClr val="bg1"/>
                </a:solidFill>
              </a:rPr>
              <a:t>анализа: </a:t>
            </a:r>
            <a:r>
              <a:rPr lang="en-US" sz="5000" dirty="0" smtClean="0">
                <a:solidFill>
                  <a:schemeClr val="bg1"/>
                </a:solidFill>
              </a:rPr>
              <a:t>ABC </a:t>
            </a:r>
            <a:r>
              <a:rPr lang="ru-RU" sz="5000" dirty="0" smtClean="0">
                <a:solidFill>
                  <a:schemeClr val="bg1"/>
                </a:solidFill>
              </a:rPr>
              <a:t>и </a:t>
            </a:r>
            <a:r>
              <a:rPr lang="en-US" sz="5000" dirty="0" smtClean="0">
                <a:solidFill>
                  <a:schemeClr val="bg1"/>
                </a:solidFill>
              </a:rPr>
              <a:t>XYZ </a:t>
            </a:r>
            <a:r>
              <a:rPr lang="ru-RU" sz="5000" dirty="0" smtClean="0">
                <a:solidFill>
                  <a:schemeClr val="bg1"/>
                </a:solidFill>
              </a:rPr>
              <a:t>анализы»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3057" y="5808795"/>
            <a:ext cx="4572002" cy="858742"/>
          </a:xfrm>
        </p:spPr>
        <p:txBody>
          <a:bodyPr rtlCol="0">
            <a:normAutofit fontScale="70000" lnSpcReduction="20000"/>
          </a:bodyPr>
          <a:lstStyle/>
          <a:p>
            <a:pPr marL="0" indent="0" algn="r" rtl="0">
              <a:lnSpc>
                <a:spcPct val="100000"/>
              </a:lnSpc>
              <a:buNone/>
            </a:pPr>
            <a:r>
              <a:rPr lang="ru-RU" sz="1600" spc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Выполнила студентка 2 курса Куприна </a:t>
            </a:r>
            <a:r>
              <a:rPr lang="ru-RU" sz="1600" spc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Анастасия</a:t>
            </a:r>
          </a:p>
          <a:p>
            <a:pPr marL="0" indent="0" algn="r" rtl="0">
              <a:lnSpc>
                <a:spcPct val="100000"/>
              </a:lnSpc>
              <a:buNone/>
            </a:pPr>
            <a:r>
              <a:rPr lang="ru-RU" sz="1600" spc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Группа 15.11Д-ЭАЭ01/21б </a:t>
            </a:r>
            <a:endParaRPr lang="ru-RU" sz="1600" spc="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just" rtl="0">
              <a:lnSpc>
                <a:spcPct val="100000"/>
              </a:lnSpc>
              <a:buNone/>
            </a:pPr>
            <a:r>
              <a:rPr lang="ru-RU" sz="1600" spc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Руководитель: </a:t>
            </a:r>
            <a:r>
              <a:rPr lang="ru-RU" sz="1600" spc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Голощапова</a:t>
            </a:r>
            <a:r>
              <a:rPr lang="ru-RU" sz="1600" spc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Людмила </a:t>
            </a:r>
            <a:r>
              <a:rPr lang="ru-RU" sz="1600" spc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Вячеславовна, доцент, к.э.н.</a:t>
            </a:r>
            <a:endParaRPr lang="ru-RU" sz="1600" spc="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512" y="148810"/>
            <a:ext cx="1756800" cy="6701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7655" y="1560684"/>
            <a:ext cx="8648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Российский экономический университет им. Г. В. </a:t>
            </a:r>
            <a:r>
              <a:rPr lang="ru-RU" cap="al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Плеханова</a:t>
            </a:r>
          </a:p>
          <a:p>
            <a:pPr algn="ctr"/>
            <a:endParaRPr lang="id-ID" cap="al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8287" y="1914629"/>
            <a:ext cx="89823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Базовая кафедра финансового контроля, анализа и аудита</a:t>
            </a:r>
          </a:p>
          <a:p>
            <a:pPr algn="ctr"/>
            <a:r>
              <a:rPr lang="ru-RU" sz="1600" cap="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дисциплина «Экономический анализ»</a:t>
            </a:r>
            <a:endParaRPr lang="id-ID" sz="1600" cap="al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0067" y="1515069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Признаком, на основе которого конкретную позицию ассортимента относят к группе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X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У или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является коэффициент вариации спроса (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 по этой позиции. </a:t>
            </a:r>
          </a:p>
        </p:txBody>
      </p:sp>
      <p:pic>
        <p:nvPicPr>
          <p:cNvPr id="6" name="Picture 5" descr="Коэффициент вариации спро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75" y="2480733"/>
            <a:ext cx="2990041" cy="139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1667" y="413510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i="1" baseline="-30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 значение спроса по оцениваемой позиции; </a:t>
            </a:r>
            <a:b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х- среднее значение спроса по оцениваемой позиции за период </a:t>
            </a:r>
            <a:r>
              <a:rPr lang="ru-RU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величина периода, за который произведена оценка. </a:t>
            </a: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3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2" y="229659"/>
            <a:ext cx="11971867" cy="1089529"/>
          </a:xfrm>
        </p:spPr>
        <p:txBody>
          <a:bodyPr rtlCol="0"/>
          <a:lstStyle/>
          <a:p>
            <a:r>
              <a:rPr lang="ru-RU" sz="3600" dirty="0"/>
              <a:t>Возможный вариант дифференциации ассортимента на группы </a:t>
            </a:r>
            <a:r>
              <a:rPr lang="en-US" sz="3600" dirty="0"/>
              <a:t>X, Y </a:t>
            </a:r>
            <a:r>
              <a:rPr lang="ru-RU" sz="3600" dirty="0"/>
              <a:t>и </a:t>
            </a:r>
            <a:r>
              <a:rPr lang="en-US" sz="3600" dirty="0"/>
              <a:t>Z</a:t>
            </a:r>
            <a:endParaRPr lang="ru-RU" sz="3600" dirty="0"/>
          </a:p>
        </p:txBody>
      </p:sp>
      <p:pic>
        <p:nvPicPr>
          <p:cNvPr id="7" name="Picture 2" descr="Рис. 33. Кривая анализа XYZ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720397" y="1463989"/>
            <a:ext cx="5554960" cy="445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487250"/>
              </p:ext>
            </p:extLst>
          </p:nvPr>
        </p:nvGraphicFramePr>
        <p:xfrm>
          <a:off x="245533" y="1622425"/>
          <a:ext cx="2880320" cy="14833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96144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Интервал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ru-RU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≤ v &lt;10%</a:t>
                      </a:r>
                      <a:endParaRPr lang="ru-RU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</a:t>
                      </a:r>
                      <a:endParaRPr lang="ru-RU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10%≤v&lt; 25%</a:t>
                      </a:r>
                      <a:endParaRPr lang="ru-RU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</a:t>
                      </a:r>
                      <a:endParaRPr lang="ru-RU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25% ≤ v&lt; ∞</a:t>
                      </a:r>
                      <a:endParaRPr lang="ru-RU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9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D179B88-D43C-4A31-9A52-3498E943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372534"/>
            <a:ext cx="9725830" cy="774388"/>
          </a:xfrm>
        </p:spPr>
        <p:txBody>
          <a:bodyPr rtlCol="0">
            <a:noAutofit/>
          </a:bodyPr>
          <a:lstStyle/>
          <a:p>
            <a:r>
              <a:rPr lang="ru-RU" sz="4400" dirty="0"/>
              <a:t>Комбинация АВС- и </a:t>
            </a:r>
            <a:r>
              <a:rPr lang="en-US" sz="4400" dirty="0"/>
              <a:t>XYZ-</a:t>
            </a:r>
            <a:r>
              <a:rPr lang="ru-RU" sz="4400" dirty="0"/>
              <a:t>анализа</a:t>
            </a:r>
            <a:endParaRPr lang="ru-RU" sz="4400" b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2800" y="2150870"/>
            <a:ext cx="50715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Объединение данных о соотношении количества и стоимости АВС-анализа с данными соотношения количества и структуры потребления XYZ-анализа позволяет получить ценные инструменты планирования, контроля и управления для системы снабжения в целом, и управления запасами в частности. </a:t>
            </a:r>
          </a:p>
        </p:txBody>
      </p:sp>
    </p:spTree>
    <p:extLst>
      <p:ext uri="{BB962C8B-B14F-4D97-AF65-F5344CB8AC3E}">
        <p14:creationId xmlns:p14="http://schemas.microsoft.com/office/powerpoint/2010/main" val="14511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579963"/>
              </p:ext>
            </p:extLst>
          </p:nvPr>
        </p:nvGraphicFramePr>
        <p:xfrm>
          <a:off x="812800" y="953558"/>
          <a:ext cx="9931400" cy="55740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62359"/>
                <a:gridCol w="3127868"/>
                <a:gridCol w="2958323"/>
                <a:gridCol w="2482850"/>
              </a:tblGrid>
              <a:tr h="398784">
                <a:tc>
                  <a:txBody>
                    <a:bodyPr/>
                    <a:lstStyle/>
                    <a:p>
                      <a:pPr algn="ctr" fontAlgn="ctr"/>
                      <a:endParaRPr lang="ru-RU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А</a:t>
                      </a:r>
                      <a:endParaRPr lang="ru-RU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ru-RU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endParaRPr lang="ru-RU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</a:tr>
              <a:tr h="8422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X-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материал  </a:t>
                      </a:r>
                      <a:endParaRPr lang="ru-RU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высокая потребительская стоимость</a:t>
                      </a: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средняя потребительская стоимость</a:t>
                      </a: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низкая потребительская стоимость</a:t>
                      </a:r>
                    </a:p>
                  </a:txBody>
                  <a:tcPr marL="19050" marR="19050" marT="19050" marB="19050" anchor="b"/>
                </a:tc>
              </a:tr>
              <a:tr h="842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высокая степень надежности прогноза потребления</a:t>
                      </a: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высокая степень надежности прогноза потребления</a:t>
                      </a: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высокая степень надежности прогноза потребления</a:t>
                      </a:r>
                    </a:p>
                  </a:txBody>
                  <a:tcPr marL="19050" marR="19050" marT="19050" marB="19050" anchor="b"/>
                </a:tc>
              </a:tr>
              <a:tr h="8422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Y-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материал</a:t>
                      </a:r>
                      <a:endParaRPr lang="ru-RU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высокая потребительская стоимость</a:t>
                      </a: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средняя потребительская стоимость</a:t>
                      </a: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низкая потребительская стоимость</a:t>
                      </a:r>
                    </a:p>
                  </a:txBody>
                  <a:tcPr marL="19050" marR="19050" marT="19050" marB="19050" anchor="b"/>
                </a:tc>
              </a:tr>
              <a:tr h="842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средняя степень надежности прогноза потребления</a:t>
                      </a: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средняя степень надежности прогноза потребления</a:t>
                      </a: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средняя степень надежности прогноза потребления</a:t>
                      </a:r>
                    </a:p>
                  </a:txBody>
                  <a:tcPr marL="19050" marR="19050" marT="19050" marB="19050" anchor="b"/>
                </a:tc>
              </a:tr>
              <a:tr h="8422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Z-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effectLst/>
                        </a:rPr>
                        <a:t>материал</a:t>
                      </a:r>
                      <a:endParaRPr lang="ru-RU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высокая потребительская стоимость</a:t>
                      </a: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средняя потребительская стоимость</a:t>
                      </a: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низкая потребительская стоимость</a:t>
                      </a:r>
                    </a:p>
                  </a:txBody>
                  <a:tcPr marL="19050" marR="19050" marT="19050" marB="19050" anchor="b"/>
                </a:tc>
              </a:tr>
              <a:tr h="842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низкая степень надежности прогноза потребления</a:t>
                      </a: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низкая степень надежности прогноза потребления</a:t>
                      </a: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низкая степень надежности прогноза потребления</a:t>
                      </a:r>
                    </a:p>
                  </a:txBody>
                  <a:tcPr marL="19050" marR="19050" marT="19050" marB="19050" anchor="b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0755" y="364067"/>
            <a:ext cx="6409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+mj-lt"/>
              </a:rPr>
              <a:t>К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омбинация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АВС- и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XYZ-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анализа</a:t>
            </a: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132" y="1975294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132" y="21870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Пример АВС-анализа товарного ассортимента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98" y="3081865"/>
            <a:ext cx="6613562" cy="291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132" y="1582097"/>
            <a:ext cx="927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Условие </a:t>
            </a:r>
          </a:p>
          <a:p>
            <a:endParaRPr lang="ru-RU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Произвести оптимизацию товарного ассортимента компании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Известны следующие данные по деятельности предприятия за октябрь 2019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года: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132" y="1975294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99" y="475734"/>
            <a:ext cx="7491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Решение задачи по АВС-анализу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7" t="42963" r="30138" b="15186"/>
          <a:stretch/>
        </p:blipFill>
        <p:spPr bwMode="auto">
          <a:xfrm>
            <a:off x="5933347" y="1865226"/>
            <a:ext cx="5716788" cy="34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7972" y="2483642"/>
            <a:ext cx="4565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Для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определения доли выручки от продажи каждого из товаров, посчитаем сначала общую выручку, а затем найдем долю выручки от продажи каждой ассортиментной позиции в общей выручке предприятия.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221413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2051494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5" t="26297" r="27778" b="10246"/>
          <a:stretch/>
        </p:blipFill>
        <p:spPr bwMode="auto">
          <a:xfrm>
            <a:off x="5496514" y="939799"/>
            <a:ext cx="6551552" cy="562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382" y="1700875"/>
            <a:ext cx="54271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Таким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образом, пять товаров (товары 3,8,2,5,7) приносят предприятию 85% общей выручки. А товары группы С приносят предприятию только 7% выручки (и при этом это 77,9% проданных товаров). Т.е. затраченные усилия на продажу данных товаров не оправдываются с точки зрения получения прибыли. Поэтому можно задуматься о сокращении продаж товаров группы С (товары 1, 9, 10) и о расширении ассортимента группы А. Товары группы В не такие прибыльные как товары группы А, следует проанализировать ассортимент данной группы, чтобы принять решение об его оптимизации.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6103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+mj-lt"/>
              </a:rPr>
              <a:t>Отсортируем данные таблицы и сделаем вывод по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АВС-анализу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516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575" y="2734734"/>
            <a:ext cx="4945598" cy="1243584"/>
          </a:xfrm>
        </p:spPr>
        <p:txBody>
          <a:bodyPr rtlCol="0"/>
          <a:lstStyle/>
          <a:p>
            <a:pPr rtl="0"/>
            <a:r>
              <a:rPr lang="ru-RU" dirty="0" smtClean="0"/>
              <a:t>Спасибо</a:t>
            </a:r>
            <a:r>
              <a:rPr lang="en-US" dirty="0" smtClean="0"/>
              <a:t> </a:t>
            </a:r>
            <a:r>
              <a:rPr lang="ru-RU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69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843" y="338666"/>
            <a:ext cx="3214224" cy="794635"/>
          </a:xfrm>
        </p:spPr>
        <p:txBody>
          <a:bodyPr rtlCol="0">
            <a:noAutofit/>
          </a:bodyPr>
          <a:lstStyle/>
          <a:p>
            <a:pPr rtl="0"/>
            <a:r>
              <a:rPr lang="ru-RU" sz="4400" b="0" dirty="0" smtClean="0"/>
              <a:t>Метод </a:t>
            </a:r>
            <a:r>
              <a:rPr lang="en-US" sz="4400" b="0" dirty="0" smtClean="0"/>
              <a:t>ABC</a:t>
            </a:r>
            <a:endParaRPr lang="ru-RU" sz="4400" b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A95F4DE-39B7-4CE2-BC1E-8B8AE662A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593" y="1144988"/>
            <a:ext cx="9317788" cy="357809"/>
          </a:xfrm>
        </p:spPr>
        <p:txBody>
          <a:bodyPr rtlCol="0">
            <a:noAutofit/>
          </a:bodyPr>
          <a:lstStyle/>
          <a:p>
            <a:pPr algn="ctr"/>
            <a:r>
              <a:rPr lang="ru-RU" sz="2400" spc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ранжирование </a:t>
            </a:r>
            <a:r>
              <a:rPr lang="ru-RU" sz="2400" spc="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анализа по разным </a:t>
            </a:r>
            <a:r>
              <a:rPr lang="ru-RU" sz="2400" spc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параметрам </a:t>
            </a:r>
            <a:endParaRPr lang="ru-RU" sz="2400" spc="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7252" y="2706444"/>
            <a:ext cx="36867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ABC-анализ опирается на гипотезу о том, что в реальности нередко 20% элементов обеспечивают около 80% результата (принцип Парето).</a:t>
            </a:r>
          </a:p>
        </p:txBody>
      </p:sp>
      <p:sp>
        <p:nvSpPr>
          <p:cNvPr id="7" name="Овал 6"/>
          <p:cNvSpPr/>
          <p:nvPr/>
        </p:nvSpPr>
        <p:spPr>
          <a:xfrm>
            <a:off x="6188774" y="1900362"/>
            <a:ext cx="2867761" cy="393029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92" y="652782"/>
            <a:ext cx="5190229" cy="1089529"/>
          </a:xfrm>
        </p:spPr>
        <p:txBody>
          <a:bodyPr rtlCol="0"/>
          <a:lstStyle/>
          <a:p>
            <a:r>
              <a:rPr lang="ru-RU" sz="3600" dirty="0"/>
              <a:t>Порядок проведения анализа АВС</a:t>
            </a:r>
          </a:p>
        </p:txBody>
      </p:sp>
      <p:sp>
        <p:nvSpPr>
          <p:cNvPr id="8" name="Rectangle 95"/>
          <p:cNvSpPr/>
          <p:nvPr/>
        </p:nvSpPr>
        <p:spPr>
          <a:xfrm rot="18900000">
            <a:off x="-421827" y="1218955"/>
            <a:ext cx="13724543" cy="473644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-327987" y="251527"/>
            <a:ext cx="9996919" cy="5994397"/>
            <a:chOff x="1001281" y="694263"/>
            <a:chExt cx="9687558" cy="5740402"/>
          </a:xfrm>
        </p:grpSpPr>
        <p:sp>
          <p:nvSpPr>
            <p:cNvPr id="4" name="Стрелка вверх 3"/>
            <p:cNvSpPr/>
            <p:nvPr/>
          </p:nvSpPr>
          <p:spPr>
            <a:xfrm rot="2713328">
              <a:off x="5755218" y="-989028"/>
              <a:ext cx="179683" cy="9687558"/>
            </a:xfrm>
            <a:prstGeom prst="up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259665" y="6163732"/>
              <a:ext cx="275168" cy="2709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8767231" y="694263"/>
              <a:ext cx="275168" cy="2709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165277" y="3242731"/>
              <a:ext cx="275168" cy="2709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165597" y="5274712"/>
              <a:ext cx="275168" cy="2709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113864" y="4301062"/>
              <a:ext cx="275168" cy="2709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7958665" y="1464732"/>
              <a:ext cx="275168" cy="2709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7059081" y="2353731"/>
              <a:ext cx="275168" cy="2709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414500" y="5979934"/>
            <a:ext cx="2988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0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цели анализа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33673" y="5034647"/>
            <a:ext cx="3517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033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Идентификация объектов управления, анализируемых методом АВС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305964" y="4017915"/>
            <a:ext cx="3663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033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Выделение признака, на основе которого будет осуществлена классификация объектов управления</a:t>
            </a:r>
            <a:endParaRPr lang="ru-RU" sz="1600" dirty="0">
              <a:solidFill>
                <a:srgbClr val="1033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03321" y="2893573"/>
            <a:ext cx="431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033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Оценка объектов управления по выделенному классификационному признаку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16133" y="1984421"/>
            <a:ext cx="4637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033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Группировка объектов управления в порядке убывания значения признака</a:t>
            </a:r>
            <a:endParaRPr lang="ru-RU" sz="1600" dirty="0">
              <a:solidFill>
                <a:srgbClr val="1033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99724" y="1057688"/>
            <a:ext cx="2381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rgbClr val="1033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Построения кривой АВС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042446" y="265987"/>
            <a:ext cx="4230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033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Разделение совокупности объектов управления на три группы: А, В, С</a:t>
            </a:r>
            <a:endParaRPr lang="ru-RU" sz="1600" dirty="0">
              <a:solidFill>
                <a:srgbClr val="1033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99" y="297392"/>
            <a:ext cx="11688233" cy="1089529"/>
          </a:xfrm>
        </p:spPr>
        <p:txBody>
          <a:bodyPr rtlCol="0"/>
          <a:lstStyle/>
          <a:p>
            <a:r>
              <a:rPr lang="ru-RU" sz="3600" dirty="0"/>
              <a:t>Метод определения границ с помощью касательной к кривой АВС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7DC4E62-1A34-4F98-A451-214F1808519C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385233" y="1667934"/>
            <a:ext cx="5439834" cy="4259263"/>
          </a:xfrm>
        </p:spPr>
        <p:txBody>
          <a:bodyPr rtlCol="0">
            <a:normAutofit fontScale="92500" lnSpcReduction="20000"/>
          </a:bodyPr>
          <a:lstStyle/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 оси ОХ откладываются объекты управления, в порядке убывания доли объекта в общем результате, в процентах к общему количеству объектов управления.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  оси О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Y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откладывается доля вклада объекта в общем результате, исчисленная нарастающим итогом и выраженная в процентах.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Начало и  конец графика соединяем прямой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OD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и проводим касательную к кривой АВС, параллельную линии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OD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Абсцисса точки касания (т. М) покажет границу между группами А и В, а ордината укажет долю вклада группы А в общий результат.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Соединяем т. М с т.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и проводим новую касательную к графику АВС, параллельную линии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MD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Абсцисса точки касания (т.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 указывает границу между группами В и С, а ордината показывает суммарный вклад групп А и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общий результат.</a:t>
            </a:r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9" name="Объект 20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t="3278" r="7558" b="6198"/>
          <a:stretch/>
        </p:blipFill>
        <p:spPr>
          <a:xfrm>
            <a:off x="6589209" y="1687071"/>
            <a:ext cx="4849258" cy="4104128"/>
          </a:xfrm>
          <a:ln>
            <a:solidFill>
              <a:srgbClr val="63B7C6"/>
            </a:solidFill>
          </a:ln>
        </p:spPr>
      </p:pic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99" y="297392"/>
            <a:ext cx="11688233" cy="1089529"/>
          </a:xfrm>
        </p:spPr>
        <p:txBody>
          <a:bodyPr rtlCol="0"/>
          <a:lstStyle/>
          <a:p>
            <a:r>
              <a:rPr lang="ru-RU" sz="3600" dirty="0"/>
              <a:t>Метод определения границ с помощью петли АВС анализа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7DC4E62-1A34-4F98-A451-214F1808519C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334431" y="1540933"/>
            <a:ext cx="7031569" cy="4546600"/>
          </a:xfrm>
        </p:spPr>
        <p:txBody>
          <a:bodyPr rtlCol="0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Представим 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кривую АВС в виде композиции дуг трех окружностей: дуга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LM 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окружности О1, дуга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MN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окружности О2, дуга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NP 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окружности О3. Наибольший радиус  имеет окружность О3, радиус окружности О1 несколько короче. Существенно короче радиус окружности О2, дуга которой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MN 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находится в середине фигуры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LMNP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Проведем касательную к кривой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LMNP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её начальной точке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и восстановим нормаль из точки касания в направлении центра окружности О1. Длина нормали должна быть больше радиуса окружности О2, но меньше радиусов окружностей О1 и О3.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Переместим касательную из начала в конец кривой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LMNP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Конец нормали при этом начертит фигуру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lmnp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На участках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lm 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и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np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конец нормали движется в одном направлении с касательной, а на участке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mn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во встречном. Точки на кривой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lmnp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в которых конец нормали меняет направление движения, соответствуют точкам изменения кривизны основной фигуры –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LMNP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rtl="0"/>
            <a:endParaRPr lang="ru-RU" dirty="0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t="1303" r="8044" b="11566"/>
          <a:stretch/>
        </p:blipFill>
        <p:spPr>
          <a:xfrm>
            <a:off x="7643134" y="1715697"/>
            <a:ext cx="3990065" cy="4007770"/>
          </a:xfrm>
        </p:spPr>
      </p:pic>
    </p:spTree>
    <p:extLst>
      <p:ext uri="{BB962C8B-B14F-4D97-AF65-F5344CB8AC3E}">
        <p14:creationId xmlns:p14="http://schemas.microsoft.com/office/powerpoint/2010/main" val="38183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99" y="297392"/>
            <a:ext cx="11688233" cy="1089529"/>
          </a:xfrm>
        </p:spPr>
        <p:txBody>
          <a:bodyPr rtlCol="0"/>
          <a:lstStyle/>
          <a:p>
            <a:r>
              <a:rPr lang="ru-RU" sz="3600" dirty="0"/>
              <a:t>Разделение на группы А, В и С </a:t>
            </a:r>
            <a:r>
              <a:rPr lang="ru-RU" sz="3600" dirty="0" err="1"/>
              <a:t>с</a:t>
            </a:r>
            <a:r>
              <a:rPr lang="ru-RU" sz="3600" dirty="0"/>
              <a:t> помощью петли АВС анализа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7DC4E62-1A34-4F98-A451-214F1808519C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266698" y="1769534"/>
            <a:ext cx="6599769" cy="4021666"/>
          </a:xfrm>
        </p:spPr>
        <p:txBody>
          <a:bodyPr rtlCol="0">
            <a:normAutofit/>
          </a:bodyPr>
          <a:lstStyle/>
          <a:p>
            <a:r>
              <a:rPr lang="ru-RU" sz="17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Проведем касательную к кривой АВС в её начальной точке и восстановим нормаль, обращенную вправо от кривой. Проведем касательную от начала кривой до конца графика АВС. </a:t>
            </a:r>
          </a:p>
          <a:p>
            <a:r>
              <a:rPr lang="ru-RU" sz="17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Длину нормали подберем так, чтобы она не доставала до множества центров кривизны, соответствующих начальному и конечному участкам графика, но чтобы выходила за пределы срединного облака центров кривизны.</a:t>
            </a:r>
          </a:p>
          <a:p>
            <a:r>
              <a:rPr lang="ru-RU" sz="17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Продвинем касательную от начала кривой до конца графика АВС. </a:t>
            </a:r>
          </a:p>
          <a:p>
            <a:r>
              <a:rPr lang="ru-RU" sz="17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Когда конец нормали выйдет из «срединной облачности», значение границ перестанут меняться с изменением длины нормали. Данные значения границ следует принять для дифференциации на группы А, В и С. </a:t>
            </a:r>
          </a:p>
        </p:txBody>
      </p:sp>
      <p:pic>
        <p:nvPicPr>
          <p:cNvPr id="9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r="3450" b="13393"/>
          <a:stretch/>
        </p:blipFill>
        <p:spPr>
          <a:xfrm>
            <a:off x="7617258" y="1381020"/>
            <a:ext cx="4032876" cy="4786714"/>
          </a:xfrm>
        </p:spPr>
      </p:pic>
    </p:spTree>
    <p:extLst>
      <p:ext uri="{BB962C8B-B14F-4D97-AF65-F5344CB8AC3E}">
        <p14:creationId xmlns:p14="http://schemas.microsoft.com/office/powerpoint/2010/main" val="23145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90931"/>
          </a:xfrm>
        </p:spPr>
        <p:txBody>
          <a:bodyPr rtlCol="0"/>
          <a:lstStyle/>
          <a:p>
            <a:r>
              <a:rPr lang="ru-RU" sz="3600" dirty="0"/>
              <a:t>Принцип классификации</a:t>
            </a:r>
          </a:p>
        </p:txBody>
      </p:sp>
      <p:graphicFrame>
        <p:nvGraphicFramePr>
          <p:cNvPr id="6" name="Таблица 5">
            <a:extLst>
              <a:ext uri="{FF2B5EF4-FFF2-40B4-BE49-F238E27FC236}">
                <a16:creationId xmlns:a16="http://schemas.microsoft.com/office/drawing/2014/main" xmlns="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85699"/>
              </p:ext>
            </p:extLst>
          </p:nvPr>
        </p:nvGraphicFramePr>
        <p:xfrm>
          <a:off x="2080680" y="2768599"/>
          <a:ext cx="7658100" cy="2472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xmlns="" val="3559833401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xmlns="" val="82523989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xmlns="" val="4160613981"/>
                    </a:ext>
                  </a:extLst>
                </a:gridCol>
              </a:tblGrid>
              <a:tr h="69223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+mn-lt"/>
                        </a:rPr>
                        <a:t>Группа</a:t>
                      </a:r>
                    </a:p>
                  </a:txBody>
                  <a:tcPr marL="79867" marR="7986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+mn-lt"/>
                        </a:rPr>
                        <a:t>Доля в ресурсах, %</a:t>
                      </a:r>
                    </a:p>
                  </a:txBody>
                  <a:tcPr marL="79867" marR="79867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+mn-lt"/>
                        </a:rPr>
                        <a:t>Доля в результате, %</a:t>
                      </a:r>
                    </a:p>
                  </a:txBody>
                  <a:tcPr marL="79867" marR="79867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6630617"/>
                  </a:ext>
                </a:extLst>
              </a:tr>
              <a:tr h="5933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79867" marR="79867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79867" marR="79867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L="79867" marR="79867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6274366"/>
                  </a:ext>
                </a:extLst>
              </a:tr>
              <a:tr h="5933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В</a:t>
                      </a:r>
                    </a:p>
                  </a:txBody>
                  <a:tcPr marL="79867" marR="79867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79867" marR="79867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79867" marR="79867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8271508"/>
                  </a:ext>
                </a:extLst>
              </a:tr>
              <a:tr h="5933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С</a:t>
                      </a:r>
                    </a:p>
                  </a:txBody>
                  <a:tcPr marL="79867" marR="79867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79867" marR="79867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79867" marR="79867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638464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7733" y="5785467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*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Данные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цифры являются лишь ориентиром и могут немного корректироваться в каждом отдельном случае.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7932" y="1569704"/>
            <a:ext cx="11463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АВС-анализ основывается на принципе Парето.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Принцип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Парето подразумевает, что 20% товарных позиций могут приносить 80% прибыли (или выручки) предприятия, а 80% товарных позиций приносят лишь 20% прибыли (выручки). </a:t>
            </a:r>
          </a:p>
        </p:txBody>
      </p:sp>
    </p:spTree>
    <p:extLst>
      <p:ext uri="{BB962C8B-B14F-4D97-AF65-F5344CB8AC3E}">
        <p14:creationId xmlns:p14="http://schemas.microsoft.com/office/powerpoint/2010/main" val="10654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D179B88-D43C-4A31-9A52-3498E943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38" y="389467"/>
            <a:ext cx="3587496" cy="774388"/>
          </a:xfrm>
        </p:spPr>
        <p:txBody>
          <a:bodyPr rtlCol="0">
            <a:noAutofit/>
          </a:bodyPr>
          <a:lstStyle/>
          <a:p>
            <a:pPr rtl="0"/>
            <a:r>
              <a:rPr lang="ru-RU" sz="4400" b="0" dirty="0" smtClean="0"/>
              <a:t>Метод </a:t>
            </a:r>
            <a:r>
              <a:rPr lang="en-US" sz="4400" b="0" dirty="0" smtClean="0"/>
              <a:t>XYZ</a:t>
            </a:r>
            <a:endParaRPr lang="ru-RU" sz="44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7934" y="1700242"/>
            <a:ext cx="7162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Принцип дифференциации ассортимента в процессе анализа XYZ –весь ассортимент делят на три группы в зависимости от равномерности спроса и точности прогнозирования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:</a:t>
            </a:r>
          </a:p>
          <a:p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Группа «X»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-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товары, спрос на которые равномерный, или может незначительно колебаться. Объем реализации по товарам, включенным данную группу, хорошо прогнозируется.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Группа «Y»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-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товары, объем потребления которых колеблется (товары с сезонным характером спроса). Возможности прогнозирования спроса по товарам данной группы – средние.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Группа «Z»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-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товары, спрос на которые возникает лишь эпизодично, какие-либо тенденции отсутствуют. Прогнозировать объемы реализации товаров группы «Z» сложно.</a:t>
            </a:r>
          </a:p>
        </p:txBody>
      </p:sp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92" y="652782"/>
            <a:ext cx="5190229" cy="1089529"/>
          </a:xfrm>
        </p:spPr>
        <p:txBody>
          <a:bodyPr rtlCol="0"/>
          <a:lstStyle/>
          <a:p>
            <a:r>
              <a:rPr lang="ru-RU" sz="3600" dirty="0"/>
              <a:t>Порядок проведения анализа </a:t>
            </a:r>
            <a:r>
              <a:rPr lang="en-US" sz="3600" dirty="0"/>
              <a:t>XYZ</a:t>
            </a:r>
            <a:endParaRPr lang="ru-RU" sz="3600" dirty="0"/>
          </a:p>
        </p:txBody>
      </p:sp>
      <p:sp>
        <p:nvSpPr>
          <p:cNvPr id="8" name="Rectangle 95"/>
          <p:cNvSpPr/>
          <p:nvPr/>
        </p:nvSpPr>
        <p:spPr>
          <a:xfrm rot="18900000">
            <a:off x="-546137" y="1218955"/>
            <a:ext cx="13724543" cy="473644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 вверх 3"/>
          <p:cNvSpPr/>
          <p:nvPr/>
        </p:nvSpPr>
        <p:spPr>
          <a:xfrm rot="2713328">
            <a:off x="4576655" y="-1446603"/>
            <a:ext cx="187633" cy="9996919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002516" y="5963003"/>
            <a:ext cx="283955" cy="2829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94012" y="345707"/>
            <a:ext cx="283955" cy="2829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15927" y="4017916"/>
            <a:ext cx="283955" cy="2829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923262" y="1984421"/>
            <a:ext cx="283955" cy="2829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14500" y="5979934"/>
            <a:ext cx="4265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0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коэффициентов вариации по отдельным позициям ассортимента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305964" y="4017915"/>
            <a:ext cx="3663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0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объектов управления в порядке возрастания коэффициента вариации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16133" y="1984421"/>
            <a:ext cx="4637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0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кривой </a:t>
            </a:r>
            <a:r>
              <a:rPr lang="en-US" sz="1600" dirty="0">
                <a:solidFill>
                  <a:srgbClr val="10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endParaRPr lang="ru-RU" sz="1600" dirty="0">
              <a:solidFill>
                <a:srgbClr val="1033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961509" y="336240"/>
            <a:ext cx="4230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0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совокупности объектов управления на три группы: </a:t>
            </a:r>
            <a:r>
              <a:rPr lang="en-US" sz="1600" dirty="0">
                <a:solidFill>
                  <a:srgbClr val="10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600" dirty="0">
                <a:solidFill>
                  <a:srgbClr val="10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10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600" dirty="0">
                <a:solidFill>
                  <a:srgbClr val="10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10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ru-RU" sz="1600" dirty="0">
              <a:solidFill>
                <a:srgbClr val="1033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1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66687569_win32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677666_TF66687569" id="{8088A86A-5DE3-4754-A836-2A3C30D038B3}" vid="{7A96DF9F-A41C-4EE8-8C3F-8182B482B13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992231-163D-4428-A2B8-DA1FE0274129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fb0879af-3eba-417a-a55a-ffe6dcd6ca77"/>
    <ds:schemaRef ds:uri="http://purl.org/dc/dcmitype/"/>
    <ds:schemaRef ds:uri="6dc4bcd6-49db-4c07-9060-8acfc67cef9f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A95DE24-D6C3-4A00-9085-D9594C193A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7ACAB-C3DC-429D-A23C-0723C084F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tf66687569_win32</Template>
  <TotalTime>0</TotalTime>
  <Words>1165</Words>
  <Application>Microsoft Office PowerPoint</Application>
  <PresentationFormat>Произвольный</PresentationFormat>
  <Paragraphs>125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tf66687569_win32</vt:lpstr>
      <vt:lpstr>Тема: «Методы и методики экономического анализа: ABC и XYZ анализы»</vt:lpstr>
      <vt:lpstr>Метод ABC</vt:lpstr>
      <vt:lpstr>Порядок проведения анализа АВС</vt:lpstr>
      <vt:lpstr>Метод определения границ с помощью касательной к кривой АВС</vt:lpstr>
      <vt:lpstr>Метод определения границ с помощью петли АВС анализа</vt:lpstr>
      <vt:lpstr>Разделение на группы А, В и С с помощью петли АВС анализа</vt:lpstr>
      <vt:lpstr>Принцип классификации</vt:lpstr>
      <vt:lpstr>Метод XYZ</vt:lpstr>
      <vt:lpstr>Порядок проведения анализа XYZ</vt:lpstr>
      <vt:lpstr>Презентация PowerPoint</vt:lpstr>
      <vt:lpstr>Возможный вариант дифференциации ассортимента на группы X, Y и Z</vt:lpstr>
      <vt:lpstr>Комбинация АВС- и XYZ-анализа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2023-05-26T11:23:45Z</dcterms:created>
  <dcterms:modified xsi:type="dcterms:W3CDTF">2023-05-29T08:59:23Z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