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58" r:id="rId4"/>
    <p:sldId id="273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37A"/>
    <a:srgbClr val="0036A2"/>
    <a:srgbClr val="BB9189"/>
    <a:srgbClr val="0E51A2"/>
    <a:srgbClr val="245A8C"/>
    <a:srgbClr val="2F539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56CA-9DD6-4224-A133-D2B13DD890A5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9C730-09D3-4A10-A5C3-1AE5204D4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1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B117-D4D2-4A44-8CA8-D5C90B4383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3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B117-D4D2-4A44-8CA8-D5C90B4383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14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B117-D4D2-4A44-8CA8-D5C90B4383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1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B117-D4D2-4A44-8CA8-D5C90B4383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4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CFB706-9B9F-4680-927D-49E592CAA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6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0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28E6D4-D02D-402D-B9E3-14B09CB6D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5C1043-AB47-4EEC-AB00-80F08B1FE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3734ED-16EE-4284-9EC8-7DD538B9A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EE03B1-C042-44B0-AF5E-B003C2D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507" y="2047991"/>
            <a:ext cx="10750609" cy="2387600"/>
          </a:xfrm>
        </p:spPr>
        <p:txBody>
          <a:bodyPr>
            <a:noAutofit/>
          </a:bodyPr>
          <a:lstStyle/>
          <a:p>
            <a:pPr algn="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imir Script" panose="03050402040407070305" pitchFamily="66" charset="0"/>
              </a:rPr>
              <a:t>Индивидуальный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imir Script" panose="03050402040407070305" pitchFamily="66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imir Script" panose="03050402040407070305" pitchFamily="66" charset="0"/>
              </a:rPr>
              <a:t>проект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6BB232-F8E4-4C24-927F-AD1CAF8B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4261" y="5202238"/>
            <a:ext cx="6363855" cy="1655762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rgbClr val="1413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072" y="102892"/>
            <a:ext cx="3381044" cy="253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467777"/>
              </p:ext>
            </p:extLst>
          </p:nvPr>
        </p:nvGraphicFramePr>
        <p:xfrm>
          <a:off x="1435694" y="1220011"/>
          <a:ext cx="10673697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099">
                  <a:extLst>
                    <a:ext uri="{9D8B030D-6E8A-4147-A177-3AD203B41FA5}">
                      <a16:colId xmlns:a16="http://schemas.microsoft.com/office/drawing/2014/main" val="387121286"/>
                    </a:ext>
                  </a:extLst>
                </a:gridCol>
                <a:gridCol w="2807979">
                  <a:extLst>
                    <a:ext uri="{9D8B030D-6E8A-4147-A177-3AD203B41FA5}">
                      <a16:colId xmlns:a16="http://schemas.microsoft.com/office/drawing/2014/main" val="854876299"/>
                    </a:ext>
                  </a:extLst>
                </a:gridCol>
                <a:gridCol w="5090619">
                  <a:extLst>
                    <a:ext uri="{9D8B030D-6E8A-4147-A177-3AD203B41FA5}">
                      <a16:colId xmlns:a16="http://schemas.microsoft.com/office/drawing/2014/main" val="3045146163"/>
                    </a:ext>
                  </a:extLst>
                </a:gridCol>
              </a:tblGrid>
              <a:tr h="5117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 проекта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Цель проекта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Возможные формы продукта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69745"/>
                  </a:ext>
                </a:extLst>
              </a:tr>
              <a:tr h="439693">
                <a:tc>
                  <a:txBody>
                    <a:bodyPr/>
                    <a:lstStyle/>
                    <a:p>
                      <a:r>
                        <a:rPr lang="ru-RU" sz="1800" b="1" i="0" dirty="0" smtClean="0"/>
                        <a:t>Социальный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Привлечение интереса публики к проблеме проекта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Отчёт, веб-сайт, организационная модель, видеофильм, бизнес-план, действующая фирма, коллекция, социальная акция и др.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181940"/>
                  </a:ext>
                </a:extLst>
              </a:tr>
              <a:tr h="439693">
                <a:tc>
                  <a:txBody>
                    <a:bodyPr/>
                    <a:lstStyle/>
                    <a:p>
                      <a:r>
                        <a:rPr lang="ru-RU" sz="1800" b="1" i="0" dirty="0" smtClean="0"/>
                        <a:t>Творческий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художественного, музыкального или иного творческого продукта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Выставка, газета, журнал, сценарий, спектакль, музыкальное произведение, костюм, литературное произведение, оформление кабинета, произведения изобразительного или декоративно-прикладного искусства, видеофильмы, внеклассные занятия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3075"/>
                  </a:ext>
                </a:extLst>
              </a:tr>
              <a:tr h="439693">
                <a:tc>
                  <a:txBody>
                    <a:bodyPr/>
                    <a:lstStyle/>
                    <a:p>
                      <a:r>
                        <a:rPr lang="ru-RU" sz="1800" b="1" i="0" dirty="0" smtClean="0"/>
                        <a:t>Игровой или ролевой 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Представление опыта участия в решении проблемы проекта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Компьютерная анимация или игра, макет, мультимедийный продукт, экскурсия, мероприятие</a:t>
                      </a:r>
                      <a:r>
                        <a:rPr lang="ru-RU" sz="1800" baseline="0" dirty="0" smtClean="0"/>
                        <a:t> (</a:t>
                      </a:r>
                      <a:r>
                        <a:rPr lang="ru-RU" sz="1800" dirty="0" smtClean="0"/>
                        <a:t>игра, состязание, викторина, экскурсия)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1437167"/>
                  </a:ext>
                </a:extLst>
              </a:tr>
              <a:tr h="439693">
                <a:tc>
                  <a:txBody>
                    <a:bodyPr/>
                    <a:lstStyle/>
                    <a:p>
                      <a:r>
                        <a:rPr lang="ru-RU" sz="1800" b="1" i="0" dirty="0" smtClean="0"/>
                        <a:t>Конструкторский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прототипа, модели, опытного образца или технического изделия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Модель, стендовый доклад, программа, чертеж, изделия технического творчества и др. 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435893"/>
                  </a:ext>
                </a:extLst>
              </a:tr>
            </a:tbl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1435694" y="139093"/>
            <a:ext cx="10673697" cy="778174"/>
          </a:xfrm>
          <a:prstGeom prst="wedgeRoundRectCallout">
            <a:avLst>
              <a:gd name="adj1" fmla="val -651"/>
              <a:gd name="adj2" fmla="val 6908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Примерные виды и формы организации работы над ИИП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2" y="160571"/>
            <a:ext cx="1278782" cy="170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786" y="1739049"/>
            <a:ext cx="10635417" cy="50167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/>
              <a:t>Жанр защиты предполагает донесение до аудитории </a:t>
            </a:r>
            <a:r>
              <a:rPr lang="ru-RU" b="1" i="1" dirty="0"/>
              <a:t>самых существенных моментов</a:t>
            </a:r>
            <a:r>
              <a:rPr lang="ru-RU" i="1" dirty="0"/>
              <a:t>, отражающих </a:t>
            </a:r>
            <a:r>
              <a:rPr lang="ru-RU" i="1" dirty="0" smtClean="0"/>
              <a:t>годовой или двухлетний </a:t>
            </a:r>
            <a:r>
              <a:rPr lang="ru-RU" i="1" dirty="0"/>
              <a:t>процесс поисков, применения удачных решений, совершения ошибок и т.д.</a:t>
            </a:r>
          </a:p>
          <a:p>
            <a:endParaRPr lang="ru-RU" sz="1000" b="1" dirty="0"/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защиты работы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себя: </a:t>
            </a:r>
          </a:p>
          <a:p>
            <a:pPr marL="342900" indent="19050">
              <a:buFont typeface="+mj-lt"/>
              <a:buAutoNum type="arabicPeriod"/>
            </a:pPr>
            <a:r>
              <a:rPr lang="ru-RU" sz="2000" dirty="0"/>
              <a:t> </a:t>
            </a:r>
            <a:r>
              <a:rPr lang="ru-RU" sz="2000" b="1" dirty="0"/>
              <a:t>Доклад</a:t>
            </a:r>
            <a:r>
              <a:rPr lang="ru-RU" sz="2000" dirty="0"/>
              <a:t> обучающегося </a:t>
            </a:r>
            <a:r>
              <a:rPr lang="ru-RU" sz="2000" dirty="0" smtClean="0"/>
              <a:t>(группы обучающихся),</a:t>
            </a:r>
            <a:r>
              <a:rPr lang="en-US" sz="2000" dirty="0" smtClean="0"/>
              <a:t> </a:t>
            </a:r>
            <a:r>
              <a:rPr lang="ru-RU" sz="2000" b="1" dirty="0" smtClean="0"/>
              <a:t>демонстрация продукта</a:t>
            </a:r>
            <a:r>
              <a:rPr lang="ru-RU" sz="2000" dirty="0" smtClean="0"/>
              <a:t> </a:t>
            </a:r>
            <a:r>
              <a:rPr lang="en-US" sz="2000" dirty="0"/>
              <a:t>(</a:t>
            </a:r>
            <a:r>
              <a:rPr lang="ru-RU" sz="2000" i="1" dirty="0" smtClean="0"/>
              <a:t>для учебного проекта</a:t>
            </a:r>
            <a:r>
              <a:rPr lang="en-US" sz="2000" dirty="0" smtClean="0"/>
              <a:t>)</a:t>
            </a:r>
            <a:r>
              <a:rPr lang="ru-RU" sz="2000" dirty="0" smtClean="0"/>
              <a:t>; </a:t>
            </a:r>
            <a:endParaRPr lang="ru-RU" sz="2000" dirty="0"/>
          </a:p>
          <a:p>
            <a:pPr marL="342900" indent="19050">
              <a:buFont typeface="+mj-lt"/>
              <a:buAutoNum type="arabicPeriod"/>
            </a:pPr>
            <a:r>
              <a:rPr lang="ru-RU" sz="2000" dirty="0"/>
              <a:t> </a:t>
            </a:r>
            <a:r>
              <a:rPr lang="ru-RU" sz="2000" b="1" dirty="0"/>
              <a:t>Ответы </a:t>
            </a:r>
            <a:r>
              <a:rPr lang="ru-RU" sz="2000" b="1" dirty="0"/>
              <a:t>на вопросы по </a:t>
            </a:r>
            <a:r>
              <a:rPr lang="ru-RU" sz="2000" b="1" dirty="0"/>
              <a:t>докладу</a:t>
            </a:r>
            <a:r>
              <a:rPr lang="ru-RU" sz="2000" dirty="0"/>
              <a:t>.</a:t>
            </a:r>
          </a:p>
          <a:p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 должен состоять из трёх частей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/>
            <a:r>
              <a:rPr lang="ru-RU" dirty="0"/>
              <a:t>1. </a:t>
            </a:r>
            <a:r>
              <a:rPr lang="ru-RU" b="1" dirty="0"/>
              <a:t>Введение</a:t>
            </a:r>
          </a:p>
          <a:p>
            <a:pPr marL="342900"/>
            <a:r>
              <a:rPr lang="ru-RU" dirty="0"/>
              <a:t>Составьте</a:t>
            </a:r>
            <a:r>
              <a:rPr lang="ru-RU" dirty="0"/>
              <a:t> </a:t>
            </a:r>
            <a:r>
              <a:rPr lang="ru-RU" dirty="0"/>
              <a:t>краткую</a:t>
            </a:r>
            <a:r>
              <a:rPr lang="ru-RU" dirty="0"/>
              <a:t>, но </a:t>
            </a:r>
            <a:r>
              <a:rPr lang="ru-RU" dirty="0"/>
              <a:t>ёмкую речь</a:t>
            </a:r>
            <a:r>
              <a:rPr lang="ru-RU" dirty="0"/>
              <a:t>: </a:t>
            </a:r>
            <a:r>
              <a:rPr lang="ru-RU" dirty="0"/>
              <a:t>представьтесь</a:t>
            </a:r>
            <a:r>
              <a:rPr lang="ru-RU" dirty="0"/>
              <a:t>, </a:t>
            </a:r>
            <a:r>
              <a:rPr lang="ru-RU" dirty="0"/>
              <a:t>изложите тему проекта</a:t>
            </a:r>
            <a:r>
              <a:rPr lang="ru-RU" dirty="0"/>
              <a:t>, </a:t>
            </a:r>
            <a:r>
              <a:rPr lang="ru-RU" dirty="0"/>
              <a:t>проблему </a:t>
            </a:r>
            <a:r>
              <a:rPr lang="ru-RU" dirty="0"/>
              <a:t>и актуальность </a:t>
            </a:r>
            <a:r>
              <a:rPr lang="ru-RU" dirty="0"/>
              <a:t>темы</a:t>
            </a:r>
            <a:r>
              <a:rPr lang="ru-RU" dirty="0"/>
              <a:t>, достаточно полно и лаконично </a:t>
            </a:r>
            <a:r>
              <a:rPr lang="ru-RU" dirty="0"/>
              <a:t>расскажите</a:t>
            </a:r>
            <a:r>
              <a:rPr lang="ru-RU" dirty="0"/>
              <a:t> </a:t>
            </a:r>
            <a:r>
              <a:rPr lang="ru-RU" dirty="0"/>
              <a:t>о постановке</a:t>
            </a:r>
            <a:r>
              <a:rPr lang="ru-RU" dirty="0"/>
              <a:t> </a:t>
            </a:r>
            <a:r>
              <a:rPr lang="ru-RU" dirty="0"/>
              <a:t>и решении </a:t>
            </a:r>
            <a:r>
              <a:rPr lang="ru-RU" dirty="0"/>
              <a:t>задач </a:t>
            </a:r>
            <a:r>
              <a:rPr lang="ru-RU" dirty="0"/>
              <a:t>проекта</a:t>
            </a:r>
            <a:r>
              <a:rPr lang="ru-RU" dirty="0"/>
              <a:t>. </a:t>
            </a:r>
            <a:endParaRPr lang="en-US" dirty="0"/>
          </a:p>
          <a:p>
            <a:pPr marL="342900"/>
            <a:endParaRPr lang="ru-RU" sz="1000" dirty="0"/>
          </a:p>
          <a:p>
            <a:pPr marL="342900"/>
            <a:r>
              <a:rPr lang="ru-RU" b="1" dirty="0"/>
              <a:t>2. Содержание работы</a:t>
            </a:r>
          </a:p>
          <a:p>
            <a:pPr marL="342900"/>
            <a:r>
              <a:rPr lang="ru-RU" dirty="0"/>
              <a:t>Расскажите о </a:t>
            </a:r>
            <a:r>
              <a:rPr lang="ru-RU" dirty="0"/>
              <a:t>выбранном пути </a:t>
            </a:r>
            <a:r>
              <a:rPr lang="ru-RU" dirty="0"/>
              <a:t>решения проблемы</a:t>
            </a:r>
            <a:r>
              <a:rPr lang="ru-RU" dirty="0"/>
              <a:t>; </a:t>
            </a:r>
            <a:r>
              <a:rPr lang="ru-RU" dirty="0"/>
              <a:t>продемонстрируйте найденное решение.</a:t>
            </a:r>
          </a:p>
          <a:p>
            <a:pPr marL="342900"/>
            <a:endParaRPr lang="en-US" sz="1000" b="1" dirty="0" smtClean="0"/>
          </a:p>
          <a:p>
            <a:pPr marL="342900"/>
            <a:r>
              <a:rPr lang="ru-RU" b="1" dirty="0" smtClean="0"/>
              <a:t>3</a:t>
            </a:r>
            <a:r>
              <a:rPr lang="ru-RU" b="1" dirty="0"/>
              <a:t>. </a:t>
            </a:r>
            <a:r>
              <a:rPr lang="ru-RU" b="1" dirty="0"/>
              <a:t>Заключение</a:t>
            </a:r>
          </a:p>
          <a:p>
            <a:pPr marL="342900"/>
            <a:r>
              <a:rPr lang="ru-RU" dirty="0"/>
              <a:t>В ходе</a:t>
            </a:r>
            <a:r>
              <a:rPr lang="ar-AE" dirty="0"/>
              <a:t> </a:t>
            </a:r>
            <a:r>
              <a:rPr lang="ru-RU" dirty="0"/>
              <a:t>доклада </a:t>
            </a:r>
            <a:r>
              <a:rPr lang="ru-RU" dirty="0"/>
              <a:t>необходимо обязательно представить </a:t>
            </a:r>
            <a:r>
              <a:rPr lang="en-US" dirty="0" smtClean="0"/>
              <a:t> </a:t>
            </a:r>
            <a:r>
              <a:rPr lang="ru-RU" i="1" dirty="0" smtClean="0"/>
              <a:t>(</a:t>
            </a:r>
            <a:r>
              <a:rPr lang="ru-RU" i="1" dirty="0"/>
              <a:t>см. таблицу на слайде 10</a:t>
            </a:r>
            <a:r>
              <a:rPr lang="ru-RU" i="1" dirty="0" smtClean="0"/>
              <a:t>)</a:t>
            </a:r>
            <a:endParaRPr lang="ru-RU" i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384277" y="180579"/>
            <a:ext cx="9703926" cy="1088182"/>
          </a:xfrm>
          <a:prstGeom prst="wedgeRoundRectCallout">
            <a:avLst>
              <a:gd name="adj1" fmla="val -18103"/>
              <a:gd name="adj2" fmla="val 8885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оформить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представить результаты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проектной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исследовательской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9345" y="4357991"/>
            <a:ext cx="2509736" cy="389107"/>
          </a:xfrm>
          <a:prstGeom prst="roundRect">
            <a:avLst>
              <a:gd name="adj" fmla="val 37500"/>
            </a:avLst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09345" y="5362345"/>
            <a:ext cx="2509736" cy="389107"/>
          </a:xfrm>
          <a:prstGeom prst="roundRect">
            <a:avLst>
              <a:gd name="adj" fmla="val 37500"/>
            </a:avLst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09345" y="6027186"/>
            <a:ext cx="2509736" cy="389107"/>
          </a:xfrm>
          <a:prstGeom prst="roundRect">
            <a:avLst>
              <a:gd name="adj" fmla="val 37500"/>
            </a:avLst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09344" y="2853967"/>
            <a:ext cx="5272392" cy="389107"/>
          </a:xfrm>
          <a:prstGeom prst="roundRect">
            <a:avLst>
              <a:gd name="adj" fmla="val 37500"/>
            </a:avLst>
          </a:prstGeom>
          <a:solidFill>
            <a:srgbClr val="BB9189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09344" y="3466707"/>
            <a:ext cx="5272392" cy="389107"/>
          </a:xfrm>
          <a:prstGeom prst="roundRect">
            <a:avLst>
              <a:gd name="adj" fmla="val 37500"/>
            </a:avLst>
          </a:prstGeom>
          <a:solidFill>
            <a:srgbClr val="BB9189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knowledgemap.pm/wp-content/uploads/monitoring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0208" y1="10208" x2="70208" y2="10208"/>
                        <a14:foregroundMark x1="67292" y1="18958" x2="67292" y2="18958"/>
                        <a14:foregroundMark x1="64375" y1="11875" x2="64375" y2="11875"/>
                        <a14:foregroundMark x1="74375" y1="14167" x2="74375" y2="14167"/>
                        <a14:foregroundMark x1="71458" y1="17708" x2="71458" y2="17708"/>
                        <a14:foregroundMark x1="59583" y1="27708" x2="59583" y2="27708"/>
                        <a14:foregroundMark x1="53333" y1="28958" x2="53333" y2="28958"/>
                        <a14:foregroundMark x1="62500" y1="23542" x2="62500" y2="23542"/>
                        <a14:foregroundMark x1="63750" y1="17083" x2="63750" y2="17083"/>
                        <a14:foregroundMark x1="48542" y1="32292" x2="48542" y2="32292"/>
                        <a14:foregroundMark x1="45625" y1="38750" x2="45625" y2="38750"/>
                        <a14:foregroundMark x1="66667" y1="63958" x2="66667" y2="63958"/>
                        <a14:foregroundMark x1="59167" y1="63958" x2="59583" y2="65625"/>
                        <a14:foregroundMark x1="63750" y1="67917" x2="63750" y2="67917"/>
                        <a14:foregroundMark x1="66042" y1="68542" x2="66042" y2="68542"/>
                        <a14:foregroundMark x1="70208" y1="67500" x2="70208" y2="67500"/>
                        <a14:foregroundMark x1="69583" y1="17708" x2="69583" y2="17708"/>
                        <a14:foregroundMark x1="69583" y1="13750" x2="69583" y2="13750"/>
                        <a14:foregroundMark x1="67292" y1="9583" x2="67292" y2="9583"/>
                        <a14:foregroundMark x1="70833" y1="8958" x2="70833" y2="8958"/>
                        <a14:foregroundMark x1="22917" y1="34167" x2="22917" y2="34167"/>
                        <a14:foregroundMark x1="23958" y1="40625" x2="23958" y2="40625"/>
                        <a14:foregroundMark x1="38125" y1="32292" x2="38125" y2="32292"/>
                        <a14:foregroundMark x1="42083" y1="34792" x2="42083" y2="34792"/>
                        <a14:foregroundMark x1="39167" y1="36458" x2="39167" y2="36458"/>
                        <a14:foregroundMark x1="41667" y1="37708" x2="41667" y2="37708"/>
                        <a14:foregroundMark x1="48542" y1="43542" x2="48542" y2="43542"/>
                        <a14:foregroundMark x1="57917" y1="35208" x2="57917" y2="35208"/>
                        <a14:foregroundMark x1="53333" y1="32917" x2="53333" y2="32917"/>
                        <a14:foregroundMark x1="52708" y1="36458" x2="52708" y2="36458"/>
                        <a14:foregroundMark x1="50417" y1="38125" x2="50417" y2="38125"/>
                        <a14:foregroundMark x1="46875" y1="37083" x2="46875" y2="37083"/>
                        <a14:foregroundMark x1="62083" y1="30000" x2="62083" y2="30000"/>
                        <a14:foregroundMark x1="66042" y1="46875" x2="66042" y2="46875"/>
                        <a14:foregroundMark x1="22917" y1="61667" x2="22917" y2="61667"/>
                        <a14:foregroundMark x1="64375" y1="42917" x2="64375" y2="4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3" y="48781"/>
            <a:ext cx="1665042" cy="166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793" y="2748300"/>
            <a:ext cx="10306228" cy="41242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Традиционно </a:t>
            </a:r>
            <a:r>
              <a:rPr lang="ru-RU" sz="2800" b="1" dirty="0"/>
              <a:t>принято выносить на защиту следующие пункты:</a:t>
            </a:r>
            <a:endParaRPr lang="ru-RU" sz="2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2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Актуальность </a:t>
            </a:r>
            <a:r>
              <a:rPr lang="ru-RU" b="1" dirty="0">
                <a:solidFill>
                  <a:srgbClr val="0C23D0"/>
                </a:solidFill>
              </a:rPr>
              <a:t>исследования</a:t>
            </a:r>
            <a:r>
              <a:rPr lang="ru-RU" b="1" dirty="0"/>
              <a:t> </a:t>
            </a:r>
            <a:r>
              <a:rPr lang="ru-RU" dirty="0"/>
              <a:t>(обоснование причин, анализ ситуации, нерешённый вопрос, подтолкнувшие вас к началу работы);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Цель </a:t>
            </a:r>
            <a:r>
              <a:rPr lang="ru-RU" b="1" dirty="0">
                <a:solidFill>
                  <a:srgbClr val="0C23D0"/>
                </a:solidFill>
              </a:rPr>
              <a:t>исследования </a:t>
            </a:r>
            <a:r>
              <a:rPr lang="ru-RU" b="1" dirty="0">
                <a:solidFill>
                  <a:schemeClr val="tx1"/>
                </a:solidFill>
              </a:rPr>
              <a:t>или</a:t>
            </a:r>
            <a:r>
              <a:rPr lang="ru-RU" b="1" dirty="0">
                <a:solidFill>
                  <a:srgbClr val="0C23D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проекта</a:t>
            </a:r>
            <a:r>
              <a:rPr lang="ru-RU" b="1" dirty="0">
                <a:solidFill>
                  <a:srgbClr val="0C23D0"/>
                </a:solidFill>
              </a:rPr>
              <a:t> </a:t>
            </a:r>
            <a:r>
              <a:rPr lang="ru-RU" dirty="0"/>
              <a:t>(то, ради чего осуществлялась деятельность);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Формулируется гипотеза </a:t>
            </a:r>
            <a:r>
              <a:rPr lang="ru-RU" dirty="0"/>
              <a:t>(представление об отсутствующих в настоящий момент данных) </a:t>
            </a:r>
            <a:r>
              <a:rPr lang="ru-RU" b="1" dirty="0"/>
              <a:t>и используемые методы </a:t>
            </a:r>
            <a:r>
              <a:rPr lang="ru-RU" b="1" dirty="0">
                <a:solidFill>
                  <a:srgbClr val="0C23D0"/>
                </a:solidFill>
              </a:rPr>
              <a:t>исследования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Задачи </a:t>
            </a:r>
            <a:r>
              <a:rPr lang="ru-RU" b="1" dirty="0">
                <a:solidFill>
                  <a:srgbClr val="006600"/>
                </a:solidFill>
              </a:rPr>
              <a:t>проекта</a:t>
            </a:r>
            <a:r>
              <a:rPr lang="ru-RU" b="1" dirty="0"/>
              <a:t> или </a:t>
            </a:r>
            <a:r>
              <a:rPr lang="ru-RU" b="1" dirty="0">
                <a:solidFill>
                  <a:srgbClr val="0C23D0"/>
                </a:solidFill>
              </a:rPr>
              <a:t>исследования</a:t>
            </a:r>
            <a:r>
              <a:rPr lang="ru-RU" b="1" dirty="0"/>
              <a:t> </a:t>
            </a:r>
            <a:r>
              <a:rPr lang="ru-RU" dirty="0"/>
              <a:t>(могут варьироваться в зависимости от того, что должно быть получено в результате работы – новые знания, техническое решение, продвижение продукта);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План работы </a:t>
            </a:r>
            <a:r>
              <a:rPr lang="ru-RU" i="1" dirty="0"/>
              <a:t>(дорожная карта);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Суть реализуемой проектной идеи или методики и осуществлённые действия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Полученные результаты в сравнении с поставленными целями и задачами </a:t>
            </a:r>
            <a:r>
              <a:rPr lang="ru-RU" dirty="0"/>
              <a:t>(важно указать реальные результаты, ведь не всегда гипотезы подтверждаются);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Перспективы и значимость проведённого </a:t>
            </a:r>
            <a:r>
              <a:rPr lang="ru-RU" b="1" dirty="0">
                <a:solidFill>
                  <a:srgbClr val="0C23D0"/>
                </a:solidFill>
              </a:rPr>
              <a:t>исследования</a:t>
            </a:r>
            <a:r>
              <a:rPr lang="ru-RU" b="1" dirty="0"/>
              <a:t> или </a:t>
            </a:r>
            <a:r>
              <a:rPr lang="ru-RU" b="1" dirty="0">
                <a:solidFill>
                  <a:srgbClr val="006600"/>
                </a:solidFill>
              </a:rPr>
              <a:t>проекта</a:t>
            </a:r>
            <a:r>
              <a:rPr lang="ru-RU" dirty="0"/>
              <a:t> (как вы это представляете).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909369"/>
              </p:ext>
            </p:extLst>
          </p:nvPr>
        </p:nvGraphicFramePr>
        <p:xfrm>
          <a:off x="1640793" y="632389"/>
          <a:ext cx="1030622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304">
                  <a:extLst>
                    <a:ext uri="{9D8B030D-6E8A-4147-A177-3AD203B41FA5}">
                      <a16:colId xmlns:a16="http://schemas.microsoft.com/office/drawing/2014/main" val="2378432537"/>
                    </a:ext>
                  </a:extLst>
                </a:gridCol>
                <a:gridCol w="4930924">
                  <a:extLst>
                    <a:ext uri="{9D8B030D-6E8A-4147-A177-3AD203B41FA5}">
                      <a16:colId xmlns:a16="http://schemas.microsoft.com/office/drawing/2014/main" val="2042607198"/>
                    </a:ext>
                  </a:extLst>
                </a:gridCol>
              </a:tblGrid>
              <a:tr h="39238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Для учебного проекта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Для учебного исследования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6755946"/>
                  </a:ext>
                </a:extLst>
              </a:tr>
              <a:tr h="1128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Результат </a:t>
                      </a:r>
                      <a:r>
                        <a:rPr lang="ru-RU" sz="1800" b="1" dirty="0" smtClean="0"/>
                        <a:t>работы </a:t>
                      </a:r>
                      <a:r>
                        <a:rPr lang="ru-RU" sz="1800" dirty="0" smtClean="0"/>
                        <a:t>–  </a:t>
                      </a:r>
                      <a:r>
                        <a:rPr lang="ru-RU" sz="1800" b="1" i="0" u="none" dirty="0" smtClean="0">
                          <a:solidFill>
                            <a:srgbClr val="0036A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продукт проектной </a:t>
                      </a:r>
                      <a:r>
                        <a:rPr lang="ru-RU" sz="1800" b="1" i="0" u="none" dirty="0" smtClean="0">
                          <a:solidFill>
                            <a:srgbClr val="0036A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деятельности</a:t>
                      </a:r>
                      <a:r>
                        <a:rPr lang="ru-RU" sz="1800" b="0" i="0" u="none" dirty="0" smtClean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Дать </a:t>
                      </a:r>
                      <a:r>
                        <a:rPr lang="ru-RU" sz="1800" dirty="0" smtClean="0"/>
                        <a:t>ему оценку, проанализировать его успешность, отразить недостатки, представить перспективы развития, результаты апробации.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Результаты </a:t>
                      </a:r>
                      <a:r>
                        <a:rPr lang="ru-RU" sz="1800" b="1" dirty="0" smtClean="0"/>
                        <a:t>эксперимента; </a:t>
                      </a:r>
                      <a:r>
                        <a:rPr lang="ru-RU" sz="1800" b="1" kern="1200" dirty="0" smtClean="0">
                          <a:effectLst/>
                        </a:rPr>
                        <a:t>научные доказательства</a:t>
                      </a:r>
                      <a:r>
                        <a:rPr lang="ru-RU" sz="1800" b="1" dirty="0" smtClean="0"/>
                        <a:t>; </a:t>
                      </a:r>
                      <a:endParaRPr lang="ru-RU" sz="1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окончательную </a:t>
                      </a:r>
                      <a:r>
                        <a:rPr lang="ru-RU" sz="1800" b="1" dirty="0" smtClean="0"/>
                        <a:t>формулировку новых знаний; получение объяснений или научных предсказаний</a:t>
                      </a:r>
                      <a:r>
                        <a:rPr lang="ru-RU" sz="1800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26052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40793" y="128346"/>
            <a:ext cx="3268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/>
            <a:r>
              <a:rPr lang="ru-RU" b="1" dirty="0"/>
              <a:t>3. </a:t>
            </a:r>
            <a:r>
              <a:rPr lang="ru-RU" b="1" dirty="0" smtClean="0"/>
              <a:t>Заключение (таблица </a:t>
            </a:r>
            <a:r>
              <a:rPr lang="en-US" b="1" dirty="0" smtClean="0"/>
              <a:t>↓)</a:t>
            </a:r>
            <a:endParaRPr lang="ru-RU" b="1" dirty="0"/>
          </a:p>
        </p:txBody>
      </p:sp>
      <p:pic>
        <p:nvPicPr>
          <p:cNvPr id="4100" name="Picture 4" descr="https://avatars.dzeninfra.ru/get-zen_brief/6528542/pub_62cbfb05ffb37b3504584a6a_62cc039dffb37b35046759e2/scale_1200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" y="10557"/>
            <a:ext cx="1584218" cy="11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4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470801"/>
              </p:ext>
            </p:extLst>
          </p:nvPr>
        </p:nvGraphicFramePr>
        <p:xfrm>
          <a:off x="1474112" y="931804"/>
          <a:ext cx="10607642" cy="5877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53787">
                  <a:extLst>
                    <a:ext uri="{9D8B030D-6E8A-4147-A177-3AD203B41FA5}">
                      <a16:colId xmlns:a16="http://schemas.microsoft.com/office/drawing/2014/main" val="606861371"/>
                    </a:ext>
                  </a:extLst>
                </a:gridCol>
                <a:gridCol w="8553855">
                  <a:extLst>
                    <a:ext uri="{9D8B030D-6E8A-4147-A177-3AD203B41FA5}">
                      <a16:colId xmlns:a16="http://schemas.microsoft.com/office/drawing/2014/main" val="2830615946"/>
                    </a:ext>
                  </a:extLst>
                </a:gridCol>
              </a:tblGrid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Оценка работы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Актуальность поставленной проблемы, новизна</a:t>
                      </a:r>
                    </a:p>
                    <a:p>
                      <a:r>
                        <a:rPr lang="ru-RU" sz="1800" dirty="0" smtClean="0"/>
                        <a:t>Наличие гипотезы</a:t>
                      </a:r>
                    </a:p>
                    <a:p>
                      <a:r>
                        <a:rPr lang="ru-RU" sz="1800" dirty="0" smtClean="0"/>
                        <a:t>Методы исследования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292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Качество содержания проектной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543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Теоретическая и/или практическая ценность </a:t>
                      </a:r>
                      <a:r>
                        <a:rPr lang="en-US" sz="1800" dirty="0" smtClean="0"/>
                        <a:t>(</a:t>
                      </a:r>
                      <a:r>
                        <a:rPr lang="ru-RU" sz="1800" dirty="0" smtClean="0"/>
                        <a:t>значимость)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7423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Уровень самостоятельности участников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2928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Оформление работы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8626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Оценка рецензентом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75282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Оценка защиты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Качество выступления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(структурированность, умение</a:t>
                      </a:r>
                      <a:r>
                        <a:rPr lang="ru-RU" sz="1800" baseline="0" dirty="0" smtClean="0"/>
                        <a:t> ясно изложить суть деятельности)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7517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Проявление глубины и широты представлений по излагаемой теме </a:t>
                      </a:r>
                      <a:r>
                        <a:rPr lang="en-US" sz="1800" dirty="0" smtClean="0"/>
                        <a:t>/ </a:t>
                      </a:r>
                      <a:r>
                        <a:rPr lang="ru-RU" sz="1800" dirty="0" smtClean="0"/>
                        <a:t>предмету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(владение теорией вопроса, аргументированность в подаче материала)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1450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Наглядность представления (выступление сопровождается качественной презентацией, представлены таблицы, графики…)</a:t>
                      </a:r>
                      <a:endParaRPr lang="ru-RU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7593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effectLst/>
                        </a:rPr>
                        <a:t>Уверенность в ответах на вопросы, приведение развернутой, 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pPr lvl="0"/>
                      <a:r>
                        <a:rPr lang="ru-RU" sz="1800" kern="1200" dirty="0" smtClean="0">
                          <a:effectLst/>
                        </a:rPr>
                        <a:t>сильной </a:t>
                      </a:r>
                      <a:r>
                        <a:rPr lang="ru-RU" sz="1800" kern="1200" dirty="0" smtClean="0">
                          <a:effectLst/>
                        </a:rPr>
                        <a:t>аргументации </a:t>
                      </a:r>
                    </a:p>
                    <a:p>
                      <a:r>
                        <a:rPr lang="ru-RU" sz="1800" baseline="0" dirty="0" smtClean="0"/>
                        <a:t>Самооценка</a:t>
                      </a:r>
                    </a:p>
                    <a:p>
                      <a:r>
                        <a:rPr lang="ru-RU" sz="1800" baseline="0" dirty="0" smtClean="0"/>
                        <a:t>Регламент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042574"/>
                  </a:ext>
                </a:extLst>
              </a:tr>
            </a:tbl>
          </a:graphicData>
        </a:graphic>
      </p:graphicFrame>
      <p:pic>
        <p:nvPicPr>
          <p:cNvPr id="6146" name="Picture 2" descr="https://avatars.mds.yandex.net/i?id=d640ebd20d5a8d76f31ba9d823b3043b4361a939-9049620-images-thumbs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48" y="5583677"/>
            <a:ext cx="1923506" cy="127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27132" y="109910"/>
            <a:ext cx="11054622" cy="778174"/>
          </a:xfrm>
          <a:prstGeom prst="wedgeRoundRectCallout">
            <a:avLst>
              <a:gd name="adj1" fmla="val -31273"/>
              <a:gd name="adj2" fmla="val 6783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учебного исследования, информационного проекта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3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5076"/>
              </p:ext>
            </p:extLst>
          </p:nvPr>
        </p:nvGraphicFramePr>
        <p:xfrm>
          <a:off x="1631504" y="1313234"/>
          <a:ext cx="10453491" cy="53340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613373">
                  <a:extLst>
                    <a:ext uri="{9D8B030D-6E8A-4147-A177-3AD203B41FA5}">
                      <a16:colId xmlns:a16="http://schemas.microsoft.com/office/drawing/2014/main" val="606861371"/>
                    </a:ext>
                  </a:extLst>
                </a:gridCol>
                <a:gridCol w="7840118">
                  <a:extLst>
                    <a:ext uri="{9D8B030D-6E8A-4147-A177-3AD203B41FA5}">
                      <a16:colId xmlns:a16="http://schemas.microsoft.com/office/drawing/2014/main" val="2830615946"/>
                    </a:ext>
                  </a:extLst>
                </a:gridCol>
              </a:tblGrid>
              <a:tr h="1181141">
                <a:tc rowSpan="6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Оценка результата (продукта)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Функциональность</a:t>
                      </a:r>
                    </a:p>
                    <a:p>
                      <a:r>
                        <a:rPr lang="ru-RU" dirty="0" smtClean="0"/>
                        <a:t>Эстетичность</a:t>
                      </a:r>
                    </a:p>
                    <a:p>
                      <a:r>
                        <a:rPr lang="ru-RU" dirty="0" smtClean="0"/>
                        <a:t>Новизна, оригинальность</a:t>
                      </a:r>
                    </a:p>
                    <a:p>
                      <a:r>
                        <a:rPr lang="ru-RU" dirty="0" smtClean="0"/>
                        <a:t>Уникальность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292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работы и степень продвижения работы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543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Практическая ценность </a:t>
                      </a:r>
                      <a:r>
                        <a:rPr lang="en-US" dirty="0" smtClean="0"/>
                        <a:t>(</a:t>
                      </a:r>
                      <a:r>
                        <a:rPr lang="ru-RU" dirty="0" smtClean="0"/>
                        <a:t>значимость)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7423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самостоятельности участников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2928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 продукта проекта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8626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рецензентом проекта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75282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Оценка защиты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 выступления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(структурированность, умение</a:t>
                      </a:r>
                      <a:r>
                        <a:rPr lang="ru-RU" baseline="0" dirty="0" smtClean="0"/>
                        <a:t> ясно изложить суть деятельности)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7517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Проявление глубины и широты представлений по излагаемой теме </a:t>
                      </a:r>
                      <a:r>
                        <a:rPr lang="en-US" dirty="0" smtClean="0"/>
                        <a:t>/ </a:t>
                      </a:r>
                      <a:r>
                        <a:rPr lang="ru-RU" dirty="0" smtClean="0"/>
                        <a:t>предмету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(владение теорией вопроса)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1450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Наглядность представления продукта (выступление сопровождается качественной презентацией, представлены рисунки, схемы, чертежи…)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7593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Умение аргументированно ответить</a:t>
                      </a:r>
                      <a:r>
                        <a:rPr lang="ru-RU" baseline="0" dirty="0" smtClean="0"/>
                        <a:t> на вопросы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042574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1030373" y="148103"/>
            <a:ext cx="11054622" cy="778174"/>
          </a:xfrm>
          <a:prstGeom prst="wedgeRoundRectCallout">
            <a:avLst>
              <a:gd name="adj1" fmla="val 2605"/>
              <a:gd name="adj2" fmla="val 91590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учебного проекта (продукта)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s://avatars.mds.yandex.net/i?id=1f8ee2d9584be0ad1c809a7f9921fa18df96596d-4141662-images-thumbs&amp;ref=rim&amp;n=33&amp;w=150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" y="965189"/>
            <a:ext cx="1019255" cy="10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348967"/>
              </p:ext>
            </p:extLst>
          </p:nvPr>
        </p:nvGraphicFramePr>
        <p:xfrm>
          <a:off x="1585609" y="1163654"/>
          <a:ext cx="10509114" cy="569434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648638">
                  <a:extLst>
                    <a:ext uri="{9D8B030D-6E8A-4147-A177-3AD203B41FA5}">
                      <a16:colId xmlns:a16="http://schemas.microsoft.com/office/drawing/2014/main" val="2985085614"/>
                    </a:ext>
                  </a:extLst>
                </a:gridCol>
                <a:gridCol w="7860476">
                  <a:extLst>
                    <a:ext uri="{9D8B030D-6E8A-4147-A177-3AD203B41FA5}">
                      <a16:colId xmlns:a16="http://schemas.microsoft.com/office/drawing/2014/main" val="390970483"/>
                    </a:ext>
                  </a:extLst>
                </a:gridCol>
              </a:tblGrid>
              <a:tr h="6534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Титульный лист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Первая страница пояснительной записки</a:t>
                      </a:r>
                      <a:r>
                        <a:rPr lang="ru-RU" sz="1800" baseline="0" dirty="0" smtClean="0"/>
                        <a:t> за</a:t>
                      </a:r>
                      <a:r>
                        <a:rPr lang="ru-RU" sz="1800" dirty="0" smtClean="0"/>
                        <a:t>полняется по определенным правилам</a:t>
                      </a:r>
                      <a:r>
                        <a:rPr lang="ru-RU" sz="1800" baseline="0" dirty="0" smtClean="0"/>
                        <a:t> (см. </a:t>
                      </a:r>
                      <a:r>
                        <a:rPr lang="ru-RU" sz="1800" baseline="0" dirty="0" smtClean="0"/>
                        <a:t>образец в приложении)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784252"/>
                  </a:ext>
                </a:extLst>
              </a:tr>
              <a:tr h="6534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Оглавление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 нём приводится все заголовки пояснительной записки, указываются страницы, на которых они находятся.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248714"/>
                  </a:ext>
                </a:extLst>
              </a:tr>
              <a:tr h="23337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Введение к работе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 нём обосновывается актуальность выбранной темы, </a:t>
                      </a:r>
                    </a:p>
                    <a:p>
                      <a:r>
                        <a:rPr lang="ru-RU" sz="1800" dirty="0" smtClean="0"/>
                        <a:t>цель 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содержание поставленных задач, 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писание и анализ проблемной ситуации, </a:t>
                      </a:r>
                      <a:r>
                        <a:rPr lang="ru-RU" sz="1800" dirty="0" smtClean="0"/>
                        <a:t>формулируются планируемый результат и основные проблемы, рассматриваемые в проекте.</a:t>
                      </a:r>
                    </a:p>
                    <a:p>
                      <a:r>
                        <a:rPr lang="ru-RU" sz="1800" i="1" dirty="0" smtClean="0"/>
                        <a:t>Для исследовательских проектов (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формулируется и обосновывается гипотеза). </a:t>
                      </a:r>
                      <a:endParaRPr lang="ru-RU" sz="1800" i="1" dirty="0" smtClean="0"/>
                    </a:p>
                    <a:p>
                      <a:r>
                        <a:rPr lang="ru-RU" sz="1800" dirty="0" smtClean="0"/>
                        <a:t>Указываются </a:t>
                      </a:r>
                      <a:r>
                        <a:rPr lang="ru-RU" sz="1800" dirty="0" err="1" smtClean="0"/>
                        <a:t>межпредметные</a:t>
                      </a:r>
                      <a:r>
                        <a:rPr lang="ru-RU" sz="1800" dirty="0" smtClean="0"/>
                        <a:t> связи, </a:t>
                      </a:r>
                    </a:p>
                    <a:p>
                      <a:r>
                        <a:rPr lang="ru-RU" sz="1800" dirty="0" smtClean="0"/>
                        <a:t>сообщается, кому предназначен проект, в чём его новизна.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496952"/>
                  </a:ext>
                </a:extLst>
              </a:tr>
              <a:tr h="205369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Основные главы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I глава - приводится краткий обзор литературы и других материалов по теме. </a:t>
                      </a:r>
                    </a:p>
                    <a:p>
                      <a:r>
                        <a:rPr lang="ru-RU" sz="1800" dirty="0" smtClean="0"/>
                        <a:t>II глава (поисковая) - банк идей и предложений по решению проблемы, рассматриваемой в проекте. </a:t>
                      </a:r>
                    </a:p>
                    <a:p>
                      <a:r>
                        <a:rPr lang="ru-RU" sz="1800" dirty="0" smtClean="0"/>
                        <a:t>III (технологическая </a:t>
                      </a:r>
                      <a:r>
                        <a:rPr lang="en-US" sz="1800" dirty="0" smtClean="0"/>
                        <a:t>/ </a:t>
                      </a:r>
                      <a:r>
                        <a:rPr lang="ru-RU" sz="1800" dirty="0" smtClean="0"/>
                        <a:t>практическая часть). </a:t>
                      </a:r>
                    </a:p>
                    <a:p>
                      <a:r>
                        <a:rPr lang="ru-RU" sz="1800" dirty="0" smtClean="0"/>
                        <a:t>Она может включать в себя перечень этапов, технологическую карту, в которой описывается алгоритм операций с указанием инструментов, материалов и способов обработки. </a:t>
                      </a:r>
                      <a:endParaRPr lang="ru-RU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111634"/>
                  </a:ext>
                </a:extLst>
              </a:tr>
            </a:tbl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1040101" y="157830"/>
            <a:ext cx="11054622" cy="778174"/>
          </a:xfrm>
          <a:prstGeom prst="wedgeRoundRectCallout">
            <a:avLst>
              <a:gd name="adj1" fmla="val 2253"/>
              <a:gd name="adj2" fmla="val 6908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 проект (оформление документации)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avatars.mds.yandex.net/i?id=0333852f74d43c69acd3232144c5182f-4314155-images-thumbs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61" r="8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5" y="936004"/>
            <a:ext cx="1329744" cy="109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18142"/>
              </p:ext>
            </p:extLst>
          </p:nvPr>
        </p:nvGraphicFramePr>
        <p:xfrm>
          <a:off x="1703512" y="1251203"/>
          <a:ext cx="10391211" cy="3456983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618923">
                  <a:extLst>
                    <a:ext uri="{9D8B030D-6E8A-4147-A177-3AD203B41FA5}">
                      <a16:colId xmlns:a16="http://schemas.microsoft.com/office/drawing/2014/main" val="2985085614"/>
                    </a:ext>
                  </a:extLst>
                </a:gridCol>
                <a:gridCol w="7772288">
                  <a:extLst>
                    <a:ext uri="{9D8B030D-6E8A-4147-A177-3AD203B41FA5}">
                      <a16:colId xmlns:a16="http://schemas.microsoft.com/office/drawing/2014/main" val="390970483"/>
                    </a:ext>
                  </a:extLst>
                </a:gridCol>
              </a:tblGrid>
              <a:tr h="230078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Заключение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Излагаются полученные результаты / аргументированные выводы об уровне достижения цели проекта; определяется их соотношение с общей целью и конкретными задачами, даётся самооценка учащимися проделанной им работы.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цель не достигнута, указываются причины. Достигнуты ли положительные эффекты от реализации проекта, важные как для самого автора, так и для других людей</a:t>
                      </a:r>
                    </a:p>
                    <a:p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5694888"/>
                  </a:ext>
                </a:extLst>
              </a:tr>
              <a:tr h="7320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Список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используемых источников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Все заимствования должны обязательно иметь подстрочные ссылки (см. образец)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1148237"/>
                  </a:ext>
                </a:extLst>
              </a:tr>
              <a:tr h="4241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Приложения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Таблицы, текст, графики, карты, рисунки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58273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3511" y="5324942"/>
            <a:ext cx="1039121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Согласно требованиям ФГОС среднего общего образования обучающиеся 10-11 классов выполняют индивидуальный проект и </a:t>
            </a:r>
            <a:r>
              <a:rPr lang="ru-RU" b="1" dirty="0"/>
              <a:t>защищают его обязательно</a:t>
            </a:r>
            <a:r>
              <a:rPr lang="ru-RU" dirty="0"/>
              <a:t>; </a:t>
            </a:r>
            <a:endParaRPr lang="ru-RU" dirty="0"/>
          </a:p>
          <a:p>
            <a:pPr algn="just"/>
            <a:r>
              <a:rPr lang="ru-RU" b="1" dirty="0"/>
              <a:t>отметка</a:t>
            </a:r>
            <a:r>
              <a:rPr lang="ru-RU" dirty="0"/>
              <a:t> </a:t>
            </a:r>
            <a:r>
              <a:rPr lang="ru-RU" dirty="0"/>
              <a:t>по итогам выполнения и защиты индивидуального проекта </a:t>
            </a:r>
            <a:r>
              <a:rPr lang="ru-RU" b="1" dirty="0"/>
              <a:t>заносится в аттестат о среднем общем </a:t>
            </a:r>
            <a:r>
              <a:rPr lang="ru-RU" b="1" dirty="0"/>
              <a:t>образовании</a:t>
            </a:r>
            <a:r>
              <a:rPr lang="ru-RU" dirty="0"/>
              <a:t>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040101" y="157830"/>
            <a:ext cx="11054622" cy="778174"/>
          </a:xfrm>
          <a:prstGeom prst="wedgeRoundRectCallout">
            <a:avLst>
              <a:gd name="adj1" fmla="val 1637"/>
              <a:gd name="adj2" fmla="val 84090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 проект (оформление документации)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s://avatars.mds.yandex.net/i?id=0333852f74d43c69acd3232144c5182f-4314155-images-thumbs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61" r="8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5" y="936004"/>
            <a:ext cx="1329744" cy="109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573173" y="177285"/>
            <a:ext cx="11054622" cy="778174"/>
          </a:xfrm>
          <a:prstGeom prst="wedgeRoundRectCallout">
            <a:avLst>
              <a:gd name="adj1" fmla="val 14132"/>
              <a:gd name="adj2" fmla="val 4158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 проект. Примеры работ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57" t="3907"/>
          <a:stretch/>
        </p:blipFill>
        <p:spPr>
          <a:xfrm>
            <a:off x="1498059" y="1196503"/>
            <a:ext cx="4416358" cy="2620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885" y="3947631"/>
            <a:ext cx="5630971" cy="2758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10195" b="4338"/>
          <a:stretch/>
        </p:blipFill>
        <p:spPr>
          <a:xfrm>
            <a:off x="7042239" y="1412717"/>
            <a:ext cx="4056261" cy="20136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8059" y="4058352"/>
            <a:ext cx="4153711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Основной целью проекта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является создание доступного для людей многофункционального комплекса умного управления микроклиматом. </a:t>
            </a:r>
            <a:endParaRPr lang="ru-RU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573173" y="177285"/>
            <a:ext cx="11054622" cy="778174"/>
          </a:xfrm>
          <a:prstGeom prst="wedgeRoundRectCallout">
            <a:avLst>
              <a:gd name="adj1" fmla="val 14132"/>
              <a:gd name="adj2" fmla="val 4158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 проект. Примеры работ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61" y="1040870"/>
            <a:ext cx="4154006" cy="1702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2473"/>
          <a:stretch/>
        </p:blipFill>
        <p:spPr>
          <a:xfrm>
            <a:off x="6254991" y="1892158"/>
            <a:ext cx="5083138" cy="2228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12861" y="1148319"/>
            <a:ext cx="6014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Продукт проектной деятельности – сайт по </a:t>
            </a:r>
            <a:r>
              <a:rPr lang="ru-RU" dirty="0"/>
              <a:t>теме </a:t>
            </a:r>
            <a:endParaRPr lang="ru-RU" dirty="0" smtClean="0"/>
          </a:p>
          <a:p>
            <a:r>
              <a:rPr lang="ru-RU" b="1" dirty="0" smtClean="0"/>
              <a:t>«</a:t>
            </a:r>
            <a:r>
              <a:rPr lang="ru-RU" b="1" dirty="0"/>
              <a:t>Уроки </a:t>
            </a:r>
            <a:r>
              <a:rPr lang="ru-RU" b="1" dirty="0" err="1"/>
              <a:t>кибербезопасности</a:t>
            </a:r>
            <a:r>
              <a:rPr lang="ru-RU" b="1" dirty="0" smtClean="0"/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240" y="2828858"/>
            <a:ext cx="3661448" cy="3945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120" y="4218162"/>
            <a:ext cx="6790880" cy="255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573173" y="177285"/>
            <a:ext cx="11054622" cy="778174"/>
          </a:xfrm>
          <a:prstGeom prst="wedgeRoundRectCallout">
            <a:avLst>
              <a:gd name="adj1" fmla="val 14132"/>
              <a:gd name="adj2" fmla="val 4158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 проект. Примеры работ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29" y="1137708"/>
            <a:ext cx="4334054" cy="1342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29" y="2617756"/>
            <a:ext cx="4334054" cy="1171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60" y="3926324"/>
            <a:ext cx="4364192" cy="2280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b="12138"/>
          <a:stretch/>
        </p:blipFill>
        <p:spPr>
          <a:xfrm>
            <a:off x="5960578" y="1118508"/>
            <a:ext cx="4434676" cy="1362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042" y="2617756"/>
            <a:ext cx="2872440" cy="1896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7482" y="4477721"/>
            <a:ext cx="3340177" cy="23510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0578" y="4582536"/>
            <a:ext cx="2142162" cy="15944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8281" y="2449724"/>
            <a:ext cx="2789378" cy="20897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4396" y="6244833"/>
            <a:ext cx="1376866" cy="2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91" y="-38392"/>
            <a:ext cx="10515600" cy="1062181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3FC2531-0735-44AB-9310-5F90AC5508CF}"/>
              </a:ext>
            </a:extLst>
          </p:cNvPr>
          <p:cNvGrpSpPr>
            <a:grpSpLocks/>
          </p:cNvGrpSpPr>
          <p:nvPr/>
        </p:nvGrpSpPr>
        <p:grpSpPr bwMode="auto">
          <a:xfrm>
            <a:off x="2029968" y="3418841"/>
            <a:ext cx="8555038" cy="581026"/>
            <a:chOff x="1248" y="1440"/>
            <a:chExt cx="5389" cy="36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2ED994F9-2795-410C-8E11-B911E9CD40D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11AD5B37-FEA3-424D-A919-CDAE48744F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8B2D7019-09D7-4AA9-856D-06C2F8D55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17" y="1515"/>
              <a:ext cx="44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Основные этапы проекта (от подготовки до защиты)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A2472463-5EA4-4BA8-8B39-C2B1C5B07D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2033989" y="969736"/>
            <a:ext cx="7186613" cy="555625"/>
            <a:chOff x="1248" y="2030"/>
            <a:chExt cx="4527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35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Индивидуальный проект – что это такое?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>
            <a:off x="2033028" y="1785424"/>
            <a:ext cx="7613650" cy="555625"/>
            <a:chOff x="1248" y="2640"/>
            <a:chExt cx="479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37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Основная функция проектной деятельности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>
            <a:off x="2030882" y="2604628"/>
            <a:ext cx="8348058" cy="936626"/>
            <a:chOff x="1248" y="3230"/>
            <a:chExt cx="5201" cy="59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97"/>
              <a:ext cx="419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Чем исследовательская деятельность отличается </a:t>
              </a:r>
              <a:endParaRPr lang="ru-RU" sz="2400" dirty="0" smtClean="0">
                <a:solidFill>
                  <a:srgbClr val="000000"/>
                </a:solidFill>
              </a:endParaRPr>
            </a:p>
            <a:p>
              <a:r>
                <a:rPr lang="ru-RU" sz="2400" dirty="0" smtClean="0">
                  <a:solidFill>
                    <a:srgbClr val="000000"/>
                  </a:solidFill>
                </a:rPr>
                <a:t>от </a:t>
              </a:r>
              <a:r>
                <a:rPr lang="ru-RU" sz="2400" dirty="0">
                  <a:solidFill>
                    <a:srgbClr val="000000"/>
                  </a:solidFill>
                </a:rPr>
                <a:t>проектной?</a:t>
              </a: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0F03B554-8AB4-429C-8296-EB708A1645FB}"/>
              </a:ext>
            </a:extLst>
          </p:cNvPr>
          <p:cNvGrpSpPr>
            <a:grpSpLocks/>
          </p:cNvGrpSpPr>
          <p:nvPr/>
        </p:nvGrpSpPr>
        <p:grpSpPr bwMode="auto">
          <a:xfrm>
            <a:off x="2028924" y="4220134"/>
            <a:ext cx="8748717" cy="935038"/>
            <a:chOff x="1248" y="3230"/>
            <a:chExt cx="5511" cy="589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8B2E4985-C035-4329-956C-9C915F55623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225F4A9A-E773-4D37-B9C8-9F5366BEFC0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474319E9-14E7-448D-9A00-6C1DE79E1AF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96"/>
              <a:ext cx="450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Примерные виды и формы организации работы над </a:t>
              </a:r>
              <a:endParaRPr lang="ru-RU" sz="2400" dirty="0" smtClean="0">
                <a:solidFill>
                  <a:srgbClr val="000000"/>
                </a:solidFill>
              </a:endParaRPr>
            </a:p>
            <a:p>
              <a:r>
                <a:rPr lang="ru-RU" sz="2400" dirty="0" smtClean="0">
                  <a:solidFill>
                    <a:srgbClr val="000000"/>
                  </a:solidFill>
                </a:rPr>
                <a:t>индивидуальным проектом</a:t>
              </a:r>
              <a:endParaRPr lang="ru-RU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9DFF9FCF-D42D-4590-8D7F-C241E9880E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29" name="Group 7">
            <a:extLst>
              <a:ext uri="{FF2B5EF4-FFF2-40B4-BE49-F238E27FC236}">
                <a16:creationId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2053136" y="5058609"/>
            <a:ext cx="8943979" cy="963613"/>
            <a:chOff x="1248" y="2030"/>
            <a:chExt cx="5634" cy="607"/>
          </a:xfrm>
        </p:grpSpPr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10">
              <a:extLst>
                <a:ext uri="{FF2B5EF4-FFF2-40B4-BE49-F238E27FC236}">
                  <a16:creationId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114"/>
              <a:ext cx="462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Оформление </a:t>
              </a:r>
              <a:r>
                <a:rPr lang="ru-RU" sz="2400" dirty="0">
                  <a:solidFill>
                    <a:srgbClr val="000000"/>
                  </a:solidFill>
                </a:rPr>
                <a:t>и </a:t>
              </a:r>
              <a:r>
                <a:rPr lang="ru-RU" sz="2400" dirty="0" smtClean="0">
                  <a:solidFill>
                    <a:srgbClr val="000000"/>
                  </a:solidFill>
                </a:rPr>
                <a:t>представление результатов </a:t>
              </a:r>
              <a:r>
                <a:rPr lang="ru-RU" sz="2400" dirty="0">
                  <a:solidFill>
                    <a:srgbClr val="000000"/>
                  </a:solidFill>
                </a:rPr>
                <a:t>проектной </a:t>
              </a:r>
            </a:p>
            <a:p>
              <a:r>
                <a:rPr lang="ru-RU" sz="2400" dirty="0">
                  <a:solidFill>
                    <a:srgbClr val="000000"/>
                  </a:solidFill>
                </a:rPr>
                <a:t>и исследовательской </a:t>
              </a:r>
              <a:r>
                <a:rPr lang="ru-RU" sz="2400" dirty="0" smtClean="0">
                  <a:solidFill>
                    <a:srgbClr val="000000"/>
                  </a:solidFill>
                </a:rPr>
                <a:t>деятельности</a:t>
              </a:r>
              <a:endParaRPr lang="ru-RU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12">
            <a:extLst>
              <a:ext uri="{FF2B5EF4-FFF2-40B4-BE49-F238E27FC236}">
                <a16:creationId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>
            <a:off x="2055672" y="5950489"/>
            <a:ext cx="5105400" cy="555625"/>
            <a:chOff x="1248" y="2640"/>
            <a:chExt cx="3216" cy="350"/>
          </a:xfrm>
        </p:grpSpPr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14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Примеры работ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16">
              <a:extLst>
                <a:ext uri="{FF2B5EF4-FFF2-40B4-BE49-F238E27FC236}">
                  <a16:creationId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3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573173" y="177285"/>
            <a:ext cx="11054622" cy="778174"/>
          </a:xfrm>
          <a:prstGeom prst="wedgeRoundRectCallout">
            <a:avLst>
              <a:gd name="adj1" fmla="val 14132"/>
              <a:gd name="adj2" fmla="val 4158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 проект. Примеры работ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683"/>
          <a:stretch/>
        </p:blipFill>
        <p:spPr>
          <a:xfrm>
            <a:off x="388341" y="2165461"/>
            <a:ext cx="11780209" cy="4439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73" y="1007694"/>
            <a:ext cx="4601942" cy="1157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957" y="5065150"/>
            <a:ext cx="1478606" cy="17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3928" y="1860049"/>
            <a:ext cx="47888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Индивидуальный 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</a:t>
            </a:r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4839" y="2475482"/>
            <a:ext cx="1085315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/>
              <a:t>̶  </a:t>
            </a:r>
            <a:r>
              <a:rPr lang="ru-RU" sz="2800" dirty="0" smtClean="0"/>
              <a:t>это </a:t>
            </a:r>
            <a:r>
              <a:rPr lang="ru-RU" sz="2800" b="1" dirty="0" smtClean="0"/>
              <a:t>особая </a:t>
            </a:r>
            <a:r>
              <a:rPr lang="ru-RU" sz="2800" b="1" dirty="0"/>
              <a:t>форма организации деятельности </a:t>
            </a:r>
            <a:r>
              <a:rPr lang="ru-RU" sz="2800" dirty="0" smtClean="0"/>
              <a:t>обучающихся учителем (куратором, наставником), направленная </a:t>
            </a:r>
            <a:r>
              <a:rPr lang="ru-RU" sz="2800" dirty="0"/>
              <a:t>на решение </a:t>
            </a:r>
            <a:r>
              <a:rPr lang="ru-RU" sz="2800" b="1" dirty="0"/>
              <a:t>интересной проблемы</a:t>
            </a:r>
            <a:r>
              <a:rPr lang="ru-RU" sz="2800" dirty="0"/>
              <a:t>, </a:t>
            </a:r>
            <a:r>
              <a:rPr lang="ru-RU" sz="2800" dirty="0"/>
              <a:t>выбранной и сформулированной </a:t>
            </a:r>
            <a:r>
              <a:rPr lang="ru-RU" sz="2800" dirty="0" smtClean="0"/>
              <a:t>учениками </a:t>
            </a:r>
            <a:r>
              <a:rPr lang="ru-RU" sz="2800" b="1" dirty="0" smtClean="0"/>
              <a:t>самостоятельно.</a:t>
            </a:r>
            <a:endParaRPr lang="ru-RU" sz="28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383994" y="224550"/>
            <a:ext cx="7714004" cy="1358781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проект – </a:t>
            </a:r>
            <a:r>
              <a:rPr lang="ru-RU" sz="3200" dirty="0" smtClean="0"/>
              <a:t>что это такое?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8699" y="4651565"/>
            <a:ext cx="3976310" cy="105843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учебное исследование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35695" y="4651564"/>
            <a:ext cx="3429379" cy="105843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учебный проект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481879" y="5907969"/>
            <a:ext cx="10616119" cy="780300"/>
          </a:xfrm>
          <a:prstGeom prst="wedgeRoundRectCallout">
            <a:avLst>
              <a:gd name="adj1" fmla="val -20455"/>
              <a:gd name="adj2" fmla="val 4531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= проблема  + идея + целевая аудитория</a:t>
            </a:r>
            <a:endParaRPr lang="ru-RU" sz="32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412445" y="4325112"/>
            <a:ext cx="602965" cy="30845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848901" y="4325112"/>
            <a:ext cx="602965" cy="30845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79" r="972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23"/>
          <a:stretch/>
        </p:blipFill>
        <p:spPr>
          <a:xfrm>
            <a:off x="1098597" y="321013"/>
            <a:ext cx="2417800" cy="21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3932" y="175091"/>
            <a:ext cx="47888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Индивидуальный 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</a:t>
            </a:r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4596" y="867569"/>
            <a:ext cx="1034050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r>
              <a:rPr lang="ru-RU" sz="2800" dirty="0" smtClean="0"/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 или исследования </a:t>
            </a:r>
            <a:r>
              <a:rPr lang="ru-RU" sz="2800" dirty="0" smtClean="0"/>
              <a:t> – </a:t>
            </a:r>
          </a:p>
          <a:p>
            <a:pPr algn="just"/>
            <a:r>
              <a:rPr lang="ru-RU" sz="2800" dirty="0" smtClean="0"/>
              <a:t>ситуация рассогласования между тем, что хочется, и тем, что есть; </a:t>
            </a:r>
          </a:p>
          <a:p>
            <a:pPr algn="just"/>
            <a:r>
              <a:rPr lang="ru-RU" sz="2800" dirty="0" smtClean="0"/>
              <a:t>вопрос</a:t>
            </a:r>
            <a:r>
              <a:rPr lang="ru-RU" sz="2800" dirty="0"/>
              <a:t>, </a:t>
            </a:r>
            <a:r>
              <a:rPr lang="ru-RU" sz="2800" dirty="0" smtClean="0"/>
              <a:t>требующий исследования, разрешения..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80562" y="2364663"/>
            <a:ext cx="6624536" cy="92628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Инновации в науке и образовании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985" y="2467270"/>
            <a:ext cx="3433345" cy="181653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Ваши таланты и предпочтения</a:t>
            </a:r>
            <a:endParaRPr lang="ru-RU" sz="2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15584" y="4712517"/>
            <a:ext cx="2974148" cy="155743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Жизнь и потребности страны</a:t>
            </a:r>
            <a:endParaRPr lang="ru-RU" sz="2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37946" y="5555186"/>
            <a:ext cx="3542467" cy="951783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мире профессий</a:t>
            </a:r>
            <a:endParaRPr lang="ru-RU" sz="2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602492" y="3696754"/>
            <a:ext cx="3589508" cy="144056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Социальная сфера: школьная жизнь, семья, друзья, …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4029263" y="3278881"/>
            <a:ext cx="4447441" cy="25690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выбрать проблему для индивидуального проекта (источники)?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37136" y="5835217"/>
            <a:ext cx="3542467" cy="951783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Здоровье и красота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63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3582" y="1968837"/>
            <a:ext cx="102663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</a:t>
            </a:r>
            <a:r>
              <a:rPr lang="ru-RU" sz="2800" b="1" dirty="0">
                <a:solidFill>
                  <a:srgbClr val="003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 </a:t>
            </a:r>
            <a:r>
              <a:rPr lang="ru-RU" sz="2800" b="1" dirty="0" smtClean="0">
                <a:solidFill>
                  <a:srgbClr val="003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проектной деятельности 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̶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это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/>
              <a:t>развитие</a:t>
            </a:r>
            <a:r>
              <a:rPr lang="ru-RU" sz="2800" dirty="0"/>
              <a:t> </a:t>
            </a:r>
          </a:p>
          <a:p>
            <a:pPr marL="717550" indent="-358775">
              <a:buFont typeface="Wingdings" panose="05000000000000000000" pitchFamily="2" charset="2"/>
              <a:buChar char="Ø"/>
            </a:pPr>
            <a:r>
              <a:rPr lang="ru-RU" sz="2800" b="1" dirty="0" err="1"/>
              <a:t>метапредметных</a:t>
            </a:r>
            <a:r>
              <a:rPr lang="ru-RU" sz="2800" b="1" dirty="0"/>
              <a:t> </a:t>
            </a:r>
            <a:r>
              <a:rPr lang="ru-RU" sz="2800" b="1" dirty="0" smtClean="0"/>
              <a:t>умений,</a:t>
            </a:r>
            <a:endParaRPr lang="ru-RU" sz="2800" b="1" dirty="0"/>
          </a:p>
          <a:p>
            <a:pPr marL="717550" indent="-358775">
              <a:buFont typeface="Wingdings" panose="05000000000000000000" pitchFamily="2" charset="2"/>
              <a:buChar char="Ø"/>
            </a:pPr>
            <a:r>
              <a:rPr lang="ru-RU" sz="2800" b="1" dirty="0"/>
              <a:t>исследовательской </a:t>
            </a:r>
            <a:r>
              <a:rPr lang="ru-RU" sz="2800" b="1" dirty="0"/>
              <a:t>компетентности, </a:t>
            </a:r>
            <a:endParaRPr lang="ru-RU" sz="2800" b="1" dirty="0"/>
          </a:p>
          <a:p>
            <a:pPr marL="717550" indent="-358775">
              <a:buFont typeface="Wingdings" panose="05000000000000000000" pitchFamily="2" charset="2"/>
              <a:buChar char="Ø"/>
            </a:pPr>
            <a:r>
              <a:rPr lang="ru-RU" sz="2800" b="1" dirty="0"/>
              <a:t>предпрофессиональных навыков,</a:t>
            </a:r>
          </a:p>
          <a:p>
            <a:pPr marL="717550" indent="-358775">
              <a:buFont typeface="Wingdings" panose="05000000000000000000" pitchFamily="2" charset="2"/>
              <a:buChar char="Ø"/>
            </a:pPr>
            <a:r>
              <a:rPr lang="ru-RU" sz="2800" b="1" dirty="0"/>
              <a:t>творческих </a:t>
            </a:r>
            <a:r>
              <a:rPr lang="ru-RU" sz="2800" b="1" dirty="0"/>
              <a:t>способностей </a:t>
            </a:r>
            <a:endParaRPr lang="ru-RU" sz="2800" b="1" dirty="0"/>
          </a:p>
          <a:p>
            <a:r>
              <a:rPr lang="ru-RU" sz="2800" dirty="0" smtClean="0"/>
              <a:t>в соответствии с </a:t>
            </a:r>
            <a:r>
              <a:rPr lang="ru-RU" sz="2800" b="1" dirty="0" smtClean="0">
                <a:solidFill>
                  <a:srgbClr val="0036A2"/>
                </a:solidFill>
              </a:rPr>
              <a:t>интересами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b="1" dirty="0">
                <a:solidFill>
                  <a:srgbClr val="0036A2"/>
                </a:solidFill>
              </a:rPr>
              <a:t>склонностями</a:t>
            </a:r>
            <a:r>
              <a:rPr lang="ru-RU" sz="2800" dirty="0"/>
              <a:t> обучающихся</a:t>
            </a:r>
            <a:r>
              <a:rPr lang="ru-RU" sz="2800" dirty="0"/>
              <a:t>.</a:t>
            </a:r>
          </a:p>
          <a:p>
            <a:endParaRPr lang="ru-RU" sz="1400" dirty="0"/>
          </a:p>
          <a:p>
            <a:pPr algn="just"/>
            <a:r>
              <a:rPr lang="ru-RU" sz="2000" dirty="0"/>
              <a:t>Учебный проект выполняется </a:t>
            </a:r>
            <a:r>
              <a:rPr lang="ru-RU" sz="2000" dirty="0"/>
              <a:t>обучающимися в рамках одного или нескольких учебных предметов с целью </a:t>
            </a:r>
            <a:r>
              <a:rPr lang="ru-RU" sz="2000" b="1" dirty="0"/>
              <a:t>демонстрации </a:t>
            </a:r>
            <a:r>
              <a:rPr lang="ru-RU" sz="2000" dirty="0"/>
              <a:t>своих</a:t>
            </a:r>
            <a:r>
              <a:rPr lang="ru-RU" sz="2000" b="1" dirty="0"/>
              <a:t> </a:t>
            </a:r>
            <a:r>
              <a:rPr lang="ru-RU" sz="2000" b="1" dirty="0"/>
              <a:t>достижений </a:t>
            </a:r>
            <a:r>
              <a:rPr lang="ru-RU" sz="2000" dirty="0"/>
              <a:t>в</a:t>
            </a:r>
            <a:r>
              <a:rPr lang="ru-RU" sz="2000" b="1" dirty="0"/>
              <a:t> </a:t>
            </a:r>
            <a:r>
              <a:rPr lang="ru-RU" sz="2000" b="1" dirty="0"/>
              <a:t>самостоятельном освоении </a:t>
            </a:r>
            <a:r>
              <a:rPr lang="ru-RU" sz="2000" b="1" dirty="0" smtClean="0"/>
              <a:t>содержания, методов </a:t>
            </a:r>
            <a:r>
              <a:rPr lang="ru-RU" sz="2000" dirty="0"/>
              <a:t>избранных областей знаний и</a:t>
            </a:r>
            <a:r>
              <a:rPr lang="ru-RU" sz="2000" b="1" dirty="0"/>
              <a:t> </a:t>
            </a:r>
            <a:r>
              <a:rPr lang="ru-RU" sz="2000" dirty="0"/>
              <a:t>видов деятельности, </a:t>
            </a:r>
            <a:endParaRPr lang="ru-RU" sz="2000" dirty="0"/>
          </a:p>
          <a:p>
            <a:pPr algn="just"/>
            <a:r>
              <a:rPr lang="ru-RU" sz="2000" b="1" dirty="0"/>
              <a:t>способность проектировать </a:t>
            </a:r>
            <a:r>
              <a:rPr lang="ru-RU" sz="2000" dirty="0"/>
              <a:t>и</a:t>
            </a:r>
            <a:r>
              <a:rPr lang="ru-RU" sz="2000" b="1" dirty="0"/>
              <a:t> осуществлять </a:t>
            </a:r>
            <a:r>
              <a:rPr lang="ru-RU" sz="2000" b="1" dirty="0" smtClean="0"/>
              <a:t>целесообразную, результативную </a:t>
            </a:r>
            <a:r>
              <a:rPr lang="ru-RU" sz="2000" b="1" dirty="0"/>
              <a:t>деятельность</a:t>
            </a:r>
            <a:r>
              <a:rPr lang="ru-RU" sz="2000" dirty="0"/>
              <a:t> </a:t>
            </a:r>
            <a:r>
              <a:rPr lang="ru-RU" sz="2000" i="1" dirty="0"/>
              <a:t>(учебно-познавательную, конструкторскую, социальную, художественно-творческую). 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383994" y="224550"/>
            <a:ext cx="7714004" cy="1358781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основная функция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данной формы деятельности 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10" y="2430293"/>
            <a:ext cx="1723418" cy="17234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6" r="100000">
                        <a14:foregroundMark x1="90119" y1="84023" x2="90119" y2="84023"/>
                        <a14:foregroundMark x1="80833" y1="82299" x2="80833" y2="82299"/>
                        <a14:foregroundMark x1="83095" y1="85057" x2="83095" y2="85057"/>
                        <a14:foregroundMark x1="87738" y1="89080" x2="87738" y2="89080"/>
                        <a14:foregroundMark x1="84286" y1="81724" x2="84286" y2="81724"/>
                        <a14:foregroundMark x1="94167" y1="84598" x2="94167" y2="84598"/>
                        <a14:foregroundMark x1="97619" y1="84598" x2="97619" y2="84598"/>
                        <a14:foregroundMark x1="83690" y1="81724" x2="83690" y2="81724"/>
                        <a14:foregroundMark x1="87738" y1="81724" x2="87738" y2="81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6103" y="224550"/>
            <a:ext cx="1676483" cy="173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057" y="1404810"/>
            <a:ext cx="10178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выполняется </a:t>
            </a:r>
            <a:r>
              <a:rPr lang="ru-RU" sz="2800" dirty="0"/>
              <a:t>обучающимся в течение </a:t>
            </a:r>
            <a:r>
              <a:rPr lang="ru-RU" sz="2800" b="1" dirty="0"/>
              <a:t>одного</a:t>
            </a:r>
            <a:r>
              <a:rPr lang="ru-RU" sz="2800" dirty="0"/>
              <a:t> </a:t>
            </a:r>
            <a:r>
              <a:rPr lang="ru-RU" sz="2800" dirty="0"/>
              <a:t>или </a:t>
            </a:r>
            <a:r>
              <a:rPr lang="ru-RU" sz="2800" b="1" dirty="0"/>
              <a:t>двух </a:t>
            </a:r>
            <a:r>
              <a:rPr lang="ru-RU" sz="2800" b="1" dirty="0"/>
              <a:t>лет </a:t>
            </a:r>
            <a:r>
              <a:rPr lang="ru-RU" sz="2800" dirty="0"/>
              <a:t>в рамках учебного времени, специально отведенного учебным планом, и должен быть представлен в виде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завершённого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учебного исследования </a:t>
            </a:r>
            <a:r>
              <a:rPr lang="ru-RU" sz="2800" dirty="0"/>
              <a:t>или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разработанного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проекта:</a:t>
            </a:r>
          </a:p>
          <a:p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5570" y="3324617"/>
            <a:ext cx="51356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538163">
              <a:buFont typeface="Wingdings" panose="05000000000000000000" pitchFamily="2" charset="2"/>
              <a:buChar char="@"/>
            </a:pPr>
            <a:r>
              <a:rPr lang="ru-RU" sz="2800" b="1" dirty="0">
                <a:solidFill>
                  <a:srgbClr val="0036A2"/>
                </a:solidFill>
              </a:rPr>
              <a:t>информационного,</a:t>
            </a:r>
          </a:p>
          <a:p>
            <a:pPr marL="717550" indent="-538163">
              <a:buFont typeface="Wingdings" panose="05000000000000000000" pitchFamily="2" charset="2"/>
              <a:buChar char="@"/>
            </a:pPr>
            <a:r>
              <a:rPr lang="ru-RU" sz="2800" b="1" dirty="0">
                <a:solidFill>
                  <a:srgbClr val="0036A2"/>
                </a:solidFill>
              </a:rPr>
              <a:t>творческого,</a:t>
            </a:r>
          </a:p>
          <a:p>
            <a:pPr marL="717550" indent="-538163">
              <a:buFont typeface="Wingdings" panose="05000000000000000000" pitchFamily="2" charset="2"/>
              <a:buChar char="@"/>
            </a:pPr>
            <a:r>
              <a:rPr lang="ru-RU" sz="2800" b="1" dirty="0">
                <a:solidFill>
                  <a:srgbClr val="0036A2"/>
                </a:solidFill>
              </a:rPr>
              <a:t>социального</a:t>
            </a:r>
            <a:r>
              <a:rPr lang="ru-RU" sz="2800" b="1" dirty="0">
                <a:solidFill>
                  <a:srgbClr val="0036A2"/>
                </a:solidFill>
              </a:rPr>
              <a:t>, </a:t>
            </a:r>
            <a:endParaRPr lang="ru-RU" sz="2800" b="1" dirty="0">
              <a:solidFill>
                <a:srgbClr val="0036A2"/>
              </a:solidFill>
            </a:endParaRPr>
          </a:p>
          <a:p>
            <a:pPr marL="717550" indent="-538163">
              <a:buFont typeface="Wingdings" panose="05000000000000000000" pitchFamily="2" charset="2"/>
              <a:buChar char="@"/>
            </a:pPr>
            <a:r>
              <a:rPr lang="ru-RU" sz="2800" b="1" dirty="0">
                <a:solidFill>
                  <a:srgbClr val="0036A2"/>
                </a:solidFill>
              </a:rPr>
              <a:t>прикладного</a:t>
            </a:r>
            <a:r>
              <a:rPr lang="ru-RU" sz="2800" b="1" dirty="0">
                <a:solidFill>
                  <a:srgbClr val="0036A2"/>
                </a:solidFill>
              </a:rPr>
              <a:t>, </a:t>
            </a:r>
            <a:endParaRPr lang="ru-RU" sz="2800" b="1" dirty="0">
              <a:solidFill>
                <a:srgbClr val="0036A2"/>
              </a:solidFill>
            </a:endParaRPr>
          </a:p>
          <a:p>
            <a:pPr marL="717550" indent="-538163">
              <a:buFont typeface="Wingdings" panose="05000000000000000000" pitchFamily="2" charset="2"/>
              <a:buChar char="@"/>
            </a:pPr>
            <a:r>
              <a:rPr lang="ru-RU" sz="2800" b="1" dirty="0">
                <a:solidFill>
                  <a:srgbClr val="0036A2"/>
                </a:solidFill>
              </a:rPr>
              <a:t>инновационного</a:t>
            </a:r>
            <a:r>
              <a:rPr lang="ru-RU" sz="2800" b="1" dirty="0">
                <a:solidFill>
                  <a:srgbClr val="0036A2"/>
                </a:solidFill>
              </a:rPr>
              <a:t>, </a:t>
            </a:r>
            <a:endParaRPr lang="ru-RU" sz="2800" b="1" dirty="0">
              <a:solidFill>
                <a:srgbClr val="0036A2"/>
              </a:solidFill>
            </a:endParaRPr>
          </a:p>
          <a:p>
            <a:pPr marL="717550" indent="-538163">
              <a:buFont typeface="Wingdings" panose="05000000000000000000" pitchFamily="2" charset="2"/>
              <a:buChar char="@"/>
            </a:pPr>
            <a:r>
              <a:rPr lang="ru-RU" sz="2800" b="1" dirty="0">
                <a:solidFill>
                  <a:srgbClr val="0036A2"/>
                </a:solidFill>
              </a:rPr>
              <a:t>конструкторского</a:t>
            </a:r>
            <a:r>
              <a:rPr lang="ru-RU" sz="2800" b="1" dirty="0">
                <a:solidFill>
                  <a:srgbClr val="0036A2"/>
                </a:solidFill>
              </a:rPr>
              <a:t>, </a:t>
            </a:r>
            <a:endParaRPr lang="ru-RU" sz="2800" b="1" dirty="0">
              <a:solidFill>
                <a:srgbClr val="0036A2"/>
              </a:solidFill>
            </a:endParaRPr>
          </a:p>
          <a:p>
            <a:pPr marL="717550" indent="-538163">
              <a:buFont typeface="Wingdings" panose="05000000000000000000" pitchFamily="2" charset="2"/>
              <a:buChar char="@"/>
            </a:pPr>
            <a:r>
              <a:rPr lang="ru-RU" sz="2800" b="1" dirty="0">
                <a:solidFill>
                  <a:srgbClr val="0036A2"/>
                </a:solidFill>
              </a:rPr>
              <a:t>инженерного</a:t>
            </a:r>
            <a:r>
              <a:rPr lang="ru-RU" sz="2800" b="1" dirty="0" smtClean="0">
                <a:solidFill>
                  <a:srgbClr val="0036A2"/>
                </a:solidFill>
              </a:rPr>
              <a:t>.</a:t>
            </a:r>
            <a:endParaRPr lang="ru-RU" sz="2800" b="1" dirty="0">
              <a:solidFill>
                <a:srgbClr val="0036A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3368" y="589299"/>
            <a:ext cx="47888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Индивидуальный 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</a:t>
            </a:r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xn--c1apgc3a0d.xn--p1ai/images/cdid_7632/35532/35532_1661416248_65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6" b="95612" l="3623" r="95284">
                        <a14:foregroundMark x1="30554" y1="26251" x2="30554" y2="26251"/>
                        <a14:foregroundMark x1="35133" y1="25943" x2="35133" y2="25943"/>
                        <a14:foregroundMark x1="32946" y1="24403" x2="32946" y2="24403"/>
                        <a14:foregroundMark x1="36159" y1="23788" x2="36159" y2="23788"/>
                        <a14:foregroundMark x1="34860" y1="23788" x2="34860" y2="23788"/>
                        <a14:foregroundMark x1="63431" y1="18091" x2="63431" y2="18091"/>
                        <a14:foregroundMark x1="62611" y1="11778" x2="62611" y2="11778"/>
                        <a14:foregroundMark x1="52427" y1="16320" x2="52427" y2="16320"/>
                        <a14:foregroundMark x1="53520" y1="21401" x2="53520" y2="21401"/>
                        <a14:foregroundMark x1="53794" y1="24403" x2="53794" y2="24403"/>
                        <a14:foregroundMark x1="53794" y1="12394" x2="53794" y2="12394"/>
                        <a14:foregroundMark x1="59398" y1="11162" x2="59398" y2="11162"/>
                        <a14:foregroundMark x1="56459" y1="12394" x2="56459" y2="12394"/>
                        <a14:foregroundMark x1="53794" y1="15396" x2="53794" y2="15396"/>
                        <a14:foregroundMark x1="53247" y1="19938" x2="53247" y2="19938"/>
                        <a14:foregroundMark x1="53520" y1="18707" x2="53520" y2="18707"/>
                        <a14:foregroundMark x1="56186" y1="48191" x2="56186" y2="48191"/>
                        <a14:foregroundMark x1="60219" y1="66513" x2="60219" y2="66513"/>
                        <a14:foregroundMark x1="58305" y1="12702" x2="58305" y2="12702"/>
                        <a14:foregroundMark x1="56733" y1="10624" x2="56733" y2="10624"/>
                        <a14:foregroundMark x1="54614" y1="11162" x2="54614" y2="11162"/>
                        <a14:foregroundMark x1="52427" y1="22017" x2="52427" y2="22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24" y="3324617"/>
            <a:ext cx="3645576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010368"/>
              </p:ext>
            </p:extLst>
          </p:nvPr>
        </p:nvGraphicFramePr>
        <p:xfrm>
          <a:off x="1655461" y="1443422"/>
          <a:ext cx="10459629" cy="5329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19702">
                  <a:extLst>
                    <a:ext uri="{9D8B030D-6E8A-4147-A177-3AD203B41FA5}">
                      <a16:colId xmlns:a16="http://schemas.microsoft.com/office/drawing/2014/main" val="4083317860"/>
                    </a:ext>
                  </a:extLst>
                </a:gridCol>
                <a:gridCol w="5739927">
                  <a:extLst>
                    <a:ext uri="{9D8B030D-6E8A-4147-A177-3AD203B41FA5}">
                      <a16:colId xmlns:a16="http://schemas.microsoft.com/office/drawing/2014/main" val="519104120"/>
                    </a:ext>
                  </a:extLst>
                </a:gridCol>
              </a:tblGrid>
              <a:tr h="5742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Проектная деятельность 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Исследовательская деятельность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669422"/>
                  </a:ext>
                </a:extLst>
              </a:tr>
              <a:tr h="4548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Отсутствует гипотеза.</a:t>
                      </a:r>
                    </a:p>
                    <a:p>
                      <a:r>
                        <a:rPr lang="ru-RU" sz="1800" b="1" dirty="0" smtClean="0"/>
                        <a:t>Цель</a:t>
                      </a:r>
                      <a:r>
                        <a:rPr lang="ru-RU" sz="1800" dirty="0" smtClean="0"/>
                        <a:t> - получить конкретный продукт, обладающий определенными свойствами и необходимый для конкретного использования.</a:t>
                      </a:r>
                    </a:p>
                    <a:p>
                      <a:r>
                        <a:rPr lang="ru-RU" sz="1800" dirty="0" smtClean="0"/>
                        <a:t>Должно быть выработано </a:t>
                      </a:r>
                      <a:r>
                        <a:rPr lang="ru-RU" sz="1800" b="1" dirty="0" smtClean="0"/>
                        <a:t>представление о конечном продукте</a:t>
                      </a:r>
                      <a:r>
                        <a:rPr lang="ru-RU" sz="1800" dirty="0" smtClean="0"/>
                        <a:t> деятельности как результате.</a:t>
                      </a:r>
                    </a:p>
                    <a:p>
                      <a:r>
                        <a:rPr lang="ru-RU" sz="1800" dirty="0" smtClean="0"/>
                        <a:t>Структура проекта: постановка цели и задач, определение способов действия, составление плана работы по проекту, работа с информацией, создание продукта, как результата проектной деятельности.</a:t>
                      </a:r>
                    </a:p>
                    <a:p>
                      <a:r>
                        <a:rPr lang="ru-RU" sz="1800" b="1" dirty="0" smtClean="0"/>
                        <a:t>Результат проекта </a:t>
                      </a:r>
                      <a:r>
                        <a:rPr lang="ru-RU" sz="1800" dirty="0" smtClean="0"/>
                        <a:t>должен быть точно </a:t>
                      </a:r>
                      <a:r>
                        <a:rPr lang="ru-RU" sz="1800" b="1" dirty="0" smtClean="0"/>
                        <a:t>соотнесен со всеми характеристиками</a:t>
                      </a:r>
                      <a:r>
                        <a:rPr lang="ru-RU" sz="1800" dirty="0" smtClean="0"/>
                        <a:t>, сформулированными в его замысле.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Наличие гипотезы </a:t>
                      </a:r>
                      <a:r>
                        <a:rPr lang="ru-RU" sz="1800" dirty="0" smtClean="0"/>
                        <a:t>обязательно.</a:t>
                      </a:r>
                    </a:p>
                    <a:p>
                      <a:r>
                        <a:rPr lang="ru-RU" sz="1800" b="1" dirty="0" smtClean="0"/>
                        <a:t>Цель</a:t>
                      </a:r>
                      <a:r>
                        <a:rPr lang="ru-RU" sz="1800" dirty="0" smtClean="0"/>
                        <a:t> - получить новое знание. </a:t>
                      </a:r>
                      <a:endParaRPr lang="ru-RU" sz="1800" dirty="0" smtClean="0"/>
                    </a:p>
                    <a:p>
                      <a:r>
                        <a:rPr lang="ru-RU" sz="1800" dirty="0" smtClean="0"/>
                        <a:t>Представления </a:t>
                      </a:r>
                      <a:r>
                        <a:rPr lang="ru-RU" sz="1800" dirty="0" smtClean="0"/>
                        <a:t>о конечном результате исследования нет.</a:t>
                      </a:r>
                    </a:p>
                    <a:p>
                      <a:r>
                        <a:rPr lang="ru-RU" sz="1800" b="1" dirty="0" smtClean="0"/>
                        <a:t>Тип деятельности учащихся: </a:t>
                      </a:r>
                      <a:r>
                        <a:rPr lang="ru-RU" sz="1800" dirty="0" smtClean="0"/>
                        <a:t>наблюдение,  эксперимент,  логические мыслительные операции.</a:t>
                      </a:r>
                    </a:p>
                    <a:p>
                      <a:r>
                        <a:rPr lang="ru-RU" sz="1800" b="1" dirty="0" smtClean="0"/>
                        <a:t>Структура исследования: </a:t>
                      </a:r>
                      <a:r>
                        <a:rPr lang="ru-RU" sz="1800" dirty="0" smtClean="0"/>
                        <a:t>постановка проблемы, цели и задач, предварительный анализ информации, формулировка гипотезы; планирование и организация эксперимента; анализ деятельности; презентация; рефлексия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и обобщение полученных результатов в эксперименте; проверка исходной гипотезы на основе полученных фактов в эксперименте; окончательная формулировка новых знаний; получение объяснений или научных предсказаний.</a:t>
                      </a:r>
                    </a:p>
                    <a:p>
                      <a:r>
                        <a:rPr lang="ru-RU" sz="1800" dirty="0" smtClean="0"/>
                        <a:t>Результат исследования определить достаточно сложно. Отрицательный результат - тоже результат.</a:t>
                      </a:r>
                      <a:endParaRPr lang="ru-RU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207052"/>
                  </a:ext>
                </a:extLst>
              </a:tr>
            </a:tbl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3819970" y="130547"/>
            <a:ext cx="8260936" cy="1134232"/>
          </a:xfrm>
          <a:prstGeom prst="wedgeRoundRectCallout">
            <a:avLst>
              <a:gd name="adj1" fmla="val -18971"/>
              <a:gd name="adj2" fmla="val 65514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Чем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</a:t>
            </a:r>
            <a:r>
              <a:rPr lang="ru-RU" sz="3200" dirty="0"/>
              <a:t> деятельность отличается от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проектной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6600" y1="4048" x2="56600" y2="4048"/>
                        <a14:backgroundMark x1="61000" y1="2549" x2="61000" y2="2549"/>
                        <a14:backgroundMark x1="45000" y1="2549" x2="45000" y2="2549"/>
                        <a14:backgroundMark x1="65800" y1="3298" x2="65800" y2="3298"/>
                        <a14:backgroundMark x1="53700" y1="1199" x2="53700" y2="1199"/>
                        <a14:backgroundMark x1="48900" y1="4048" x2="48900" y2="4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5" y="62454"/>
            <a:ext cx="2010839" cy="13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50036"/>
              </p:ext>
            </p:extLst>
          </p:nvPr>
        </p:nvGraphicFramePr>
        <p:xfrm>
          <a:off x="1350237" y="1222047"/>
          <a:ext cx="10720874" cy="43281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962089">
                  <a:extLst>
                    <a:ext uri="{9D8B030D-6E8A-4147-A177-3AD203B41FA5}">
                      <a16:colId xmlns:a16="http://schemas.microsoft.com/office/drawing/2014/main" val="4083317860"/>
                    </a:ext>
                  </a:extLst>
                </a:gridCol>
                <a:gridCol w="6758785">
                  <a:extLst>
                    <a:ext uri="{9D8B030D-6E8A-4147-A177-3AD203B41FA5}">
                      <a16:colId xmlns:a16="http://schemas.microsoft.com/office/drawing/2014/main" val="519104120"/>
                    </a:ext>
                  </a:extLst>
                </a:gridCol>
              </a:tblGrid>
              <a:tr h="73631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Этапы </a:t>
                      </a:r>
                      <a:r>
                        <a:rPr lang="ru-RU" sz="2800" dirty="0" smtClean="0"/>
                        <a:t>работы над учебным</a:t>
                      </a:r>
                      <a:r>
                        <a:rPr lang="ru-RU" sz="2800" baseline="0" dirty="0" smtClean="0"/>
                        <a:t> проектом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Этапы работы над исследованием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669422"/>
                  </a:ext>
                </a:extLst>
              </a:tr>
              <a:tr h="336141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/>
                        <a:t>Выбор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b="1" dirty="0" smtClean="0"/>
                        <a:t>темы</a:t>
                      </a:r>
                      <a:r>
                        <a:rPr lang="ru-RU" sz="1800" dirty="0" smtClean="0"/>
                        <a:t> и </a:t>
                      </a:r>
                      <a:r>
                        <a:rPr lang="ru-RU" sz="1800" b="1" dirty="0" smtClean="0"/>
                        <a:t>задач </a:t>
                      </a:r>
                      <a:r>
                        <a:rPr lang="ru-RU" sz="1800" b="0" dirty="0" smtClean="0"/>
                        <a:t>проекта</a:t>
                      </a:r>
                      <a:r>
                        <a:rPr lang="ru-RU" sz="1800" dirty="0" smtClean="0"/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i="0" dirty="0" smtClean="0"/>
                        <a:t>Выдвижение</a:t>
                      </a:r>
                      <a:r>
                        <a:rPr lang="ru-RU" sz="1800" dirty="0" smtClean="0"/>
                        <a:t> первоначальных </a:t>
                      </a:r>
                      <a:r>
                        <a:rPr lang="ru-RU" sz="1800" b="1" dirty="0" smtClean="0"/>
                        <a:t>идей</a:t>
                      </a:r>
                      <a:r>
                        <a:rPr lang="ru-RU" sz="1800" dirty="0" smtClean="0"/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/>
                        <a:t>Выбор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b="1" dirty="0" smtClean="0"/>
                        <a:t>лучшей</a:t>
                      </a:r>
                      <a:r>
                        <a:rPr lang="ru-RU" sz="1800" dirty="0" smtClean="0"/>
                        <a:t> идеи.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/>
                        <a:t>Планирование</a:t>
                      </a:r>
                      <a:r>
                        <a:rPr lang="ru-RU" sz="1800" dirty="0" smtClean="0"/>
                        <a:t> проектного </a:t>
                      </a:r>
                      <a:r>
                        <a:rPr lang="ru-RU" sz="1800" b="1" dirty="0" smtClean="0"/>
                        <a:t>задания</a:t>
                      </a:r>
                      <a:r>
                        <a:rPr lang="ru-RU" sz="1800" dirty="0" smtClean="0"/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/>
                        <a:t>Непосредственное выполнение проекта (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создание продукта</a:t>
                      </a:r>
                      <a:r>
                        <a:rPr lang="ru-RU" sz="1800" dirty="0" smtClean="0"/>
                        <a:t>, как результата проектной деятельности).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/>
                        <a:t>Защита</a:t>
                      </a:r>
                      <a:r>
                        <a:rPr lang="ru-RU" sz="1800" dirty="0" smtClean="0"/>
                        <a:t> (представление) и </a:t>
                      </a:r>
                      <a:r>
                        <a:rPr lang="ru-RU" sz="1800" b="1" dirty="0" smtClean="0"/>
                        <a:t>оценка</a:t>
                      </a:r>
                      <a:r>
                        <a:rPr lang="ru-RU" sz="1800" dirty="0" smtClean="0"/>
                        <a:t> проекта.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/>
                        <a:t>Актуализация проблемы</a:t>
                      </a:r>
                      <a:r>
                        <a:rPr lang="ru-RU" sz="1800" dirty="0" smtClean="0"/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/>
                        <a:t>Определение сферы исследования</a:t>
                      </a:r>
                      <a:r>
                        <a:rPr lang="ru-RU" sz="1800" dirty="0" smtClean="0"/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/>
                        <a:t>Выбор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b="1" dirty="0" smtClean="0"/>
                        <a:t>темы</a:t>
                      </a:r>
                      <a:r>
                        <a:rPr lang="ru-RU" sz="1800" dirty="0" smtClean="0"/>
                        <a:t> исследования.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/>
                        <a:t>Выработка гипотезы</a:t>
                      </a:r>
                      <a:r>
                        <a:rPr lang="ru-RU" sz="1800" dirty="0" smtClean="0"/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i="0" dirty="0" smtClean="0"/>
                        <a:t>Выявление</a:t>
                      </a:r>
                      <a:r>
                        <a:rPr lang="ru-RU" sz="1800" dirty="0" smtClean="0"/>
                        <a:t> и </a:t>
                      </a:r>
                      <a:r>
                        <a:rPr lang="ru-RU" sz="1800" b="1" dirty="0" smtClean="0"/>
                        <a:t>систематизация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b="1" dirty="0" smtClean="0"/>
                        <a:t>подходов</a:t>
                      </a:r>
                      <a:r>
                        <a:rPr lang="ru-RU" sz="1800" dirty="0" smtClean="0"/>
                        <a:t> к решению.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/>
                        <a:t>Определение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b="1" dirty="0" smtClean="0"/>
                        <a:t>последовательности</a:t>
                      </a:r>
                      <a:r>
                        <a:rPr lang="ru-RU" sz="1800" dirty="0" smtClean="0"/>
                        <a:t> проведения </a:t>
                      </a:r>
                      <a:r>
                        <a:rPr lang="ru-RU" sz="1800" b="1" dirty="0" smtClean="0"/>
                        <a:t>исследования</a:t>
                      </a:r>
                      <a:r>
                        <a:rPr lang="ru-RU" sz="1800" dirty="0" smtClean="0"/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/>
                        <a:t>Сбор и обработка информации</a:t>
                      </a:r>
                      <a:r>
                        <a:rPr lang="ru-RU" sz="1800" dirty="0" smtClean="0"/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/>
                        <a:t>Анализ и обобщение </a:t>
                      </a:r>
                      <a:r>
                        <a:rPr lang="ru-RU" sz="1800" dirty="0" smtClean="0"/>
                        <a:t>полученных </a:t>
                      </a:r>
                      <a:r>
                        <a:rPr lang="ru-RU" sz="1800" b="1" dirty="0" smtClean="0"/>
                        <a:t>материалов</a:t>
                      </a:r>
                      <a:r>
                        <a:rPr lang="ru-RU" sz="1800" b="0" dirty="0" smtClean="0"/>
                        <a:t>.</a:t>
                      </a:r>
                      <a:endParaRPr lang="ru-RU" sz="18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/>
                        <a:t>Подготовка отчёта</a:t>
                      </a:r>
                      <a:r>
                        <a:rPr lang="ru-RU" sz="1800" dirty="0" smtClean="0"/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/>
                        <a:t>Доклад</a:t>
                      </a:r>
                      <a:r>
                        <a:rPr lang="ru-RU" sz="1800" dirty="0" smtClean="0"/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/>
                        <a:t>Обсуждение итогов </a:t>
                      </a:r>
                      <a:r>
                        <a:rPr lang="ru-RU" sz="1800" dirty="0" smtClean="0"/>
                        <a:t>завершенной работы.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/>
                        <a:t>Защита</a:t>
                      </a:r>
                      <a:r>
                        <a:rPr lang="ru-RU" sz="1800" dirty="0" smtClean="0"/>
                        <a:t> (представление) и </a:t>
                      </a:r>
                      <a:r>
                        <a:rPr lang="ru-RU" sz="1800" b="1" dirty="0" smtClean="0"/>
                        <a:t>оценка</a:t>
                      </a:r>
                      <a:r>
                        <a:rPr lang="ru-RU" sz="1800" dirty="0" smtClean="0"/>
                        <a:t> исследовательской работы.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20705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5006" y="5569663"/>
            <a:ext cx="7370203" cy="1211514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367185" y="113455"/>
            <a:ext cx="9703926" cy="778174"/>
          </a:xfrm>
          <a:prstGeom prst="wedgeRoundRectCallout">
            <a:avLst>
              <a:gd name="adj1" fmla="val -18103"/>
              <a:gd name="adj2" fmla="val 8885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этапы проекта (от подготовки до защиты)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91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154150"/>
              </p:ext>
            </p:extLst>
          </p:nvPr>
        </p:nvGraphicFramePr>
        <p:xfrm>
          <a:off x="1435694" y="1108916"/>
          <a:ext cx="10673697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519">
                  <a:extLst>
                    <a:ext uri="{9D8B030D-6E8A-4147-A177-3AD203B41FA5}">
                      <a16:colId xmlns:a16="http://schemas.microsoft.com/office/drawing/2014/main" val="387121286"/>
                    </a:ext>
                  </a:extLst>
                </a:gridCol>
                <a:gridCol w="2957525">
                  <a:extLst>
                    <a:ext uri="{9D8B030D-6E8A-4147-A177-3AD203B41FA5}">
                      <a16:colId xmlns:a16="http://schemas.microsoft.com/office/drawing/2014/main" val="854876299"/>
                    </a:ext>
                  </a:extLst>
                </a:gridCol>
                <a:gridCol w="5135653">
                  <a:extLst>
                    <a:ext uri="{9D8B030D-6E8A-4147-A177-3AD203B41FA5}">
                      <a16:colId xmlns:a16="http://schemas.microsoft.com/office/drawing/2014/main" val="3045146163"/>
                    </a:ext>
                  </a:extLst>
                </a:gridCol>
              </a:tblGrid>
              <a:tr h="5117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Тип проекта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Цель проекта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Возможные формы продукта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469745"/>
                  </a:ext>
                </a:extLst>
              </a:tr>
              <a:tr h="43969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Практико-ориентированный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Решение практических задач заказчика </a:t>
                      </a:r>
                      <a:r>
                        <a:rPr lang="ru-RU" sz="1800" dirty="0" smtClean="0"/>
                        <a:t>проекта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Рекомендации, учебные пособия, 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макеты, модели, инструкции, памятки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181940"/>
                  </a:ext>
                </a:extLst>
              </a:tr>
              <a:tr h="43969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Исследовательский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Доказательство или опровержение какой-либо </a:t>
                      </a:r>
                      <a:r>
                        <a:rPr lang="ru-RU" sz="1800" dirty="0" smtClean="0"/>
                        <a:t>гипотезы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Исследовательская работа, научная статья, реферат с элементами исследования, отчёты о проведённых исследованиях, справочник, стендовый доклад и др.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3075"/>
                  </a:ext>
                </a:extLst>
              </a:tr>
              <a:tr h="43969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Информационный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Сбор информации о каком-либо объекте или явлении: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статистические данные, результаты опросов общественного мнения, обобщение высказываний различных авторов по какому-либо вопросу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Анализ данных социологического опроса, атлас, статья, путеводитель,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журнал, газета,  альманах, компьютерная презентация, буклет, бюллетень,  </a:t>
                      </a:r>
                      <a:r>
                        <a:rPr lang="ru-RU" sz="1800" dirty="0" smtClean="0"/>
                        <a:t>сайт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1437167"/>
                  </a:ext>
                </a:extLst>
              </a:tr>
              <a:tr h="439693">
                <a:tc>
                  <a:txBody>
                    <a:bodyPr/>
                    <a:lstStyle/>
                    <a:p>
                      <a:r>
                        <a:rPr lang="ru-RU" sz="1800" b="1" dirty="0" err="1" smtClean="0"/>
                        <a:t>Профориентационный</a:t>
                      </a:r>
                      <a:r>
                        <a:rPr lang="ru-RU" sz="1800" b="1" dirty="0" smtClean="0"/>
                        <a:t> 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Сбор информации о профиле обучения и будущей профессии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Портфолио навыков, методики, фото-, видео или письменные отчеты, интервью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749055"/>
                  </a:ext>
                </a:extLst>
              </a:tr>
            </a:tbl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1435694" y="139093"/>
            <a:ext cx="10673697" cy="778174"/>
          </a:xfrm>
          <a:prstGeom prst="wedgeRoundRectCallout">
            <a:avLst>
              <a:gd name="adj1" fmla="val -651"/>
              <a:gd name="adj2" fmla="val 6908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Примерные виды и формы организации работы над ИИП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2" y="160571"/>
            <a:ext cx="1278782" cy="170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1690</Words>
  <Application>Microsoft Office PowerPoint</Application>
  <PresentationFormat>Широкоэкранный</PresentationFormat>
  <Paragraphs>228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Vladimir Script</vt:lpstr>
      <vt:lpstr>Wingdings</vt:lpstr>
      <vt:lpstr>Тема Office</vt:lpstr>
      <vt:lpstr>Индивидуальный проект</vt:lpstr>
      <vt:lpstr>Содержание: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chuvilind05@mail.ru</cp:lastModifiedBy>
  <cp:revision>25</cp:revision>
  <dcterms:created xsi:type="dcterms:W3CDTF">2021-07-20T13:09:20Z</dcterms:created>
  <dcterms:modified xsi:type="dcterms:W3CDTF">2023-04-22T10:30:32Z</dcterms:modified>
</cp:coreProperties>
</file>