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3" r:id="rId17"/>
    <p:sldId id="285" r:id="rId18"/>
    <p:sldId id="284" r:id="rId19"/>
    <p:sldId id="279" r:id="rId20"/>
    <p:sldId id="281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</c:v>
                </c:pt>
                <c:pt idx="1">
                  <c:v>23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</c:v>
                </c:pt>
                <c:pt idx="1">
                  <c:v>44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</c:v>
                </c:pt>
                <c:pt idx="1">
                  <c:v>11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9FB2B9-F44B-4965-B5CF-BE833609B737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56F27A0-2E67-41F6-80F2-74A1E7A1B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cina.dobro-est.com/myata-lechebnyie-svoystva-primenenie-protivopokazaniya-i-retseptyi-iz-myatyi-perechnoy.html" TargetMode="External"/><Relationship Id="rId7" Type="http://schemas.openxmlformats.org/officeDocument/2006/relationships/hyperlink" Target="http://edrj.ru/article/05-10-2018" TargetMode="External"/><Relationship Id="rId2" Type="http://schemas.openxmlformats.org/officeDocument/2006/relationships/hyperlink" Target="https://www.pesticidy.ru/ps-content/literature/files/122-Terehin_3561_instruction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rary.bashgmu.ru/elibdoc/elib719.1.pdf" TargetMode="External"/><Relationship Id="rId5" Type="http://schemas.openxmlformats.org/officeDocument/2006/relationships/hyperlink" Target="http://primacad.ru/sveden/files/36.05.01_Veterinariya_Uchebnoe_posobie_po_lekarstvennym_i_yadovitym_rasteniyam_DV.pdf" TargetMode="External"/><Relationship Id="rId4" Type="http://schemas.openxmlformats.org/officeDocument/2006/relationships/hyperlink" Target="http://rodinarus.ru/zdorove/narodnaya-meditsina/3-pravila-sbora-i-sushki-lekarstvennykh-rastenij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Наставник: Долгих Виктория Валерьевна</a:t>
            </a:r>
          </a:p>
          <a:p>
            <a:r>
              <a:rPr lang="ru-RU" dirty="0" smtClean="0"/>
              <a:t>Помощники: Мокина Наталья Анатольевна</a:t>
            </a:r>
          </a:p>
          <a:p>
            <a:r>
              <a:rPr lang="ru-RU" dirty="0" smtClean="0"/>
              <a:t>                           </a:t>
            </a:r>
            <a:r>
              <a:rPr lang="ru-RU" dirty="0" err="1" smtClean="0"/>
              <a:t>Мокин</a:t>
            </a:r>
            <a:r>
              <a:rPr lang="ru-RU" dirty="0" smtClean="0"/>
              <a:t> Павел Павлович</a:t>
            </a:r>
          </a:p>
          <a:p>
            <a:r>
              <a:rPr lang="ru-RU" dirty="0" smtClean="0"/>
              <a:t>Классная дама: </a:t>
            </a:r>
            <a:r>
              <a:rPr lang="ru-RU" dirty="0" err="1" smtClean="0"/>
              <a:t>Алымова</a:t>
            </a:r>
            <a:r>
              <a:rPr lang="ru-RU" dirty="0" smtClean="0"/>
              <a:t> Елена Геннадьевна</a:t>
            </a:r>
          </a:p>
          <a:p>
            <a:r>
              <a:rPr lang="ru-RU" dirty="0" smtClean="0"/>
              <a:t>Выполнила: Мокина Светлана Павловна, воспитанница  </a:t>
            </a:r>
            <a:r>
              <a:rPr lang="ru-RU" dirty="0" smtClean="0"/>
              <a:t>7 </a:t>
            </a:r>
            <a:r>
              <a:rPr lang="ru-RU" dirty="0" smtClean="0"/>
              <a:t>класса «А» К М ж </a:t>
            </a:r>
            <a:r>
              <a:rPr lang="ru-RU" dirty="0" err="1" smtClean="0"/>
              <a:t>г-и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305800" cy="1117104"/>
          </a:xfrm>
        </p:spPr>
        <p:txBody>
          <a:bodyPr/>
          <a:lstStyle/>
          <a:p>
            <a:r>
              <a:rPr lang="ru-RU" dirty="0" smtClean="0"/>
              <a:t>Лечебные растения,</a:t>
            </a:r>
            <a:br>
              <a:rPr lang="ru-RU" dirty="0" smtClean="0"/>
            </a:br>
            <a:r>
              <a:rPr lang="ru-RU" dirty="0" smtClean="0"/>
              <a:t> травы, их применение и употребление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1. По агрегатному состоянию; 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2. В зависимости от способа применения или метода дозирования; 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3. В зависимости от способа введения в организм.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*</a:t>
            </a:r>
            <a:r>
              <a:rPr lang="ru-RU" i="1" dirty="0" smtClean="0">
                <a:solidFill>
                  <a:schemeClr val="tx2"/>
                </a:solidFill>
              </a:rPr>
              <a:t>агрегатное состояние </a:t>
            </a:r>
            <a:r>
              <a:rPr lang="ru-RU" dirty="0" smtClean="0">
                <a:solidFill>
                  <a:schemeClr val="tx2"/>
                </a:solidFill>
              </a:rPr>
              <a:t>- физическое состояние вещества, зависящее от соответствующего сочетания температуры и давления.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Существуют ли классификации лечебных растений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5172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Собирают лекарственные растения лишь там, где они образуют заросли или встречаются в большом количестве. Важно делать это осторожно, чтобы сохранить их целость и внешний вид. Избегают при сборе запыленных, загрязненных мест, особенно обочин дорог. Сразу же отбрасывают посторонние травы, растущие в сообществе с лекарственными, потому что по окончании сбора сделать подобную сортировку значительно труднее.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Заготовку сырья надо производить только в ясную, солнечную погоду и в определенные часы суток в зависимости от вида  растения. Нельзя складывать в одну тару разные виды растений, так как у них может проявиться при этом отрицательные свойства, а такие тонкости известны не всем.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Сушить растения надо на противне или бумаге, скатерти и т.д. в один слой. Некоторые растения можно сушить и в таре, но при этом их нужно перемешивать через  определённый период времени.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Для каждой части растения может быть особое правило по сбору или его сушке.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Есть ли правила сбора, сушки растений</a:t>
            </a:r>
            <a:r>
              <a:rPr lang="en-US" sz="4400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«Народная медицина» возникла с появлением человека - более 2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миллионов лет назад в период коллективного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врачевания (знахари, шаманы). Основана на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эмпирическом опыте, распространена повсеместно.</a:t>
            </a:r>
            <a:r>
              <a:rPr lang="ru-RU" sz="2100" dirty="0"/>
              <a:t> </a:t>
            </a:r>
            <a:endParaRPr lang="ru-RU" sz="2100" dirty="0" smtClean="0"/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Термин </a:t>
            </a:r>
            <a:r>
              <a:rPr lang="ru-RU" sz="2100" dirty="0">
                <a:solidFill>
                  <a:schemeClr val="tx2"/>
                </a:solidFill>
              </a:rPr>
              <a:t>«народная медицина» появился </a:t>
            </a:r>
            <a:r>
              <a:rPr lang="ru-RU" sz="2100" dirty="0" smtClean="0">
                <a:solidFill>
                  <a:schemeClr val="tx2"/>
                </a:solidFill>
              </a:rPr>
              <a:t>во </a:t>
            </a:r>
            <a:endParaRPr lang="ru-RU" sz="21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врачебных </a:t>
            </a:r>
            <a:r>
              <a:rPr lang="ru-RU" sz="2100" dirty="0">
                <a:solidFill>
                  <a:schemeClr val="tx2"/>
                </a:solidFill>
              </a:rPr>
              <a:t>трудах немецких учёных в </a:t>
            </a:r>
            <a:r>
              <a:rPr lang="ru-RU" sz="2100" dirty="0" smtClean="0">
                <a:solidFill>
                  <a:schemeClr val="tx2"/>
                </a:solidFill>
              </a:rPr>
              <a:t>первой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половине </a:t>
            </a:r>
            <a:r>
              <a:rPr lang="en-US" sz="2100" dirty="0" smtClean="0">
                <a:solidFill>
                  <a:schemeClr val="tx2"/>
                </a:solidFill>
              </a:rPr>
              <a:t>XIX </a:t>
            </a:r>
            <a:r>
              <a:rPr lang="ru-RU" sz="2100" dirty="0" smtClean="0">
                <a:solidFill>
                  <a:schemeClr val="tx2"/>
                </a:solidFill>
              </a:rPr>
              <a:t>века.</a:t>
            </a:r>
            <a:r>
              <a:rPr lang="ru-RU" sz="2100" dirty="0">
                <a:solidFill>
                  <a:schemeClr val="tx2"/>
                </a:solidFill>
              </a:rPr>
              <a:t> </a:t>
            </a:r>
            <a:r>
              <a:rPr lang="ru-RU" sz="2100" dirty="0" smtClean="0">
                <a:solidFill>
                  <a:schemeClr val="tx2"/>
                </a:solidFill>
              </a:rPr>
              <a:t>Он </a:t>
            </a:r>
            <a:r>
              <a:rPr lang="ru-RU" sz="2100" dirty="0">
                <a:solidFill>
                  <a:schemeClr val="tx2"/>
                </a:solidFill>
              </a:rPr>
              <a:t>описывал тогда весь </a:t>
            </a:r>
            <a:r>
              <a:rPr lang="ru-RU" sz="2100" dirty="0" smtClean="0">
                <a:solidFill>
                  <a:schemeClr val="tx2"/>
                </a:solidFill>
              </a:rPr>
              <a:t>образ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действий </a:t>
            </a:r>
            <a:r>
              <a:rPr lang="ru-RU" sz="2100" dirty="0">
                <a:solidFill>
                  <a:schemeClr val="tx2"/>
                </a:solidFill>
              </a:rPr>
              <a:t>населения по отношению к </a:t>
            </a:r>
            <a:r>
              <a:rPr lang="ru-RU" sz="2100" dirty="0" smtClean="0">
                <a:solidFill>
                  <a:schemeClr val="tx2"/>
                </a:solidFill>
              </a:rPr>
              <a:t>своему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здоровью</a:t>
            </a:r>
            <a:r>
              <a:rPr lang="ru-RU" sz="2100" dirty="0">
                <a:solidFill>
                  <a:schemeClr val="tx2"/>
                </a:solidFill>
              </a:rPr>
              <a:t>, куда </a:t>
            </a:r>
            <a:r>
              <a:rPr lang="ru-RU" sz="2100" dirty="0" smtClean="0">
                <a:solidFill>
                  <a:schemeClr val="tx2"/>
                </a:solidFill>
              </a:rPr>
              <a:t>включалось не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только</a:t>
            </a:r>
            <a:r>
              <a:rPr lang="ru-RU" sz="2100" dirty="0">
                <a:solidFill>
                  <a:schemeClr val="tx2"/>
                </a:solidFill>
              </a:rPr>
              <a:t> </a:t>
            </a:r>
            <a:r>
              <a:rPr lang="ru-RU" sz="2100" dirty="0" smtClean="0">
                <a:solidFill>
                  <a:schemeClr val="tx2"/>
                </a:solidFill>
              </a:rPr>
              <a:t>знахарство, </a:t>
            </a:r>
            <a:r>
              <a:rPr lang="ru-RU" sz="2100" dirty="0">
                <a:solidFill>
                  <a:schemeClr val="tx2"/>
                </a:solidFill>
              </a:rPr>
              <a:t>основанное </a:t>
            </a:r>
            <a:r>
              <a:rPr lang="ru-RU" sz="2100" dirty="0" smtClean="0">
                <a:solidFill>
                  <a:schemeClr val="tx2"/>
                </a:solidFill>
              </a:rPr>
              <a:t>на магии</a:t>
            </a:r>
            <a:r>
              <a:rPr lang="ru-RU" sz="2100" dirty="0">
                <a:solidFill>
                  <a:schemeClr val="tx2"/>
                </a:solidFill>
              </a:rPr>
              <a:t> и </a:t>
            </a:r>
            <a:r>
              <a:rPr lang="ru-RU" sz="2100" dirty="0" smtClean="0">
                <a:solidFill>
                  <a:schemeClr val="tx2"/>
                </a:solidFill>
              </a:rPr>
              <a:t>лечении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природными средствами, </a:t>
            </a:r>
            <a:r>
              <a:rPr lang="ru-RU" sz="2100" dirty="0">
                <a:solidFill>
                  <a:schemeClr val="tx2"/>
                </a:solidFill>
              </a:rPr>
              <a:t>но также </a:t>
            </a:r>
            <a:r>
              <a:rPr lang="ru-RU" sz="2100" dirty="0" smtClean="0">
                <a:solidFill>
                  <a:schemeClr val="tx2"/>
                </a:solidFill>
              </a:rPr>
              <a:t>гигиена</a:t>
            </a:r>
            <a:r>
              <a:rPr lang="ru-RU" sz="2100" dirty="0">
                <a:solidFill>
                  <a:schemeClr val="tx2"/>
                </a:solidFill>
              </a:rPr>
              <a:t> и </a:t>
            </a:r>
            <a:r>
              <a:rPr lang="ru-RU" sz="2100" dirty="0" smtClean="0">
                <a:solidFill>
                  <a:schemeClr val="tx2"/>
                </a:solidFill>
              </a:rPr>
              <a:t>использование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населением</a:t>
            </a:r>
            <a:r>
              <a:rPr lang="ru-RU" sz="2100" dirty="0">
                <a:solidFill>
                  <a:schemeClr val="tx2"/>
                </a:solidFill>
              </a:rPr>
              <a:t> </a:t>
            </a:r>
            <a:r>
              <a:rPr lang="ru-RU" sz="2100" dirty="0" smtClean="0">
                <a:solidFill>
                  <a:schemeClr val="tx2"/>
                </a:solidFill>
              </a:rPr>
              <a:t>медицины, </a:t>
            </a:r>
            <a:r>
              <a:rPr lang="ru-RU" sz="2100" dirty="0">
                <a:solidFill>
                  <a:schemeClr val="tx2"/>
                </a:solidFill>
              </a:rPr>
              <a:t>в том числе </a:t>
            </a:r>
            <a:r>
              <a:rPr lang="ru-RU" sz="2100" dirty="0" smtClean="0">
                <a:solidFill>
                  <a:schemeClr val="tx2"/>
                </a:solidFill>
              </a:rPr>
              <a:t>традиционной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врачебной медицины.</a:t>
            </a:r>
            <a:endParaRPr lang="ru-RU" sz="2100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Происхождение «народной медицины»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chemeClr val="tx2"/>
                </a:solidFill>
              </a:rPr>
              <a:t>Народная медицина, наравне с традиционной, </a:t>
            </a:r>
            <a:r>
              <a:rPr lang="ru-RU" dirty="0" smtClean="0">
                <a:solidFill>
                  <a:schemeClr val="tx2"/>
                </a:solidFill>
              </a:rPr>
              <a:t>присутствует в жизни населения </a:t>
            </a:r>
            <a:r>
              <a:rPr lang="ru-RU" dirty="0">
                <a:solidFill>
                  <a:schemeClr val="tx2"/>
                </a:solidFill>
              </a:rPr>
              <a:t>Российской Федерации. Тем не менее, нетрадиционная медицина, то есть народная, существует не одно тысячелетие, </a:t>
            </a:r>
            <a:r>
              <a:rPr lang="ru-RU" dirty="0" smtClean="0">
                <a:solidFill>
                  <a:schemeClr val="tx2"/>
                </a:solidFill>
              </a:rPr>
              <a:t>имея </a:t>
            </a:r>
            <a:r>
              <a:rPr lang="ru-RU" dirty="0">
                <a:solidFill>
                  <a:schemeClr val="tx2"/>
                </a:solidFill>
              </a:rPr>
              <a:t>при этом различные названия.</a:t>
            </a:r>
          </a:p>
          <a:p>
            <a:pPr marL="0" indent="0" fontAlgn="base">
              <a:buNone/>
            </a:pPr>
            <a:r>
              <a:rPr lang="ru-RU" dirty="0">
                <a:solidFill>
                  <a:schemeClr val="tx2"/>
                </a:solidFill>
              </a:rPr>
              <a:t>К понятию нетрадиционной медицины следует </a:t>
            </a:r>
            <a:r>
              <a:rPr lang="ru-RU" dirty="0" smtClean="0">
                <a:solidFill>
                  <a:schemeClr val="tx2"/>
                </a:solidFill>
              </a:rPr>
              <a:t>отнести направления, </a:t>
            </a:r>
            <a:r>
              <a:rPr lang="ru-RU" dirty="0">
                <a:solidFill>
                  <a:schemeClr val="tx2"/>
                </a:solidFill>
              </a:rPr>
              <a:t>которые не преподаются в стенах медицинских </a:t>
            </a:r>
            <a:r>
              <a:rPr lang="ru-RU" dirty="0" smtClean="0">
                <a:solidFill>
                  <a:schemeClr val="tx2"/>
                </a:solidFill>
              </a:rPr>
              <a:t>вузов </a:t>
            </a:r>
            <a:r>
              <a:rPr lang="ru-RU" dirty="0">
                <a:solidFill>
                  <a:schemeClr val="tx2"/>
                </a:solidFill>
              </a:rPr>
              <a:t>и не предусмотрены стандартами лечения </a:t>
            </a:r>
            <a:r>
              <a:rPr lang="ru-RU" dirty="0" smtClean="0">
                <a:solidFill>
                  <a:schemeClr val="tx2"/>
                </a:solidFill>
              </a:rPr>
              <a:t>Министерства </a:t>
            </a:r>
            <a:r>
              <a:rPr lang="ru-RU" dirty="0">
                <a:solidFill>
                  <a:schemeClr val="tx2"/>
                </a:solidFill>
              </a:rPr>
              <a:t>З</a:t>
            </a:r>
            <a:r>
              <a:rPr lang="ru-RU" dirty="0" smtClean="0">
                <a:solidFill>
                  <a:schemeClr val="tx2"/>
                </a:solidFill>
              </a:rPr>
              <a:t>дравоохранения</a:t>
            </a:r>
            <a:r>
              <a:rPr lang="ru-RU" dirty="0">
                <a:solidFill>
                  <a:schemeClr val="tx2"/>
                </a:solidFill>
              </a:rPr>
              <a:t>. Хотя в наше время уже многие медицинские университеты включают в свой курс изучение </a:t>
            </a:r>
            <a:r>
              <a:rPr lang="ru-RU" dirty="0" smtClean="0">
                <a:solidFill>
                  <a:schemeClr val="tx2"/>
                </a:solidFill>
              </a:rPr>
              <a:t>биологических активных </a:t>
            </a:r>
            <a:r>
              <a:rPr lang="ru-RU" dirty="0">
                <a:solidFill>
                  <a:schemeClr val="tx2"/>
                </a:solidFill>
              </a:rPr>
              <a:t>добавок (БАД), разных видов массажа, акупунктуры и других направлений нетрадиционной медицины. Некоторые люди весьма скептически относятся к результатам практического применения этих методов лечения, к этому надо относится лояльно, поскольку каждый вправе выбирать свой путь самостоятельно.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Используют ли «народную медицину» в настоящее </a:t>
            </a:r>
            <a:r>
              <a:rPr lang="ru-RU" sz="4400" dirty="0" smtClean="0"/>
              <a:t>время?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1460" y="1916832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Я считаю, что это не возможно, так как в лечебных растениях нельзя найти все необходимые компоненты. Например, для лечения </a:t>
            </a:r>
            <a:r>
              <a:rPr lang="ru-RU" dirty="0" err="1" smtClean="0">
                <a:solidFill>
                  <a:schemeClr val="tx2"/>
                </a:solidFill>
              </a:rPr>
              <a:t>ма</a:t>
            </a:r>
            <a:r>
              <a:rPr lang="en-US" dirty="0" smtClean="0">
                <a:solidFill>
                  <a:schemeClr val="tx2"/>
                </a:solidFill>
              </a:rPr>
              <a:t>c</a:t>
            </a:r>
            <a:r>
              <a:rPr lang="ru-RU" dirty="0" smtClean="0">
                <a:solidFill>
                  <a:schemeClr val="tx2"/>
                </a:solidFill>
              </a:rPr>
              <a:t>штабной болезни </a:t>
            </a:r>
            <a:r>
              <a:rPr lang="en-US" dirty="0" smtClean="0">
                <a:solidFill>
                  <a:schemeClr val="tx2"/>
                </a:solidFill>
              </a:rPr>
              <a:t>COVID-19 </a:t>
            </a:r>
            <a:r>
              <a:rPr lang="ru-RU" dirty="0" smtClean="0">
                <a:solidFill>
                  <a:schemeClr val="tx2"/>
                </a:solidFill>
              </a:rPr>
              <a:t>могут быть использованы (действенно) только лекарства, которые были изобретены в Национальном исследовательском центре </a:t>
            </a:r>
            <a:r>
              <a:rPr lang="ru-RU" dirty="0">
                <a:solidFill>
                  <a:schemeClr val="tx2"/>
                </a:solidFill>
              </a:rPr>
              <a:t>эпидемиологии и </a:t>
            </a:r>
            <a:r>
              <a:rPr lang="ru-RU" dirty="0" smtClean="0">
                <a:solidFill>
                  <a:schemeClr val="tx2"/>
                </a:solidFill>
              </a:rPr>
              <a:t>микробиологии и других центрах специалистами. В этом случае лекарственные растения не смогут спасти организм, облегчить симптомы или помочь победить болезнь. Но от гриппа и других вирусных заболеваний их можно применять ради профилактики. Я решила опросить наших учителей и медсестёр о том, пользуются ли они средствами «народной медицины», верят ли в неё и возможен ли по их мнению полный отказ от </a:t>
            </a:r>
            <a:r>
              <a:rPr lang="ru-RU" sz="2800" dirty="0" smtClean="0">
                <a:solidFill>
                  <a:schemeClr val="tx2"/>
                </a:solidFill>
              </a:rPr>
              <a:t>таблеток </a:t>
            </a:r>
            <a:r>
              <a:rPr lang="ru-RU" sz="2800" dirty="0">
                <a:solidFill>
                  <a:schemeClr val="tx2"/>
                </a:solidFill>
              </a:rPr>
              <a:t>и других лекарств </a:t>
            </a:r>
            <a:r>
              <a:rPr lang="ru-RU" sz="2800" dirty="0" smtClean="0">
                <a:solidFill>
                  <a:schemeClr val="tx2"/>
                </a:solidFill>
              </a:rPr>
              <a:t>в пользу «народной медицины»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1460" y="119675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Возможно ли полное </a:t>
            </a:r>
            <a:r>
              <a:rPr lang="ru-RU" sz="4400" dirty="0" smtClean="0"/>
              <a:t>замещение </a:t>
            </a:r>
            <a:r>
              <a:rPr lang="ru-RU" sz="4400" dirty="0"/>
              <a:t>таблеток и других лекарств </a:t>
            </a:r>
            <a:r>
              <a:rPr lang="ru-RU" sz="4400" dirty="0" smtClean="0"/>
              <a:t>на средства народной медицины</a:t>
            </a:r>
            <a:r>
              <a:rPr lang="en-US" sz="4400" dirty="0" smtClean="0"/>
              <a:t>?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9026" y="1196752"/>
            <a:ext cx="8505462" cy="324036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800" dirty="0" smtClean="0"/>
              <a:t>            АНОНИМНОЕ </a:t>
            </a:r>
            <a:r>
              <a:rPr lang="ru-RU" sz="2800" dirty="0"/>
              <a:t>АНКЕТИРОВАНИЕ</a:t>
            </a:r>
            <a:endParaRPr lang="ru-RU" sz="2400" dirty="0"/>
          </a:p>
          <a:p>
            <a:pPr marL="0" lvl="0" indent="0">
              <a:buNone/>
            </a:pPr>
            <a:r>
              <a:rPr lang="ru-RU" sz="2800" dirty="0">
                <a:solidFill>
                  <a:schemeClr val="tx2"/>
                </a:solidFill>
              </a:rPr>
              <a:t>Верите ли вы в народную медицину?</a:t>
            </a:r>
            <a:endParaRPr lang="ru-RU" sz="2400" dirty="0">
              <a:solidFill>
                <a:schemeClr val="tx2"/>
              </a:solidFill>
            </a:endParaRPr>
          </a:p>
          <a:p>
            <a:pPr lvl="1"/>
            <a:r>
              <a:rPr lang="ru-RU" dirty="0"/>
              <a:t>Да </a:t>
            </a:r>
            <a:endParaRPr lang="ru-RU" sz="2000" dirty="0"/>
          </a:p>
          <a:p>
            <a:pPr lvl="1"/>
            <a:r>
              <a:rPr lang="ru-RU" dirty="0"/>
              <a:t>Нет </a:t>
            </a:r>
            <a:endParaRPr lang="ru-RU" sz="2000" dirty="0"/>
          </a:p>
          <a:p>
            <a:pPr marL="0" lv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Используете </a:t>
            </a:r>
            <a:r>
              <a:rPr lang="ru-RU" sz="2800" dirty="0">
                <a:solidFill>
                  <a:schemeClr val="tx2"/>
                </a:solidFill>
              </a:rPr>
              <a:t>(использовали) ли вы народную медицину?</a:t>
            </a:r>
            <a:endParaRPr lang="ru-RU" sz="2400" dirty="0">
              <a:solidFill>
                <a:schemeClr val="tx2"/>
              </a:solidFill>
            </a:endParaRP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Да </a:t>
            </a:r>
            <a:endParaRPr lang="ru-RU" sz="2400" dirty="0">
              <a:solidFill>
                <a:schemeClr val="tx2"/>
              </a:solidFill>
            </a:endParaRPr>
          </a:p>
          <a:p>
            <a:pPr lvl="0"/>
            <a:r>
              <a:rPr lang="ru-RU" sz="2800" dirty="0">
                <a:solidFill>
                  <a:schemeClr val="tx2"/>
                </a:solidFill>
              </a:rPr>
              <a:t>Нет </a:t>
            </a:r>
            <a:endParaRPr lang="ru-RU" sz="24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 Как </a:t>
            </a:r>
            <a:r>
              <a:rPr lang="ru-RU" sz="2800" dirty="0">
                <a:solidFill>
                  <a:schemeClr val="tx2"/>
                </a:solidFill>
              </a:rPr>
              <a:t>Вы считаете, возможно ли полное использовать народную медицину вместо лекарственных препаратов?</a:t>
            </a:r>
            <a:endParaRPr lang="ru-RU" sz="2400" dirty="0">
              <a:solidFill>
                <a:schemeClr val="tx2"/>
              </a:solidFill>
            </a:endParaRPr>
          </a:p>
          <a:p>
            <a:pPr lvl="1"/>
            <a:r>
              <a:rPr lang="ru-RU" dirty="0"/>
              <a:t>Да </a:t>
            </a:r>
            <a:endParaRPr lang="ru-RU" sz="2000" dirty="0"/>
          </a:p>
          <a:p>
            <a:pPr lvl="1"/>
            <a:r>
              <a:rPr lang="ru-RU" dirty="0"/>
              <a:t>Нет 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4340" y="-171400"/>
            <a:ext cx="8229600" cy="1219200"/>
          </a:xfrm>
        </p:spPr>
        <p:txBody>
          <a:bodyPr/>
          <a:lstStyle/>
          <a:p>
            <a:r>
              <a:rPr lang="ru-RU" dirty="0" smtClean="0"/>
              <a:t>Анкета для учителей и медсестёр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Существуют 3 классификации видов растений и способов их сбора. Для каждой части растений существуют примерно одинаковые правила заготовки, но есть и дополнения. «Народную медицину» активно используют и в настоящее время, но вместо лекарственных препаратов средства «народной медицины» использовать НЕЛЬЗЯ.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/>
          <a:lstStyle/>
          <a:p>
            <a:r>
              <a:rPr lang="ru-RU" dirty="0" smtClean="0"/>
              <a:t>Многие люди не знают, что казалось бы обычные растения могут быть лечебными. Давайте я вам о них расскажу.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3068960"/>
            <a:ext cx="8229600" cy="12192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tx2"/>
                </a:solidFill>
              </a:rPr>
              <a:t>СПАСИБО ЗА ВНИМАНИЕ!</a:t>
            </a:r>
            <a:endParaRPr lang="ru-RU" sz="6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https://www.pesticidy.ru/ps-content/literature/files/122-Terehin_3561_instructions.pdf#:~:text=</a:t>
            </a:r>
            <a:r>
              <a:rPr lang="ru-RU" dirty="0" smtClean="0">
                <a:solidFill>
                  <a:schemeClr val="bg1"/>
                </a:solidFill>
                <a:hlinkClick r:id="rId2"/>
              </a:rPr>
              <a:t>Лекарственные%20растения%20—%20обширная%20группа,с%20лечебными%20или%20профилактическими%20целями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https://medicina.dobro-est.com/myata-lechebnyie-svoystva-primenenie-protivopokazaniya-i-retseptyi-iz-myatyi-perechnoy.html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chemeClr val="bg1"/>
                </a:solidFill>
                <a:hlinkClick r:id="rId4"/>
              </a:rPr>
              <a:t>http://rodinarus.ru/zdorove/narodnaya-meditsina/3-pravila-sbora-i-sushki-lekarstvennykh-rastenij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chemeClr val="bg1"/>
                </a:solidFill>
                <a:hlinkClick r:id="rId5"/>
              </a:rPr>
              <a:t>http://primacad.ru/sveden/files/36.05.01_Veterinariya_Uchebnoe_posobie_po_lekarstvennym_i_yadovitym_rasteniyam_DV.pdf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chemeClr val="bg1"/>
                </a:solidFill>
                <a:hlinkClick r:id="rId6"/>
              </a:rPr>
              <a:t>http://library.bashgmu.ru/elibdoc/elib719.1.pdf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en-US" dirty="0">
                <a:solidFill>
                  <a:schemeClr val="bg1"/>
                </a:solidFill>
                <a:hlinkClick r:id="rId7"/>
              </a:rPr>
              <a:t>http://edrj.ru/article/05-10-2018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 Земле растут разнообразные растения с лечебными свойствами, которые дают возможность человеку вылечить некоторые заболевания, известные человеку с давних пор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7776864" cy="360040"/>
          </a:xfrm>
          <a:ln>
            <a:noFill/>
          </a:ln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000" dirty="0" smtClean="0"/>
              <a:t>Какие лечебные растения есть в моём городе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000" dirty="0" smtClean="0"/>
              <a:t> Есть ли классификация трав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000" dirty="0" smtClean="0"/>
              <a:t> Есть ли правила сбора, сушки растений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000" dirty="0" smtClean="0"/>
              <a:t> Происхождение «народной медицины».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000" dirty="0" smtClean="0"/>
              <a:t> Используют ли «народную медицину» в настоящее время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ru-RU" sz="2000" dirty="0" smtClean="0"/>
              <a:t> Возможно ли полное замещение таблеток и других лекарств на средства народной медицины</a:t>
            </a:r>
            <a:r>
              <a:rPr lang="en-US" sz="2000" dirty="0" smtClean="0"/>
              <a:t>?</a:t>
            </a:r>
            <a:r>
              <a:rPr lang="ru-RU" sz="2000" dirty="0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Проблемные 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Изучить свойства лекарственных растений;</a:t>
            </a:r>
          </a:p>
          <a:p>
            <a:pPr fontAlgn="base"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Узнать о возможности использования растений вместо химических препаратов;</a:t>
            </a:r>
          </a:p>
          <a:p>
            <a:pPr fontAlgn="base"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Создать продукт на тему «Лечебные растения,</a:t>
            </a:r>
            <a:br>
              <a:rPr lang="ru-RU" dirty="0" smtClean="0"/>
            </a:br>
            <a:r>
              <a:rPr lang="ru-RU" dirty="0" smtClean="0"/>
              <a:t> травы и их применение»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4544" y="3645024"/>
            <a:ext cx="9468544" cy="2520280"/>
          </a:xfrm>
        </p:spPr>
        <p:txBody>
          <a:bodyPr/>
          <a:lstStyle/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1-2 недели мая – выбор темы и предмета проекта;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3-4 недели мая – поиск информации на тему проекта;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1-2 недели июня - работа над проблемой, актуальностью, проблемными вопросами и </a:t>
            </a:r>
            <a:r>
              <a:rPr lang="ru-RU" dirty="0" err="1" smtClean="0"/>
              <a:t>тд</a:t>
            </a:r>
            <a:r>
              <a:rPr lang="ru-RU" dirty="0" smtClean="0"/>
              <a:t>. Начало реализации проекта;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3-4 недели июня – начало работы над продуктом проекта;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1-2 недели июля – подготовка анкеты; 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 подготовки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3-4 недели июля – оформление текста и проекта;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август–октябрь – подготовка продукта;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ноябрь– доработка проекта;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январь – защита.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 подготовки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Сделать презентацию на тему проекта;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Сделать продукт на тему проекта;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/>
              <a:t>  Поделиться новой информацией с одноклассницами.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Одуванчик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Тысячелистник</a:t>
            </a:r>
            <a:endParaRPr lang="ru-RU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Пижма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Полынь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Мать-и-мачеха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Н</a:t>
            </a:r>
            <a:r>
              <a:rPr lang="ru-RU" sz="2400" dirty="0" smtClean="0">
                <a:solidFill>
                  <a:schemeClr val="tx2"/>
                </a:solidFill>
              </a:rPr>
              <a:t>ивяник обыкновенный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Лопух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Осот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</a:t>
            </a:r>
            <a:r>
              <a:rPr lang="ru-RU" sz="2400" dirty="0" smtClean="0">
                <a:solidFill>
                  <a:schemeClr val="tx2"/>
                </a:solidFill>
              </a:rPr>
              <a:t>евясил </a:t>
            </a:r>
            <a:r>
              <a:rPr lang="ru-RU" sz="2400" dirty="0" err="1" smtClean="0">
                <a:solidFill>
                  <a:schemeClr val="tx2"/>
                </a:solidFill>
              </a:rPr>
              <a:t>иволистный</a:t>
            </a:r>
            <a:r>
              <a:rPr lang="ru-RU" sz="2400" dirty="0" smtClean="0">
                <a:solidFill>
                  <a:schemeClr val="tx2"/>
                </a:solidFill>
              </a:rPr>
              <a:t> (</a:t>
            </a:r>
            <a:r>
              <a:rPr lang="ru-RU" sz="2400" dirty="0" err="1" smtClean="0">
                <a:solidFill>
                  <a:schemeClr val="tx2"/>
                </a:solidFill>
              </a:rPr>
              <a:t>скерда</a:t>
            </a:r>
            <a:r>
              <a:rPr lang="ru-RU" sz="2400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Чертополох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лекарственные растения есть  в Красноярске 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222613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222613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14142</TotalTime>
  <Words>966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Лечебные растения,  травы, их применение и употребление</vt:lpstr>
      <vt:lpstr>Проблема</vt:lpstr>
      <vt:lpstr>Актуальность</vt:lpstr>
      <vt:lpstr>Проблемные вопросы</vt:lpstr>
      <vt:lpstr>Цель</vt:lpstr>
      <vt:lpstr>План подготовки проекта</vt:lpstr>
      <vt:lpstr>План подготовки проекта</vt:lpstr>
      <vt:lpstr>Задачи</vt:lpstr>
      <vt:lpstr>Какие лекарственные растения есть  в Красноярске ?</vt:lpstr>
      <vt:lpstr>Существуют ли классификации лечебных растений?</vt:lpstr>
      <vt:lpstr>Есть ли правила сбора, сушки растений?</vt:lpstr>
      <vt:lpstr>Происхождение «народной медицины»</vt:lpstr>
      <vt:lpstr>Используют ли «народную медицину» в настоящее время?</vt:lpstr>
      <vt:lpstr>Возможно ли полное замещение таблеток и других лекарств на средства народной медицины?  </vt:lpstr>
      <vt:lpstr>Анкета для учителей и медсестёр</vt:lpstr>
      <vt:lpstr>Результаты</vt:lpstr>
      <vt:lpstr>Результаты</vt:lpstr>
      <vt:lpstr>Результаты</vt:lpstr>
      <vt:lpstr>ВЫВОДЫ</vt:lpstr>
      <vt:lpstr>СПАСИБО ЗА ВНИМАНИЕ!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Светланка</dc:creator>
  <cp:lastModifiedBy>Светланка</cp:lastModifiedBy>
  <cp:revision>272</cp:revision>
  <dcterms:created xsi:type="dcterms:W3CDTF">2021-04-21T12:14:09Z</dcterms:created>
  <dcterms:modified xsi:type="dcterms:W3CDTF">2023-04-06T14:26:27Z</dcterms:modified>
</cp:coreProperties>
</file>