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0" r:id="rId6"/>
    <p:sldId id="263" r:id="rId7"/>
    <p:sldId id="264" r:id="rId8"/>
    <p:sldId id="261" r:id="rId9"/>
    <p:sldId id="268" r:id="rId10"/>
    <p:sldId id="262" r:id="rId11"/>
    <p:sldId id="265" r:id="rId12"/>
    <p:sldId id="266"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Лист1!$B$1</c:f>
              <c:strCache>
                <c:ptCount val="1"/>
                <c:pt idx="0">
                  <c:v>Структура пластиковых отходов в составе ТКО</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extLst>
              <c:ext xmlns:c16="http://schemas.microsoft.com/office/drawing/2014/chart" uri="{C3380CC4-5D6E-409C-BE32-E72D297353CC}">
                <c16:uniqueId val="{00000001-F610-4E9A-99C2-8D0DD9F5A7BD}"/>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extLst>
              <c:ext xmlns:c16="http://schemas.microsoft.com/office/drawing/2014/chart" uri="{C3380CC4-5D6E-409C-BE32-E72D297353CC}">
                <c16:uniqueId val="{00000003-F610-4E9A-99C2-8D0DD9F5A7BD}"/>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extLst>
              <c:ext xmlns:c16="http://schemas.microsoft.com/office/drawing/2014/chart" uri="{C3380CC4-5D6E-409C-BE32-E72D297353CC}">
                <c16:uniqueId val="{00000005-F610-4E9A-99C2-8D0DD9F5A7BD}"/>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extLst>
              <c:ext xmlns:c16="http://schemas.microsoft.com/office/drawing/2014/chart" uri="{C3380CC4-5D6E-409C-BE32-E72D297353CC}">
                <c16:uniqueId val="{00000007-F610-4E9A-99C2-8D0DD9F5A7BD}"/>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dLblPos val="ctr"/>
            <c:showLegendKey val="0"/>
            <c:showVal val="0"/>
            <c:showCatName val="0"/>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Лист1!$A$2:$A$5</c:f>
              <c:strCache>
                <c:ptCount val="4"/>
                <c:pt idx="0">
                  <c:v>Упаковка</c:v>
                </c:pt>
                <c:pt idx="1">
                  <c:v>Упаковачная плёнка</c:v>
                </c:pt>
                <c:pt idx="2">
                  <c:v>ПЭТ-бутылки</c:v>
                </c:pt>
                <c:pt idx="3">
                  <c:v>Прочее</c:v>
                </c:pt>
              </c:strCache>
            </c:strRef>
          </c:cat>
          <c:val>
            <c:numRef>
              <c:f>Лист1!$B$2:$B$5</c:f>
              <c:numCache>
                <c:formatCode>General</c:formatCode>
                <c:ptCount val="4"/>
                <c:pt idx="0">
                  <c:v>42</c:v>
                </c:pt>
                <c:pt idx="1">
                  <c:v>35</c:v>
                </c:pt>
                <c:pt idx="2">
                  <c:v>12</c:v>
                </c:pt>
                <c:pt idx="3">
                  <c:v>11</c:v>
                </c:pt>
              </c:numCache>
            </c:numRef>
          </c:val>
          <c:extLst>
            <c:ext xmlns:c16="http://schemas.microsoft.com/office/drawing/2014/chart" uri="{C3380CC4-5D6E-409C-BE32-E72D297353CC}">
              <c16:uniqueId val="{00000008-F610-4E9A-99C2-8D0DD9F5A7BD}"/>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ru-RU"/>
          </a:p>
        </c:txPr>
      </c:legendEntry>
      <c:legendEntry>
        <c:idx val="1"/>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ru-RU"/>
          </a:p>
        </c:txPr>
      </c:legendEntry>
      <c:legendEntry>
        <c:idx val="2"/>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ru-RU"/>
          </a:p>
        </c:txPr>
      </c:legendEntry>
      <c:legendEntry>
        <c:idx val="3"/>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ru-RU"/>
          </a:p>
        </c:txPr>
      </c:legendEntry>
      <c:layout>
        <c:manualLayout>
          <c:xMode val="edge"/>
          <c:yMode val="edge"/>
          <c:x val="0.67999882509369725"/>
          <c:y val="2.9964703790210934E-2"/>
          <c:w val="0.31603558446379415"/>
          <c:h val="0.84633832457054825"/>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ru-RU"/>
              <a:t>Образец заголовка</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703515C1-C1A8-4E88-83C9-64FDA9776D3B}" type="datetimeFigureOut">
              <a:rPr lang="ru-RU" smtClean="0"/>
              <a:t>21.03.2023</a:t>
            </a:fld>
            <a:endParaRPr lang="ru-RU"/>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ru-RU"/>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2E37971B-9A4F-4128-9A3D-B6068AEB26D4}" type="slidenum">
              <a:rPr lang="ru-RU" smtClean="0"/>
              <a:t>‹#›</a:t>
            </a:fld>
            <a:endParaRPr lang="ru-RU"/>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76344118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03515C1-C1A8-4E88-83C9-64FDA9776D3B}" type="datetimeFigureOut">
              <a:rPr lang="ru-RU" smtClean="0"/>
              <a:t>21.03.2023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E37971B-9A4F-4128-9A3D-B6068AEB26D4}" type="slidenum">
              <a:rPr lang="ru-RU" smtClean="0"/>
              <a:t>‹#›</a:t>
            </a:fld>
            <a:endParaRPr lang="ru-RU"/>
          </a:p>
        </p:txBody>
      </p:sp>
    </p:spTree>
    <p:extLst>
      <p:ext uri="{BB962C8B-B14F-4D97-AF65-F5344CB8AC3E}">
        <p14:creationId xmlns:p14="http://schemas.microsoft.com/office/powerpoint/2010/main" val="1848951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03515C1-C1A8-4E88-83C9-64FDA9776D3B}" type="datetimeFigureOut">
              <a:rPr lang="ru-RU" smtClean="0"/>
              <a:t>21.03.2023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E37971B-9A4F-4128-9A3D-B6068AEB26D4}" type="slidenum">
              <a:rPr lang="ru-RU" smtClean="0"/>
              <a:t>‹#›</a:t>
            </a:fld>
            <a:endParaRPr lang="ru-RU"/>
          </a:p>
        </p:txBody>
      </p:sp>
    </p:spTree>
    <p:extLst>
      <p:ext uri="{BB962C8B-B14F-4D97-AF65-F5344CB8AC3E}">
        <p14:creationId xmlns:p14="http://schemas.microsoft.com/office/powerpoint/2010/main" val="1446194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03515C1-C1A8-4E88-83C9-64FDA9776D3B}" type="datetimeFigureOut">
              <a:rPr lang="ru-RU" smtClean="0"/>
              <a:t>21.03.2023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E37971B-9A4F-4128-9A3D-B6068AEB26D4}" type="slidenum">
              <a:rPr lang="ru-RU" smtClean="0"/>
              <a:t>‹#›</a:t>
            </a:fld>
            <a:endParaRPr lang="ru-RU"/>
          </a:p>
        </p:txBody>
      </p:sp>
    </p:spTree>
    <p:extLst>
      <p:ext uri="{BB962C8B-B14F-4D97-AF65-F5344CB8AC3E}">
        <p14:creationId xmlns:p14="http://schemas.microsoft.com/office/powerpoint/2010/main" val="2983949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703515C1-C1A8-4E88-83C9-64FDA9776D3B}" type="datetimeFigureOut">
              <a:rPr lang="ru-RU" smtClean="0"/>
              <a:t>21.03.2023</a:t>
            </a:fld>
            <a:endParaRPr lang="ru-RU"/>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ru-RU"/>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2E37971B-9A4F-4128-9A3D-B6068AEB26D4}" type="slidenum">
              <a:rPr lang="ru-RU" smtClean="0"/>
              <a:t>‹#›</a:t>
            </a:fld>
            <a:endParaRPr lang="ru-RU"/>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29185801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a:t>Образец заголовка</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703515C1-C1A8-4E88-83C9-64FDA9776D3B}" type="datetimeFigureOut">
              <a:rPr lang="ru-RU" smtClean="0"/>
              <a:t>21.03.2023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E37971B-9A4F-4128-9A3D-B6068AEB26D4}" type="slidenum">
              <a:rPr lang="ru-RU" smtClean="0"/>
              <a:t>‹#›</a:t>
            </a:fld>
            <a:endParaRPr lang="ru-RU"/>
          </a:p>
        </p:txBody>
      </p:sp>
    </p:spTree>
    <p:extLst>
      <p:ext uri="{BB962C8B-B14F-4D97-AF65-F5344CB8AC3E}">
        <p14:creationId xmlns:p14="http://schemas.microsoft.com/office/powerpoint/2010/main" val="2425315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703515C1-C1A8-4E88-83C9-64FDA9776D3B}" type="datetimeFigureOut">
              <a:rPr lang="ru-RU" smtClean="0"/>
              <a:t>21.03.2023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E37971B-9A4F-4128-9A3D-B6068AEB26D4}" type="slidenum">
              <a:rPr lang="ru-RU" smtClean="0"/>
              <a:t>‹#›</a:t>
            </a:fld>
            <a:endParaRPr lang="ru-RU"/>
          </a:p>
        </p:txBody>
      </p:sp>
    </p:spTree>
    <p:extLst>
      <p:ext uri="{BB962C8B-B14F-4D97-AF65-F5344CB8AC3E}">
        <p14:creationId xmlns:p14="http://schemas.microsoft.com/office/powerpoint/2010/main" val="3773369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703515C1-C1A8-4E88-83C9-64FDA9776D3B}" type="datetimeFigureOut">
              <a:rPr lang="ru-RU" smtClean="0"/>
              <a:t>21.03.2023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E37971B-9A4F-4128-9A3D-B6068AEB26D4}" type="slidenum">
              <a:rPr lang="ru-RU" smtClean="0"/>
              <a:t>‹#›</a:t>
            </a:fld>
            <a:endParaRPr lang="ru-RU"/>
          </a:p>
        </p:txBody>
      </p:sp>
    </p:spTree>
    <p:extLst>
      <p:ext uri="{BB962C8B-B14F-4D97-AF65-F5344CB8AC3E}">
        <p14:creationId xmlns:p14="http://schemas.microsoft.com/office/powerpoint/2010/main" val="3975445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3515C1-C1A8-4E88-83C9-64FDA9776D3B}" type="datetimeFigureOut">
              <a:rPr lang="ru-RU" smtClean="0"/>
              <a:t>21.03.2023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E37971B-9A4F-4128-9A3D-B6068AEB26D4}" type="slidenum">
              <a:rPr lang="ru-RU" smtClean="0"/>
              <a:t>‹#›</a:t>
            </a:fld>
            <a:endParaRPr lang="ru-RU"/>
          </a:p>
        </p:txBody>
      </p:sp>
    </p:spTree>
    <p:extLst>
      <p:ext uri="{BB962C8B-B14F-4D97-AF65-F5344CB8AC3E}">
        <p14:creationId xmlns:p14="http://schemas.microsoft.com/office/powerpoint/2010/main" val="3022809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ru-RU"/>
              <a:t>Образец заголовка</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703515C1-C1A8-4E88-83C9-64FDA9776D3B}" type="datetimeFigureOut">
              <a:rPr lang="ru-RU" smtClean="0"/>
              <a:t>21.03.2023</a:t>
            </a:fld>
            <a:endParaRPr lang="ru-RU"/>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2E37971B-9A4F-4128-9A3D-B6068AEB26D4}" type="slidenum">
              <a:rPr lang="ru-RU" smtClean="0"/>
              <a:t>‹#›</a:t>
            </a:fld>
            <a:endParaRPr lang="ru-RU"/>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05646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703515C1-C1A8-4E88-83C9-64FDA9776D3B}" type="datetimeFigureOut">
              <a:rPr lang="ru-RU" smtClean="0"/>
              <a:t>21.03.2023</a:t>
            </a:fld>
            <a:endParaRPr lang="ru-RU"/>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2E37971B-9A4F-4128-9A3D-B6068AEB26D4}" type="slidenum">
              <a:rPr lang="ru-RU" smtClean="0"/>
              <a:t>‹#›</a:t>
            </a:fld>
            <a:endParaRPr lang="ru-RU"/>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60872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703515C1-C1A8-4E88-83C9-64FDA9776D3B}" type="datetimeFigureOut">
              <a:rPr lang="ru-RU" smtClean="0"/>
              <a:t>21.03.2023</a:t>
            </a:fld>
            <a:endParaRPr lang="ru-RU"/>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ru-RU"/>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2E37971B-9A4F-4128-9A3D-B6068AEB26D4}" type="slidenum">
              <a:rPr lang="ru-RU" smtClean="0"/>
              <a:t>‹#›</a:t>
            </a:fld>
            <a:endParaRPr lang="ru-RU"/>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7046322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BEB6CDF-09BD-4804-9FA1-46BB5F5757FA}"/>
              </a:ext>
            </a:extLst>
          </p:cNvPr>
          <p:cNvSpPr>
            <a:spLocks noGrp="1"/>
          </p:cNvSpPr>
          <p:nvPr>
            <p:ph type="ctrTitle"/>
          </p:nvPr>
        </p:nvSpPr>
        <p:spPr/>
        <p:txBody>
          <a:bodyPr>
            <a:normAutofit/>
          </a:bodyPr>
          <a:lstStyle/>
          <a:p>
            <a:r>
              <a:rPr lang="ru-RU" sz="3600" b="1" dirty="0">
                <a:effectLst/>
                <a:latin typeface="Times New Roman" panose="02020603050405020304" pitchFamily="18" charset="0"/>
                <a:ea typeface="Times New Roman" panose="02020603050405020304" pitchFamily="18" charset="0"/>
              </a:rPr>
              <a:t>БИЗНЕС-ПЛАН ПРЕДПРИЯТИЯ ПО ПРОИЗВОДСТВУ МЕБЕЛИ ДЛЯ ЖИВОТНЫХ ИЗ ПЕРЕРАБОТАННОГО ПЛАСТИКА</a:t>
            </a:r>
            <a:endParaRPr lang="ru-RU" sz="3600" dirty="0"/>
          </a:p>
        </p:txBody>
      </p:sp>
      <p:sp>
        <p:nvSpPr>
          <p:cNvPr id="6" name="Подзаголовок 5">
            <a:extLst>
              <a:ext uri="{FF2B5EF4-FFF2-40B4-BE49-F238E27FC236}">
                <a16:creationId xmlns:a16="http://schemas.microsoft.com/office/drawing/2014/main" id="{F8DC9D2A-29A0-4486-83C4-58747B642A61}"/>
              </a:ext>
            </a:extLst>
          </p:cNvPr>
          <p:cNvSpPr>
            <a:spLocks noGrp="1"/>
          </p:cNvSpPr>
          <p:nvPr>
            <p:ph type="subTitle" idx="1"/>
          </p:nvPr>
        </p:nvSpPr>
        <p:spPr>
          <a:xfrm>
            <a:off x="-225829" y="4192172"/>
            <a:ext cx="4929028" cy="2665828"/>
          </a:xfrm>
        </p:spPr>
        <p:txBody>
          <a:bodyPr>
            <a:normAutofit fontScale="92500" lnSpcReduction="20000"/>
          </a:bodyPr>
          <a:lstStyle/>
          <a:p>
            <a:pPr algn="r">
              <a:lnSpc>
                <a:spcPct val="115000"/>
              </a:lnSpc>
            </a:pPr>
            <a:r>
              <a:rPr lang="ru-RU" sz="1800" dirty="0">
                <a:solidFill>
                  <a:srgbClr val="000000"/>
                </a:solidFill>
                <a:effectLst/>
                <a:latin typeface="Times New Roman" panose="02020603050405020304" pitchFamily="18" charset="0"/>
                <a:ea typeface="Times New Roman" panose="02020603050405020304" pitchFamily="18" charset="0"/>
              </a:rPr>
              <a:t>ВЫПОЛНИЛИ:</a:t>
            </a:r>
            <a:endParaRPr lang="ru-RU" sz="1800" dirty="0">
              <a:solidFill>
                <a:srgbClr val="000000"/>
              </a:solidFill>
              <a:effectLst/>
              <a:latin typeface="Arial" panose="020B0604020202020204" pitchFamily="34" charset="0"/>
              <a:ea typeface="Arial" panose="020B0604020202020204" pitchFamily="34" charset="0"/>
            </a:endParaRPr>
          </a:p>
          <a:p>
            <a:pPr algn="r">
              <a:lnSpc>
                <a:spcPct val="115000"/>
              </a:lnSpc>
            </a:pPr>
            <a:r>
              <a:rPr lang="ru-RU" sz="1800" dirty="0">
                <a:solidFill>
                  <a:srgbClr val="000000"/>
                </a:solidFill>
                <a:effectLst/>
                <a:latin typeface="Times New Roman" panose="02020603050405020304" pitchFamily="18" charset="0"/>
                <a:ea typeface="Times New Roman" panose="02020603050405020304" pitchFamily="18" charset="0"/>
              </a:rPr>
              <a:t>ученицы 10 «К» класса</a:t>
            </a:r>
            <a:endParaRPr lang="ru-RU" sz="1800" dirty="0">
              <a:solidFill>
                <a:srgbClr val="000000"/>
              </a:solidFill>
              <a:effectLst/>
              <a:latin typeface="Arial" panose="020B0604020202020204" pitchFamily="34" charset="0"/>
              <a:ea typeface="Arial" panose="020B0604020202020204" pitchFamily="34" charset="0"/>
            </a:endParaRPr>
          </a:p>
          <a:p>
            <a:pPr algn="r">
              <a:lnSpc>
                <a:spcPct val="115000"/>
              </a:lnSpc>
            </a:pPr>
            <a:r>
              <a:rPr lang="ru-RU" sz="1800" dirty="0">
                <a:solidFill>
                  <a:srgbClr val="000000"/>
                </a:solidFill>
                <a:effectLst/>
                <a:latin typeface="Times New Roman" panose="02020603050405020304" pitchFamily="18" charset="0"/>
                <a:ea typeface="Times New Roman" panose="02020603050405020304" pitchFamily="18" charset="0"/>
              </a:rPr>
              <a:t>Зотова Маргарита Анатольевна</a:t>
            </a:r>
            <a:endParaRPr lang="ru-RU" sz="1800" dirty="0">
              <a:solidFill>
                <a:srgbClr val="000000"/>
              </a:solidFill>
              <a:effectLst/>
              <a:latin typeface="Arial" panose="020B0604020202020204" pitchFamily="34" charset="0"/>
              <a:ea typeface="Arial" panose="020B0604020202020204" pitchFamily="34" charset="0"/>
            </a:endParaRPr>
          </a:p>
          <a:p>
            <a:pPr algn="r">
              <a:lnSpc>
                <a:spcPct val="115000"/>
              </a:lnSpc>
            </a:pPr>
            <a:r>
              <a:rPr lang="ru-RU" sz="1800" dirty="0">
                <a:solidFill>
                  <a:srgbClr val="000000"/>
                </a:solidFill>
                <a:effectLst/>
                <a:latin typeface="Times New Roman" panose="02020603050405020304" pitchFamily="18" charset="0"/>
                <a:ea typeface="Times New Roman" panose="02020603050405020304" pitchFamily="18" charset="0"/>
              </a:rPr>
              <a:t>Яковлева Ангелина Юрьевна</a:t>
            </a:r>
            <a:endParaRPr lang="ru-RU" sz="1800" dirty="0">
              <a:solidFill>
                <a:srgbClr val="000000"/>
              </a:solidFill>
              <a:effectLst/>
              <a:latin typeface="Arial" panose="020B0604020202020204" pitchFamily="34" charset="0"/>
              <a:ea typeface="Arial" panose="020B0604020202020204" pitchFamily="34" charset="0"/>
            </a:endParaRPr>
          </a:p>
          <a:p>
            <a:pPr algn="r">
              <a:lnSpc>
                <a:spcPct val="115000"/>
              </a:lnSpc>
            </a:pPr>
            <a:r>
              <a:rPr lang="ru-RU" sz="1800" dirty="0">
                <a:solidFill>
                  <a:srgbClr val="000000"/>
                </a:solidFill>
                <a:effectLst/>
                <a:latin typeface="Times New Roman" panose="02020603050405020304" pitchFamily="18" charset="0"/>
                <a:ea typeface="Times New Roman" panose="02020603050405020304" pitchFamily="18" charset="0"/>
              </a:rPr>
              <a:t> </a:t>
            </a:r>
            <a:endParaRPr lang="ru-RU" sz="1800" dirty="0">
              <a:solidFill>
                <a:srgbClr val="000000"/>
              </a:solidFill>
              <a:effectLst/>
              <a:latin typeface="Arial" panose="020B0604020202020204" pitchFamily="34" charset="0"/>
              <a:ea typeface="Arial" panose="020B0604020202020204" pitchFamily="34" charset="0"/>
            </a:endParaRPr>
          </a:p>
          <a:p>
            <a:pPr algn="r">
              <a:lnSpc>
                <a:spcPct val="115000"/>
              </a:lnSpc>
            </a:pPr>
            <a:r>
              <a:rPr lang="ru-RU" sz="1800" dirty="0">
                <a:solidFill>
                  <a:srgbClr val="000000"/>
                </a:solidFill>
                <a:effectLst/>
                <a:latin typeface="Times New Roman" panose="02020603050405020304" pitchFamily="18" charset="0"/>
                <a:ea typeface="Times New Roman" panose="02020603050405020304" pitchFamily="18" charset="0"/>
              </a:rPr>
              <a:t>НАУЧНЫЙ РУКОВОДИТЕЛЬ:</a:t>
            </a:r>
            <a:endParaRPr lang="ru-RU" sz="1800" dirty="0">
              <a:solidFill>
                <a:srgbClr val="000000"/>
              </a:solidFill>
              <a:effectLst/>
              <a:latin typeface="Arial" panose="020B0604020202020204" pitchFamily="34" charset="0"/>
              <a:ea typeface="Arial" panose="020B0604020202020204" pitchFamily="34" charset="0"/>
            </a:endParaRPr>
          </a:p>
          <a:p>
            <a:pPr algn="r">
              <a:lnSpc>
                <a:spcPct val="115000"/>
              </a:lnSpc>
            </a:pPr>
            <a:r>
              <a:rPr lang="ru-RU" sz="1800" dirty="0">
                <a:solidFill>
                  <a:srgbClr val="000000"/>
                </a:solidFill>
                <a:effectLst/>
                <a:latin typeface="Times New Roman" panose="02020603050405020304" pitchFamily="18" charset="0"/>
                <a:ea typeface="Times New Roman" panose="02020603050405020304" pitchFamily="18" charset="0"/>
              </a:rPr>
              <a:t>учитель</a:t>
            </a:r>
            <a:endParaRPr lang="ru-RU" sz="1800" dirty="0">
              <a:solidFill>
                <a:srgbClr val="000000"/>
              </a:solidFill>
              <a:effectLst/>
              <a:latin typeface="Arial" panose="020B0604020202020204" pitchFamily="34" charset="0"/>
              <a:ea typeface="Arial" panose="020B0604020202020204" pitchFamily="34" charset="0"/>
            </a:endParaRPr>
          </a:p>
          <a:p>
            <a:pPr algn="r">
              <a:lnSpc>
                <a:spcPct val="115000"/>
              </a:lnSpc>
            </a:pPr>
            <a:r>
              <a:rPr lang="ru-RU" sz="1800" dirty="0">
                <a:solidFill>
                  <a:srgbClr val="000000"/>
                </a:solidFill>
                <a:effectLst/>
                <a:latin typeface="Times New Roman" panose="02020603050405020304" pitchFamily="18" charset="0"/>
                <a:ea typeface="Times New Roman" panose="02020603050405020304" pitchFamily="18" charset="0"/>
              </a:rPr>
              <a:t>Алиев Хасан </a:t>
            </a:r>
            <a:r>
              <a:rPr lang="ru-RU" sz="1800" dirty="0" err="1">
                <a:solidFill>
                  <a:srgbClr val="000000"/>
                </a:solidFill>
                <a:effectLst/>
                <a:latin typeface="Times New Roman" panose="02020603050405020304" pitchFamily="18" charset="0"/>
                <a:ea typeface="Times New Roman" panose="02020603050405020304" pitchFamily="18" charset="0"/>
              </a:rPr>
              <a:t>Шевкетович</a:t>
            </a:r>
            <a:endParaRPr lang="ru-RU" sz="1800" dirty="0">
              <a:solidFill>
                <a:srgbClr val="000000"/>
              </a:solidFill>
              <a:effectLst/>
              <a:latin typeface="Arial" panose="020B0604020202020204" pitchFamily="34" charset="0"/>
              <a:ea typeface="Arial" panose="020B0604020202020204" pitchFamily="34" charset="0"/>
            </a:endParaRPr>
          </a:p>
          <a:p>
            <a:pPr algn="r">
              <a:lnSpc>
                <a:spcPct val="115000"/>
              </a:lnSpc>
            </a:pPr>
            <a:r>
              <a:rPr lang="ru-RU" sz="1800" dirty="0">
                <a:solidFill>
                  <a:srgbClr val="000000"/>
                </a:solidFill>
                <a:effectLst/>
                <a:latin typeface="Times New Roman" panose="02020603050405020304" pitchFamily="18" charset="0"/>
                <a:ea typeface="Times New Roman" panose="02020603050405020304" pitchFamily="18" charset="0"/>
              </a:rPr>
              <a:t>консультант </a:t>
            </a:r>
            <a:endParaRPr lang="ru-RU" sz="1800" dirty="0">
              <a:solidFill>
                <a:srgbClr val="000000"/>
              </a:solidFill>
              <a:effectLst/>
              <a:latin typeface="Arial" panose="020B0604020202020204" pitchFamily="34" charset="0"/>
              <a:ea typeface="Arial" panose="020B0604020202020204" pitchFamily="34" charset="0"/>
            </a:endParaRPr>
          </a:p>
          <a:p>
            <a:pPr algn="r">
              <a:lnSpc>
                <a:spcPct val="115000"/>
              </a:lnSpc>
            </a:pPr>
            <a:r>
              <a:rPr lang="ru-RU" sz="1800" dirty="0">
                <a:solidFill>
                  <a:srgbClr val="000000"/>
                </a:solidFill>
                <a:effectLst/>
                <a:latin typeface="Times New Roman" panose="02020603050405020304" pitchFamily="18" charset="0"/>
                <a:ea typeface="Times New Roman" panose="02020603050405020304" pitchFamily="18" charset="0"/>
              </a:rPr>
              <a:t>Голощапова Людмила Вячеславовна</a:t>
            </a:r>
            <a:endParaRPr lang="ru-RU" sz="1800" dirty="0">
              <a:solidFill>
                <a:srgbClr val="000000"/>
              </a:solidFill>
              <a:effectLst/>
              <a:latin typeface="Arial" panose="020B0604020202020204" pitchFamily="34" charset="0"/>
              <a:ea typeface="Arial" panose="020B0604020202020204" pitchFamily="34" charset="0"/>
            </a:endParaRPr>
          </a:p>
          <a:p>
            <a:endParaRPr lang="ru-RU" dirty="0"/>
          </a:p>
        </p:txBody>
      </p:sp>
      <p:sp>
        <p:nvSpPr>
          <p:cNvPr id="8" name="TextBox 7">
            <a:extLst>
              <a:ext uri="{FF2B5EF4-FFF2-40B4-BE49-F238E27FC236}">
                <a16:creationId xmlns:a16="http://schemas.microsoft.com/office/drawing/2014/main" id="{576E26CE-E72D-46E4-AA92-1C3FE5FCBADA}"/>
              </a:ext>
            </a:extLst>
          </p:cNvPr>
          <p:cNvSpPr txBox="1"/>
          <p:nvPr/>
        </p:nvSpPr>
        <p:spPr>
          <a:xfrm>
            <a:off x="5862711" y="340026"/>
            <a:ext cx="6098344" cy="1022139"/>
          </a:xfrm>
          <a:prstGeom prst="rect">
            <a:avLst/>
          </a:prstGeom>
          <a:noFill/>
        </p:spPr>
        <p:txBody>
          <a:bodyPr wrap="square">
            <a:spAutoFit/>
          </a:bodyPr>
          <a:lstStyle/>
          <a:p>
            <a:pPr algn="ctr">
              <a:lnSpc>
                <a:spcPct val="115000"/>
              </a:lnSpc>
            </a:pPr>
            <a:r>
              <a:rPr lang="ru-RU" sz="1800" dirty="0">
                <a:solidFill>
                  <a:srgbClr val="000000"/>
                </a:solidFill>
                <a:effectLst/>
                <a:latin typeface="Times New Roman" panose="02020603050405020304" pitchFamily="18" charset="0"/>
                <a:ea typeface="Times New Roman" panose="02020603050405020304" pitchFamily="18" charset="0"/>
              </a:rPr>
              <a:t>ДЕПАРТАМЕНТ ОБРАЗОВАНИЯ ГОРОДА МОСКВЫ</a:t>
            </a:r>
            <a:endParaRPr lang="ru-RU" sz="1400" dirty="0">
              <a:solidFill>
                <a:srgbClr val="000000"/>
              </a:solidFill>
              <a:effectLst/>
              <a:latin typeface="Arial" panose="020B0604020202020204" pitchFamily="34" charset="0"/>
              <a:ea typeface="Arial" panose="020B0604020202020204" pitchFamily="34" charset="0"/>
            </a:endParaRPr>
          </a:p>
          <a:p>
            <a:pPr algn="ctr">
              <a:lnSpc>
                <a:spcPct val="115000"/>
              </a:lnSpc>
            </a:pPr>
            <a:r>
              <a:rPr lang="ru-RU" sz="1800" dirty="0">
                <a:solidFill>
                  <a:srgbClr val="000000"/>
                </a:solidFill>
                <a:effectLst/>
                <a:latin typeface="Times New Roman" panose="02020603050405020304" pitchFamily="18" charset="0"/>
                <a:ea typeface="Times New Roman" panose="02020603050405020304" pitchFamily="18" charset="0"/>
              </a:rPr>
              <a:t>ГОСУДАРСТВЕННОЕ БЮДЖЕТНОЕ ОБРАЗОВАТЕЛЬНОЕ УЧРЕЖДЕНИЕ «ШКОЛА № 1788»</a:t>
            </a:r>
            <a:endParaRPr lang="ru-RU" sz="1400" dirty="0">
              <a:solidFill>
                <a:srgbClr val="000000"/>
              </a:solidFill>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957465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76540AD-C7AA-41EB-AA78-5D94290C29E3}"/>
              </a:ext>
            </a:extLst>
          </p:cNvPr>
          <p:cNvSpPr txBox="1"/>
          <p:nvPr/>
        </p:nvSpPr>
        <p:spPr>
          <a:xfrm>
            <a:off x="980661" y="0"/>
            <a:ext cx="2234907" cy="369332"/>
          </a:xfrm>
          <a:prstGeom prst="rect">
            <a:avLst/>
          </a:prstGeom>
          <a:noFill/>
          <a:ln>
            <a:solidFill>
              <a:schemeClr val="tx1"/>
            </a:solidFill>
          </a:ln>
        </p:spPr>
        <p:txBody>
          <a:bodyPr wrap="none" rtlCol="0">
            <a:spAutoFit/>
          </a:bodyPr>
          <a:lstStyle/>
          <a:p>
            <a:r>
              <a:rPr lang="ru-RU" sz="1800" b="1" dirty="0">
                <a:effectLst/>
                <a:latin typeface="Times New Roman" panose="02020603050405020304" pitchFamily="18" charset="0"/>
                <a:ea typeface="Times New Roman" panose="02020603050405020304" pitchFamily="18" charset="0"/>
              </a:rPr>
              <a:t>О ПРЕДПРИЯТИИ</a:t>
            </a:r>
            <a:endParaRPr lang="ru-RU" dirty="0"/>
          </a:p>
        </p:txBody>
      </p:sp>
      <p:sp>
        <p:nvSpPr>
          <p:cNvPr id="6" name="TextBox 5">
            <a:extLst>
              <a:ext uri="{FF2B5EF4-FFF2-40B4-BE49-F238E27FC236}">
                <a16:creationId xmlns:a16="http://schemas.microsoft.com/office/drawing/2014/main" id="{F736ABAC-0CFA-40EB-B5BF-52F4C1C977E3}"/>
              </a:ext>
            </a:extLst>
          </p:cNvPr>
          <p:cNvSpPr txBox="1"/>
          <p:nvPr/>
        </p:nvSpPr>
        <p:spPr>
          <a:xfrm>
            <a:off x="5426764" y="3244334"/>
            <a:ext cx="1431236" cy="369332"/>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ru-RU" b="1" dirty="0">
                <a:latin typeface="Times New Roman" panose="02020603050405020304" pitchFamily="18" charset="0"/>
                <a:cs typeface="Times New Roman" panose="02020603050405020304" pitchFamily="18" charset="0"/>
              </a:rPr>
              <a:t>Покупатель</a:t>
            </a:r>
          </a:p>
        </p:txBody>
      </p:sp>
      <p:sp>
        <p:nvSpPr>
          <p:cNvPr id="9" name="TextBox 8">
            <a:extLst>
              <a:ext uri="{FF2B5EF4-FFF2-40B4-BE49-F238E27FC236}">
                <a16:creationId xmlns:a16="http://schemas.microsoft.com/office/drawing/2014/main" id="{4D3C68BB-3AD5-4BF0-B8E5-21D56F1EA7C9}"/>
              </a:ext>
            </a:extLst>
          </p:cNvPr>
          <p:cNvSpPr txBox="1"/>
          <p:nvPr/>
        </p:nvSpPr>
        <p:spPr>
          <a:xfrm>
            <a:off x="1490869" y="554860"/>
            <a:ext cx="8881430" cy="646331"/>
          </a:xfrm>
          <a:prstGeom prst="rect">
            <a:avLst/>
          </a:prstGeom>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ru-RU" b="1" dirty="0">
                <a:latin typeface="Times New Roman" panose="02020603050405020304" pitchFamily="18" charset="0"/>
                <a:cs typeface="Times New Roman" panose="02020603050405020304" pitchFamily="18" charset="0"/>
              </a:rPr>
              <a:t>МОДЕЛИ, ВЛИЯЮЩИЕ ФАКТОРОВ НА ПОТРЕБИТЕЛЬСКИЕ ПРЕДПОЧТЕНИЯ</a:t>
            </a:r>
          </a:p>
        </p:txBody>
      </p:sp>
      <p:sp>
        <p:nvSpPr>
          <p:cNvPr id="10" name="TextBox 9">
            <a:extLst>
              <a:ext uri="{FF2B5EF4-FFF2-40B4-BE49-F238E27FC236}">
                <a16:creationId xmlns:a16="http://schemas.microsoft.com/office/drawing/2014/main" id="{3440D773-26C5-4D94-8D92-D597632BBF08}"/>
              </a:ext>
            </a:extLst>
          </p:cNvPr>
          <p:cNvSpPr txBox="1"/>
          <p:nvPr/>
        </p:nvSpPr>
        <p:spPr>
          <a:xfrm>
            <a:off x="1908314" y="1470986"/>
            <a:ext cx="2482427" cy="646331"/>
          </a:xfrm>
          <a:prstGeom prst="rect">
            <a:avLst/>
          </a:prstGeom>
          <a:noFill/>
          <a:ln>
            <a:solidFill>
              <a:schemeClr val="tx1"/>
            </a:solidFill>
          </a:ln>
        </p:spPr>
        <p:txBody>
          <a:bodyPr wrap="square" rtlCol="0">
            <a:spAutoFit/>
          </a:bodyPr>
          <a:lstStyle/>
          <a:p>
            <a:pPr algn="ctr"/>
            <a:r>
              <a:rPr lang="ru-RU" b="1" dirty="0">
                <a:latin typeface="Times New Roman" panose="02020603050405020304" pitchFamily="18" charset="0"/>
                <a:cs typeface="Times New Roman" panose="02020603050405020304" pitchFamily="18" charset="0"/>
              </a:rPr>
              <a:t>Факторы культурного порядка</a:t>
            </a:r>
          </a:p>
        </p:txBody>
      </p:sp>
      <p:sp>
        <p:nvSpPr>
          <p:cNvPr id="11" name="TextBox 10">
            <a:extLst>
              <a:ext uri="{FF2B5EF4-FFF2-40B4-BE49-F238E27FC236}">
                <a16:creationId xmlns:a16="http://schemas.microsoft.com/office/drawing/2014/main" id="{37D3C0CB-79CE-43ED-AC66-1246E3A0748B}"/>
              </a:ext>
            </a:extLst>
          </p:cNvPr>
          <p:cNvSpPr txBox="1"/>
          <p:nvPr/>
        </p:nvSpPr>
        <p:spPr>
          <a:xfrm>
            <a:off x="7463329" y="1446002"/>
            <a:ext cx="2610678" cy="369332"/>
          </a:xfrm>
          <a:prstGeom prst="rect">
            <a:avLst/>
          </a:prstGeom>
          <a:noFill/>
          <a:ln>
            <a:solidFill>
              <a:schemeClr val="tx1"/>
            </a:solidFill>
          </a:ln>
        </p:spPr>
        <p:txBody>
          <a:bodyPr wrap="square" rtlCol="0">
            <a:spAutoFit/>
          </a:bodyPr>
          <a:lstStyle/>
          <a:p>
            <a:pPr algn="ctr"/>
            <a:r>
              <a:rPr lang="ru-RU" b="1" dirty="0">
                <a:latin typeface="Times New Roman" panose="02020603050405020304" pitchFamily="18" charset="0"/>
                <a:cs typeface="Times New Roman" panose="02020603050405020304" pitchFamily="18" charset="0"/>
              </a:rPr>
              <a:t>Социальные факторы</a:t>
            </a:r>
          </a:p>
        </p:txBody>
      </p:sp>
      <p:sp>
        <p:nvSpPr>
          <p:cNvPr id="12" name="TextBox 11">
            <a:extLst>
              <a:ext uri="{FF2B5EF4-FFF2-40B4-BE49-F238E27FC236}">
                <a16:creationId xmlns:a16="http://schemas.microsoft.com/office/drawing/2014/main" id="{1940BDDF-7167-45D6-8AF2-91C374AF9412}"/>
              </a:ext>
            </a:extLst>
          </p:cNvPr>
          <p:cNvSpPr txBox="1"/>
          <p:nvPr/>
        </p:nvSpPr>
        <p:spPr>
          <a:xfrm>
            <a:off x="1698194" y="3947493"/>
            <a:ext cx="3034748" cy="369332"/>
          </a:xfrm>
          <a:prstGeom prst="rect">
            <a:avLst/>
          </a:prstGeom>
          <a:noFill/>
          <a:ln>
            <a:solidFill>
              <a:schemeClr val="tx1"/>
            </a:solidFill>
          </a:ln>
        </p:spPr>
        <p:txBody>
          <a:bodyPr wrap="square" rtlCol="0">
            <a:spAutoFit/>
          </a:bodyPr>
          <a:lstStyle/>
          <a:p>
            <a:pPr algn="ctr"/>
            <a:r>
              <a:rPr lang="ru-RU" b="1" dirty="0">
                <a:latin typeface="Times New Roman" panose="02020603050405020304" pitchFamily="18" charset="0"/>
                <a:cs typeface="Times New Roman" panose="02020603050405020304" pitchFamily="18" charset="0"/>
              </a:rPr>
              <a:t>Личностные факторы</a:t>
            </a:r>
          </a:p>
        </p:txBody>
      </p:sp>
      <p:sp>
        <p:nvSpPr>
          <p:cNvPr id="13" name="TextBox 12">
            <a:extLst>
              <a:ext uri="{FF2B5EF4-FFF2-40B4-BE49-F238E27FC236}">
                <a16:creationId xmlns:a16="http://schemas.microsoft.com/office/drawing/2014/main" id="{C913C006-0DE9-4121-95EC-E3DBA1BCD7B1}"/>
              </a:ext>
            </a:extLst>
          </p:cNvPr>
          <p:cNvSpPr txBox="1"/>
          <p:nvPr/>
        </p:nvSpPr>
        <p:spPr>
          <a:xfrm>
            <a:off x="7646504" y="3947493"/>
            <a:ext cx="2610678" cy="646331"/>
          </a:xfrm>
          <a:prstGeom prst="rect">
            <a:avLst/>
          </a:prstGeom>
          <a:noFill/>
          <a:ln>
            <a:solidFill>
              <a:schemeClr val="tx1"/>
            </a:solidFill>
          </a:ln>
        </p:spPr>
        <p:txBody>
          <a:bodyPr wrap="square" rtlCol="0">
            <a:spAutoFit/>
          </a:bodyPr>
          <a:lstStyle/>
          <a:p>
            <a:pPr algn="ctr"/>
            <a:r>
              <a:rPr lang="ru-RU" b="1" dirty="0">
                <a:latin typeface="Times New Roman" panose="02020603050405020304" pitchFamily="18" charset="0"/>
                <a:cs typeface="Times New Roman" panose="02020603050405020304" pitchFamily="18" charset="0"/>
              </a:rPr>
              <a:t>Психологические факторы</a:t>
            </a:r>
          </a:p>
        </p:txBody>
      </p:sp>
      <p:sp>
        <p:nvSpPr>
          <p:cNvPr id="14" name="TextBox 13">
            <a:extLst>
              <a:ext uri="{FF2B5EF4-FFF2-40B4-BE49-F238E27FC236}">
                <a16:creationId xmlns:a16="http://schemas.microsoft.com/office/drawing/2014/main" id="{8C12DE26-DACD-4A3B-94C1-8DC21C943FD9}"/>
              </a:ext>
            </a:extLst>
          </p:cNvPr>
          <p:cNvSpPr txBox="1"/>
          <p:nvPr/>
        </p:nvSpPr>
        <p:spPr>
          <a:xfrm>
            <a:off x="1908314" y="2117317"/>
            <a:ext cx="2489053" cy="923330"/>
          </a:xfrm>
          <a:prstGeom prst="rect">
            <a:avLst/>
          </a:prstGeom>
          <a:noFill/>
        </p:spPr>
        <p:txBody>
          <a:bodyPr wrap="square" rtlCol="0">
            <a:spAutoFit/>
          </a:bodyPr>
          <a:lstStyle/>
          <a:p>
            <a:pPr algn="ctr"/>
            <a:r>
              <a:rPr lang="ru-RU" dirty="0">
                <a:latin typeface="Times New Roman" panose="02020603050405020304" pitchFamily="18" charset="0"/>
                <a:cs typeface="Times New Roman" panose="02020603050405020304" pitchFamily="18" charset="0"/>
              </a:rPr>
              <a:t>Культура</a:t>
            </a:r>
          </a:p>
          <a:p>
            <a:pPr algn="ctr"/>
            <a:r>
              <a:rPr lang="ru-RU" dirty="0">
                <a:latin typeface="Times New Roman" panose="02020603050405020304" pitchFamily="18" charset="0"/>
                <a:cs typeface="Times New Roman" panose="02020603050405020304" pitchFamily="18" charset="0"/>
              </a:rPr>
              <a:t>Субкультура</a:t>
            </a:r>
          </a:p>
          <a:p>
            <a:pPr algn="ctr"/>
            <a:r>
              <a:rPr lang="ru-RU" dirty="0">
                <a:latin typeface="Times New Roman" panose="02020603050405020304" pitchFamily="18" charset="0"/>
                <a:cs typeface="Times New Roman" panose="02020603050405020304" pitchFamily="18" charset="0"/>
              </a:rPr>
              <a:t>Социальное положение</a:t>
            </a:r>
          </a:p>
        </p:txBody>
      </p:sp>
      <p:sp>
        <p:nvSpPr>
          <p:cNvPr id="15" name="Прямоугольник 14">
            <a:extLst>
              <a:ext uri="{FF2B5EF4-FFF2-40B4-BE49-F238E27FC236}">
                <a16:creationId xmlns:a16="http://schemas.microsoft.com/office/drawing/2014/main" id="{EEC66230-3AC5-46CA-985D-FA6F08C1B0E0}"/>
              </a:ext>
            </a:extLst>
          </p:cNvPr>
          <p:cNvSpPr/>
          <p:nvPr/>
        </p:nvSpPr>
        <p:spPr>
          <a:xfrm>
            <a:off x="1901688" y="1446002"/>
            <a:ext cx="2489053" cy="1594646"/>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16" name="TextBox 15">
            <a:extLst>
              <a:ext uri="{FF2B5EF4-FFF2-40B4-BE49-F238E27FC236}">
                <a16:creationId xmlns:a16="http://schemas.microsoft.com/office/drawing/2014/main" id="{E3E3D792-92DA-4AE7-BCE0-9DB7A82C23FF}"/>
              </a:ext>
            </a:extLst>
          </p:cNvPr>
          <p:cNvSpPr txBox="1"/>
          <p:nvPr/>
        </p:nvSpPr>
        <p:spPr>
          <a:xfrm>
            <a:off x="7463329" y="1841839"/>
            <a:ext cx="2610678" cy="923330"/>
          </a:xfrm>
          <a:prstGeom prst="rect">
            <a:avLst/>
          </a:prstGeom>
          <a:noFill/>
        </p:spPr>
        <p:txBody>
          <a:bodyPr wrap="square" rtlCol="0">
            <a:spAutoFit/>
          </a:bodyPr>
          <a:lstStyle/>
          <a:p>
            <a:r>
              <a:rPr lang="ru-RU" dirty="0">
                <a:latin typeface="Times New Roman" panose="02020603050405020304" pitchFamily="18" charset="0"/>
                <a:cs typeface="Times New Roman" panose="02020603050405020304" pitchFamily="18" charset="0"/>
              </a:rPr>
              <a:t>Референтные группы</a:t>
            </a:r>
          </a:p>
          <a:p>
            <a:r>
              <a:rPr lang="ru-RU" dirty="0">
                <a:latin typeface="Times New Roman" panose="02020603050405020304" pitchFamily="18" charset="0"/>
                <a:cs typeface="Times New Roman" panose="02020603050405020304" pitchFamily="18" charset="0"/>
              </a:rPr>
              <a:t>Семья</a:t>
            </a:r>
          </a:p>
          <a:p>
            <a:r>
              <a:rPr lang="ru-RU" dirty="0">
                <a:latin typeface="Times New Roman" panose="02020603050405020304" pitchFamily="18" charset="0"/>
                <a:cs typeface="Times New Roman" panose="02020603050405020304" pitchFamily="18" charset="0"/>
              </a:rPr>
              <a:t>Роли и статусы</a:t>
            </a:r>
          </a:p>
        </p:txBody>
      </p:sp>
      <p:sp>
        <p:nvSpPr>
          <p:cNvPr id="17" name="Прямоугольник 16">
            <a:extLst>
              <a:ext uri="{FF2B5EF4-FFF2-40B4-BE49-F238E27FC236}">
                <a16:creationId xmlns:a16="http://schemas.microsoft.com/office/drawing/2014/main" id="{A22ECF61-DF1F-47F5-8558-4EC224288A72}"/>
              </a:ext>
            </a:extLst>
          </p:cNvPr>
          <p:cNvSpPr/>
          <p:nvPr/>
        </p:nvSpPr>
        <p:spPr>
          <a:xfrm>
            <a:off x="7469956" y="1446002"/>
            <a:ext cx="2610678" cy="1319167"/>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18" name="TextBox 17">
            <a:extLst>
              <a:ext uri="{FF2B5EF4-FFF2-40B4-BE49-F238E27FC236}">
                <a16:creationId xmlns:a16="http://schemas.microsoft.com/office/drawing/2014/main" id="{CFCA1487-AC30-467E-92AB-813CF1FC922F}"/>
              </a:ext>
            </a:extLst>
          </p:cNvPr>
          <p:cNvSpPr txBox="1"/>
          <p:nvPr/>
        </p:nvSpPr>
        <p:spPr>
          <a:xfrm>
            <a:off x="7646504" y="4593824"/>
            <a:ext cx="2610679" cy="1200329"/>
          </a:xfrm>
          <a:prstGeom prst="rect">
            <a:avLst/>
          </a:prstGeom>
          <a:noFill/>
        </p:spPr>
        <p:txBody>
          <a:bodyPr wrap="square" rtlCol="0">
            <a:spAutoFit/>
          </a:bodyPr>
          <a:lstStyle/>
          <a:p>
            <a:r>
              <a:rPr lang="ru-RU" dirty="0"/>
              <a:t>Мотивация</a:t>
            </a:r>
          </a:p>
          <a:p>
            <a:r>
              <a:rPr lang="ru-RU" dirty="0"/>
              <a:t>Воспитание</a:t>
            </a:r>
          </a:p>
          <a:p>
            <a:r>
              <a:rPr lang="ru-RU" dirty="0"/>
              <a:t>Усвоение</a:t>
            </a:r>
          </a:p>
          <a:p>
            <a:r>
              <a:rPr lang="ru-RU" dirty="0"/>
              <a:t>Убеждения и отношения </a:t>
            </a:r>
          </a:p>
        </p:txBody>
      </p:sp>
      <p:sp>
        <p:nvSpPr>
          <p:cNvPr id="19" name="Прямоугольник 18">
            <a:extLst>
              <a:ext uri="{FF2B5EF4-FFF2-40B4-BE49-F238E27FC236}">
                <a16:creationId xmlns:a16="http://schemas.microsoft.com/office/drawing/2014/main" id="{E8D73B76-6A96-4D55-BD13-ADC4E82CABE2}"/>
              </a:ext>
            </a:extLst>
          </p:cNvPr>
          <p:cNvSpPr/>
          <p:nvPr/>
        </p:nvSpPr>
        <p:spPr>
          <a:xfrm>
            <a:off x="7646504" y="3947493"/>
            <a:ext cx="2610678" cy="1846660"/>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20" name="TextBox 19">
            <a:extLst>
              <a:ext uri="{FF2B5EF4-FFF2-40B4-BE49-F238E27FC236}">
                <a16:creationId xmlns:a16="http://schemas.microsoft.com/office/drawing/2014/main" id="{311E7FE3-9DAD-4C8D-AEFB-47934BF4029F}"/>
              </a:ext>
            </a:extLst>
          </p:cNvPr>
          <p:cNvSpPr txBox="1"/>
          <p:nvPr/>
        </p:nvSpPr>
        <p:spPr>
          <a:xfrm>
            <a:off x="1698194" y="4316825"/>
            <a:ext cx="3034747" cy="2031325"/>
          </a:xfrm>
          <a:prstGeom prst="rect">
            <a:avLst/>
          </a:prstGeom>
          <a:noFill/>
        </p:spPr>
        <p:txBody>
          <a:bodyPr wrap="square" rtlCol="0">
            <a:spAutoFit/>
          </a:bodyPr>
          <a:lstStyle/>
          <a:p>
            <a:pPr algn="ctr"/>
            <a:r>
              <a:rPr lang="ru-RU" dirty="0">
                <a:latin typeface="Times New Roman" panose="02020603050405020304" pitchFamily="18" charset="0"/>
                <a:cs typeface="Times New Roman" panose="02020603050405020304" pitchFamily="18" charset="0"/>
              </a:rPr>
              <a:t>Возраст и этап жизненного цикла семьи</a:t>
            </a:r>
          </a:p>
          <a:p>
            <a:pPr algn="ctr"/>
            <a:r>
              <a:rPr lang="ru-RU" dirty="0">
                <a:latin typeface="Times New Roman" panose="02020603050405020304" pitchFamily="18" charset="0"/>
                <a:cs typeface="Times New Roman" panose="02020603050405020304" pitchFamily="18" charset="0"/>
              </a:rPr>
              <a:t>Род занятий</a:t>
            </a:r>
          </a:p>
          <a:p>
            <a:pPr algn="ctr"/>
            <a:r>
              <a:rPr lang="ru-RU" dirty="0">
                <a:latin typeface="Times New Roman" panose="02020603050405020304" pitchFamily="18" charset="0"/>
                <a:cs typeface="Times New Roman" panose="02020603050405020304" pitchFamily="18" charset="0"/>
              </a:rPr>
              <a:t>Экономическое положение</a:t>
            </a:r>
          </a:p>
          <a:p>
            <a:pPr algn="ctr"/>
            <a:r>
              <a:rPr lang="ru-RU" dirty="0">
                <a:latin typeface="Times New Roman" panose="02020603050405020304" pitchFamily="18" charset="0"/>
                <a:cs typeface="Times New Roman" panose="02020603050405020304" pitchFamily="18" charset="0"/>
              </a:rPr>
              <a:t>Образ жизни</a:t>
            </a:r>
          </a:p>
          <a:p>
            <a:pPr algn="ctr"/>
            <a:r>
              <a:rPr lang="ru-RU" dirty="0">
                <a:latin typeface="Times New Roman" panose="02020603050405020304" pitchFamily="18" charset="0"/>
                <a:cs typeface="Times New Roman" panose="02020603050405020304" pitchFamily="18" charset="0"/>
              </a:rPr>
              <a:t>Тип личности представление о самом себе</a:t>
            </a:r>
          </a:p>
        </p:txBody>
      </p:sp>
      <p:sp>
        <p:nvSpPr>
          <p:cNvPr id="21" name="Прямоугольник 20">
            <a:extLst>
              <a:ext uri="{FF2B5EF4-FFF2-40B4-BE49-F238E27FC236}">
                <a16:creationId xmlns:a16="http://schemas.microsoft.com/office/drawing/2014/main" id="{A94EB369-30F8-4203-B5D9-F6EDC5BCF9B2}"/>
              </a:ext>
            </a:extLst>
          </p:cNvPr>
          <p:cNvSpPr/>
          <p:nvPr/>
        </p:nvSpPr>
        <p:spPr>
          <a:xfrm>
            <a:off x="1698194" y="3947493"/>
            <a:ext cx="3034747" cy="2400657"/>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cxnSp>
        <p:nvCxnSpPr>
          <p:cNvPr id="31" name="Прямая со стрелкой 30">
            <a:extLst>
              <a:ext uri="{FF2B5EF4-FFF2-40B4-BE49-F238E27FC236}">
                <a16:creationId xmlns:a16="http://schemas.microsoft.com/office/drawing/2014/main" id="{1C59AB7D-3138-4BAC-AB2B-61EAC1B6792B}"/>
              </a:ext>
            </a:extLst>
          </p:cNvPr>
          <p:cNvCxnSpPr>
            <a:cxnSpLocks/>
          </p:cNvCxnSpPr>
          <p:nvPr/>
        </p:nvCxnSpPr>
        <p:spPr>
          <a:xfrm flipV="1">
            <a:off x="4714875" y="3595688"/>
            <a:ext cx="711889" cy="38731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33" name="Прямая со стрелкой 32">
            <a:extLst>
              <a:ext uri="{FF2B5EF4-FFF2-40B4-BE49-F238E27FC236}">
                <a16:creationId xmlns:a16="http://schemas.microsoft.com/office/drawing/2014/main" id="{C9FE701D-89EC-40CC-9B4A-C21BC8702BE5}"/>
              </a:ext>
            </a:extLst>
          </p:cNvPr>
          <p:cNvCxnSpPr>
            <a:cxnSpLocks/>
          </p:cNvCxnSpPr>
          <p:nvPr/>
        </p:nvCxnSpPr>
        <p:spPr>
          <a:xfrm>
            <a:off x="4390741" y="3007428"/>
            <a:ext cx="1036023" cy="25488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5" name="Прямая со стрелкой 44">
            <a:extLst>
              <a:ext uri="{FF2B5EF4-FFF2-40B4-BE49-F238E27FC236}">
                <a16:creationId xmlns:a16="http://schemas.microsoft.com/office/drawing/2014/main" id="{1D190C68-8668-4D75-8DA1-1EA5DF69F883}"/>
              </a:ext>
            </a:extLst>
          </p:cNvPr>
          <p:cNvCxnSpPr>
            <a:cxnSpLocks/>
          </p:cNvCxnSpPr>
          <p:nvPr/>
        </p:nvCxnSpPr>
        <p:spPr>
          <a:xfrm flipH="1">
            <a:off x="6846252" y="2723103"/>
            <a:ext cx="630330" cy="52123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9" name="Прямая со стрелкой 48">
            <a:extLst>
              <a:ext uri="{FF2B5EF4-FFF2-40B4-BE49-F238E27FC236}">
                <a16:creationId xmlns:a16="http://schemas.microsoft.com/office/drawing/2014/main" id="{A1AC4190-1DC9-455A-8150-F6DC8157DCBC}"/>
              </a:ext>
            </a:extLst>
          </p:cNvPr>
          <p:cNvCxnSpPr>
            <a:cxnSpLocks/>
          </p:cNvCxnSpPr>
          <p:nvPr/>
        </p:nvCxnSpPr>
        <p:spPr>
          <a:xfrm flipH="1" flipV="1">
            <a:off x="6858000" y="3604677"/>
            <a:ext cx="788504" cy="37832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792879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A0E7A3B-8F4E-4A61-A7E1-D92BD927CEF2}"/>
              </a:ext>
            </a:extLst>
          </p:cNvPr>
          <p:cNvSpPr txBox="1"/>
          <p:nvPr/>
        </p:nvSpPr>
        <p:spPr>
          <a:xfrm>
            <a:off x="980661" y="0"/>
            <a:ext cx="2234907" cy="369332"/>
          </a:xfrm>
          <a:prstGeom prst="rect">
            <a:avLst/>
          </a:prstGeom>
          <a:noFill/>
          <a:ln>
            <a:solidFill>
              <a:schemeClr val="tx1"/>
            </a:solidFill>
          </a:ln>
        </p:spPr>
        <p:txBody>
          <a:bodyPr wrap="none" rtlCol="0">
            <a:spAutoFit/>
          </a:bodyPr>
          <a:lstStyle/>
          <a:p>
            <a:r>
              <a:rPr lang="ru-RU" sz="1800" b="1" dirty="0">
                <a:effectLst/>
                <a:latin typeface="Times New Roman" panose="02020603050405020304" pitchFamily="18" charset="0"/>
                <a:ea typeface="Times New Roman" panose="02020603050405020304" pitchFamily="18" charset="0"/>
              </a:rPr>
              <a:t>О ПРЕДПРИЯТИИ</a:t>
            </a:r>
            <a:endParaRPr lang="ru-RU" dirty="0"/>
          </a:p>
        </p:txBody>
      </p:sp>
      <p:sp>
        <p:nvSpPr>
          <p:cNvPr id="5" name="TextBox 4">
            <a:extLst>
              <a:ext uri="{FF2B5EF4-FFF2-40B4-BE49-F238E27FC236}">
                <a16:creationId xmlns:a16="http://schemas.microsoft.com/office/drawing/2014/main" id="{9912070C-0781-4369-AEBD-C94A971D2754}"/>
              </a:ext>
            </a:extLst>
          </p:cNvPr>
          <p:cNvSpPr txBox="1"/>
          <p:nvPr/>
        </p:nvSpPr>
        <p:spPr>
          <a:xfrm>
            <a:off x="1490869" y="554860"/>
            <a:ext cx="3664227" cy="369332"/>
          </a:xfrm>
          <a:prstGeom prst="rect">
            <a:avLst/>
          </a:prstGeom>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ru-RU" sz="1800" b="1" dirty="0">
                <a:effectLst/>
                <a:latin typeface="Times New Roman" panose="02020603050405020304" pitchFamily="18" charset="0"/>
                <a:ea typeface="Arial" panose="020B0604020202020204" pitchFamily="34" charset="0"/>
              </a:rPr>
              <a:t>МЕБЕЛЬНЫЕ КОНСТРУКЦИИ</a:t>
            </a:r>
            <a:endParaRPr lang="ru-RU" b="1"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DC9512F1-F85E-4D6E-B1B1-F7FE41958859}"/>
              </a:ext>
            </a:extLst>
          </p:cNvPr>
          <p:cNvSpPr txBox="1"/>
          <p:nvPr/>
        </p:nvSpPr>
        <p:spPr>
          <a:xfrm>
            <a:off x="9124121" y="184666"/>
            <a:ext cx="1417983" cy="369332"/>
          </a:xfrm>
          <a:prstGeom prst="rect">
            <a:avLst/>
          </a:prstGeom>
          <a:noFill/>
          <a:ln>
            <a:solidFill>
              <a:schemeClr val="tx1"/>
            </a:solidFill>
          </a:ln>
        </p:spPr>
        <p:txBody>
          <a:bodyPr wrap="square" rtlCol="0">
            <a:spAutoFit/>
          </a:bodyPr>
          <a:lstStyle/>
          <a:p>
            <a:r>
              <a:rPr lang="ru-RU" b="1" dirty="0">
                <a:latin typeface="Times New Roman" panose="02020603050405020304" pitchFamily="18" charset="0"/>
                <a:cs typeface="Times New Roman" panose="02020603050405020304" pitchFamily="18" charset="0"/>
              </a:rPr>
              <a:t>Материалы</a:t>
            </a:r>
          </a:p>
        </p:txBody>
      </p:sp>
      <p:sp>
        <p:nvSpPr>
          <p:cNvPr id="7" name="TextBox 6">
            <a:extLst>
              <a:ext uri="{FF2B5EF4-FFF2-40B4-BE49-F238E27FC236}">
                <a16:creationId xmlns:a16="http://schemas.microsoft.com/office/drawing/2014/main" id="{4F64DF2B-CDF0-444A-BC9B-C9BB86CBE6AB}"/>
              </a:ext>
            </a:extLst>
          </p:cNvPr>
          <p:cNvSpPr txBox="1"/>
          <p:nvPr/>
        </p:nvSpPr>
        <p:spPr>
          <a:xfrm>
            <a:off x="7653129" y="641354"/>
            <a:ext cx="4174435" cy="5587812"/>
          </a:xfrm>
          <a:prstGeom prst="rect">
            <a:avLst/>
          </a:prstGeom>
          <a:noFill/>
          <a:ln>
            <a:solidFill>
              <a:schemeClr val="tx1"/>
            </a:solidFill>
          </a:ln>
        </p:spPr>
        <p:txBody>
          <a:bodyPr wrap="square" rtlCol="0">
            <a:spAutoFit/>
          </a:bodyPr>
          <a:lstStyle/>
          <a:p>
            <a:pPr indent="457200" algn="just">
              <a:lnSpc>
                <a:spcPct val="150000"/>
              </a:lnSpc>
            </a:pPr>
            <a:r>
              <a:rPr lang="ru-RU" sz="1600" dirty="0">
                <a:solidFill>
                  <a:srgbClr val="000000"/>
                </a:solidFill>
                <a:latin typeface="Times New Roman" panose="02020603050405020304" pitchFamily="18" charset="0"/>
                <a:ea typeface="Arial" panose="020B0604020202020204" pitchFamily="34" charset="0"/>
              </a:rPr>
              <a:t>М</a:t>
            </a:r>
            <a:r>
              <a:rPr lang="ru-RU" sz="1600" dirty="0">
                <a:solidFill>
                  <a:srgbClr val="000000"/>
                </a:solidFill>
                <a:effectLst/>
                <a:latin typeface="Times New Roman" panose="02020603050405020304" pitchFamily="18" charset="0"/>
                <a:ea typeface="Arial" panose="020B0604020202020204" pitchFamily="34" charset="0"/>
              </a:rPr>
              <a:t>ы не собираемся делать нашу продукцию только из материала, что вышел сразу после переработки. Например, «железные» дверцы домика мы будем делать из композита, добавляя настоящий металл туда. Веревки для когтеточки мы будем делать из ПЭТ пластика, смешанного с хлопком. Остальное же мы будем делать из пластика, смешанного с песком. Смеси с пластиком не только более экологичные, чем сам обычный пластик, но и тактильно приятнее, а полимер песчаная смесь вообще напоминает древесину. Так же смесь пластика с песком очень прочная, что увеличивает срок эксплуатации в разы.</a:t>
            </a:r>
            <a:endParaRPr lang="ru-RU" sz="1600" dirty="0">
              <a:solidFill>
                <a:srgbClr val="000000"/>
              </a:solidFill>
              <a:effectLst/>
              <a:latin typeface="Arial" panose="020B0604020202020204" pitchFamily="34" charset="0"/>
              <a:ea typeface="Arial" panose="020B0604020202020204" pitchFamily="34" charset="0"/>
            </a:endParaRPr>
          </a:p>
        </p:txBody>
      </p:sp>
      <p:sp>
        <p:nvSpPr>
          <p:cNvPr id="8" name="TextBox 7">
            <a:extLst>
              <a:ext uri="{FF2B5EF4-FFF2-40B4-BE49-F238E27FC236}">
                <a16:creationId xmlns:a16="http://schemas.microsoft.com/office/drawing/2014/main" id="{A475F43F-2A59-4BA9-A577-9DEE9BD7C4F5}"/>
              </a:ext>
            </a:extLst>
          </p:cNvPr>
          <p:cNvSpPr txBox="1"/>
          <p:nvPr/>
        </p:nvSpPr>
        <p:spPr>
          <a:xfrm>
            <a:off x="2451653" y="1552236"/>
            <a:ext cx="3101009" cy="369332"/>
          </a:xfrm>
          <a:prstGeom prst="rect">
            <a:avLst/>
          </a:prstGeom>
          <a:noFill/>
          <a:ln>
            <a:solidFill>
              <a:schemeClr val="tx1"/>
            </a:solidFill>
          </a:ln>
        </p:spPr>
        <p:txBody>
          <a:bodyPr wrap="square" rtlCol="0">
            <a:spAutoFit/>
          </a:bodyPr>
          <a:lstStyle/>
          <a:p>
            <a:r>
              <a:rPr lang="ru-RU" b="1" dirty="0">
                <a:latin typeface="Times New Roman" panose="02020603050405020304" pitchFamily="18" charset="0"/>
                <a:cs typeface="Times New Roman" panose="02020603050405020304" pitchFamily="18" charset="0"/>
              </a:rPr>
              <a:t>Клиент-ориентированность</a:t>
            </a:r>
          </a:p>
        </p:txBody>
      </p:sp>
      <p:sp>
        <p:nvSpPr>
          <p:cNvPr id="9" name="TextBox 8">
            <a:extLst>
              <a:ext uri="{FF2B5EF4-FFF2-40B4-BE49-F238E27FC236}">
                <a16:creationId xmlns:a16="http://schemas.microsoft.com/office/drawing/2014/main" id="{A86AA949-4DF5-4BA9-A6AD-7AC74CA8E9B7}"/>
              </a:ext>
            </a:extLst>
          </p:cNvPr>
          <p:cNvSpPr txBox="1"/>
          <p:nvPr/>
        </p:nvSpPr>
        <p:spPr>
          <a:xfrm>
            <a:off x="887896" y="2107096"/>
            <a:ext cx="6427304" cy="4110549"/>
          </a:xfrm>
          <a:prstGeom prst="rect">
            <a:avLst/>
          </a:prstGeom>
          <a:noFill/>
          <a:ln>
            <a:solidFill>
              <a:schemeClr val="tx1"/>
            </a:solidFill>
          </a:ln>
        </p:spPr>
        <p:txBody>
          <a:bodyPr wrap="square" rtlCol="0">
            <a:spAutoFit/>
          </a:bodyPr>
          <a:lstStyle/>
          <a:p>
            <a:pPr indent="457200" algn="just">
              <a:lnSpc>
                <a:spcPct val="150000"/>
              </a:lnSpc>
            </a:pPr>
            <a:r>
              <a:rPr lang="ru-RU" sz="1600" dirty="0">
                <a:solidFill>
                  <a:srgbClr val="000000"/>
                </a:solidFill>
                <a:latin typeface="Times New Roman" panose="02020603050405020304" pitchFamily="18" charset="0"/>
                <a:ea typeface="Arial" panose="020B0604020202020204" pitchFamily="34" charset="0"/>
              </a:rPr>
              <a:t>М</a:t>
            </a:r>
            <a:r>
              <a:rPr lang="ru-RU" sz="1600" dirty="0">
                <a:solidFill>
                  <a:srgbClr val="000000"/>
                </a:solidFill>
                <a:effectLst/>
                <a:latin typeface="Times New Roman" panose="02020603050405020304" pitchFamily="18" charset="0"/>
                <a:ea typeface="Arial" panose="020B0604020202020204" pitchFamily="34" charset="0"/>
              </a:rPr>
              <a:t>ы ориентируемся не только молодёжь, что всеми руками за экологию, но и на более старшее поколение своими дизайнами.</a:t>
            </a:r>
            <a:endParaRPr lang="ru-RU" sz="1600" dirty="0">
              <a:solidFill>
                <a:srgbClr val="000000"/>
              </a:solidFill>
              <a:effectLst/>
              <a:latin typeface="Arial" panose="020B0604020202020204" pitchFamily="34" charset="0"/>
              <a:ea typeface="Arial" panose="020B0604020202020204" pitchFamily="34" charset="0"/>
            </a:endParaRPr>
          </a:p>
          <a:p>
            <a:pPr indent="457200" algn="just">
              <a:lnSpc>
                <a:spcPct val="150000"/>
              </a:lnSpc>
            </a:pPr>
            <a:r>
              <a:rPr lang="ru-RU" sz="1600" dirty="0">
                <a:effectLst/>
                <a:latin typeface="Times New Roman" panose="02020603050405020304" pitchFamily="18" charset="0"/>
                <a:ea typeface="Arial" panose="020B0604020202020204" pitchFamily="34" charset="0"/>
              </a:rPr>
              <a:t>У нас нет стандартного обычного дизайна у всей продукции – вы найдете и более классические вещи, что даже покрашены под дерево; и настоящие диковинки, которых нет у других производителей. При этом ассортимент немаленький: лотки, домики, когтеточки, комплексы, миски. На данный момент наша компания ориентируется больше на потребителей, что имеет представителей кошачьих, но и для небольших собак подойдут наши миски и домик с резными дверцами. (приложение 5) Также наши товары подойдут и для обладателей больших домов, и для маленьких.</a:t>
            </a:r>
            <a:endParaRPr lang="ru-RU" sz="1600" dirty="0"/>
          </a:p>
        </p:txBody>
      </p:sp>
    </p:spTree>
    <p:extLst>
      <p:ext uri="{BB962C8B-B14F-4D97-AF65-F5344CB8AC3E}">
        <p14:creationId xmlns:p14="http://schemas.microsoft.com/office/powerpoint/2010/main" val="2367606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592AC20-D9FC-4EBD-8AE7-367B2D1806F1}"/>
              </a:ext>
            </a:extLst>
          </p:cNvPr>
          <p:cNvSpPr txBox="1"/>
          <p:nvPr/>
        </p:nvSpPr>
        <p:spPr>
          <a:xfrm>
            <a:off x="980661" y="0"/>
            <a:ext cx="2234907" cy="369332"/>
          </a:xfrm>
          <a:prstGeom prst="rect">
            <a:avLst/>
          </a:prstGeom>
          <a:noFill/>
          <a:ln>
            <a:solidFill>
              <a:schemeClr val="tx1"/>
            </a:solidFill>
          </a:ln>
        </p:spPr>
        <p:txBody>
          <a:bodyPr wrap="none" rtlCol="0">
            <a:spAutoFit/>
          </a:bodyPr>
          <a:lstStyle/>
          <a:p>
            <a:r>
              <a:rPr lang="ru-RU" sz="1800" b="1" dirty="0">
                <a:effectLst/>
                <a:latin typeface="Times New Roman" panose="02020603050405020304" pitchFamily="18" charset="0"/>
                <a:ea typeface="Times New Roman" panose="02020603050405020304" pitchFamily="18" charset="0"/>
              </a:rPr>
              <a:t>О ПРЕДПРИЯТИИ</a:t>
            </a:r>
            <a:endParaRPr lang="ru-RU" dirty="0"/>
          </a:p>
        </p:txBody>
      </p:sp>
      <p:sp>
        <p:nvSpPr>
          <p:cNvPr id="6" name="TextBox 5">
            <a:extLst>
              <a:ext uri="{FF2B5EF4-FFF2-40B4-BE49-F238E27FC236}">
                <a16:creationId xmlns:a16="http://schemas.microsoft.com/office/drawing/2014/main" id="{04C526F7-4445-4039-8D16-A073E8582C2F}"/>
              </a:ext>
            </a:extLst>
          </p:cNvPr>
          <p:cNvSpPr txBox="1"/>
          <p:nvPr/>
        </p:nvSpPr>
        <p:spPr>
          <a:xfrm>
            <a:off x="1490869" y="554860"/>
            <a:ext cx="2935357" cy="369332"/>
          </a:xfrm>
          <a:prstGeom prst="rect">
            <a:avLst/>
          </a:prstGeom>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ru-RU" sz="1800" b="1" dirty="0">
                <a:effectLst/>
                <a:latin typeface="Times New Roman" panose="02020603050405020304" pitchFamily="18" charset="0"/>
                <a:ea typeface="Arial" panose="020B0604020202020204" pitchFamily="34" charset="0"/>
              </a:rPr>
              <a:t>ОЖИДАЕМЫЙ ЭФФЕКТ</a:t>
            </a:r>
            <a:endParaRPr lang="ru-RU" b="1"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B4D5BB91-BA28-4CC9-8BB3-9FFDAFAA8C75}"/>
              </a:ext>
            </a:extLst>
          </p:cNvPr>
          <p:cNvSpPr txBox="1"/>
          <p:nvPr/>
        </p:nvSpPr>
        <p:spPr>
          <a:xfrm>
            <a:off x="1802296" y="1709530"/>
            <a:ext cx="9090991" cy="4197559"/>
          </a:xfrm>
          <a:prstGeom prst="rect">
            <a:avLst/>
          </a:prstGeom>
          <a:noFill/>
          <a:ln>
            <a:solidFill>
              <a:schemeClr val="tx1"/>
            </a:solidFill>
          </a:ln>
        </p:spPr>
        <p:txBody>
          <a:bodyPr wrap="square" rtlCol="0">
            <a:spAutoFit/>
          </a:bodyPr>
          <a:lstStyle/>
          <a:p>
            <a:pPr indent="457200" algn="just">
              <a:lnSpc>
                <a:spcPct val="150000"/>
              </a:lnSpc>
            </a:pPr>
            <a:r>
              <a:rPr lang="ru-RU"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О</a:t>
            </a:r>
            <a:r>
              <a:rPr lang="ru-RU"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тношение людей к предприятию по производству мебели для животных из переработанного пластика может быть положительным. Этот проект может стать примером устойчивого бизнеса, который объединяет коммерческий успех и заботу о природе.</a:t>
            </a:r>
          </a:p>
          <a:p>
            <a:pPr indent="457200" algn="just">
              <a:lnSpc>
                <a:spcPct val="150000"/>
              </a:lnSpc>
            </a:pPr>
            <a:r>
              <a:rPr lang="ru-RU"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Мы планируем развиваться не только в районе </a:t>
            </a:r>
            <a:r>
              <a:rPr lang="ru-RU"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Рассказовка</a:t>
            </a:r>
            <a:r>
              <a:rPr lang="ru-RU"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но и по всей Москве, далее – России, так как мы уверены, что наша идея должна запасть людям в души, учитывая, что проблема экологии в последнее время становится еще более актуальной, о ней много говорят. Но даже так люди зачастую ленятся делать что-либо для сохранения окружающей среды, поэтому меньшее, что они могут сделать – поддержать отечественного производителя, который производит экологичную мебель.</a:t>
            </a:r>
          </a:p>
        </p:txBody>
      </p:sp>
    </p:spTree>
    <p:extLst>
      <p:ext uri="{BB962C8B-B14F-4D97-AF65-F5344CB8AC3E}">
        <p14:creationId xmlns:p14="http://schemas.microsoft.com/office/powerpoint/2010/main" val="1294339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E90E9E6-B601-4292-AA51-5B2EEBB531F0}"/>
              </a:ext>
            </a:extLst>
          </p:cNvPr>
          <p:cNvSpPr txBox="1"/>
          <p:nvPr/>
        </p:nvSpPr>
        <p:spPr>
          <a:xfrm>
            <a:off x="1470992" y="0"/>
            <a:ext cx="914400" cy="369332"/>
          </a:xfrm>
          <a:prstGeom prst="rect">
            <a:avLst/>
          </a:prstGeom>
          <a:noFill/>
        </p:spPr>
        <p:style>
          <a:lnRef idx="2">
            <a:schemeClr val="dk1"/>
          </a:lnRef>
          <a:fillRef idx="1">
            <a:schemeClr val="lt1"/>
          </a:fillRef>
          <a:effectRef idx="0">
            <a:schemeClr val="dk1"/>
          </a:effectRef>
          <a:fontRef idx="minor">
            <a:schemeClr val="dk1"/>
          </a:fontRef>
        </p:style>
        <p:txBody>
          <a:bodyPr wrap="square" rtlCol="0">
            <a:spAutoFit/>
          </a:bodyPr>
          <a:lstStyle/>
          <a:p>
            <a:r>
              <a:rPr lang="ru-RU" b="1" dirty="0">
                <a:latin typeface="Times New Roman" panose="02020603050405020304" pitchFamily="18" charset="0"/>
                <a:cs typeface="Times New Roman" panose="02020603050405020304" pitchFamily="18" charset="0"/>
              </a:rPr>
              <a:t>Вывод</a:t>
            </a:r>
          </a:p>
        </p:txBody>
      </p:sp>
      <p:sp>
        <p:nvSpPr>
          <p:cNvPr id="5" name="TextBox 4">
            <a:extLst>
              <a:ext uri="{FF2B5EF4-FFF2-40B4-BE49-F238E27FC236}">
                <a16:creationId xmlns:a16="http://schemas.microsoft.com/office/drawing/2014/main" id="{B0143758-BA40-414C-8E05-AE57F99E457C}"/>
              </a:ext>
            </a:extLst>
          </p:cNvPr>
          <p:cNvSpPr txBox="1"/>
          <p:nvPr/>
        </p:nvSpPr>
        <p:spPr>
          <a:xfrm>
            <a:off x="874644" y="490330"/>
            <a:ext cx="11118574" cy="6278642"/>
          </a:xfrm>
          <a:prstGeom prst="rect">
            <a:avLst/>
          </a:prstGeom>
          <a:noFill/>
          <a:ln>
            <a:solidFill>
              <a:schemeClr val="tx1"/>
            </a:solidFill>
          </a:ln>
        </p:spPr>
        <p:txBody>
          <a:bodyPr wrap="square" rtlCol="0">
            <a:spAutoFit/>
          </a:bodyPr>
          <a:lstStyle/>
          <a:p>
            <a:pPr algn="just">
              <a:lnSpc>
                <a:spcPct val="150000"/>
              </a:lnSpc>
            </a:pPr>
            <a:r>
              <a:rPr lang="ru-RU" dirty="0">
                <a:solidFill>
                  <a:srgbClr val="000000"/>
                </a:solidFill>
                <a:effectLst/>
                <a:latin typeface="Times New Roman" panose="02020603050405020304" pitchFamily="18" charset="0"/>
                <a:ea typeface="Arial" panose="020B0604020202020204" pitchFamily="34" charset="0"/>
              </a:rPr>
              <a:t>	</a:t>
            </a:r>
            <a:r>
              <a:rPr lang="ru-RU" sz="14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Предприятие по производству мебели для животных из переработанного пластика имеет потенциал оказать положительный эффект на окружающую среду и животный мир. Использование переработанного пластика является одним из способов борьбы с проблемой загрязнения окружающей среды, которая становится все более актуальной в нашем мире.</a:t>
            </a:r>
          </a:p>
          <a:p>
            <a:pPr indent="457200" algn="just">
              <a:lnSpc>
                <a:spcPct val="150000"/>
              </a:lnSpc>
            </a:pPr>
            <a:r>
              <a:rPr lang="ru-RU" sz="14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Одним из главных преимуществ использования переработанного пластика является снижение количества отходов, которые попадают на свалки и загрязняют окружающую среду. Пластик может оставаться в природе на протяжении десятилетий и даже столетий, поэтому его переработка является крайне важной задачей. Кроме того, переработанный пластик имеет меньшую негативную экологическую нагрузку, чем новый пластик, так как его производство требует меньше энергии и ресурсов.</a:t>
            </a:r>
          </a:p>
          <a:p>
            <a:pPr indent="457200" algn="just">
              <a:lnSpc>
                <a:spcPct val="150000"/>
              </a:lnSpc>
            </a:pPr>
            <a:r>
              <a:rPr lang="ru-RU" sz="14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Мебель для животных из переработанного пластика также может иметь более долговечный и устойчивый характер, что позволит сократить потребление ресурсов и снизить нагрузку на экосистемы. Это особенно важно в контексте растущего количества отходов и уменьшения ресурсов на планете. Сокращение потребления ресурсов и повторное использование материалов - это ключевые факторы для сохранения окружающей среды и уменьшения негативного воздействия на природу.</a:t>
            </a:r>
          </a:p>
          <a:p>
            <a:pPr indent="457200" algn="just">
              <a:lnSpc>
                <a:spcPct val="150000"/>
              </a:lnSpc>
            </a:pPr>
            <a:r>
              <a:rPr lang="ru-RU" sz="14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Кроме того, мебель для животных из переработанного пластика может стать альтернативным выбором для тех, кто заботится о благополучии своих питомцев и хочет дать им комфортное и безопасное место для отдыха. Пластиковая мебель может быть легкой и прочной, что делает ее удобной для использования в домашних условиях. Она также может быть легко очищена от грязи и пыли, что обеспечивает безопасность для животных и предотвращает развитие бактерий и инфекций.</a:t>
            </a:r>
          </a:p>
          <a:p>
            <a:pPr indent="457200" algn="just">
              <a:lnSpc>
                <a:spcPct val="150000"/>
              </a:lnSpc>
            </a:pPr>
            <a:r>
              <a:rPr lang="ru-RU" sz="14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В целом, предприятие по производству мебели для животных из переработанного пластика имеет потенциал оказать положительный эффект на окружающую среду и животный мир. Оно может помочь уменьшить количество отходов и снизить негативное воздействие на природу, а также стать альтернативным выбором для тех, кто заботится о благополучии своих питомцев.</a:t>
            </a:r>
          </a:p>
          <a:p>
            <a:endParaRPr lang="ru-RU" dirty="0"/>
          </a:p>
        </p:txBody>
      </p:sp>
    </p:spTree>
    <p:extLst>
      <p:ext uri="{BB962C8B-B14F-4D97-AF65-F5344CB8AC3E}">
        <p14:creationId xmlns:p14="http://schemas.microsoft.com/office/powerpoint/2010/main" val="2931798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9ECA4DA-5D24-4A41-BA5E-D287A0FA074F}"/>
              </a:ext>
            </a:extLst>
          </p:cNvPr>
          <p:cNvSpPr>
            <a:spLocks noGrp="1"/>
          </p:cNvSpPr>
          <p:nvPr>
            <p:ph idx="1"/>
          </p:nvPr>
        </p:nvSpPr>
        <p:spPr>
          <a:xfrm>
            <a:off x="1026943" y="393895"/>
            <a:ext cx="10916528" cy="6175717"/>
          </a:xfrm>
        </p:spPr>
        <p:txBody>
          <a:bodyPr>
            <a:normAutofit lnSpcReduction="10000"/>
          </a:bodyPr>
          <a:lstStyle/>
          <a:p>
            <a:pPr marL="0" indent="457200" algn="just">
              <a:lnSpc>
                <a:spcPct val="150000"/>
              </a:lnSpc>
              <a:buNone/>
            </a:pPr>
            <a:r>
              <a:rPr lang="ru-RU" sz="1800" b="1" dirty="0">
                <a:latin typeface="Times New Roman" panose="02020603050405020304" pitchFamily="18" charset="0"/>
                <a:cs typeface="Times New Roman" panose="02020603050405020304" pitchFamily="18" charset="0"/>
              </a:rPr>
              <a:t>Актуальность. </a:t>
            </a:r>
            <a:r>
              <a:rPr lang="ru-RU" sz="1800" dirty="0">
                <a:solidFill>
                  <a:srgbClr val="000000"/>
                </a:solidFill>
                <a:effectLst/>
                <a:latin typeface="Times New Roman" panose="02020603050405020304" pitchFamily="18" charset="0"/>
                <a:ea typeface="Times New Roman" panose="02020603050405020304" pitchFamily="18" charset="0"/>
              </a:rPr>
              <a:t>Одной из главных экологических проблем является чрезмерное производство пластика и отравление им природы. Этот материал почти не разлагается, а сжигание его вредит природе ещё больше. По этой же причине пластик является хорошим материалом для вещей с большим сроком эксплуатации. Из-за этого плюса полностью отказываться от пластика довольно расточительно, ведь, в отличие от дерева, пластик не гниёт. Поэтому человечеству необходимо решение, которое позволило бы сохранить природу, подарив пластику вторую жизнь </a:t>
            </a:r>
          </a:p>
          <a:p>
            <a:pPr marL="0" indent="0">
              <a:buNone/>
            </a:pPr>
            <a:r>
              <a:rPr lang="ru-RU" sz="1800" b="1" dirty="0">
                <a:solidFill>
                  <a:srgbClr val="000000"/>
                </a:solidFill>
                <a:effectLst/>
                <a:latin typeface="Times New Roman" panose="02020603050405020304" pitchFamily="18" charset="0"/>
                <a:ea typeface="Times New Roman" panose="02020603050405020304" pitchFamily="18" charset="0"/>
              </a:rPr>
              <a:t>Цель</a:t>
            </a:r>
            <a:r>
              <a:rPr lang="ru-RU" sz="1800" dirty="0">
                <a:solidFill>
                  <a:srgbClr val="000000"/>
                </a:solidFill>
                <a:effectLst/>
                <a:latin typeface="Times New Roman" panose="02020603050405020304" pitchFamily="18" charset="0"/>
                <a:ea typeface="Times New Roman" panose="02020603050405020304" pitchFamily="18" charset="0"/>
              </a:rPr>
              <a:t>: Создать бизнес-плана рентабельного предприятия, которое вдобавок улучшит экологию и удовлетворит животноводов.</a:t>
            </a:r>
          </a:p>
          <a:p>
            <a:pPr marL="0" indent="0">
              <a:buNone/>
            </a:pPr>
            <a:r>
              <a:rPr lang="ru-RU" sz="1800" b="1" dirty="0">
                <a:solidFill>
                  <a:srgbClr val="000000"/>
                </a:solidFill>
                <a:latin typeface="Times New Roman" panose="02020603050405020304" pitchFamily="18" charset="0"/>
                <a:ea typeface="Times New Roman" panose="02020603050405020304" pitchFamily="18" charset="0"/>
              </a:rPr>
              <a:t>З</a:t>
            </a:r>
            <a:r>
              <a:rPr lang="ru-RU" sz="1800" b="1" dirty="0">
                <a:solidFill>
                  <a:srgbClr val="000000"/>
                </a:solidFill>
                <a:effectLst/>
                <a:latin typeface="Times New Roman" panose="02020603050405020304" pitchFamily="18" charset="0"/>
                <a:ea typeface="Times New Roman" panose="02020603050405020304" pitchFamily="18" charset="0"/>
              </a:rPr>
              <a:t>адачи</a:t>
            </a:r>
            <a:r>
              <a:rPr lang="ru-RU" sz="1800" dirty="0">
                <a:solidFill>
                  <a:srgbClr val="000000"/>
                </a:solidFill>
                <a:effectLst/>
                <a:latin typeface="Times New Roman" panose="02020603050405020304" pitchFamily="18" charset="0"/>
                <a:ea typeface="Times New Roman" panose="02020603050405020304" pitchFamily="18" charset="0"/>
              </a:rPr>
              <a:t>:</a:t>
            </a:r>
            <a:endParaRPr lang="ru-RU" sz="1800" dirty="0">
              <a:solidFill>
                <a:srgbClr val="000000"/>
              </a:solidFill>
              <a:latin typeface="Arial" panose="020B0604020202020204" pitchFamily="34" charset="0"/>
              <a:ea typeface="Times New Roman" panose="02020603050405020304" pitchFamily="18" charset="0"/>
            </a:endParaRPr>
          </a:p>
          <a:p>
            <a:r>
              <a:rPr lang="ru-RU" sz="1800" dirty="0">
                <a:solidFill>
                  <a:srgbClr val="000000"/>
                </a:solidFill>
                <a:effectLst/>
                <a:latin typeface="Times New Roman" panose="02020603050405020304" pitchFamily="18" charset="0"/>
                <a:ea typeface="Times New Roman" panose="02020603050405020304" pitchFamily="18" charset="0"/>
              </a:rPr>
              <a:t>определить самые востребованные мебельные конструкции</a:t>
            </a:r>
            <a:endParaRPr lang="ru-RU" sz="1800" dirty="0">
              <a:solidFill>
                <a:srgbClr val="000000"/>
              </a:solidFill>
              <a:latin typeface="Arial" panose="020B0604020202020204" pitchFamily="34" charset="0"/>
              <a:ea typeface="Times New Roman" panose="02020603050405020304" pitchFamily="18" charset="0"/>
            </a:endParaRPr>
          </a:p>
          <a:p>
            <a:r>
              <a:rPr lang="ru-RU" sz="1800" dirty="0">
                <a:solidFill>
                  <a:srgbClr val="000000"/>
                </a:solidFill>
                <a:effectLst/>
                <a:latin typeface="Times New Roman" panose="02020603050405020304" pitchFamily="18" charset="0"/>
                <a:ea typeface="Times New Roman" panose="02020603050405020304" pitchFamily="18" charset="0"/>
              </a:rPr>
              <a:t>придумать пиар кампанию</a:t>
            </a:r>
            <a:endParaRPr lang="ru-RU" sz="1800" dirty="0">
              <a:solidFill>
                <a:srgbClr val="000000"/>
              </a:solidFill>
              <a:latin typeface="Arial" panose="020B0604020202020204" pitchFamily="34" charset="0"/>
              <a:ea typeface="Times New Roman" panose="02020603050405020304" pitchFamily="18" charset="0"/>
            </a:endParaRPr>
          </a:p>
          <a:p>
            <a:r>
              <a:rPr lang="ru-RU" sz="1800" dirty="0">
                <a:solidFill>
                  <a:srgbClr val="000000"/>
                </a:solidFill>
                <a:effectLst/>
                <a:latin typeface="Times New Roman" panose="02020603050405020304" pitchFamily="18" charset="0"/>
                <a:ea typeface="Times New Roman" panose="02020603050405020304" pitchFamily="18" charset="0"/>
              </a:rPr>
              <a:t>определить конкурентные направления фирмы, целевые рынки и место на этих рынках</a:t>
            </a:r>
            <a:endParaRPr lang="ru-RU" sz="1800" dirty="0">
              <a:solidFill>
                <a:srgbClr val="000000"/>
              </a:solidFill>
              <a:latin typeface="Times New Roman" panose="02020603050405020304" pitchFamily="18" charset="0"/>
              <a:ea typeface="Arial" panose="020B0604020202020204" pitchFamily="34" charset="0"/>
            </a:endParaRPr>
          </a:p>
          <a:p>
            <a:pPr marL="0" indent="0">
              <a:buNone/>
            </a:pPr>
            <a:r>
              <a:rPr lang="ru-RU" sz="1800" b="1" dirty="0">
                <a:solidFill>
                  <a:srgbClr val="000000"/>
                </a:solidFill>
                <a:effectLst/>
                <a:latin typeface="Times New Roman" panose="02020603050405020304" pitchFamily="18" charset="0"/>
                <a:ea typeface="Times New Roman" panose="02020603050405020304" pitchFamily="18" charset="0"/>
              </a:rPr>
              <a:t>Гипотеза:</a:t>
            </a:r>
            <a:r>
              <a:rPr lang="ru-RU" sz="1800" dirty="0">
                <a:solidFill>
                  <a:srgbClr val="000000"/>
                </a:solidFill>
                <a:effectLst/>
                <a:latin typeface="Times New Roman" panose="02020603050405020304" pitchFamily="18" charset="0"/>
                <a:ea typeface="Times New Roman" panose="02020603050405020304" pitchFamily="18" charset="0"/>
              </a:rPr>
              <a:t> В рыночной экономике предприниматели не могут добиться стабильного успеха, если не будут четко и эффективно планировать свою деятельность, постоянно собирать и аккумулировать информацию как о состоянии целевых рынков, положении на них конкурентов, так и о собственных перспективах и возможностях. Разработка стратегии и тактики производственно-хозяйственной деятельности фирмы является важнейшей задачей для любого бизнеса.</a:t>
            </a:r>
            <a:endParaRPr lang="ru-RU" sz="1800" dirty="0">
              <a:solidFill>
                <a:srgbClr val="000000"/>
              </a:solidFill>
              <a:latin typeface="Arial" panose="020B0604020202020204" pitchFamily="34" charset="0"/>
              <a:ea typeface="Times New Roman" panose="02020603050405020304" pitchFamily="18" charset="0"/>
            </a:endParaRPr>
          </a:p>
          <a:p>
            <a:pPr marL="0" indent="0">
              <a:buNone/>
            </a:pPr>
            <a:endParaRPr lang="ru-RU" sz="1800" dirty="0">
              <a:solidFill>
                <a:srgbClr val="000000"/>
              </a:solidFill>
              <a:effectLst/>
              <a:latin typeface="Arial" panose="020B0604020202020204" pitchFamily="34" charset="0"/>
              <a:ea typeface="Arial" panose="020B0604020202020204" pitchFamily="34" charset="0"/>
            </a:endParaRPr>
          </a:p>
          <a:p>
            <a:pPr marL="0" indent="0">
              <a:buNone/>
            </a:pPr>
            <a:endParaRPr lang="ru-RU" sz="1800" dirty="0">
              <a:solidFill>
                <a:srgbClr val="000000"/>
              </a:solidFill>
              <a:effectLst/>
              <a:latin typeface="Arial" panose="020B0604020202020204" pitchFamily="34" charset="0"/>
              <a:ea typeface="Arial" panose="020B0604020202020204" pitchFamily="34" charset="0"/>
            </a:endParaRPr>
          </a:p>
          <a:p>
            <a:pPr marL="0" indent="0">
              <a:buNone/>
            </a:pPr>
            <a:endParaRPr lang="ru-RU"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8414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24C0B01-4BDE-47F7-8F60-C0E5501A20F5}"/>
              </a:ext>
            </a:extLst>
          </p:cNvPr>
          <p:cNvSpPr>
            <a:spLocks noGrp="1"/>
          </p:cNvSpPr>
          <p:nvPr>
            <p:ph type="title"/>
          </p:nvPr>
        </p:nvSpPr>
        <p:spPr>
          <a:xfrm>
            <a:off x="1300663" y="1321612"/>
            <a:ext cx="9601200" cy="1485900"/>
          </a:xfrm>
        </p:spPr>
        <p:txBody>
          <a:bodyPr/>
          <a:lstStyle/>
          <a:p>
            <a:r>
              <a:rPr lang="ru-RU" sz="1800" b="1" dirty="0">
                <a:effectLst/>
                <a:latin typeface="Times New Roman" panose="02020603050405020304" pitchFamily="18" charset="0"/>
                <a:ea typeface="Times New Roman" panose="02020603050405020304" pitchFamily="18" charset="0"/>
              </a:rPr>
              <a:t>ПОНЯТИЕ И КЛАССИФИКАЦИИ БИЗНЕС-ПЛАНА</a:t>
            </a:r>
            <a:endParaRPr lang="ru-RU" dirty="0"/>
          </a:p>
        </p:txBody>
      </p:sp>
      <p:sp>
        <p:nvSpPr>
          <p:cNvPr id="22" name="Rectangle 19">
            <a:extLst>
              <a:ext uri="{FF2B5EF4-FFF2-40B4-BE49-F238E27FC236}">
                <a16:creationId xmlns:a16="http://schemas.microsoft.com/office/drawing/2014/main" id="{27E2A10A-E62E-4A7E-A8BA-20A69F36E906}"/>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30" name="TextBox 29">
            <a:extLst>
              <a:ext uri="{FF2B5EF4-FFF2-40B4-BE49-F238E27FC236}">
                <a16:creationId xmlns:a16="http://schemas.microsoft.com/office/drawing/2014/main" id="{EE3E7AC4-4635-420E-B85E-B366E2004270}"/>
              </a:ext>
            </a:extLst>
          </p:cNvPr>
          <p:cNvSpPr txBox="1"/>
          <p:nvPr/>
        </p:nvSpPr>
        <p:spPr>
          <a:xfrm>
            <a:off x="8018585" y="267286"/>
            <a:ext cx="3924886" cy="1704249"/>
          </a:xfrm>
          <a:prstGeom prst="rect">
            <a:avLst/>
          </a:prstGeom>
          <a:solidFill>
            <a:schemeClr val="bg2"/>
          </a:solidFill>
          <a:ln>
            <a:solidFill>
              <a:schemeClr val="tx1"/>
            </a:solidFill>
          </a:ln>
        </p:spPr>
        <p:txBody>
          <a:bodyPr wrap="square" rtlCol="0">
            <a:spAutoFit/>
          </a:bodyPr>
          <a:lstStyle/>
          <a:p>
            <a:pPr indent="457200" algn="just">
              <a:lnSpc>
                <a:spcPct val="150000"/>
              </a:lnSpc>
            </a:pPr>
            <a:r>
              <a:rPr lang="ru-RU" sz="1800" dirty="0">
                <a:solidFill>
                  <a:srgbClr val="333333"/>
                </a:solidFill>
                <a:effectLst/>
                <a:latin typeface="Times New Roman" panose="02020603050405020304" pitchFamily="18" charset="0"/>
                <a:ea typeface="Times New Roman" panose="02020603050405020304" pitchFamily="18" charset="0"/>
              </a:rPr>
              <a:t>Бизнес-план (с англ. – план предпринимательской деятельности) включает два слагаемых «бизнес» и «план».</a:t>
            </a:r>
            <a:endParaRPr lang="ru-RU" sz="1800" dirty="0">
              <a:solidFill>
                <a:srgbClr val="000000"/>
              </a:solidFill>
              <a:effectLst/>
              <a:latin typeface="Arial" panose="020B0604020202020204" pitchFamily="34" charset="0"/>
              <a:ea typeface="Arial" panose="020B0604020202020204" pitchFamily="34" charset="0"/>
            </a:endParaRPr>
          </a:p>
        </p:txBody>
      </p:sp>
      <p:sp>
        <p:nvSpPr>
          <p:cNvPr id="32" name="TextBox 31">
            <a:extLst>
              <a:ext uri="{FF2B5EF4-FFF2-40B4-BE49-F238E27FC236}">
                <a16:creationId xmlns:a16="http://schemas.microsoft.com/office/drawing/2014/main" id="{F9D79EFC-F08B-4925-B3D3-E028544CB20F}"/>
              </a:ext>
            </a:extLst>
          </p:cNvPr>
          <p:cNvSpPr txBox="1"/>
          <p:nvPr/>
        </p:nvSpPr>
        <p:spPr>
          <a:xfrm>
            <a:off x="1026370" y="2372544"/>
            <a:ext cx="5064369" cy="4197239"/>
          </a:xfrm>
          <a:prstGeom prst="rect">
            <a:avLst/>
          </a:prstGeom>
          <a:noFill/>
          <a:ln>
            <a:solidFill>
              <a:schemeClr val="tx1"/>
            </a:solidFill>
          </a:ln>
        </p:spPr>
        <p:txBody>
          <a:bodyPr wrap="square" rtlCol="0">
            <a:spAutoFit/>
          </a:bodyPr>
          <a:lstStyle/>
          <a:p>
            <a:pPr indent="457200" algn="just">
              <a:lnSpc>
                <a:spcPct val="150000"/>
              </a:lnSpc>
            </a:pPr>
            <a:r>
              <a:rPr lang="ru-RU" sz="1800">
                <a:solidFill>
                  <a:srgbClr val="333333"/>
                </a:solidFill>
                <a:effectLst/>
                <a:latin typeface="Times New Roman" panose="02020603050405020304" pitchFamily="18" charset="0"/>
                <a:ea typeface="Times New Roman" panose="02020603050405020304" pitchFamily="18" charset="0"/>
              </a:rPr>
              <a:t>Бизнес - экономическая деятельность субъекта в условиях рыночной экономики, нацеленная на получение прибыли путем создания и реализации определенной продукции или услуги.</a:t>
            </a:r>
            <a:r>
              <a:rPr lang="ru-RU" sz="1800" b="1">
                <a:solidFill>
                  <a:srgbClr val="000000"/>
                </a:solidFill>
                <a:effectLst/>
                <a:latin typeface="Times New Roman" panose="02020603050405020304" pitchFamily="18" charset="0"/>
                <a:ea typeface="Times New Roman" panose="02020603050405020304" pitchFamily="18" charset="0"/>
              </a:rPr>
              <a:t> </a:t>
            </a:r>
            <a:r>
              <a:rPr lang="ru-RU" sz="1800">
                <a:solidFill>
                  <a:srgbClr val="000000"/>
                </a:solidFill>
                <a:effectLst/>
                <a:latin typeface="Times New Roman" panose="02020603050405020304" pitchFamily="18" charset="0"/>
                <a:ea typeface="Times New Roman" panose="02020603050405020304" pitchFamily="18" charset="0"/>
              </a:rPr>
              <a:t>Бизнес осуществляется за счет собственных и/или заемных средств под свой риск и под свою имущественную ответственность. Синонимы понятия «бизнес» – предпринимательство, коммерция, торговля, организация, фирма</a:t>
            </a:r>
            <a:r>
              <a:rPr lang="ru-RU" sz="1800" b="1">
                <a:solidFill>
                  <a:srgbClr val="000000"/>
                </a:solidFill>
                <a:effectLst/>
                <a:latin typeface="Times New Roman" panose="02020603050405020304" pitchFamily="18" charset="0"/>
                <a:ea typeface="Times New Roman" panose="02020603050405020304" pitchFamily="18" charset="0"/>
              </a:rPr>
              <a:t>.</a:t>
            </a:r>
            <a:endParaRPr lang="ru-RU" sz="1800">
              <a:solidFill>
                <a:srgbClr val="000000"/>
              </a:solidFill>
              <a:effectLst/>
              <a:latin typeface="Arial" panose="020B0604020202020204" pitchFamily="34" charset="0"/>
              <a:ea typeface="Arial" panose="020B0604020202020204" pitchFamily="34" charset="0"/>
            </a:endParaRPr>
          </a:p>
        </p:txBody>
      </p:sp>
      <p:sp>
        <p:nvSpPr>
          <p:cNvPr id="33" name="Прямоугольник 32">
            <a:extLst>
              <a:ext uri="{FF2B5EF4-FFF2-40B4-BE49-F238E27FC236}">
                <a16:creationId xmlns:a16="http://schemas.microsoft.com/office/drawing/2014/main" id="{6E0E9F88-602D-4AD1-8551-DB8226C4985B}"/>
              </a:ext>
            </a:extLst>
          </p:cNvPr>
          <p:cNvSpPr/>
          <p:nvPr/>
        </p:nvSpPr>
        <p:spPr>
          <a:xfrm>
            <a:off x="1118613" y="1102798"/>
            <a:ext cx="6400800" cy="756000"/>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a:ln w="0"/>
              <a:solidFill>
                <a:schemeClr val="tx1"/>
              </a:solidFill>
              <a:effectLst>
                <a:outerShdw blurRad="38100" dist="19050" dir="2700000" algn="tl" rotWithShape="0">
                  <a:schemeClr val="dk1">
                    <a:alpha val="40000"/>
                  </a:schemeClr>
                </a:outerShdw>
              </a:effectLst>
            </a:endParaRPr>
          </a:p>
        </p:txBody>
      </p:sp>
      <p:sp>
        <p:nvSpPr>
          <p:cNvPr id="34" name="Надпись 1">
            <a:extLst>
              <a:ext uri="{FF2B5EF4-FFF2-40B4-BE49-F238E27FC236}">
                <a16:creationId xmlns:a16="http://schemas.microsoft.com/office/drawing/2014/main" id="{E01ACF64-F430-4F75-9515-DBB9F6077D62}"/>
              </a:ext>
            </a:extLst>
          </p:cNvPr>
          <p:cNvSpPr txBox="1">
            <a:spLocks noChangeArrowheads="1"/>
          </p:cNvSpPr>
          <p:nvPr/>
        </p:nvSpPr>
        <p:spPr bwMode="auto">
          <a:xfrm>
            <a:off x="7741117" y="2551562"/>
            <a:ext cx="1147762" cy="311150"/>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Бизнес-план</a:t>
            </a: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
        <p:nvSpPr>
          <p:cNvPr id="35" name="Надпись 2">
            <a:extLst>
              <a:ext uri="{FF2B5EF4-FFF2-40B4-BE49-F238E27FC236}">
                <a16:creationId xmlns:a16="http://schemas.microsoft.com/office/drawing/2014/main" id="{39158771-71CC-426B-977B-1D9BDB14F091}"/>
              </a:ext>
            </a:extLst>
          </p:cNvPr>
          <p:cNvSpPr txBox="1">
            <a:spLocks noChangeArrowheads="1"/>
          </p:cNvSpPr>
          <p:nvPr/>
        </p:nvSpPr>
        <p:spPr bwMode="auto">
          <a:xfrm>
            <a:off x="6269505" y="2961946"/>
            <a:ext cx="1471612" cy="54927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Создание нового предприятия</a:t>
            </a: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36" name="Надпись 4">
            <a:extLst>
              <a:ext uri="{FF2B5EF4-FFF2-40B4-BE49-F238E27FC236}">
                <a16:creationId xmlns:a16="http://schemas.microsoft.com/office/drawing/2014/main" id="{F2F4316A-5DDA-4AAC-B664-C536B0273A28}"/>
              </a:ext>
            </a:extLst>
          </p:cNvPr>
          <p:cNvSpPr txBox="1">
            <a:spLocks noChangeArrowheads="1"/>
          </p:cNvSpPr>
          <p:nvPr/>
        </p:nvSpPr>
        <p:spPr bwMode="auto">
          <a:xfrm>
            <a:off x="8053355" y="2949690"/>
            <a:ext cx="3025653" cy="296863"/>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Развития действующего предприятия</a:t>
            </a: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
        <p:nvSpPr>
          <p:cNvPr id="37" name="Надпись 5">
            <a:extLst>
              <a:ext uri="{FF2B5EF4-FFF2-40B4-BE49-F238E27FC236}">
                <a16:creationId xmlns:a16="http://schemas.microsoft.com/office/drawing/2014/main" id="{1481D065-443D-4C73-A83F-B18CB4F73567}"/>
              </a:ext>
            </a:extLst>
          </p:cNvPr>
          <p:cNvSpPr txBox="1">
            <a:spLocks noChangeArrowheads="1"/>
          </p:cNvSpPr>
          <p:nvPr/>
        </p:nvSpPr>
        <p:spPr bwMode="auto">
          <a:xfrm>
            <a:off x="6721695" y="3786419"/>
            <a:ext cx="1595437" cy="29368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По бизнес-линиям</a:t>
            </a: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38" name="Надпись 6">
            <a:extLst>
              <a:ext uri="{FF2B5EF4-FFF2-40B4-BE49-F238E27FC236}">
                <a16:creationId xmlns:a16="http://schemas.microsoft.com/office/drawing/2014/main" id="{83493CC4-A6A0-45DE-B4A7-190A9C5FD307}"/>
              </a:ext>
            </a:extLst>
          </p:cNvPr>
          <p:cNvSpPr txBox="1">
            <a:spLocks noChangeArrowheads="1"/>
          </p:cNvSpPr>
          <p:nvPr/>
        </p:nvSpPr>
        <p:spPr bwMode="auto">
          <a:xfrm>
            <a:off x="10779001" y="3777023"/>
            <a:ext cx="1257300" cy="801687"/>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Финансовое оздоровление компаний</a:t>
            </a: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39" name="Надпись 9">
            <a:extLst>
              <a:ext uri="{FF2B5EF4-FFF2-40B4-BE49-F238E27FC236}">
                <a16:creationId xmlns:a16="http://schemas.microsoft.com/office/drawing/2014/main" id="{E4FECFF7-284F-4511-ADE7-EF53383BA921}"/>
              </a:ext>
            </a:extLst>
          </p:cNvPr>
          <p:cNvSpPr txBox="1">
            <a:spLocks noChangeArrowheads="1"/>
          </p:cNvSpPr>
          <p:nvPr/>
        </p:nvSpPr>
        <p:spPr bwMode="auto">
          <a:xfrm>
            <a:off x="8495898" y="3777023"/>
            <a:ext cx="2146300" cy="922337"/>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Реинжиниринг бизнеса, или перестройка существующей компании</a:t>
            </a: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
        <p:nvSpPr>
          <p:cNvPr id="40" name="Надпись 12">
            <a:extLst>
              <a:ext uri="{FF2B5EF4-FFF2-40B4-BE49-F238E27FC236}">
                <a16:creationId xmlns:a16="http://schemas.microsoft.com/office/drawing/2014/main" id="{A1547396-77A5-4507-A8B8-8C7AC4907FDE}"/>
              </a:ext>
            </a:extLst>
          </p:cNvPr>
          <p:cNvSpPr txBox="1">
            <a:spLocks noChangeArrowheads="1"/>
          </p:cNvSpPr>
          <p:nvPr/>
        </p:nvSpPr>
        <p:spPr bwMode="auto">
          <a:xfrm>
            <a:off x="6904516" y="5482229"/>
            <a:ext cx="2355850" cy="336550"/>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С выходом в новые регионы</a:t>
            </a: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41" name="Надпись 16">
            <a:extLst>
              <a:ext uri="{FF2B5EF4-FFF2-40B4-BE49-F238E27FC236}">
                <a16:creationId xmlns:a16="http://schemas.microsoft.com/office/drawing/2014/main" id="{45585955-83C6-4323-9B3B-1ABBEE60C4BD}"/>
              </a:ext>
            </a:extLst>
          </p:cNvPr>
          <p:cNvSpPr txBox="1">
            <a:spLocks noChangeArrowheads="1"/>
          </p:cNvSpPr>
          <p:nvPr/>
        </p:nvSpPr>
        <p:spPr bwMode="auto">
          <a:xfrm>
            <a:off x="6904516" y="4297820"/>
            <a:ext cx="1381125" cy="311150"/>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Создание сетей</a:t>
            </a: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42" name="Надпись 32">
            <a:extLst>
              <a:ext uri="{FF2B5EF4-FFF2-40B4-BE49-F238E27FC236}">
                <a16:creationId xmlns:a16="http://schemas.microsoft.com/office/drawing/2014/main" id="{5629517C-C63E-41E6-A383-CA25E5F67DEB}"/>
              </a:ext>
            </a:extLst>
          </p:cNvPr>
          <p:cNvSpPr txBox="1">
            <a:spLocks noChangeArrowheads="1"/>
          </p:cNvSpPr>
          <p:nvPr/>
        </p:nvSpPr>
        <p:spPr bwMode="auto">
          <a:xfrm>
            <a:off x="6908571" y="4789750"/>
            <a:ext cx="2173287" cy="54292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Реинжиниринг отдельных бизнес-процессов</a:t>
            </a:r>
            <a:endParaRPr kumimoji="0" lang="ru-RU" altLang="ru-RU" sz="1800" b="0" i="0" u="none" strike="noStrike" cap="none" normalizeH="0" baseline="0">
              <a:ln>
                <a:noFill/>
              </a:ln>
              <a:solidFill>
                <a:schemeClr val="tx1"/>
              </a:solidFill>
              <a:effectLst/>
              <a:latin typeface="Arial" panose="020B0604020202020204" pitchFamily="34" charset="0"/>
            </a:endParaRPr>
          </a:p>
        </p:txBody>
      </p:sp>
      <p:cxnSp>
        <p:nvCxnSpPr>
          <p:cNvPr id="43" name="Соединитель: уступ 42">
            <a:extLst>
              <a:ext uri="{FF2B5EF4-FFF2-40B4-BE49-F238E27FC236}">
                <a16:creationId xmlns:a16="http://schemas.microsoft.com/office/drawing/2014/main" id="{76CB668A-2E25-46AA-BD81-535508594BC8}"/>
              </a:ext>
            </a:extLst>
          </p:cNvPr>
          <p:cNvCxnSpPr>
            <a:cxnSpLocks/>
            <a:endCxn id="35" idx="0"/>
          </p:cNvCxnSpPr>
          <p:nvPr/>
        </p:nvCxnSpPr>
        <p:spPr>
          <a:xfrm rot="10800000" flipV="1">
            <a:off x="7005311" y="2667958"/>
            <a:ext cx="730566" cy="293988"/>
          </a:xfrm>
          <a:prstGeom prst="bentConnector2">
            <a:avLst/>
          </a:prstGeom>
          <a:ln>
            <a:tailEnd type="triangle"/>
          </a:ln>
        </p:spPr>
        <p:style>
          <a:lnRef idx="1">
            <a:schemeClr val="dk1"/>
          </a:lnRef>
          <a:fillRef idx="0">
            <a:schemeClr val="dk1"/>
          </a:fillRef>
          <a:effectRef idx="0">
            <a:schemeClr val="dk1"/>
          </a:effectRef>
          <a:fontRef idx="minor">
            <a:schemeClr val="tx1"/>
          </a:fontRef>
        </p:style>
      </p:cxnSp>
      <p:cxnSp>
        <p:nvCxnSpPr>
          <p:cNvPr id="44" name="Соединитель: уступ 43">
            <a:extLst>
              <a:ext uri="{FF2B5EF4-FFF2-40B4-BE49-F238E27FC236}">
                <a16:creationId xmlns:a16="http://schemas.microsoft.com/office/drawing/2014/main" id="{CA3B83D4-FE54-44E4-9C9A-B4C0780753ED}"/>
              </a:ext>
            </a:extLst>
          </p:cNvPr>
          <p:cNvCxnSpPr>
            <a:cxnSpLocks/>
            <a:stCxn id="34" idx="3"/>
            <a:endCxn id="36" idx="0"/>
          </p:cNvCxnSpPr>
          <p:nvPr/>
        </p:nvCxnSpPr>
        <p:spPr>
          <a:xfrm>
            <a:off x="8888879" y="2707137"/>
            <a:ext cx="677303" cy="242553"/>
          </a:xfrm>
          <a:prstGeom prst="bentConnector2">
            <a:avLst/>
          </a:prstGeom>
          <a:ln>
            <a:tailEnd type="triangle"/>
          </a:ln>
        </p:spPr>
        <p:style>
          <a:lnRef idx="1">
            <a:schemeClr val="dk1"/>
          </a:lnRef>
          <a:fillRef idx="0">
            <a:schemeClr val="dk1"/>
          </a:fillRef>
          <a:effectRef idx="0">
            <a:schemeClr val="dk1"/>
          </a:effectRef>
          <a:fontRef idx="minor">
            <a:schemeClr val="tx1"/>
          </a:fontRef>
        </p:style>
      </p:cxnSp>
      <p:cxnSp>
        <p:nvCxnSpPr>
          <p:cNvPr id="45" name="Прямая соединительная линия 44">
            <a:extLst>
              <a:ext uri="{FF2B5EF4-FFF2-40B4-BE49-F238E27FC236}">
                <a16:creationId xmlns:a16="http://schemas.microsoft.com/office/drawing/2014/main" id="{250713A9-5672-41AC-9F8A-86C04C9AEB3E}"/>
              </a:ext>
            </a:extLst>
          </p:cNvPr>
          <p:cNvCxnSpPr/>
          <p:nvPr/>
        </p:nvCxnSpPr>
        <p:spPr>
          <a:xfrm>
            <a:off x="4572000" y="2592705"/>
            <a:ext cx="0" cy="94615"/>
          </a:xfrm>
          <a:prstGeom prst="line">
            <a:avLst/>
          </a:prstGeom>
        </p:spPr>
        <p:style>
          <a:lnRef idx="1">
            <a:schemeClr val="dk1"/>
          </a:lnRef>
          <a:fillRef idx="0">
            <a:schemeClr val="dk1"/>
          </a:fillRef>
          <a:effectRef idx="0">
            <a:schemeClr val="dk1"/>
          </a:effectRef>
          <a:fontRef idx="minor">
            <a:schemeClr val="tx1"/>
          </a:fontRef>
        </p:style>
      </p:cxnSp>
      <p:cxnSp>
        <p:nvCxnSpPr>
          <p:cNvPr id="46" name="Соединитель: уступ 45">
            <a:extLst>
              <a:ext uri="{FF2B5EF4-FFF2-40B4-BE49-F238E27FC236}">
                <a16:creationId xmlns:a16="http://schemas.microsoft.com/office/drawing/2014/main" id="{26A2E7CD-DD50-406F-949A-87D360E708D1}"/>
              </a:ext>
            </a:extLst>
          </p:cNvPr>
          <p:cNvCxnSpPr>
            <a:cxnSpLocks/>
          </p:cNvCxnSpPr>
          <p:nvPr/>
        </p:nvCxnSpPr>
        <p:spPr>
          <a:xfrm rot="10800000" flipV="1">
            <a:off x="7888490" y="3572355"/>
            <a:ext cx="2127308" cy="210054"/>
          </a:xfrm>
          <a:prstGeom prst="bentConnector3">
            <a:avLst>
              <a:gd name="adj1" fmla="val 100258"/>
            </a:avLst>
          </a:prstGeom>
          <a:ln>
            <a:tailEnd type="triangle"/>
          </a:ln>
        </p:spPr>
        <p:style>
          <a:lnRef idx="1">
            <a:schemeClr val="dk1"/>
          </a:lnRef>
          <a:fillRef idx="0">
            <a:schemeClr val="dk1"/>
          </a:fillRef>
          <a:effectRef idx="0">
            <a:schemeClr val="dk1"/>
          </a:effectRef>
          <a:fontRef idx="minor">
            <a:schemeClr val="tx1"/>
          </a:fontRef>
        </p:style>
      </p:cxnSp>
      <p:cxnSp>
        <p:nvCxnSpPr>
          <p:cNvPr id="47" name="Соединитель: уступ 46">
            <a:extLst>
              <a:ext uri="{FF2B5EF4-FFF2-40B4-BE49-F238E27FC236}">
                <a16:creationId xmlns:a16="http://schemas.microsoft.com/office/drawing/2014/main" id="{939B3D34-B3D3-4F54-9FE3-59622155FA1F}"/>
              </a:ext>
            </a:extLst>
          </p:cNvPr>
          <p:cNvCxnSpPr/>
          <p:nvPr/>
        </p:nvCxnSpPr>
        <p:spPr>
          <a:xfrm>
            <a:off x="10000491" y="3570708"/>
            <a:ext cx="1407160" cy="198755"/>
          </a:xfrm>
          <a:prstGeom prst="bentConnector3">
            <a:avLst>
              <a:gd name="adj1" fmla="val 99997"/>
            </a:avLst>
          </a:prstGeom>
          <a:ln>
            <a:tailEnd type="triangle"/>
          </a:ln>
        </p:spPr>
        <p:style>
          <a:lnRef idx="1">
            <a:schemeClr val="dk1"/>
          </a:lnRef>
          <a:fillRef idx="0">
            <a:schemeClr val="dk1"/>
          </a:fillRef>
          <a:effectRef idx="0">
            <a:schemeClr val="dk1"/>
          </a:effectRef>
          <a:fontRef idx="minor">
            <a:schemeClr val="tx1"/>
          </a:fontRef>
        </p:style>
      </p:cxnSp>
      <p:cxnSp>
        <p:nvCxnSpPr>
          <p:cNvPr id="48" name="Соединитель: уступ 47">
            <a:extLst>
              <a:ext uri="{FF2B5EF4-FFF2-40B4-BE49-F238E27FC236}">
                <a16:creationId xmlns:a16="http://schemas.microsoft.com/office/drawing/2014/main" id="{C4DE59B3-F604-49D3-911D-6C42AFF43CED}"/>
              </a:ext>
            </a:extLst>
          </p:cNvPr>
          <p:cNvCxnSpPr>
            <a:cxnSpLocks/>
            <a:endCxn id="40" idx="1"/>
          </p:cNvCxnSpPr>
          <p:nvPr/>
        </p:nvCxnSpPr>
        <p:spPr>
          <a:xfrm rot="16200000" flipH="1">
            <a:off x="6029935" y="4775923"/>
            <a:ext cx="1570396" cy="178765"/>
          </a:xfrm>
          <a:prstGeom prst="bentConnector2">
            <a:avLst/>
          </a:prstGeom>
          <a:ln>
            <a:tailEnd type="triangle"/>
          </a:ln>
        </p:spPr>
        <p:style>
          <a:lnRef idx="1">
            <a:schemeClr val="dk1"/>
          </a:lnRef>
          <a:fillRef idx="0">
            <a:schemeClr val="dk1"/>
          </a:fillRef>
          <a:effectRef idx="0">
            <a:schemeClr val="dk1"/>
          </a:effectRef>
          <a:fontRef idx="minor">
            <a:schemeClr val="tx1"/>
          </a:fontRef>
        </p:style>
      </p:cxnSp>
      <p:cxnSp>
        <p:nvCxnSpPr>
          <p:cNvPr id="49" name="Прямая со стрелкой 48">
            <a:extLst>
              <a:ext uri="{FF2B5EF4-FFF2-40B4-BE49-F238E27FC236}">
                <a16:creationId xmlns:a16="http://schemas.microsoft.com/office/drawing/2014/main" id="{78603D35-BE32-4BE2-B186-1974AA1F85C7}"/>
              </a:ext>
            </a:extLst>
          </p:cNvPr>
          <p:cNvCxnSpPr>
            <a:cxnSpLocks/>
            <a:endCxn id="42" idx="1"/>
          </p:cNvCxnSpPr>
          <p:nvPr/>
        </p:nvCxnSpPr>
        <p:spPr>
          <a:xfrm>
            <a:off x="6721695" y="5061213"/>
            <a:ext cx="18687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0" name="Прямая со стрелкой 49">
            <a:extLst>
              <a:ext uri="{FF2B5EF4-FFF2-40B4-BE49-F238E27FC236}">
                <a16:creationId xmlns:a16="http://schemas.microsoft.com/office/drawing/2014/main" id="{7AA9EED5-9AC2-453E-8CD1-F0F493A12C96}"/>
              </a:ext>
            </a:extLst>
          </p:cNvPr>
          <p:cNvCxnSpPr>
            <a:cxnSpLocks/>
            <a:endCxn id="41" idx="1"/>
          </p:cNvCxnSpPr>
          <p:nvPr/>
        </p:nvCxnSpPr>
        <p:spPr>
          <a:xfrm>
            <a:off x="6721695" y="4453395"/>
            <a:ext cx="18282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1" name="Прямая со стрелкой 50">
            <a:extLst>
              <a:ext uri="{FF2B5EF4-FFF2-40B4-BE49-F238E27FC236}">
                <a16:creationId xmlns:a16="http://schemas.microsoft.com/office/drawing/2014/main" id="{308F344F-BAD5-4AE8-9834-7084BA36EBF4}"/>
              </a:ext>
            </a:extLst>
          </p:cNvPr>
          <p:cNvCxnSpPr>
            <a:cxnSpLocks/>
            <a:stCxn id="36" idx="2"/>
            <a:endCxn id="39" idx="0"/>
          </p:cNvCxnSpPr>
          <p:nvPr/>
        </p:nvCxnSpPr>
        <p:spPr>
          <a:xfrm>
            <a:off x="9566182" y="3246553"/>
            <a:ext cx="2866" cy="53047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2" name="Rectangle 48">
            <a:extLst>
              <a:ext uri="{FF2B5EF4-FFF2-40B4-BE49-F238E27FC236}">
                <a16:creationId xmlns:a16="http://schemas.microsoft.com/office/drawing/2014/main" id="{1F395497-B987-4C02-B23B-4AAC6D59B1DF}"/>
              </a:ext>
            </a:extLst>
          </p:cNvPr>
          <p:cNvSpPr>
            <a:spLocks noChangeArrowheads="1"/>
          </p:cNvSpPr>
          <p:nvPr/>
        </p:nvSpPr>
        <p:spPr bwMode="auto">
          <a:xfrm>
            <a:off x="762677" y="1440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53" name="Rectangle 58">
            <a:extLst>
              <a:ext uri="{FF2B5EF4-FFF2-40B4-BE49-F238E27FC236}">
                <a16:creationId xmlns:a16="http://schemas.microsoft.com/office/drawing/2014/main" id="{76A6E063-682A-4285-92BC-8F9A853C87F4}"/>
              </a:ext>
            </a:extLst>
          </p:cNvPr>
          <p:cNvSpPr>
            <a:spLocks noChangeArrowheads="1"/>
          </p:cNvSpPr>
          <p:nvPr/>
        </p:nvSpPr>
        <p:spPr bwMode="auto">
          <a:xfrm>
            <a:off x="-155699" y="63528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77" name="TextBox 76">
            <a:extLst>
              <a:ext uri="{FF2B5EF4-FFF2-40B4-BE49-F238E27FC236}">
                <a16:creationId xmlns:a16="http://schemas.microsoft.com/office/drawing/2014/main" id="{13CEE29B-8F03-4A8E-B7AA-6D066E9EFEDC}"/>
              </a:ext>
            </a:extLst>
          </p:cNvPr>
          <p:cNvSpPr txBox="1"/>
          <p:nvPr/>
        </p:nvSpPr>
        <p:spPr>
          <a:xfrm>
            <a:off x="1086547" y="-14408"/>
            <a:ext cx="6649330" cy="646331"/>
          </a:xfrm>
          <a:prstGeom prst="rect">
            <a:avLst/>
          </a:prstGeom>
          <a:noFill/>
          <a:ln>
            <a:solidFill>
              <a:schemeClr val="tx1"/>
            </a:solidFill>
          </a:ln>
        </p:spPr>
        <p:txBody>
          <a:bodyPr wrap="square" rtlCol="0">
            <a:spAutoFit/>
          </a:bodyPr>
          <a:lstStyle/>
          <a:p>
            <a:r>
              <a:rPr lang="ru-RU" sz="1800" b="1" dirty="0">
                <a:effectLst/>
                <a:latin typeface="Times New Roman" panose="02020603050405020304" pitchFamily="18" charset="0"/>
                <a:ea typeface="Times New Roman" panose="02020603050405020304" pitchFamily="18" charset="0"/>
              </a:rPr>
              <a:t>ТЕОРЕТИКО-МЕТОДИЧЕСКИЕ АСПЕКТЫ В СОЗДАНИИ БИЗНЕС-ПЛАНА</a:t>
            </a:r>
            <a:endParaRPr lang="ru-RU"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027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CEDE70E-743F-4B0E-9150-5B0CDA597C71}"/>
              </a:ext>
            </a:extLst>
          </p:cNvPr>
          <p:cNvSpPr>
            <a:spLocks noGrp="1"/>
          </p:cNvSpPr>
          <p:nvPr>
            <p:ph type="title"/>
          </p:nvPr>
        </p:nvSpPr>
        <p:spPr>
          <a:xfrm>
            <a:off x="926123" y="1055435"/>
            <a:ext cx="9601200" cy="1485900"/>
          </a:xfrm>
        </p:spPr>
        <p:txBody>
          <a:bodyPr/>
          <a:lstStyle/>
          <a:p>
            <a:r>
              <a:rPr lang="ru-RU" sz="1800" b="1" dirty="0">
                <a:effectLst/>
                <a:latin typeface="Times New Roman" panose="02020603050405020304" pitchFamily="18" charset="0"/>
                <a:ea typeface="Times New Roman" panose="02020603050405020304" pitchFamily="18" charset="0"/>
              </a:rPr>
              <a:t>ПРОИЗВОДСТВО И ПЕРЕРАБОТКА ПЛАСТИКА</a:t>
            </a:r>
            <a:endParaRPr lang="ru-RU" dirty="0"/>
          </a:p>
        </p:txBody>
      </p:sp>
      <p:sp>
        <p:nvSpPr>
          <p:cNvPr id="4" name="Прямоугольник 3">
            <a:extLst>
              <a:ext uri="{FF2B5EF4-FFF2-40B4-BE49-F238E27FC236}">
                <a16:creationId xmlns:a16="http://schemas.microsoft.com/office/drawing/2014/main" id="{3653649B-3FFC-4CA0-A754-CCBCC8B953F2}"/>
              </a:ext>
            </a:extLst>
          </p:cNvPr>
          <p:cNvSpPr/>
          <p:nvPr/>
        </p:nvSpPr>
        <p:spPr>
          <a:xfrm>
            <a:off x="763311" y="866380"/>
            <a:ext cx="5908430" cy="706902"/>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5" name="TextBox 4">
            <a:extLst>
              <a:ext uri="{FF2B5EF4-FFF2-40B4-BE49-F238E27FC236}">
                <a16:creationId xmlns:a16="http://schemas.microsoft.com/office/drawing/2014/main" id="{1BB3B042-8E72-4C9B-8326-BC3332B2E398}"/>
              </a:ext>
            </a:extLst>
          </p:cNvPr>
          <p:cNvSpPr txBox="1"/>
          <p:nvPr/>
        </p:nvSpPr>
        <p:spPr>
          <a:xfrm>
            <a:off x="6765205" y="243547"/>
            <a:ext cx="5322276" cy="3366371"/>
          </a:xfrm>
          <a:prstGeom prst="rect">
            <a:avLst/>
          </a:prstGeom>
          <a:noFill/>
          <a:ln>
            <a:solidFill>
              <a:schemeClr val="tx1"/>
            </a:solidFill>
          </a:ln>
        </p:spPr>
        <p:txBody>
          <a:bodyPr wrap="square" rtlCol="0">
            <a:spAutoFit/>
          </a:bodyPr>
          <a:lstStyle/>
          <a:p>
            <a:pPr indent="457200" algn="just">
              <a:lnSpc>
                <a:spcPct val="150000"/>
              </a:lnSpc>
            </a:pPr>
            <a:r>
              <a:rPr lang="ru-RU" sz="1800" dirty="0">
                <a:effectLst/>
                <a:latin typeface="Times New Roman" panose="02020603050405020304" pitchFamily="18" charset="0"/>
                <a:ea typeface="Arial" panose="020B0604020202020204" pitchFamily="34" charset="0"/>
              </a:rPr>
              <a:t>Пластик – это материал, состоящий из синтетических и полусинтетических полимеров. Он самый производимый в мире материал, так как изготовить его просто и дёшево, так же у него широкий спектр эксплуатационных возможностей. Пластик стойкий к щёлочи и кислотам, водоустойчив, не подвержен коррозии, плохо проводит тепло и электричество</a:t>
            </a:r>
            <a:endParaRPr lang="ru-RU" dirty="0"/>
          </a:p>
        </p:txBody>
      </p:sp>
      <p:sp>
        <p:nvSpPr>
          <p:cNvPr id="6" name="TextBox 5">
            <a:extLst>
              <a:ext uri="{FF2B5EF4-FFF2-40B4-BE49-F238E27FC236}">
                <a16:creationId xmlns:a16="http://schemas.microsoft.com/office/drawing/2014/main" id="{1E655B83-7E3C-4B0C-B004-514B62371871}"/>
              </a:ext>
            </a:extLst>
          </p:cNvPr>
          <p:cNvSpPr txBox="1"/>
          <p:nvPr/>
        </p:nvSpPr>
        <p:spPr>
          <a:xfrm>
            <a:off x="926123" y="1962006"/>
            <a:ext cx="5678658" cy="4612866"/>
          </a:xfrm>
          <a:prstGeom prst="rect">
            <a:avLst/>
          </a:prstGeom>
          <a:noFill/>
          <a:ln>
            <a:solidFill>
              <a:schemeClr val="tx1"/>
            </a:solidFill>
          </a:ln>
        </p:spPr>
        <p:txBody>
          <a:bodyPr wrap="square" rtlCol="0">
            <a:spAutoFit/>
          </a:bodyPr>
          <a:lstStyle/>
          <a:p>
            <a:pPr indent="457200" algn="just">
              <a:lnSpc>
                <a:spcPct val="150000"/>
              </a:lnSpc>
            </a:pPr>
            <a:r>
              <a:rPr lang="ru-RU" sz="1800" dirty="0">
                <a:effectLst/>
                <a:latin typeface="Times New Roman" panose="02020603050405020304" pitchFamily="18" charset="0"/>
                <a:ea typeface="Times New Roman" panose="02020603050405020304" pitchFamily="18" charset="0"/>
              </a:rPr>
              <a:t>ТКО - твёрдые коммунальные отходы, образуются в жилых помещениях в процессе потребления физическими лицами, а также товары, утратившие свои потребительские свойства в процессе их использования физическими лицами в жилых помещениях в целях удовлетворения личных и бытовых нужд. Если говорить простым языком, это все те отходы, которые ежедневно появляются в доме каждого человека – остатки пищи, часть плодовых растений, упаковка от продуктов, пластик, стекло и т.д., ТКО, в отличие от ТБО можно использовать для создания вторсырья</a:t>
            </a:r>
            <a:endParaRPr lang="ru-RU" dirty="0"/>
          </a:p>
        </p:txBody>
      </p:sp>
      <p:graphicFrame>
        <p:nvGraphicFramePr>
          <p:cNvPr id="7" name="Диаграмма 6">
            <a:extLst>
              <a:ext uri="{FF2B5EF4-FFF2-40B4-BE49-F238E27FC236}">
                <a16:creationId xmlns:a16="http://schemas.microsoft.com/office/drawing/2014/main" id="{93A4DF57-71AA-4C2B-9874-26428923B1E2}"/>
              </a:ext>
            </a:extLst>
          </p:cNvPr>
          <p:cNvGraphicFramePr/>
          <p:nvPr>
            <p:extLst>
              <p:ext uri="{D42A27DB-BD31-4B8C-83A1-F6EECF244321}">
                <p14:modId xmlns:p14="http://schemas.microsoft.com/office/powerpoint/2010/main" val="2946322946"/>
              </p:ext>
            </p:extLst>
          </p:nvPr>
        </p:nvGraphicFramePr>
        <p:xfrm>
          <a:off x="5587218" y="3609918"/>
          <a:ext cx="6604782" cy="3182778"/>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318D5A2E-8BED-42B7-8D16-C43D3EFEF598}"/>
              </a:ext>
            </a:extLst>
          </p:cNvPr>
          <p:cNvSpPr txBox="1"/>
          <p:nvPr/>
        </p:nvSpPr>
        <p:spPr>
          <a:xfrm>
            <a:off x="6869724" y="6420984"/>
            <a:ext cx="6126480" cy="307777"/>
          </a:xfrm>
          <a:prstGeom prst="rect">
            <a:avLst/>
          </a:prstGeom>
          <a:noFill/>
        </p:spPr>
        <p:txBody>
          <a:bodyPr wrap="square">
            <a:spAutoFit/>
          </a:bodyPr>
          <a:lstStyle/>
          <a:p>
            <a:r>
              <a:rPr lang="ru-RU" sz="1400" b="1" dirty="0">
                <a:effectLst/>
                <a:latin typeface="Times New Roman" panose="02020603050405020304" pitchFamily="18" charset="0"/>
                <a:ea typeface="Times New Roman" panose="02020603050405020304" pitchFamily="18" charset="0"/>
              </a:rPr>
              <a:t>Структура пластиковых отходов в составе ТКО </a:t>
            </a:r>
            <a:endParaRPr lang="ru-RU" sz="1400" dirty="0"/>
          </a:p>
        </p:txBody>
      </p:sp>
      <p:sp>
        <p:nvSpPr>
          <p:cNvPr id="10" name="TextBox 9">
            <a:extLst>
              <a:ext uri="{FF2B5EF4-FFF2-40B4-BE49-F238E27FC236}">
                <a16:creationId xmlns:a16="http://schemas.microsoft.com/office/drawing/2014/main" id="{709ACD67-51B8-45CB-90EA-E0EC61981163}"/>
              </a:ext>
            </a:extLst>
          </p:cNvPr>
          <p:cNvSpPr txBox="1"/>
          <p:nvPr/>
        </p:nvSpPr>
        <p:spPr>
          <a:xfrm>
            <a:off x="828823" y="-5054"/>
            <a:ext cx="5267177" cy="646331"/>
          </a:xfrm>
          <a:prstGeom prst="rect">
            <a:avLst/>
          </a:prstGeom>
          <a:noFill/>
          <a:ln>
            <a:solidFill>
              <a:schemeClr val="tx1"/>
            </a:solidFill>
          </a:ln>
        </p:spPr>
        <p:txBody>
          <a:bodyPr wrap="square" rtlCol="0">
            <a:spAutoFit/>
          </a:bodyPr>
          <a:lstStyle/>
          <a:p>
            <a:r>
              <a:rPr lang="ru-RU" sz="1800" b="1" dirty="0">
                <a:effectLst/>
                <a:latin typeface="Times New Roman" panose="02020603050405020304" pitchFamily="18" charset="0"/>
                <a:ea typeface="Times New Roman" panose="02020603050405020304" pitchFamily="18" charset="0"/>
              </a:rPr>
              <a:t>ТЕОРЕТИКО-МЕТОДИЧЕСКИЕ АСПЕКТЫ В СОЗДАНИИ БИЗНЕС-ПЛАНА</a:t>
            </a:r>
            <a:endParaRPr lang="ru-RU"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1341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D46657-15EF-46C5-A122-32D014DA5F4E}"/>
              </a:ext>
            </a:extLst>
          </p:cNvPr>
          <p:cNvSpPr>
            <a:spLocks noGrp="1"/>
          </p:cNvSpPr>
          <p:nvPr>
            <p:ph type="title"/>
          </p:nvPr>
        </p:nvSpPr>
        <p:spPr>
          <a:xfrm>
            <a:off x="1524000" y="685800"/>
            <a:ext cx="9601200" cy="1485900"/>
          </a:xfrm>
        </p:spPr>
        <p:txBody>
          <a:bodyPr/>
          <a:lstStyle/>
          <a:p>
            <a:r>
              <a:rPr lang="ru-RU" dirty="0">
                <a:latin typeface="Times New Roman" panose="02020603050405020304" pitchFamily="18" charset="0"/>
                <a:cs typeface="Times New Roman" panose="02020603050405020304" pitchFamily="18" charset="0"/>
              </a:rPr>
              <a:t>Анкетирование</a:t>
            </a:r>
          </a:p>
        </p:txBody>
      </p:sp>
      <p:sp>
        <p:nvSpPr>
          <p:cNvPr id="5" name="Прямоугольник 4">
            <a:extLst>
              <a:ext uri="{FF2B5EF4-FFF2-40B4-BE49-F238E27FC236}">
                <a16:creationId xmlns:a16="http://schemas.microsoft.com/office/drawing/2014/main" id="{C69DFCA3-D486-496D-9E0B-217A495739FA}"/>
              </a:ext>
            </a:extLst>
          </p:cNvPr>
          <p:cNvSpPr/>
          <p:nvPr/>
        </p:nvSpPr>
        <p:spPr>
          <a:xfrm>
            <a:off x="1219200" y="464234"/>
            <a:ext cx="4318781" cy="1280160"/>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6" name="TextBox 5">
            <a:extLst>
              <a:ext uri="{FF2B5EF4-FFF2-40B4-BE49-F238E27FC236}">
                <a16:creationId xmlns:a16="http://schemas.microsoft.com/office/drawing/2014/main" id="{0D23570A-3EC1-487F-B076-3F0E79655B6E}"/>
              </a:ext>
            </a:extLst>
          </p:cNvPr>
          <p:cNvSpPr txBox="1"/>
          <p:nvPr/>
        </p:nvSpPr>
        <p:spPr>
          <a:xfrm>
            <a:off x="6794696" y="685800"/>
            <a:ext cx="5036233" cy="2950872"/>
          </a:xfrm>
          <a:prstGeom prst="rect">
            <a:avLst/>
          </a:prstGeom>
          <a:noFill/>
          <a:ln>
            <a:solidFill>
              <a:schemeClr val="tx1"/>
            </a:solidFill>
          </a:ln>
        </p:spPr>
        <p:txBody>
          <a:bodyPr wrap="square" rtlCol="0">
            <a:spAutoFit/>
          </a:bodyPr>
          <a:lstStyle/>
          <a:p>
            <a:pPr indent="457200">
              <a:lnSpc>
                <a:spcPct val="150000"/>
              </a:lnSpc>
            </a:pPr>
            <a:r>
              <a:rPr lang="ru-RU" sz="1800" dirty="0">
                <a:effectLst/>
                <a:latin typeface="Times New Roman" panose="02020603050405020304" pitchFamily="18" charset="0"/>
                <a:ea typeface="Arial" panose="020B0604020202020204" pitchFamily="34" charset="0"/>
              </a:rPr>
              <a:t>Очевидно, что нашими покупателями будут люди, которые имеют животных и неравнодушно относятся к окружающей среде, в том числе к проблемам экологии, загрязнения. Вопросами 5-8 мы хотели уточнить количество таких людей, ибо, если их будет мало, наше предприятие будет нерентабельным.</a:t>
            </a:r>
            <a:endParaRPr lang="ru-RU" dirty="0"/>
          </a:p>
        </p:txBody>
      </p:sp>
      <p:sp>
        <p:nvSpPr>
          <p:cNvPr id="7" name="TextBox 6">
            <a:extLst>
              <a:ext uri="{FF2B5EF4-FFF2-40B4-BE49-F238E27FC236}">
                <a16:creationId xmlns:a16="http://schemas.microsoft.com/office/drawing/2014/main" id="{6C0DF7BD-6CB1-4CCF-BF44-1CF0A37E6297}"/>
              </a:ext>
            </a:extLst>
          </p:cNvPr>
          <p:cNvSpPr txBox="1"/>
          <p:nvPr/>
        </p:nvSpPr>
        <p:spPr>
          <a:xfrm>
            <a:off x="6661051" y="3828201"/>
            <a:ext cx="5169878" cy="2119747"/>
          </a:xfrm>
          <a:prstGeom prst="rect">
            <a:avLst/>
          </a:prstGeom>
          <a:noFill/>
          <a:ln>
            <a:solidFill>
              <a:schemeClr val="tx1"/>
            </a:solidFill>
          </a:ln>
        </p:spPr>
        <p:txBody>
          <a:bodyPr wrap="square" rtlCol="0">
            <a:spAutoFit/>
          </a:bodyPr>
          <a:lstStyle/>
          <a:p>
            <a:pPr indent="457200" algn="just">
              <a:lnSpc>
                <a:spcPct val="150000"/>
              </a:lnSpc>
            </a:pPr>
            <a:r>
              <a:rPr lang="ru-RU" sz="1800" dirty="0">
                <a:effectLst/>
                <a:latin typeface="Times New Roman" panose="02020603050405020304" pitchFamily="18" charset="0"/>
                <a:ea typeface="Arial" panose="020B0604020202020204" pitchFamily="34" charset="0"/>
              </a:rPr>
              <a:t>Также в эту категорию входят вопросы</a:t>
            </a:r>
            <a:r>
              <a:rPr lang="ru-RU" dirty="0">
                <a:solidFill>
                  <a:srgbClr val="000000"/>
                </a:solidFill>
                <a:latin typeface="Times New Roman" panose="02020603050405020304" pitchFamily="18" charset="0"/>
                <a:ea typeface="Arial" panose="020B0604020202020204" pitchFamily="34" charset="0"/>
              </a:rPr>
              <a:t> </a:t>
            </a:r>
            <a:r>
              <a:rPr lang="ru-RU" sz="1800" dirty="0">
                <a:solidFill>
                  <a:srgbClr val="000000"/>
                </a:solidFill>
                <a:effectLst/>
                <a:latin typeface="Times New Roman" panose="02020603050405020304" pitchFamily="18" charset="0"/>
                <a:ea typeface="Arial" panose="020B0604020202020204" pitchFamily="34" charset="0"/>
              </a:rPr>
              <a:t>19-21, где опрашиваемые должны указать, знают ли они о Концепции устойчивого развития, что помогает сохранению окружающей среды, и поддерживают ли предприятия, следующие ей</a:t>
            </a:r>
            <a:r>
              <a:rPr lang="ru-RU" dirty="0">
                <a:solidFill>
                  <a:srgbClr val="000000"/>
                </a:solidFill>
                <a:latin typeface="Arial" panose="020B0604020202020204" pitchFamily="34" charset="0"/>
                <a:ea typeface="Arial" panose="020B0604020202020204" pitchFamily="34" charset="0"/>
              </a:rPr>
              <a:t>.</a:t>
            </a:r>
            <a:endParaRPr lang="ru-RU" sz="1800" dirty="0">
              <a:solidFill>
                <a:srgbClr val="000000"/>
              </a:solidFill>
              <a:effectLst/>
              <a:latin typeface="Arial" panose="020B0604020202020204" pitchFamily="34" charset="0"/>
              <a:ea typeface="Arial" panose="020B0604020202020204" pitchFamily="34" charset="0"/>
            </a:endParaRPr>
          </a:p>
        </p:txBody>
      </p:sp>
      <p:sp>
        <p:nvSpPr>
          <p:cNvPr id="8" name="TextBox 7">
            <a:extLst>
              <a:ext uri="{FF2B5EF4-FFF2-40B4-BE49-F238E27FC236}">
                <a16:creationId xmlns:a16="http://schemas.microsoft.com/office/drawing/2014/main" id="{2633C5BD-6A32-4D96-AF7B-66DA694C9569}"/>
              </a:ext>
            </a:extLst>
          </p:cNvPr>
          <p:cNvSpPr txBox="1"/>
          <p:nvPr/>
        </p:nvSpPr>
        <p:spPr>
          <a:xfrm>
            <a:off x="1289535" y="1890426"/>
            <a:ext cx="4825219" cy="3781869"/>
          </a:xfrm>
          <a:prstGeom prst="rect">
            <a:avLst/>
          </a:prstGeom>
          <a:noFill/>
          <a:ln>
            <a:solidFill>
              <a:schemeClr val="tx1"/>
            </a:solidFill>
          </a:ln>
        </p:spPr>
        <p:txBody>
          <a:bodyPr wrap="square" rtlCol="0">
            <a:spAutoFit/>
          </a:bodyPr>
          <a:lstStyle/>
          <a:p>
            <a:pPr indent="457200" algn="just">
              <a:lnSpc>
                <a:spcPct val="150000"/>
              </a:lnSpc>
            </a:pPr>
            <a:r>
              <a:rPr lang="ru-RU" sz="1800" dirty="0">
                <a:effectLst/>
                <a:latin typeface="Times New Roman" panose="02020603050405020304" pitchFamily="18" charset="0"/>
                <a:ea typeface="Arial" panose="020B0604020202020204" pitchFamily="34" charset="0"/>
              </a:rPr>
              <a:t>Анкетирование – это метод сбора данных, используемый в рамках конкретного социального исследования и предполагающий самостоятельный заполнение анкет целевыми группами респондентов и возврат анкет интервьюеру. Анкетирование позволяет оперативно и без особых затрат составить объективное представление о мнении респондентов по той или иной проблеме.</a:t>
            </a:r>
            <a:endParaRPr lang="ru-RU" dirty="0"/>
          </a:p>
        </p:txBody>
      </p:sp>
      <p:sp>
        <p:nvSpPr>
          <p:cNvPr id="9" name="TextBox 8">
            <a:extLst>
              <a:ext uri="{FF2B5EF4-FFF2-40B4-BE49-F238E27FC236}">
                <a16:creationId xmlns:a16="http://schemas.microsoft.com/office/drawing/2014/main" id="{4111784E-DF44-4F00-A89B-72D38E5B153C}"/>
              </a:ext>
            </a:extLst>
          </p:cNvPr>
          <p:cNvSpPr txBox="1"/>
          <p:nvPr/>
        </p:nvSpPr>
        <p:spPr>
          <a:xfrm>
            <a:off x="1385664" y="5770377"/>
            <a:ext cx="4335196" cy="873381"/>
          </a:xfrm>
          <a:prstGeom prst="rect">
            <a:avLst/>
          </a:prstGeom>
          <a:noFill/>
          <a:ln>
            <a:solidFill>
              <a:schemeClr val="tx1"/>
            </a:solidFill>
          </a:ln>
        </p:spPr>
        <p:txBody>
          <a:bodyPr wrap="square" rtlCol="0">
            <a:spAutoFit/>
          </a:bodyPr>
          <a:lstStyle/>
          <a:p>
            <a:pPr indent="457200" algn="just">
              <a:lnSpc>
                <a:spcPct val="150000"/>
              </a:lnSpc>
            </a:pPr>
            <a:r>
              <a:rPr lang="ru-RU" sz="1800" dirty="0">
                <a:effectLst/>
                <a:latin typeface="Times New Roman" panose="02020603050405020304" pitchFamily="18" charset="0"/>
                <a:ea typeface="Arial" panose="020B0604020202020204" pitchFamily="34" charset="0"/>
              </a:rPr>
              <a:t>Цель анкетирования – изучение мнения респондентов.</a:t>
            </a:r>
            <a:endParaRPr lang="ru-RU" dirty="0"/>
          </a:p>
        </p:txBody>
      </p:sp>
      <p:sp>
        <p:nvSpPr>
          <p:cNvPr id="10" name="TextBox 9">
            <a:extLst>
              <a:ext uri="{FF2B5EF4-FFF2-40B4-BE49-F238E27FC236}">
                <a16:creationId xmlns:a16="http://schemas.microsoft.com/office/drawing/2014/main" id="{BE632EEE-A29A-4C4C-B011-405E3586B272}"/>
              </a:ext>
            </a:extLst>
          </p:cNvPr>
          <p:cNvSpPr txBox="1"/>
          <p:nvPr/>
        </p:nvSpPr>
        <p:spPr>
          <a:xfrm>
            <a:off x="1005837" y="0"/>
            <a:ext cx="8785277" cy="369332"/>
          </a:xfrm>
          <a:prstGeom prst="rect">
            <a:avLst/>
          </a:prstGeom>
          <a:noFill/>
          <a:ln>
            <a:solidFill>
              <a:schemeClr val="tx1"/>
            </a:solidFill>
          </a:ln>
        </p:spPr>
        <p:txBody>
          <a:bodyPr wrap="square" rtlCol="0">
            <a:spAutoFit/>
          </a:bodyPr>
          <a:lstStyle/>
          <a:p>
            <a:r>
              <a:rPr lang="ru-RU" sz="1800" b="1" dirty="0">
                <a:effectLst/>
                <a:latin typeface="Times New Roman" panose="02020603050405020304" pitchFamily="18" charset="0"/>
                <a:ea typeface="Arial" panose="020B0604020202020204" pitchFamily="34" charset="0"/>
              </a:rPr>
              <a:t>СОСТОЯНИЕ И АНАЛИЗ ИЗУЧАЕМОЙ ТЕМЫ В СОВРЕМЕННОМ ВИДЕНЬЕ</a:t>
            </a:r>
            <a:endParaRPr lang="ru-RU"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6913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908F4B3-E6EB-469F-9C99-98236B71C909}"/>
              </a:ext>
            </a:extLst>
          </p:cNvPr>
          <p:cNvSpPr txBox="1"/>
          <p:nvPr/>
        </p:nvSpPr>
        <p:spPr>
          <a:xfrm>
            <a:off x="834885" y="3657597"/>
            <a:ext cx="3419063" cy="646331"/>
          </a:xfrm>
          <a:prstGeom prst="rect">
            <a:avLst/>
          </a:prstGeom>
          <a:noFill/>
          <a:ln>
            <a:solidFill>
              <a:schemeClr val="tx1"/>
            </a:solidFill>
          </a:ln>
        </p:spPr>
        <p:txBody>
          <a:bodyPr wrap="square" rtlCol="0">
            <a:spAutoFit/>
          </a:bodyPr>
          <a:lstStyle/>
          <a:p>
            <a:r>
              <a:rPr lang="ru-RU" sz="1800" b="1" dirty="0">
                <a:effectLst/>
                <a:latin typeface="Times New Roman" panose="02020603050405020304" pitchFamily="18" charset="0"/>
                <a:ea typeface="Times New Roman" panose="02020603050405020304" pitchFamily="18" charset="0"/>
              </a:rPr>
              <a:t>Отношение людей к проблеме избытка пластиковых отходов</a:t>
            </a:r>
            <a:endParaRPr lang="ru-RU" b="1" dirty="0"/>
          </a:p>
        </p:txBody>
      </p:sp>
      <p:sp>
        <p:nvSpPr>
          <p:cNvPr id="6" name="TextBox 5">
            <a:extLst>
              <a:ext uri="{FF2B5EF4-FFF2-40B4-BE49-F238E27FC236}">
                <a16:creationId xmlns:a16="http://schemas.microsoft.com/office/drawing/2014/main" id="{E8240042-70EC-4248-A7A9-2B464785E1DF}"/>
              </a:ext>
            </a:extLst>
          </p:cNvPr>
          <p:cNvSpPr txBox="1"/>
          <p:nvPr/>
        </p:nvSpPr>
        <p:spPr>
          <a:xfrm>
            <a:off x="834885" y="4393666"/>
            <a:ext cx="3419063" cy="1754326"/>
          </a:xfrm>
          <a:prstGeom prst="rect">
            <a:avLst/>
          </a:prstGeom>
          <a:noFill/>
          <a:ln>
            <a:solidFill>
              <a:schemeClr val="tx1"/>
            </a:solidFill>
          </a:ln>
        </p:spPr>
        <p:txBody>
          <a:bodyPr wrap="square" rtlCol="0">
            <a:spAutoFit/>
          </a:bodyPr>
          <a:lstStyle/>
          <a:p>
            <a:r>
              <a:rPr lang="ru-RU" sz="1800">
                <a:effectLst/>
                <a:latin typeface="Times New Roman" panose="02020603050405020304" pitchFamily="18" charset="0"/>
                <a:ea typeface="Times New Roman" panose="02020603050405020304" pitchFamily="18" charset="0"/>
              </a:rPr>
              <a:t>Значительная часть опрошенных считает данную проблему актуальной, а также знает о таком способе устранения загрязнения пластиком, как вторичная переработка.</a:t>
            </a:r>
            <a:endParaRPr lang="ru-RU" dirty="0"/>
          </a:p>
        </p:txBody>
      </p:sp>
      <p:sp>
        <p:nvSpPr>
          <p:cNvPr id="7" name="TextBox 6">
            <a:extLst>
              <a:ext uri="{FF2B5EF4-FFF2-40B4-BE49-F238E27FC236}">
                <a16:creationId xmlns:a16="http://schemas.microsoft.com/office/drawing/2014/main" id="{6C42B999-D89F-4FC5-A920-F5F01F3D3C9F}"/>
              </a:ext>
            </a:extLst>
          </p:cNvPr>
          <p:cNvSpPr txBox="1"/>
          <p:nvPr/>
        </p:nvSpPr>
        <p:spPr>
          <a:xfrm>
            <a:off x="4386468" y="1489573"/>
            <a:ext cx="3419063" cy="646331"/>
          </a:xfrm>
          <a:prstGeom prst="rect">
            <a:avLst/>
          </a:prstGeom>
          <a:noFill/>
          <a:ln>
            <a:solidFill>
              <a:schemeClr val="tx1"/>
            </a:solidFill>
          </a:ln>
        </p:spPr>
        <p:txBody>
          <a:bodyPr wrap="square" rtlCol="0">
            <a:spAutoFit/>
          </a:bodyPr>
          <a:lstStyle/>
          <a:p>
            <a:r>
              <a:rPr lang="ru-RU" sz="1800" b="1" dirty="0">
                <a:effectLst/>
                <a:latin typeface="Times New Roman" panose="02020603050405020304" pitchFamily="18" charset="0"/>
                <a:ea typeface="Times New Roman" panose="02020603050405020304" pitchFamily="18" charset="0"/>
              </a:rPr>
              <a:t>Отношение к вещам из переработанных материалов</a:t>
            </a:r>
            <a:endParaRPr lang="ru-RU" b="1" dirty="0"/>
          </a:p>
        </p:txBody>
      </p:sp>
      <p:sp>
        <p:nvSpPr>
          <p:cNvPr id="8" name="TextBox 7">
            <a:extLst>
              <a:ext uri="{FF2B5EF4-FFF2-40B4-BE49-F238E27FC236}">
                <a16:creationId xmlns:a16="http://schemas.microsoft.com/office/drawing/2014/main" id="{C25C32D1-63FD-4C6F-9B2F-C3E164ADCB11}"/>
              </a:ext>
            </a:extLst>
          </p:cNvPr>
          <p:cNvSpPr txBox="1"/>
          <p:nvPr/>
        </p:nvSpPr>
        <p:spPr>
          <a:xfrm>
            <a:off x="4386468" y="2206776"/>
            <a:ext cx="3419063" cy="1200329"/>
          </a:xfrm>
          <a:prstGeom prst="rect">
            <a:avLst/>
          </a:prstGeom>
          <a:noFill/>
          <a:ln>
            <a:solidFill>
              <a:schemeClr val="tx1"/>
            </a:solidFill>
          </a:ln>
        </p:spPr>
        <p:txBody>
          <a:bodyPr wrap="square" rtlCol="0">
            <a:spAutoFit/>
          </a:bodyPr>
          <a:lstStyle/>
          <a:p>
            <a:r>
              <a:rPr lang="ru-RU" dirty="0">
                <a:latin typeface="Times New Roman" panose="02020603050405020304" pitchFamily="18" charset="0"/>
                <a:ea typeface="Times New Roman" panose="02020603050405020304" pitchFamily="18" charset="0"/>
              </a:rPr>
              <a:t>С</a:t>
            </a:r>
            <a:r>
              <a:rPr lang="ru-RU" sz="1800" dirty="0">
                <a:effectLst/>
                <a:latin typeface="Times New Roman" panose="02020603050405020304" pitchFamily="18" charset="0"/>
                <a:ea typeface="Times New Roman" panose="02020603050405020304" pitchFamily="18" charset="0"/>
              </a:rPr>
              <a:t>огласно результату опроса, большая часть респондентов предпочли бы экологичные вещи из переработанных материалов.</a:t>
            </a:r>
            <a:endParaRPr lang="ru-RU" dirty="0"/>
          </a:p>
        </p:txBody>
      </p:sp>
      <p:sp>
        <p:nvSpPr>
          <p:cNvPr id="9" name="TextBox 8">
            <a:extLst>
              <a:ext uri="{FF2B5EF4-FFF2-40B4-BE49-F238E27FC236}">
                <a16:creationId xmlns:a16="http://schemas.microsoft.com/office/drawing/2014/main" id="{65B907A6-0C14-4775-A62D-D32F13B945CD}"/>
              </a:ext>
            </a:extLst>
          </p:cNvPr>
          <p:cNvSpPr txBox="1"/>
          <p:nvPr/>
        </p:nvSpPr>
        <p:spPr>
          <a:xfrm>
            <a:off x="7964558" y="3429000"/>
            <a:ext cx="3591341" cy="646331"/>
          </a:xfrm>
          <a:prstGeom prst="rect">
            <a:avLst/>
          </a:prstGeom>
          <a:noFill/>
          <a:ln>
            <a:solidFill>
              <a:schemeClr val="tx1"/>
            </a:solidFill>
          </a:ln>
        </p:spPr>
        <p:txBody>
          <a:bodyPr wrap="square" rtlCol="0">
            <a:spAutoFit/>
          </a:bodyPr>
          <a:lstStyle/>
          <a:p>
            <a:r>
              <a:rPr lang="ru-RU" sz="1800" b="1" dirty="0">
                <a:effectLst/>
                <a:latin typeface="Times New Roman" panose="02020603050405020304" pitchFamily="18" charset="0"/>
                <a:ea typeface="Times New Roman" panose="02020603050405020304" pitchFamily="18" charset="0"/>
              </a:rPr>
              <a:t>Актуальность идея экологичной мебели для животных </a:t>
            </a:r>
            <a:endParaRPr lang="ru-RU" b="1" dirty="0"/>
          </a:p>
        </p:txBody>
      </p:sp>
      <p:sp>
        <p:nvSpPr>
          <p:cNvPr id="10" name="TextBox 9">
            <a:extLst>
              <a:ext uri="{FF2B5EF4-FFF2-40B4-BE49-F238E27FC236}">
                <a16:creationId xmlns:a16="http://schemas.microsoft.com/office/drawing/2014/main" id="{F259D188-82F3-4718-9529-3ACC651EE2F5}"/>
              </a:ext>
            </a:extLst>
          </p:cNvPr>
          <p:cNvSpPr txBox="1"/>
          <p:nvPr/>
        </p:nvSpPr>
        <p:spPr>
          <a:xfrm>
            <a:off x="7964558" y="4116667"/>
            <a:ext cx="3591341" cy="2031325"/>
          </a:xfrm>
          <a:prstGeom prst="rect">
            <a:avLst/>
          </a:prstGeom>
          <a:noFill/>
          <a:ln>
            <a:solidFill>
              <a:schemeClr val="tx1"/>
            </a:solidFill>
          </a:ln>
        </p:spPr>
        <p:txBody>
          <a:bodyPr wrap="square" rtlCol="0">
            <a:spAutoFit/>
          </a:bodyPr>
          <a:lstStyle/>
          <a:p>
            <a:r>
              <a:rPr lang="ru-RU" sz="1800" dirty="0">
                <a:solidFill>
                  <a:srgbClr val="000000"/>
                </a:solidFill>
                <a:effectLst/>
                <a:latin typeface="Times New Roman" panose="02020603050405020304" pitchFamily="18" charset="0"/>
                <a:ea typeface="Times New Roman" panose="02020603050405020304" pitchFamily="18" charset="0"/>
              </a:rPr>
              <a:t>У более, чем половины опрашиваемых есть животные. Результаты последующих вопросов говорят о том, что идея экологичной мебели для животных актуальна для владельцев питомцев.</a:t>
            </a:r>
            <a:endParaRPr lang="ru-RU" sz="1800" dirty="0">
              <a:solidFill>
                <a:srgbClr val="000000"/>
              </a:solidFill>
              <a:effectLst/>
              <a:latin typeface="Arial" panose="020B0604020202020204" pitchFamily="34" charset="0"/>
              <a:ea typeface="Arial" panose="020B0604020202020204" pitchFamily="34" charset="0"/>
            </a:endParaRPr>
          </a:p>
        </p:txBody>
      </p:sp>
      <p:sp>
        <p:nvSpPr>
          <p:cNvPr id="11" name="Прямоугольник 10">
            <a:extLst>
              <a:ext uri="{FF2B5EF4-FFF2-40B4-BE49-F238E27FC236}">
                <a16:creationId xmlns:a16="http://schemas.microsoft.com/office/drawing/2014/main" id="{EBAD3FA9-C09E-4DD2-AADE-313F7F1EA87E}"/>
              </a:ext>
            </a:extLst>
          </p:cNvPr>
          <p:cNvSpPr/>
          <p:nvPr/>
        </p:nvSpPr>
        <p:spPr>
          <a:xfrm>
            <a:off x="1033667" y="670251"/>
            <a:ext cx="4890054" cy="646331"/>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ru-RU" sz="1800" b="1" dirty="0">
                <a:effectLst/>
                <a:latin typeface="Times New Roman" panose="02020603050405020304" pitchFamily="18" charset="0"/>
                <a:ea typeface="Times New Roman" panose="02020603050405020304" pitchFamily="18" charset="0"/>
              </a:rPr>
              <a:t>АНАЛИЗ РЕЗУЛЬТАТОВ АНКЕТРОВАНИЯ</a:t>
            </a:r>
            <a:endParaRPr lang="ru-RU" dirty="0"/>
          </a:p>
        </p:txBody>
      </p:sp>
      <p:sp>
        <p:nvSpPr>
          <p:cNvPr id="12" name="TextBox 11">
            <a:extLst>
              <a:ext uri="{FF2B5EF4-FFF2-40B4-BE49-F238E27FC236}">
                <a16:creationId xmlns:a16="http://schemas.microsoft.com/office/drawing/2014/main" id="{2F29DD50-6210-4E07-AC67-971E2454148E}"/>
              </a:ext>
            </a:extLst>
          </p:cNvPr>
          <p:cNvSpPr txBox="1"/>
          <p:nvPr/>
        </p:nvSpPr>
        <p:spPr>
          <a:xfrm>
            <a:off x="1005837" y="0"/>
            <a:ext cx="8785277" cy="369332"/>
          </a:xfrm>
          <a:prstGeom prst="rect">
            <a:avLst/>
          </a:prstGeom>
          <a:noFill/>
          <a:ln>
            <a:solidFill>
              <a:schemeClr val="tx1"/>
            </a:solidFill>
          </a:ln>
        </p:spPr>
        <p:txBody>
          <a:bodyPr wrap="square" rtlCol="0">
            <a:spAutoFit/>
          </a:bodyPr>
          <a:lstStyle/>
          <a:p>
            <a:r>
              <a:rPr lang="ru-RU" sz="1800" b="1" dirty="0">
                <a:effectLst/>
                <a:latin typeface="Times New Roman" panose="02020603050405020304" pitchFamily="18" charset="0"/>
                <a:ea typeface="Arial" panose="020B0604020202020204" pitchFamily="34" charset="0"/>
              </a:rPr>
              <a:t>СОСТОЯНИЕ И АНАЛИЗ ИЗУЧАЕМОЙ ТЕМЫ В СОВРЕМЕННОМ ВИДЕНЬЕ</a:t>
            </a:r>
            <a:endParaRPr lang="ru-RU"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3619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97BE907-D51F-4CB0-910E-E68961D2E665}"/>
              </a:ext>
            </a:extLst>
          </p:cNvPr>
          <p:cNvSpPr txBox="1"/>
          <p:nvPr/>
        </p:nvSpPr>
        <p:spPr>
          <a:xfrm>
            <a:off x="1005837" y="0"/>
            <a:ext cx="8785277" cy="369332"/>
          </a:xfrm>
          <a:prstGeom prst="rect">
            <a:avLst/>
          </a:prstGeom>
          <a:noFill/>
          <a:ln>
            <a:solidFill>
              <a:schemeClr val="tx1"/>
            </a:solidFill>
          </a:ln>
        </p:spPr>
        <p:txBody>
          <a:bodyPr wrap="square" rtlCol="0">
            <a:spAutoFit/>
          </a:bodyPr>
          <a:lstStyle/>
          <a:p>
            <a:r>
              <a:rPr lang="ru-RU" sz="1800" b="1" dirty="0">
                <a:effectLst/>
                <a:latin typeface="Times New Roman" panose="02020603050405020304" pitchFamily="18" charset="0"/>
                <a:ea typeface="Arial" panose="020B0604020202020204" pitchFamily="34" charset="0"/>
              </a:rPr>
              <a:t>СОСТОЯНИЕ И АНАЛИЗ ИЗУЧАЕМОЙ ТЕМЫ В СОВРЕМЕННОМ ВИДЕНЬЕ</a:t>
            </a:r>
            <a:endParaRPr lang="ru-RU" sz="2000" b="1" dirty="0">
              <a:latin typeface="Times New Roman" panose="02020603050405020304" pitchFamily="18" charset="0"/>
              <a:cs typeface="Times New Roman" panose="02020603050405020304" pitchFamily="18" charset="0"/>
            </a:endParaRPr>
          </a:p>
        </p:txBody>
      </p:sp>
      <p:sp>
        <p:nvSpPr>
          <p:cNvPr id="7" name="Прямоугольник 6">
            <a:extLst>
              <a:ext uri="{FF2B5EF4-FFF2-40B4-BE49-F238E27FC236}">
                <a16:creationId xmlns:a16="http://schemas.microsoft.com/office/drawing/2014/main" id="{ED4C310F-F667-4D1B-A845-9AB22DCD30B1}"/>
              </a:ext>
            </a:extLst>
          </p:cNvPr>
          <p:cNvSpPr/>
          <p:nvPr/>
        </p:nvSpPr>
        <p:spPr>
          <a:xfrm>
            <a:off x="1033667" y="521157"/>
            <a:ext cx="5526156" cy="923330"/>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nSpc>
                <a:spcPct val="150000"/>
              </a:lnSpc>
            </a:pPr>
            <a:r>
              <a:rPr lang="ru-RU" sz="1800" b="1" dirty="0">
                <a:solidFill>
                  <a:srgbClr val="000000"/>
                </a:solidFill>
                <a:effectLst/>
                <a:latin typeface="Times New Roman" panose="02020603050405020304" pitchFamily="18" charset="0"/>
                <a:ea typeface="Times New Roman" panose="02020603050405020304" pitchFamily="18" charset="0"/>
              </a:rPr>
              <a:t>ОБОСНОВАНИЕ СПРОСА И ПРЕДЛОЖЕНИЯ В РАССКАЗОВКЕ</a:t>
            </a:r>
            <a:endParaRPr lang="ru-RU" sz="1800" dirty="0">
              <a:solidFill>
                <a:srgbClr val="000000"/>
              </a:solidFill>
              <a:effectLst/>
              <a:latin typeface="Arial" panose="020B0604020202020204" pitchFamily="34" charset="0"/>
              <a:ea typeface="Arial" panose="020B0604020202020204" pitchFamily="34" charset="0"/>
            </a:endParaRPr>
          </a:p>
        </p:txBody>
      </p:sp>
      <p:sp>
        <p:nvSpPr>
          <p:cNvPr id="8" name="TextBox 7">
            <a:extLst>
              <a:ext uri="{FF2B5EF4-FFF2-40B4-BE49-F238E27FC236}">
                <a16:creationId xmlns:a16="http://schemas.microsoft.com/office/drawing/2014/main" id="{DED0B77C-EE13-4E11-BC51-EAC527B99190}"/>
              </a:ext>
            </a:extLst>
          </p:cNvPr>
          <p:cNvSpPr txBox="1"/>
          <p:nvPr/>
        </p:nvSpPr>
        <p:spPr>
          <a:xfrm>
            <a:off x="8405859" y="485585"/>
            <a:ext cx="1868557" cy="369332"/>
          </a:xfrm>
          <a:prstGeom prst="rect">
            <a:avLst/>
          </a:prstGeom>
          <a:noFill/>
          <a:ln>
            <a:solidFill>
              <a:schemeClr val="tx1"/>
            </a:solidFill>
          </a:ln>
        </p:spPr>
        <p:txBody>
          <a:bodyPr wrap="square" rtlCol="0">
            <a:spAutoFit/>
          </a:bodyPr>
          <a:lstStyle/>
          <a:p>
            <a:r>
              <a:rPr lang="ru-RU" sz="1800" b="1" dirty="0">
                <a:effectLst/>
                <a:latin typeface="Times New Roman" panose="02020603050405020304" pitchFamily="18" charset="0"/>
                <a:ea typeface="Times New Roman" panose="02020603050405020304" pitchFamily="18" charset="0"/>
              </a:rPr>
              <a:t>Место магазина</a:t>
            </a:r>
            <a:endParaRPr lang="ru-RU" b="1" dirty="0"/>
          </a:p>
        </p:txBody>
      </p:sp>
      <p:sp>
        <p:nvSpPr>
          <p:cNvPr id="9" name="TextBox 8">
            <a:extLst>
              <a:ext uri="{FF2B5EF4-FFF2-40B4-BE49-F238E27FC236}">
                <a16:creationId xmlns:a16="http://schemas.microsoft.com/office/drawing/2014/main" id="{15B0D2D3-7EA8-4084-A75A-331B492AEB04}"/>
              </a:ext>
            </a:extLst>
          </p:cNvPr>
          <p:cNvSpPr txBox="1"/>
          <p:nvPr/>
        </p:nvSpPr>
        <p:spPr>
          <a:xfrm>
            <a:off x="6692348" y="973189"/>
            <a:ext cx="5428956" cy="1155894"/>
          </a:xfrm>
          <a:prstGeom prst="rect">
            <a:avLst/>
          </a:prstGeom>
          <a:noFill/>
          <a:ln>
            <a:solidFill>
              <a:schemeClr val="tx1"/>
            </a:solidFill>
          </a:ln>
        </p:spPr>
        <p:txBody>
          <a:bodyPr wrap="square" rtlCol="0">
            <a:spAutoFit/>
          </a:bodyPr>
          <a:lstStyle/>
          <a:p>
            <a:pPr indent="457200" algn="just">
              <a:lnSpc>
                <a:spcPct val="150000"/>
              </a:lnSpc>
            </a:pPr>
            <a:r>
              <a:rPr lang="ru-RU" sz="1600" dirty="0">
                <a:latin typeface="Times New Roman" panose="02020603050405020304" pitchFamily="18" charset="0"/>
                <a:ea typeface="Times New Roman" panose="02020603050405020304" pitchFamily="18" charset="0"/>
              </a:rPr>
              <a:t>В</a:t>
            </a:r>
            <a:r>
              <a:rPr lang="ru-RU" sz="1600" dirty="0">
                <a:effectLst/>
                <a:latin typeface="Times New Roman" panose="02020603050405020304" pitchFamily="18" charset="0"/>
                <a:ea typeface="Times New Roman" panose="02020603050405020304" pitchFamily="18" charset="0"/>
              </a:rPr>
              <a:t> районе открылся новый Торговый Центр Сказка, который все еще на половину пуст, а это значит, что постоянные покупатели у нас будут</a:t>
            </a:r>
            <a:endParaRPr lang="ru-RU" sz="1600" dirty="0"/>
          </a:p>
        </p:txBody>
      </p:sp>
      <p:sp>
        <p:nvSpPr>
          <p:cNvPr id="10" name="TextBox 9">
            <a:extLst>
              <a:ext uri="{FF2B5EF4-FFF2-40B4-BE49-F238E27FC236}">
                <a16:creationId xmlns:a16="http://schemas.microsoft.com/office/drawing/2014/main" id="{1C29E21A-544D-47BF-AED8-B59D75297059}"/>
              </a:ext>
            </a:extLst>
          </p:cNvPr>
          <p:cNvSpPr txBox="1"/>
          <p:nvPr/>
        </p:nvSpPr>
        <p:spPr>
          <a:xfrm>
            <a:off x="1157778" y="1739538"/>
            <a:ext cx="4094922" cy="369332"/>
          </a:xfrm>
          <a:prstGeom prst="rect">
            <a:avLst/>
          </a:prstGeom>
          <a:noFill/>
          <a:ln>
            <a:solidFill>
              <a:schemeClr val="tx1"/>
            </a:solidFill>
          </a:ln>
        </p:spPr>
        <p:txBody>
          <a:bodyPr wrap="square" rtlCol="0">
            <a:spAutoFit/>
          </a:bodyPr>
          <a:lstStyle/>
          <a:p>
            <a:r>
              <a:rPr lang="ru-RU" b="1" dirty="0">
                <a:latin typeface="Times New Roman" panose="02020603050405020304" pitchFamily="18" charset="0"/>
                <a:cs typeface="Times New Roman" panose="02020603050405020304" pitchFamily="18" charset="0"/>
              </a:rPr>
              <a:t>Причина актуальности предприятия</a:t>
            </a:r>
          </a:p>
        </p:txBody>
      </p:sp>
      <p:sp>
        <p:nvSpPr>
          <p:cNvPr id="11" name="TextBox 10">
            <a:extLst>
              <a:ext uri="{FF2B5EF4-FFF2-40B4-BE49-F238E27FC236}">
                <a16:creationId xmlns:a16="http://schemas.microsoft.com/office/drawing/2014/main" id="{ADDEB48F-007C-4E46-83EE-1379EAC15847}"/>
              </a:ext>
            </a:extLst>
          </p:cNvPr>
          <p:cNvSpPr txBox="1"/>
          <p:nvPr/>
        </p:nvSpPr>
        <p:spPr>
          <a:xfrm>
            <a:off x="870255" y="2323278"/>
            <a:ext cx="11122962" cy="4110549"/>
          </a:xfrm>
          <a:prstGeom prst="rect">
            <a:avLst/>
          </a:prstGeom>
          <a:noFill/>
          <a:ln>
            <a:solidFill>
              <a:schemeClr val="tx1"/>
            </a:solidFill>
          </a:ln>
        </p:spPr>
        <p:txBody>
          <a:bodyPr wrap="square" rtlCol="0">
            <a:spAutoFit/>
          </a:bodyPr>
          <a:lstStyle/>
          <a:p>
            <a:pPr marL="342900" indent="457200" algn="just">
              <a:lnSpc>
                <a:spcPct val="150000"/>
              </a:lnSpc>
              <a:buFont typeface="+mj-lt"/>
              <a:buAutoNum type="arabicPeriod"/>
            </a:pPr>
            <a:r>
              <a:rPr lang="ru-RU" sz="1600" dirty="0">
                <a:solidFill>
                  <a:srgbClr val="000000"/>
                </a:solidFill>
                <a:latin typeface="Times New Roman" panose="02020603050405020304" pitchFamily="18" charset="0"/>
                <a:ea typeface="Times New Roman" panose="02020603050405020304" pitchFamily="18" charset="0"/>
              </a:rPr>
              <a:t>Л</a:t>
            </a:r>
            <a:r>
              <a:rPr lang="ru-RU" sz="1600" dirty="0">
                <a:solidFill>
                  <a:srgbClr val="000000"/>
                </a:solidFill>
                <a:effectLst/>
                <a:latin typeface="Times New Roman" panose="02020603050405020304" pitchFamily="18" charset="0"/>
                <a:ea typeface="Times New Roman" panose="02020603050405020304" pitchFamily="18" charset="0"/>
              </a:rPr>
              <a:t>юди, заботящиеся о благополучии своих питомцев, всегда будут заинтересованы в качественной и безопасной мебели для своих питомцев. Использование переработанного пластика в производстве мебели может убедить их в том, что они делают правильный выбор и заботятся о природе.</a:t>
            </a:r>
            <a:endParaRPr lang="ru-RU" sz="1600" dirty="0">
              <a:solidFill>
                <a:srgbClr val="000000"/>
              </a:solidFill>
              <a:effectLst/>
              <a:latin typeface="Arial" panose="020B0604020202020204" pitchFamily="34" charset="0"/>
              <a:ea typeface="Arial" panose="020B0604020202020204" pitchFamily="34" charset="0"/>
            </a:endParaRPr>
          </a:p>
          <a:p>
            <a:pPr marL="342900" indent="457200" algn="just">
              <a:lnSpc>
                <a:spcPct val="150000"/>
              </a:lnSpc>
              <a:buFont typeface="+mj-lt"/>
              <a:buAutoNum type="arabicPeriod"/>
            </a:pPr>
            <a:r>
              <a:rPr lang="ru-RU" sz="1600" dirty="0">
                <a:solidFill>
                  <a:srgbClr val="000000"/>
                </a:solidFill>
                <a:latin typeface="Times New Roman" panose="02020603050405020304" pitchFamily="18" charset="0"/>
                <a:ea typeface="Times New Roman" panose="02020603050405020304" pitchFamily="18" charset="0"/>
              </a:rPr>
              <a:t>В</a:t>
            </a:r>
            <a:r>
              <a:rPr lang="ru-RU" sz="1600" dirty="0">
                <a:solidFill>
                  <a:srgbClr val="000000"/>
                </a:solidFill>
                <a:effectLst/>
                <a:latin typeface="Times New Roman" panose="02020603050405020304" pitchFamily="18" charset="0"/>
                <a:ea typeface="Times New Roman" panose="02020603050405020304" pitchFamily="18" charset="0"/>
              </a:rPr>
              <a:t>се больше людей становятся осознанными и заботятся о сохранении окружающей среды. Они хотят поддерживать бизнесы, которые заботятся о природе и используют устойчивые материалы. Поэтому, предприятие по производству мебели для животных из переработанного пластика может привлечь внимание таких людей и стать популярным среди них.</a:t>
            </a:r>
            <a:endParaRPr lang="ru-RU" sz="1600" dirty="0">
              <a:solidFill>
                <a:srgbClr val="000000"/>
              </a:solidFill>
              <a:effectLst/>
              <a:latin typeface="Arial" panose="020B0604020202020204" pitchFamily="34" charset="0"/>
              <a:ea typeface="Arial" panose="020B0604020202020204" pitchFamily="34" charset="0"/>
            </a:endParaRPr>
          </a:p>
          <a:p>
            <a:pPr marL="342900" indent="457200" algn="just">
              <a:lnSpc>
                <a:spcPct val="150000"/>
              </a:lnSpc>
              <a:buFont typeface="+mj-lt"/>
              <a:buAutoNum type="arabicPeriod"/>
            </a:pPr>
            <a:r>
              <a:rPr lang="ru-RU" sz="1600" dirty="0">
                <a:latin typeface="Times New Roman" panose="02020603050405020304" pitchFamily="18" charset="0"/>
                <a:ea typeface="Times New Roman" panose="02020603050405020304" pitchFamily="18" charset="0"/>
              </a:rPr>
              <a:t>Э</a:t>
            </a:r>
            <a:r>
              <a:rPr lang="ru-RU" sz="1600" dirty="0">
                <a:effectLst/>
                <a:latin typeface="Times New Roman" panose="02020603050405020304" pitchFamily="18" charset="0"/>
                <a:ea typeface="Times New Roman" panose="02020603050405020304" pitchFamily="18" charset="0"/>
              </a:rPr>
              <a:t>кологические аспекты производства и потребления товаров становятся все более важными в современном мире. Поэтому, предприятие по производству мебели для животных из переработанного пластика может стать примером устойчивого бизнеса, который объединяет коммерческий успех и заботу о природе. Такой бизнес может привлечь внимание людей, которые поддерживают идеи устойчивого развития и экологической ответственности.</a:t>
            </a:r>
            <a:endParaRPr lang="ru-RU" sz="1600" dirty="0"/>
          </a:p>
        </p:txBody>
      </p:sp>
    </p:spTree>
    <p:extLst>
      <p:ext uri="{BB962C8B-B14F-4D97-AF65-F5344CB8AC3E}">
        <p14:creationId xmlns:p14="http://schemas.microsoft.com/office/powerpoint/2010/main" val="1579151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718B441-6714-4EB5-A064-3DE122DE992C}"/>
              </a:ext>
            </a:extLst>
          </p:cNvPr>
          <p:cNvSpPr txBox="1"/>
          <p:nvPr/>
        </p:nvSpPr>
        <p:spPr>
          <a:xfrm>
            <a:off x="980661" y="0"/>
            <a:ext cx="2234907" cy="369332"/>
          </a:xfrm>
          <a:prstGeom prst="rect">
            <a:avLst/>
          </a:prstGeom>
          <a:noFill/>
          <a:ln>
            <a:solidFill>
              <a:schemeClr val="tx1"/>
            </a:solidFill>
          </a:ln>
        </p:spPr>
        <p:txBody>
          <a:bodyPr wrap="none" rtlCol="0">
            <a:spAutoFit/>
          </a:bodyPr>
          <a:lstStyle/>
          <a:p>
            <a:r>
              <a:rPr lang="ru-RU" sz="1800" b="1" dirty="0">
                <a:effectLst/>
                <a:latin typeface="Times New Roman" panose="02020603050405020304" pitchFamily="18" charset="0"/>
                <a:ea typeface="Times New Roman" panose="02020603050405020304" pitchFamily="18" charset="0"/>
              </a:rPr>
              <a:t>О ПРЕДПРИЯТИИ</a:t>
            </a:r>
            <a:endParaRPr lang="ru-RU" dirty="0"/>
          </a:p>
        </p:txBody>
      </p:sp>
      <p:sp>
        <p:nvSpPr>
          <p:cNvPr id="8" name="TextBox 7">
            <a:extLst>
              <a:ext uri="{FF2B5EF4-FFF2-40B4-BE49-F238E27FC236}">
                <a16:creationId xmlns:a16="http://schemas.microsoft.com/office/drawing/2014/main" id="{E3386A0B-AC25-4B3E-AADA-0D21BD6E9507}"/>
              </a:ext>
            </a:extLst>
          </p:cNvPr>
          <p:cNvSpPr txBox="1"/>
          <p:nvPr/>
        </p:nvSpPr>
        <p:spPr>
          <a:xfrm>
            <a:off x="3644348" y="423537"/>
            <a:ext cx="6970643" cy="369332"/>
          </a:xfrm>
          <a:prstGeom prst="rect">
            <a:avLst/>
          </a:prstGeom>
          <a:noFill/>
        </p:spPr>
        <p:txBody>
          <a:bodyPr wrap="square" rtlCol="0">
            <a:spAutoFit/>
          </a:bodyPr>
          <a:lstStyle/>
          <a:p>
            <a:r>
              <a:rPr lang="ru-RU" sz="1800" b="1" dirty="0">
                <a:effectLst/>
                <a:latin typeface="Times New Roman" panose="02020603050405020304" pitchFamily="18" charset="0"/>
                <a:ea typeface="Times New Roman" panose="02020603050405020304" pitchFamily="18" charset="0"/>
              </a:rPr>
              <a:t>ЛОГОТИП И ОБРАЗ ФИРМЫ</a:t>
            </a:r>
            <a:endParaRPr lang="ru-RU" dirty="0"/>
          </a:p>
        </p:txBody>
      </p:sp>
      <p:sp>
        <p:nvSpPr>
          <p:cNvPr id="9" name="Прямоугольник 8">
            <a:extLst>
              <a:ext uri="{FF2B5EF4-FFF2-40B4-BE49-F238E27FC236}">
                <a16:creationId xmlns:a16="http://schemas.microsoft.com/office/drawing/2014/main" id="{63BFEAFF-5174-45A1-9A32-0BBC3E7C3082}"/>
              </a:ext>
            </a:extLst>
          </p:cNvPr>
          <p:cNvSpPr/>
          <p:nvPr/>
        </p:nvSpPr>
        <p:spPr>
          <a:xfrm>
            <a:off x="3491948" y="351478"/>
            <a:ext cx="3776869" cy="501853"/>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11" name="TextBox 10">
            <a:extLst>
              <a:ext uri="{FF2B5EF4-FFF2-40B4-BE49-F238E27FC236}">
                <a16:creationId xmlns:a16="http://schemas.microsoft.com/office/drawing/2014/main" id="{E560E26F-AF51-47A9-BF71-763A2CEEF598}"/>
              </a:ext>
            </a:extLst>
          </p:cNvPr>
          <p:cNvSpPr txBox="1"/>
          <p:nvPr/>
        </p:nvSpPr>
        <p:spPr>
          <a:xfrm>
            <a:off x="7673009" y="409088"/>
            <a:ext cx="4113317" cy="2535374"/>
          </a:xfrm>
          <a:prstGeom prst="rect">
            <a:avLst/>
          </a:prstGeom>
          <a:noFill/>
          <a:ln>
            <a:solidFill>
              <a:schemeClr val="tx1"/>
            </a:solidFill>
          </a:ln>
        </p:spPr>
        <p:txBody>
          <a:bodyPr wrap="square" rtlCol="0">
            <a:spAutoFit/>
          </a:bodyPr>
          <a:lstStyle/>
          <a:p>
            <a:pPr indent="457200" algn="just">
              <a:lnSpc>
                <a:spcPct val="150000"/>
              </a:lnSpc>
            </a:pPr>
            <a:r>
              <a:rPr lang="ru-RU" sz="1800" dirty="0">
                <a:effectLst/>
                <a:latin typeface="Times New Roman" panose="02020603050405020304" pitchFamily="18" charset="0"/>
                <a:ea typeface="Arial" panose="020B0604020202020204" pitchFamily="34" charset="0"/>
              </a:rPr>
              <a:t>Логотип – главный идентификатор бренда, который помогает сформировать у целевой аудитории образ вашей компании, вызвать нужные ассоциации и закрепить все это в сознании. </a:t>
            </a:r>
            <a:endParaRPr lang="ru-RU" dirty="0"/>
          </a:p>
        </p:txBody>
      </p:sp>
      <p:sp>
        <p:nvSpPr>
          <p:cNvPr id="12" name="Надпись 47">
            <a:extLst>
              <a:ext uri="{FF2B5EF4-FFF2-40B4-BE49-F238E27FC236}">
                <a16:creationId xmlns:a16="http://schemas.microsoft.com/office/drawing/2014/main" id="{39136322-6B89-414A-8093-67F4AD76DD1D}"/>
              </a:ext>
            </a:extLst>
          </p:cNvPr>
          <p:cNvSpPr txBox="1">
            <a:spLocks noChangeArrowheads="1"/>
          </p:cNvSpPr>
          <p:nvPr/>
        </p:nvSpPr>
        <p:spPr bwMode="auto">
          <a:xfrm>
            <a:off x="7581305" y="3566365"/>
            <a:ext cx="3548062" cy="341313"/>
          </a:xfrm>
          <a:prstGeom prst="rect">
            <a:avLst/>
          </a:prstGeom>
          <a:solidFill>
            <a:srgbClr val="FFFF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Мотивация для покупки у нашей компании</a:t>
            </a: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
        <p:nvSpPr>
          <p:cNvPr id="13" name="Надпись 49">
            <a:extLst>
              <a:ext uri="{FF2B5EF4-FFF2-40B4-BE49-F238E27FC236}">
                <a16:creationId xmlns:a16="http://schemas.microsoft.com/office/drawing/2014/main" id="{464A524C-63B5-4BA6-87EA-471F6466CF8F}"/>
              </a:ext>
            </a:extLst>
          </p:cNvPr>
          <p:cNvSpPr txBox="1">
            <a:spLocks noChangeArrowheads="1"/>
          </p:cNvSpPr>
          <p:nvPr/>
        </p:nvSpPr>
        <p:spPr bwMode="auto">
          <a:xfrm>
            <a:off x="7011987" y="4592860"/>
            <a:ext cx="887413" cy="314325"/>
          </a:xfrm>
          <a:prstGeom prst="rect">
            <a:avLst/>
          </a:prstGeom>
          <a:solidFill>
            <a:srgbClr val="FFFF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Логотип</a:t>
            </a: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14" name="Надпись 50">
            <a:extLst>
              <a:ext uri="{FF2B5EF4-FFF2-40B4-BE49-F238E27FC236}">
                <a16:creationId xmlns:a16="http://schemas.microsoft.com/office/drawing/2014/main" id="{89EB6BE9-9129-4A20-8BD4-9E67D040FC0F}"/>
              </a:ext>
            </a:extLst>
          </p:cNvPr>
          <p:cNvSpPr txBox="1">
            <a:spLocks noChangeArrowheads="1"/>
          </p:cNvSpPr>
          <p:nvPr/>
        </p:nvSpPr>
        <p:spPr bwMode="auto">
          <a:xfrm>
            <a:off x="8451850" y="4586815"/>
            <a:ext cx="1555750" cy="305553"/>
          </a:xfrm>
          <a:prstGeom prst="rect">
            <a:avLst/>
          </a:prstGeom>
          <a:solidFill>
            <a:srgbClr val="FFFF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Бонусная система</a:t>
            </a: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15" name="Надпись 51">
            <a:extLst>
              <a:ext uri="{FF2B5EF4-FFF2-40B4-BE49-F238E27FC236}">
                <a16:creationId xmlns:a16="http://schemas.microsoft.com/office/drawing/2014/main" id="{4127E486-D845-466E-ABB2-396A7F9B2AB5}"/>
              </a:ext>
            </a:extLst>
          </p:cNvPr>
          <p:cNvSpPr txBox="1">
            <a:spLocks noChangeArrowheads="1"/>
          </p:cNvSpPr>
          <p:nvPr/>
        </p:nvSpPr>
        <p:spPr bwMode="auto">
          <a:xfrm>
            <a:off x="10379801" y="4586815"/>
            <a:ext cx="1406525" cy="305553"/>
          </a:xfrm>
          <a:prstGeom prst="rect">
            <a:avLst/>
          </a:prstGeom>
          <a:solidFill>
            <a:srgbClr val="FFFF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Пиар-компания</a:t>
            </a: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16" name="Прямая соединительная линия 57">
            <a:extLst>
              <a:ext uri="{FF2B5EF4-FFF2-40B4-BE49-F238E27FC236}">
                <a16:creationId xmlns:a16="http://schemas.microsoft.com/office/drawing/2014/main" id="{EEED7D1E-27B5-4DAF-9DAB-9EE2657D76E5}"/>
              </a:ext>
            </a:extLst>
          </p:cNvPr>
          <p:cNvSpPr>
            <a:spLocks noChangeShapeType="1"/>
          </p:cNvSpPr>
          <p:nvPr/>
        </p:nvSpPr>
        <p:spPr bwMode="auto">
          <a:xfrm>
            <a:off x="7455694" y="4214130"/>
            <a:ext cx="3799284" cy="4761"/>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2" name="Rectangle 15">
            <a:extLst>
              <a:ext uri="{FF2B5EF4-FFF2-40B4-BE49-F238E27FC236}">
                <a16:creationId xmlns:a16="http://schemas.microsoft.com/office/drawing/2014/main" id="{0F83D151-0C2A-45F3-A3F4-5D6E20559F74}"/>
              </a:ext>
            </a:extLst>
          </p:cNvPr>
          <p:cNvSpPr>
            <a:spLocks noChangeArrowheads="1"/>
          </p:cNvSpPr>
          <p:nvPr/>
        </p:nvSpPr>
        <p:spPr bwMode="auto">
          <a:xfrm>
            <a:off x="5799828" y="480529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3" name="TextBox 22">
            <a:extLst>
              <a:ext uri="{FF2B5EF4-FFF2-40B4-BE49-F238E27FC236}">
                <a16:creationId xmlns:a16="http://schemas.microsoft.com/office/drawing/2014/main" id="{4AAF3222-915B-40D2-89D3-55B0BB30B59B}"/>
              </a:ext>
            </a:extLst>
          </p:cNvPr>
          <p:cNvSpPr txBox="1"/>
          <p:nvPr/>
        </p:nvSpPr>
        <p:spPr>
          <a:xfrm>
            <a:off x="761130" y="1059365"/>
            <a:ext cx="6050722" cy="5355312"/>
          </a:xfrm>
          <a:prstGeom prst="rect">
            <a:avLst/>
          </a:prstGeom>
          <a:noFill/>
          <a:ln>
            <a:solidFill>
              <a:schemeClr val="tx1"/>
            </a:solidFill>
          </a:ln>
        </p:spPr>
        <p:txBody>
          <a:bodyPr wrap="square" rtlCol="0">
            <a:spAutoFit/>
          </a:bodyPr>
          <a:lstStyle/>
          <a:p>
            <a:pPr indent="457200" algn="just">
              <a:lnSpc>
                <a:spcPct val="150000"/>
              </a:lnSpc>
            </a:pPr>
            <a:r>
              <a:rPr lang="ru-RU" sz="1800" dirty="0">
                <a:solidFill>
                  <a:srgbClr val="000000"/>
                </a:solidFill>
                <a:effectLst/>
                <a:latin typeface="Times New Roman" panose="02020603050405020304" pitchFamily="18" charset="0"/>
                <a:ea typeface="Arial" panose="020B0604020202020204" pitchFamily="34" charset="0"/>
              </a:rPr>
              <a:t>Логотип: </a:t>
            </a:r>
            <a:endParaRPr lang="ru-RU" sz="1800" dirty="0">
              <a:solidFill>
                <a:srgbClr val="000000"/>
              </a:solidFill>
              <a:effectLst/>
              <a:latin typeface="Arial" panose="020B0604020202020204" pitchFamily="34" charset="0"/>
              <a:ea typeface="Arial" panose="020B0604020202020204" pitchFamily="34" charset="0"/>
            </a:endParaRPr>
          </a:p>
          <a:p>
            <a:pPr indent="457200" algn="just">
              <a:lnSpc>
                <a:spcPct val="150000"/>
              </a:lnSpc>
            </a:pPr>
            <a:r>
              <a:rPr lang="ru-RU" sz="1800" dirty="0">
                <a:solidFill>
                  <a:srgbClr val="000000"/>
                </a:solidFill>
                <a:effectLst/>
                <a:latin typeface="Times New Roman" panose="02020603050405020304" pitchFamily="18" charset="0"/>
                <a:ea typeface="Arial" panose="020B0604020202020204" pitchFamily="34" charset="0"/>
              </a:rPr>
              <a:t>• Выступает лицом компании – этот элемент присутствует практически в каждой коммуникации и помогает понять, кому принадлежит рекламное сообщение; </a:t>
            </a:r>
            <a:endParaRPr lang="ru-RU" sz="1800" dirty="0">
              <a:solidFill>
                <a:srgbClr val="000000"/>
              </a:solidFill>
              <a:effectLst/>
              <a:latin typeface="Arial" panose="020B0604020202020204" pitchFamily="34" charset="0"/>
              <a:ea typeface="Arial" panose="020B0604020202020204" pitchFamily="34" charset="0"/>
            </a:endParaRPr>
          </a:p>
          <a:p>
            <a:pPr indent="457200" algn="just">
              <a:lnSpc>
                <a:spcPct val="150000"/>
              </a:lnSpc>
            </a:pPr>
            <a:r>
              <a:rPr lang="ru-RU" sz="1800" dirty="0">
                <a:solidFill>
                  <a:srgbClr val="000000"/>
                </a:solidFill>
                <a:effectLst/>
                <a:latin typeface="Times New Roman" panose="02020603050405020304" pitchFamily="18" charset="0"/>
                <a:ea typeface="Arial" panose="020B0604020202020204" pitchFamily="34" charset="0"/>
              </a:rPr>
              <a:t>• Вызывает доверие – наличие проработанного логотипа говорит потребителю о том, что компания серьезно относится к своей репутации и это не фирма-однодневка; </a:t>
            </a:r>
            <a:endParaRPr lang="ru-RU" sz="1800" dirty="0">
              <a:solidFill>
                <a:srgbClr val="000000"/>
              </a:solidFill>
              <a:effectLst/>
              <a:latin typeface="Arial" panose="020B0604020202020204" pitchFamily="34" charset="0"/>
              <a:ea typeface="Arial" panose="020B0604020202020204" pitchFamily="34" charset="0"/>
            </a:endParaRPr>
          </a:p>
          <a:p>
            <a:pPr indent="457200" algn="just">
              <a:lnSpc>
                <a:spcPct val="150000"/>
              </a:lnSpc>
            </a:pPr>
            <a:r>
              <a:rPr lang="ru-RU" sz="1800" dirty="0">
                <a:solidFill>
                  <a:srgbClr val="000000"/>
                </a:solidFill>
                <a:effectLst/>
                <a:latin typeface="Times New Roman" panose="02020603050405020304" pitchFamily="18" charset="0"/>
                <a:ea typeface="Arial" panose="020B0604020202020204" pitchFamily="34" charset="0"/>
              </a:rPr>
              <a:t>• Работает на узнаваемость бренда – символ должен быть лаконичным и легко читаемым, а еще лучше – легко воспроизводимым, тогда вас быстро запомнят потенциальные клиенты.</a:t>
            </a:r>
            <a:endParaRPr lang="ru-RU" sz="1800" dirty="0">
              <a:solidFill>
                <a:srgbClr val="000000"/>
              </a:solidFill>
              <a:effectLst/>
              <a:latin typeface="Arial" panose="020B0604020202020204" pitchFamily="34" charset="0"/>
              <a:ea typeface="Arial" panose="020B0604020202020204" pitchFamily="34" charset="0"/>
            </a:endParaRPr>
          </a:p>
          <a:p>
            <a:endParaRPr lang="ru-RU" dirty="0"/>
          </a:p>
        </p:txBody>
      </p:sp>
      <p:cxnSp>
        <p:nvCxnSpPr>
          <p:cNvPr id="25" name="Прямая со стрелкой 24">
            <a:extLst>
              <a:ext uri="{FF2B5EF4-FFF2-40B4-BE49-F238E27FC236}">
                <a16:creationId xmlns:a16="http://schemas.microsoft.com/office/drawing/2014/main" id="{FF74D927-4548-4CE6-9A71-66A44C515315}"/>
              </a:ext>
            </a:extLst>
          </p:cNvPr>
          <p:cNvCxnSpPr>
            <a:cxnSpLocks/>
            <a:stCxn id="12" idx="2"/>
          </p:cNvCxnSpPr>
          <p:nvPr/>
        </p:nvCxnSpPr>
        <p:spPr>
          <a:xfrm>
            <a:off x="9355336" y="3907678"/>
            <a:ext cx="0" cy="6747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7" name="Прямая со стрелкой 26">
            <a:extLst>
              <a:ext uri="{FF2B5EF4-FFF2-40B4-BE49-F238E27FC236}">
                <a16:creationId xmlns:a16="http://schemas.microsoft.com/office/drawing/2014/main" id="{DA14B8BB-AB25-4E94-B644-1FD694F3620B}"/>
              </a:ext>
            </a:extLst>
          </p:cNvPr>
          <p:cNvCxnSpPr>
            <a:stCxn id="16" idx="1"/>
          </p:cNvCxnSpPr>
          <p:nvPr/>
        </p:nvCxnSpPr>
        <p:spPr>
          <a:xfrm>
            <a:off x="11254978" y="4218891"/>
            <a:ext cx="0" cy="36353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1" name="Прямая со стрелкой 30">
            <a:extLst>
              <a:ext uri="{FF2B5EF4-FFF2-40B4-BE49-F238E27FC236}">
                <a16:creationId xmlns:a16="http://schemas.microsoft.com/office/drawing/2014/main" id="{BCABCB39-4A68-4D19-A548-FAC81C01AB55}"/>
              </a:ext>
            </a:extLst>
          </p:cNvPr>
          <p:cNvCxnSpPr>
            <a:stCxn id="16" idx="0"/>
            <a:endCxn id="13" idx="0"/>
          </p:cNvCxnSpPr>
          <p:nvPr/>
        </p:nvCxnSpPr>
        <p:spPr>
          <a:xfrm>
            <a:off x="7455694" y="4214130"/>
            <a:ext cx="0" cy="37873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85011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639EF2-94DB-4B9D-97B9-22728796600F}"/>
              </a:ext>
            </a:extLst>
          </p:cNvPr>
          <p:cNvSpPr txBox="1"/>
          <p:nvPr/>
        </p:nvSpPr>
        <p:spPr>
          <a:xfrm>
            <a:off x="980661" y="0"/>
            <a:ext cx="2234907" cy="369332"/>
          </a:xfrm>
          <a:prstGeom prst="rect">
            <a:avLst/>
          </a:prstGeom>
          <a:noFill/>
          <a:ln>
            <a:solidFill>
              <a:schemeClr val="tx1"/>
            </a:solidFill>
          </a:ln>
        </p:spPr>
        <p:txBody>
          <a:bodyPr wrap="none" rtlCol="0">
            <a:spAutoFit/>
          </a:bodyPr>
          <a:lstStyle/>
          <a:p>
            <a:r>
              <a:rPr lang="ru-RU" sz="1800" b="1" dirty="0">
                <a:effectLst/>
                <a:latin typeface="Times New Roman" panose="02020603050405020304" pitchFamily="18" charset="0"/>
                <a:ea typeface="Times New Roman" panose="02020603050405020304" pitchFamily="18" charset="0"/>
              </a:rPr>
              <a:t>О ПРЕДПРИЯТИИ</a:t>
            </a:r>
            <a:endParaRPr lang="ru-RU" dirty="0"/>
          </a:p>
        </p:txBody>
      </p:sp>
      <p:sp>
        <p:nvSpPr>
          <p:cNvPr id="5" name="Прямоугольник 4">
            <a:extLst>
              <a:ext uri="{FF2B5EF4-FFF2-40B4-BE49-F238E27FC236}">
                <a16:creationId xmlns:a16="http://schemas.microsoft.com/office/drawing/2014/main" id="{5C14AB1E-657D-4A7F-8C37-35965274C81B}"/>
              </a:ext>
            </a:extLst>
          </p:cNvPr>
          <p:cNvSpPr/>
          <p:nvPr/>
        </p:nvSpPr>
        <p:spPr>
          <a:xfrm>
            <a:off x="5508763" y="451164"/>
            <a:ext cx="2234907" cy="501853"/>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ru-RU" b="1" dirty="0">
                <a:latin typeface="Times New Roman" panose="02020603050405020304" pitchFamily="18" charset="0"/>
                <a:cs typeface="Times New Roman" panose="02020603050405020304" pitchFamily="18" charset="0"/>
              </a:rPr>
              <a:t>Макеты мебели</a:t>
            </a:r>
          </a:p>
        </p:txBody>
      </p:sp>
      <p:pic>
        <p:nvPicPr>
          <p:cNvPr id="7" name="Рисунок 6">
            <a:extLst>
              <a:ext uri="{FF2B5EF4-FFF2-40B4-BE49-F238E27FC236}">
                <a16:creationId xmlns:a16="http://schemas.microsoft.com/office/drawing/2014/main" id="{3064892C-6A86-43AC-A1F9-B377D9B926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62165" y="1573696"/>
            <a:ext cx="4528102" cy="4528102"/>
          </a:xfrm>
          <a:prstGeom prst="rect">
            <a:avLst/>
          </a:prstGeom>
        </p:spPr>
      </p:pic>
      <p:sp>
        <p:nvSpPr>
          <p:cNvPr id="8" name="Прямоугольник 7">
            <a:extLst>
              <a:ext uri="{FF2B5EF4-FFF2-40B4-BE49-F238E27FC236}">
                <a16:creationId xmlns:a16="http://schemas.microsoft.com/office/drawing/2014/main" id="{68CBA26D-150C-4307-9040-648F8B44AAA1}"/>
              </a:ext>
            </a:extLst>
          </p:cNvPr>
          <p:cNvSpPr/>
          <p:nvPr/>
        </p:nvSpPr>
        <p:spPr>
          <a:xfrm>
            <a:off x="4362165" y="1573696"/>
            <a:ext cx="4528102" cy="4528102"/>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3086986371"/>
      </p:ext>
    </p:extLst>
  </p:cSld>
  <p:clrMapOvr>
    <a:masterClrMapping/>
  </p:clrMapOvr>
</p:sld>
</file>

<file path=ppt/theme/theme1.xml><?xml version="1.0" encoding="utf-8"?>
<a:theme xmlns:a="http://schemas.openxmlformats.org/drawingml/2006/main" name="Уголки">
  <a:themeElements>
    <a:clrScheme name="Уголки">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Уголки">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Уголки">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TM10001105[[fn=Уголки]]</Template>
  <TotalTime>359</TotalTime>
  <Words>1746</Words>
  <Application>Microsoft Office PowerPoint</Application>
  <PresentationFormat>Широкоэкранный</PresentationFormat>
  <Paragraphs>113</Paragraphs>
  <Slides>13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13</vt:i4>
      </vt:variant>
    </vt:vector>
  </HeadingPairs>
  <TitlesOfParts>
    <vt:vector size="17" baseType="lpstr">
      <vt:lpstr>Arial</vt:lpstr>
      <vt:lpstr>Franklin Gothic Book</vt:lpstr>
      <vt:lpstr>Times New Roman</vt:lpstr>
      <vt:lpstr>Уголки</vt:lpstr>
      <vt:lpstr>БИЗНЕС-ПЛАН ПРЕДПРИЯТИЯ ПО ПРОИЗВОДСТВУ МЕБЕЛИ ДЛЯ ЖИВОТНЫХ ИЗ ПЕРЕРАБОТАННОГО ПЛАСТИКА</vt:lpstr>
      <vt:lpstr>Презентация PowerPoint</vt:lpstr>
      <vt:lpstr>ПОНЯТИЕ И КЛАССИФИКАЦИИ БИЗНЕС-ПЛАНА</vt:lpstr>
      <vt:lpstr>ПРОИЗВОДСТВО И ПЕРЕРАБОТКА ПЛАСТИКА</vt:lpstr>
      <vt:lpstr>Анкетирование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БИЗНЕС-ПЛАН ПРЕДПРИЯТИЯ ПО ПРОИЗВОДСТВУ МЕБЕЛИ ДЛЯ ЖИВОТНЫХ ИЗ ПЕРЕРАБОТАННОГО ПЛАСТИКА</dc:title>
  <dc:creator>Margorita Zotova</dc:creator>
  <cp:lastModifiedBy>Margorita Zotova</cp:lastModifiedBy>
  <cp:revision>11</cp:revision>
  <dcterms:created xsi:type="dcterms:W3CDTF">2022-11-23T08:15:49Z</dcterms:created>
  <dcterms:modified xsi:type="dcterms:W3CDTF">2023-03-21T08:49:10Z</dcterms:modified>
</cp:coreProperties>
</file>