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43"/>
  </p:notesMasterIdLst>
  <p:sldIdLst>
    <p:sldId id="256" r:id="rId2"/>
    <p:sldId id="257" r:id="rId3"/>
    <p:sldId id="258" r:id="rId4"/>
    <p:sldId id="279" r:id="rId5"/>
    <p:sldId id="263" r:id="rId6"/>
    <p:sldId id="280" r:id="rId7"/>
    <p:sldId id="282" r:id="rId8"/>
    <p:sldId id="259" r:id="rId9"/>
    <p:sldId id="260" r:id="rId10"/>
    <p:sldId id="290" r:id="rId11"/>
    <p:sldId id="291" r:id="rId12"/>
    <p:sldId id="261" r:id="rId13"/>
    <p:sldId id="286" r:id="rId14"/>
    <p:sldId id="287" r:id="rId15"/>
    <p:sldId id="265" r:id="rId16"/>
    <p:sldId id="267" r:id="rId17"/>
    <p:sldId id="281" r:id="rId18"/>
    <p:sldId id="292" r:id="rId19"/>
    <p:sldId id="293" r:id="rId20"/>
    <p:sldId id="294" r:id="rId21"/>
    <p:sldId id="266" r:id="rId22"/>
    <p:sldId id="296" r:id="rId23"/>
    <p:sldId id="297" r:id="rId24"/>
    <p:sldId id="270" r:id="rId25"/>
    <p:sldId id="271" r:id="rId26"/>
    <p:sldId id="272" r:id="rId27"/>
    <p:sldId id="273" r:id="rId28"/>
    <p:sldId id="274" r:id="rId29"/>
    <p:sldId id="288" r:id="rId30"/>
    <p:sldId id="276" r:id="rId31"/>
    <p:sldId id="277" r:id="rId32"/>
    <p:sldId id="278" r:id="rId33"/>
    <p:sldId id="283" r:id="rId34"/>
    <p:sldId id="284" r:id="rId35"/>
    <p:sldId id="289" r:id="rId36"/>
    <p:sldId id="264" r:id="rId37"/>
    <p:sldId id="298" r:id="rId38"/>
    <p:sldId id="268" r:id="rId39"/>
    <p:sldId id="299" r:id="rId40"/>
    <p:sldId id="300" r:id="rId41"/>
    <p:sldId id="285"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337EA3-8F70-407B-B2F3-5208CA0373E3}" type="datetimeFigureOut">
              <a:rPr lang="ru-RU" smtClean="0"/>
              <a:t>15.03.2023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F2205E-7133-4529-B77F-4DF3756B3CD1}" type="slidenum">
              <a:rPr lang="ru-RU" smtClean="0"/>
              <a:t>‹#›</a:t>
            </a:fld>
            <a:endParaRPr lang="ru-RU"/>
          </a:p>
        </p:txBody>
      </p:sp>
    </p:spTree>
    <p:extLst>
      <p:ext uri="{BB962C8B-B14F-4D97-AF65-F5344CB8AC3E}">
        <p14:creationId xmlns:p14="http://schemas.microsoft.com/office/powerpoint/2010/main" val="945751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CF2205E-7133-4529-B77F-4DF3756B3CD1}" type="slidenum">
              <a:rPr lang="ru-RU" smtClean="0"/>
              <a:t>20</a:t>
            </a:fld>
            <a:endParaRPr lang="ru-RU"/>
          </a:p>
        </p:txBody>
      </p:sp>
    </p:spTree>
    <p:extLst>
      <p:ext uri="{BB962C8B-B14F-4D97-AF65-F5344CB8AC3E}">
        <p14:creationId xmlns:p14="http://schemas.microsoft.com/office/powerpoint/2010/main" val="796678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CF2205E-7133-4529-B77F-4DF3756B3CD1}" type="slidenum">
              <a:rPr lang="ru-RU" smtClean="0"/>
              <a:t>26</a:t>
            </a:fld>
            <a:endParaRPr lang="ru-RU"/>
          </a:p>
        </p:txBody>
      </p:sp>
    </p:spTree>
    <p:extLst>
      <p:ext uri="{BB962C8B-B14F-4D97-AF65-F5344CB8AC3E}">
        <p14:creationId xmlns:p14="http://schemas.microsoft.com/office/powerpoint/2010/main" val="3864590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8B6A1FD-BAC6-4A06-BC5A-FB800E9758C9}"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3B39769-17A6-4C58-98F3-588820BAAFEE}" type="slidenum">
              <a:rPr lang="ru-RU" smtClean="0"/>
              <a:t>‹#›</a:t>
            </a:fld>
            <a:endParaRPr lang="ru-RU"/>
          </a:p>
        </p:txBody>
      </p:sp>
    </p:spTree>
    <p:extLst>
      <p:ext uri="{BB962C8B-B14F-4D97-AF65-F5344CB8AC3E}">
        <p14:creationId xmlns:p14="http://schemas.microsoft.com/office/powerpoint/2010/main" val="204087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8B6A1FD-BAC6-4A06-BC5A-FB800E9758C9}"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3B39769-17A6-4C58-98F3-588820BAAFEE}" type="slidenum">
              <a:rPr lang="ru-RU" smtClean="0"/>
              <a:t>‹#›</a:t>
            </a:fld>
            <a:endParaRPr lang="ru-RU"/>
          </a:p>
        </p:txBody>
      </p:sp>
    </p:spTree>
    <p:extLst>
      <p:ext uri="{BB962C8B-B14F-4D97-AF65-F5344CB8AC3E}">
        <p14:creationId xmlns:p14="http://schemas.microsoft.com/office/powerpoint/2010/main" val="2889495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8B6A1FD-BAC6-4A06-BC5A-FB800E9758C9}"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3B39769-17A6-4C58-98F3-588820BAAFEE}"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49694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8B6A1FD-BAC6-4A06-BC5A-FB800E9758C9}"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3B39769-17A6-4C58-98F3-588820BAAFEE}" type="slidenum">
              <a:rPr lang="ru-RU" smtClean="0"/>
              <a:t>‹#›</a:t>
            </a:fld>
            <a:endParaRPr lang="ru-RU"/>
          </a:p>
        </p:txBody>
      </p:sp>
    </p:spTree>
    <p:extLst>
      <p:ext uri="{BB962C8B-B14F-4D97-AF65-F5344CB8AC3E}">
        <p14:creationId xmlns:p14="http://schemas.microsoft.com/office/powerpoint/2010/main" val="3598499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8B6A1FD-BAC6-4A06-BC5A-FB800E9758C9}"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3B39769-17A6-4C58-98F3-588820BAAFEE}"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92411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8B6A1FD-BAC6-4A06-BC5A-FB800E9758C9}"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3B39769-17A6-4C58-98F3-588820BAAFEE}" type="slidenum">
              <a:rPr lang="ru-RU" smtClean="0"/>
              <a:t>‹#›</a:t>
            </a:fld>
            <a:endParaRPr lang="ru-RU"/>
          </a:p>
        </p:txBody>
      </p:sp>
    </p:spTree>
    <p:extLst>
      <p:ext uri="{BB962C8B-B14F-4D97-AF65-F5344CB8AC3E}">
        <p14:creationId xmlns:p14="http://schemas.microsoft.com/office/powerpoint/2010/main" val="605274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8B6A1FD-BAC6-4A06-BC5A-FB800E9758C9}"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3B39769-17A6-4C58-98F3-588820BAAFEE}" type="slidenum">
              <a:rPr lang="ru-RU" smtClean="0"/>
              <a:t>‹#›</a:t>
            </a:fld>
            <a:endParaRPr lang="ru-RU"/>
          </a:p>
        </p:txBody>
      </p:sp>
    </p:spTree>
    <p:extLst>
      <p:ext uri="{BB962C8B-B14F-4D97-AF65-F5344CB8AC3E}">
        <p14:creationId xmlns:p14="http://schemas.microsoft.com/office/powerpoint/2010/main" val="3416524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8B6A1FD-BAC6-4A06-BC5A-FB800E9758C9}"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3B39769-17A6-4C58-98F3-588820BAAFEE}" type="slidenum">
              <a:rPr lang="ru-RU" smtClean="0"/>
              <a:t>‹#›</a:t>
            </a:fld>
            <a:endParaRPr lang="ru-RU"/>
          </a:p>
        </p:txBody>
      </p:sp>
    </p:spTree>
    <p:extLst>
      <p:ext uri="{BB962C8B-B14F-4D97-AF65-F5344CB8AC3E}">
        <p14:creationId xmlns:p14="http://schemas.microsoft.com/office/powerpoint/2010/main" val="3491263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8B6A1FD-BAC6-4A06-BC5A-FB800E9758C9}"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3B39769-17A6-4C58-98F3-588820BAAFEE}" type="slidenum">
              <a:rPr lang="ru-RU" smtClean="0"/>
              <a:t>‹#›</a:t>
            </a:fld>
            <a:endParaRPr lang="ru-RU"/>
          </a:p>
        </p:txBody>
      </p:sp>
    </p:spTree>
    <p:extLst>
      <p:ext uri="{BB962C8B-B14F-4D97-AF65-F5344CB8AC3E}">
        <p14:creationId xmlns:p14="http://schemas.microsoft.com/office/powerpoint/2010/main" val="2754158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8B6A1FD-BAC6-4A06-BC5A-FB800E9758C9}"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3B39769-17A6-4C58-98F3-588820BAAFEE}" type="slidenum">
              <a:rPr lang="ru-RU" smtClean="0"/>
              <a:t>‹#›</a:t>
            </a:fld>
            <a:endParaRPr lang="ru-RU"/>
          </a:p>
        </p:txBody>
      </p:sp>
    </p:spTree>
    <p:extLst>
      <p:ext uri="{BB962C8B-B14F-4D97-AF65-F5344CB8AC3E}">
        <p14:creationId xmlns:p14="http://schemas.microsoft.com/office/powerpoint/2010/main" val="4025803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8B6A1FD-BAC6-4A06-BC5A-FB800E9758C9}" type="datetimeFigureOut">
              <a:rPr lang="ru-RU" smtClean="0"/>
              <a:t>15.03.2023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3B39769-17A6-4C58-98F3-588820BAAFEE}" type="slidenum">
              <a:rPr lang="ru-RU" smtClean="0"/>
              <a:t>‹#›</a:t>
            </a:fld>
            <a:endParaRPr lang="ru-RU"/>
          </a:p>
        </p:txBody>
      </p:sp>
    </p:spTree>
    <p:extLst>
      <p:ext uri="{BB962C8B-B14F-4D97-AF65-F5344CB8AC3E}">
        <p14:creationId xmlns:p14="http://schemas.microsoft.com/office/powerpoint/2010/main" val="3940387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8B6A1FD-BAC6-4A06-BC5A-FB800E9758C9}" type="datetimeFigureOut">
              <a:rPr lang="ru-RU" smtClean="0"/>
              <a:t>15.03.2023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3B39769-17A6-4C58-98F3-588820BAAFEE}" type="slidenum">
              <a:rPr lang="ru-RU" smtClean="0"/>
              <a:t>‹#›</a:t>
            </a:fld>
            <a:endParaRPr lang="ru-RU"/>
          </a:p>
        </p:txBody>
      </p:sp>
    </p:spTree>
    <p:extLst>
      <p:ext uri="{BB962C8B-B14F-4D97-AF65-F5344CB8AC3E}">
        <p14:creationId xmlns:p14="http://schemas.microsoft.com/office/powerpoint/2010/main" val="244135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8B6A1FD-BAC6-4A06-BC5A-FB800E9758C9}" type="datetimeFigureOut">
              <a:rPr lang="ru-RU" smtClean="0"/>
              <a:t>15.03.2023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3B39769-17A6-4C58-98F3-588820BAAFEE}" type="slidenum">
              <a:rPr lang="ru-RU" smtClean="0"/>
              <a:t>‹#›</a:t>
            </a:fld>
            <a:endParaRPr lang="ru-RU"/>
          </a:p>
        </p:txBody>
      </p:sp>
    </p:spTree>
    <p:extLst>
      <p:ext uri="{BB962C8B-B14F-4D97-AF65-F5344CB8AC3E}">
        <p14:creationId xmlns:p14="http://schemas.microsoft.com/office/powerpoint/2010/main" val="466712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6A1FD-BAC6-4A06-BC5A-FB800E9758C9}" type="datetimeFigureOut">
              <a:rPr lang="ru-RU" smtClean="0"/>
              <a:t>15.03.2023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3B39769-17A6-4C58-98F3-588820BAAFEE}" type="slidenum">
              <a:rPr lang="ru-RU" smtClean="0"/>
              <a:t>‹#›</a:t>
            </a:fld>
            <a:endParaRPr lang="ru-RU"/>
          </a:p>
        </p:txBody>
      </p:sp>
    </p:spTree>
    <p:extLst>
      <p:ext uri="{BB962C8B-B14F-4D97-AF65-F5344CB8AC3E}">
        <p14:creationId xmlns:p14="http://schemas.microsoft.com/office/powerpoint/2010/main" val="2252691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8B6A1FD-BAC6-4A06-BC5A-FB800E9758C9}" type="datetimeFigureOut">
              <a:rPr lang="ru-RU" smtClean="0"/>
              <a:t>15.03.2023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3B39769-17A6-4C58-98F3-588820BAAFEE}" type="slidenum">
              <a:rPr lang="ru-RU" smtClean="0"/>
              <a:t>‹#›</a:t>
            </a:fld>
            <a:endParaRPr lang="ru-RU"/>
          </a:p>
        </p:txBody>
      </p:sp>
    </p:spTree>
    <p:extLst>
      <p:ext uri="{BB962C8B-B14F-4D97-AF65-F5344CB8AC3E}">
        <p14:creationId xmlns:p14="http://schemas.microsoft.com/office/powerpoint/2010/main" val="4124003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8B6A1FD-BAC6-4A06-BC5A-FB800E9758C9}" type="datetimeFigureOut">
              <a:rPr lang="ru-RU" smtClean="0"/>
              <a:t>15.03.2023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3B39769-17A6-4C58-98F3-588820BAAFEE}" type="slidenum">
              <a:rPr lang="ru-RU" smtClean="0"/>
              <a:t>‹#›</a:t>
            </a:fld>
            <a:endParaRPr lang="ru-RU"/>
          </a:p>
        </p:txBody>
      </p:sp>
    </p:spTree>
    <p:extLst>
      <p:ext uri="{BB962C8B-B14F-4D97-AF65-F5344CB8AC3E}">
        <p14:creationId xmlns:p14="http://schemas.microsoft.com/office/powerpoint/2010/main" val="2774207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B6A1FD-BAC6-4A06-BC5A-FB800E9758C9}" type="datetimeFigureOut">
              <a:rPr lang="ru-RU" smtClean="0"/>
              <a:t>15.03.2023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3B39769-17A6-4C58-98F3-588820BAAFEE}" type="slidenum">
              <a:rPr lang="ru-RU" smtClean="0"/>
              <a:t>‹#›</a:t>
            </a:fld>
            <a:endParaRPr lang="ru-RU"/>
          </a:p>
        </p:txBody>
      </p:sp>
    </p:spTree>
    <p:extLst>
      <p:ext uri="{BB962C8B-B14F-4D97-AF65-F5344CB8AC3E}">
        <p14:creationId xmlns:p14="http://schemas.microsoft.com/office/powerpoint/2010/main" val="3133215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a:t>Лекарственные средства для лечения кровотечений из ЖКТ</a:t>
            </a:r>
          </a:p>
        </p:txBody>
      </p:sp>
      <p:sp>
        <p:nvSpPr>
          <p:cNvPr id="3" name="Подзаголовок 2"/>
          <p:cNvSpPr>
            <a:spLocks noGrp="1"/>
          </p:cNvSpPr>
          <p:nvPr>
            <p:ph type="subTitle" idx="1"/>
          </p:nvPr>
        </p:nvSpPr>
        <p:spPr>
          <a:xfrm>
            <a:off x="1097492" y="5612933"/>
            <a:ext cx="7766936" cy="1096899"/>
          </a:xfrm>
        </p:spPr>
        <p:txBody>
          <a:bodyPr>
            <a:normAutofit/>
          </a:bodyPr>
          <a:lstStyle/>
          <a:p>
            <a:r>
              <a:rPr lang="ru-RU" b="1" dirty="0" smtClean="0">
                <a:solidFill>
                  <a:schemeClr val="tx1"/>
                </a:solidFill>
              </a:rPr>
              <a:t>Старший </a:t>
            </a:r>
            <a:r>
              <a:rPr lang="ru-RU" b="1" dirty="0" err="1" smtClean="0">
                <a:solidFill>
                  <a:schemeClr val="tx1"/>
                </a:solidFill>
              </a:rPr>
              <a:t>преподаватель,к.м.н</a:t>
            </a:r>
            <a:r>
              <a:rPr lang="ru-RU" b="1" dirty="0" smtClean="0">
                <a:solidFill>
                  <a:schemeClr val="tx1"/>
                </a:solidFill>
              </a:rPr>
              <a:t>.</a:t>
            </a:r>
          </a:p>
          <a:p>
            <a:r>
              <a:rPr lang="ru-RU" b="1" dirty="0" smtClean="0">
                <a:solidFill>
                  <a:schemeClr val="tx1"/>
                </a:solidFill>
              </a:rPr>
              <a:t>Соловьева </a:t>
            </a:r>
            <a:r>
              <a:rPr lang="ru-RU" b="1" smtClean="0">
                <a:solidFill>
                  <a:schemeClr val="tx1"/>
                </a:solidFill>
              </a:rPr>
              <a:t>Мария </a:t>
            </a:r>
            <a:r>
              <a:rPr lang="ru-RU" b="1" smtClean="0">
                <a:solidFill>
                  <a:schemeClr val="tx1"/>
                </a:solidFill>
              </a:rPr>
              <a:t>Александровна</a:t>
            </a:r>
            <a:endParaRPr lang="ru-RU" b="1" dirty="0" smtClean="0">
              <a:solidFill>
                <a:schemeClr val="tx1"/>
              </a:solidFill>
            </a:endParaRPr>
          </a:p>
        </p:txBody>
      </p:sp>
    </p:spTree>
    <p:extLst>
      <p:ext uri="{BB962C8B-B14F-4D97-AF65-F5344CB8AC3E}">
        <p14:creationId xmlns:p14="http://schemas.microsoft.com/office/powerpoint/2010/main" val="990311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67447"/>
          </a:xfrm>
        </p:spPr>
        <p:txBody>
          <a:bodyPr>
            <a:normAutofit fontScale="90000"/>
          </a:bodyPr>
          <a:lstStyle/>
          <a:p>
            <a:pPr algn="ctr"/>
            <a:r>
              <a:rPr lang="ru-RU" dirty="0"/>
              <a:t>Патогенез </a:t>
            </a:r>
            <a:br>
              <a:rPr lang="ru-RU" dirty="0"/>
            </a:br>
            <a:endParaRPr lang="ru-RU" dirty="0"/>
          </a:p>
        </p:txBody>
      </p:sp>
      <p:sp>
        <p:nvSpPr>
          <p:cNvPr id="3" name="Объект 2"/>
          <p:cNvSpPr>
            <a:spLocks noGrp="1"/>
          </p:cNvSpPr>
          <p:nvPr>
            <p:ph idx="1"/>
          </p:nvPr>
        </p:nvSpPr>
        <p:spPr>
          <a:xfrm>
            <a:off x="677334" y="1468877"/>
            <a:ext cx="9050326" cy="4572485"/>
          </a:xfrm>
        </p:spPr>
        <p:txBody>
          <a:bodyPr/>
          <a:lstStyle/>
          <a:p>
            <a:pPr algn="just"/>
            <a:r>
              <a:rPr lang="ru-RU" b="1" u="sng" dirty="0"/>
              <a:t>Н</a:t>
            </a:r>
            <a:r>
              <a:rPr lang="ru-RU" b="1" u="sng" dirty="0" smtClean="0"/>
              <a:t>арушение </a:t>
            </a:r>
            <a:r>
              <a:rPr lang="ru-RU" b="1" u="sng" dirty="0"/>
              <a:t>сосудистого компонента </a:t>
            </a:r>
            <a:r>
              <a:rPr lang="ru-RU" b="1" u="sng" dirty="0" smtClean="0"/>
              <a:t>гемостаза </a:t>
            </a:r>
            <a:r>
              <a:rPr lang="ru-RU" dirty="0" smtClean="0"/>
              <a:t>(эрозия </a:t>
            </a:r>
            <a:r>
              <a:rPr lang="ru-RU" dirty="0"/>
              <a:t>сосуда извне,</a:t>
            </a:r>
            <a:br>
              <a:rPr lang="ru-RU" dirty="0"/>
            </a:br>
            <a:r>
              <a:rPr lang="ru-RU" dirty="0"/>
              <a:t>разрыв стенки склеротически измененного сосуда, аневризмы или </a:t>
            </a:r>
            <a:r>
              <a:rPr lang="ru-RU" dirty="0" err="1" smtClean="0"/>
              <a:t>варикозно</a:t>
            </a:r>
            <a:r>
              <a:rPr lang="ru-RU" dirty="0" smtClean="0"/>
              <a:t>-</a:t>
            </a:r>
            <a:r>
              <a:rPr lang="ru-RU" dirty="0"/>
              <a:t/>
            </a:r>
            <a:br>
              <a:rPr lang="ru-RU" dirty="0"/>
            </a:br>
            <a:r>
              <a:rPr lang="ru-RU" dirty="0"/>
              <a:t>расширенные вены, тромбоз и эмболия сосудов, повышенная хрупкость и</a:t>
            </a:r>
            <a:br>
              <a:rPr lang="ru-RU" dirty="0"/>
            </a:br>
            <a:r>
              <a:rPr lang="ru-RU" dirty="0"/>
              <a:t>проницаемость капилляров – </a:t>
            </a:r>
            <a:r>
              <a:rPr lang="ru-RU" dirty="0" err="1"/>
              <a:t>диапедезные</a:t>
            </a:r>
            <a:r>
              <a:rPr lang="ru-RU" dirty="0"/>
              <a:t> кровотечения) </a:t>
            </a:r>
            <a:endParaRPr lang="ru-RU" dirty="0" smtClean="0"/>
          </a:p>
          <a:p>
            <a:pPr algn="just"/>
            <a:endParaRPr lang="ru-RU" dirty="0"/>
          </a:p>
          <a:p>
            <a:pPr algn="just"/>
            <a:endParaRPr lang="ru-RU" dirty="0" smtClean="0"/>
          </a:p>
          <a:p>
            <a:r>
              <a:rPr lang="ru-RU" b="1" u="sng" dirty="0"/>
              <a:t>И</a:t>
            </a:r>
            <a:r>
              <a:rPr lang="ru-RU" b="1" u="sng" dirty="0" smtClean="0"/>
              <a:t>зменения </a:t>
            </a:r>
            <a:r>
              <a:rPr lang="ru-RU" b="1" u="sng" dirty="0"/>
              <a:t>в системе </a:t>
            </a:r>
            <a:r>
              <a:rPr lang="ru-RU" b="1" u="sng" dirty="0" err="1"/>
              <a:t>тромбоцитарного</a:t>
            </a:r>
            <a:r>
              <a:rPr lang="ru-RU" b="1" u="sng" dirty="0"/>
              <a:t> компонента гемостаза </a:t>
            </a:r>
            <a:r>
              <a:rPr lang="ru-RU" dirty="0"/>
              <a:t>(тромбоцитопении и </a:t>
            </a:r>
            <a:r>
              <a:rPr lang="ru-RU" dirty="0" err="1"/>
              <a:t>тромбоцитопатии</a:t>
            </a:r>
            <a:r>
              <a:rPr lang="ru-RU" dirty="0" smtClean="0"/>
              <a:t>). </a:t>
            </a:r>
          </a:p>
          <a:p>
            <a:endParaRPr lang="ru-RU" dirty="0"/>
          </a:p>
          <a:p>
            <a:endParaRPr lang="ru-RU" dirty="0" smtClean="0"/>
          </a:p>
          <a:p>
            <a:r>
              <a:rPr lang="ru-RU" b="1" u="sng" dirty="0"/>
              <a:t>Н</a:t>
            </a:r>
            <a:r>
              <a:rPr lang="ru-RU" b="1" u="sng" dirty="0" smtClean="0"/>
              <a:t>арушения </a:t>
            </a:r>
            <a:r>
              <a:rPr lang="ru-RU" b="1" u="sng" dirty="0"/>
              <a:t>системы свертывания крови. </a:t>
            </a: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3124462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0664" y="77822"/>
            <a:ext cx="8754893" cy="6177066"/>
          </a:xfrm>
        </p:spPr>
      </p:pic>
    </p:spTree>
    <p:extLst>
      <p:ext uri="{BB962C8B-B14F-4D97-AF65-F5344CB8AC3E}">
        <p14:creationId xmlns:p14="http://schemas.microsoft.com/office/powerpoint/2010/main" val="3907329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42900"/>
            <a:ext cx="8596668" cy="1171575"/>
          </a:xfrm>
        </p:spPr>
        <p:txBody>
          <a:bodyPr>
            <a:normAutofit fontScale="90000"/>
          </a:bodyPr>
          <a:lstStyle/>
          <a:p>
            <a:pPr marL="457200" algn="ctr">
              <a:lnSpc>
                <a:spcPct val="107000"/>
              </a:lnSpc>
              <a:spcAft>
                <a:spcPts val="800"/>
              </a:spcAft>
            </a:pPr>
            <a:r>
              <a:rPr lang="ru-RU" dirty="0" smtClean="0">
                <a:latin typeface="Times New Roman" panose="02020603050405020304" pitchFamily="18" charset="0"/>
                <a:ea typeface="Calibri" panose="020F0502020204030204" pitchFamily="34" charset="0"/>
                <a:cs typeface="Calibri" panose="020F0502020204030204" pitchFamily="34" charset="0"/>
              </a:rPr>
              <a:t>Изменения в организме при острой кровопотере</a:t>
            </a:r>
            <a:r>
              <a:rPr lang="ru-RU" dirty="0">
                <a:latin typeface="Times New Roman" panose="02020603050405020304" pitchFamily="18" charset="0"/>
                <a:ea typeface="Calibri" panose="020F0502020204030204" pitchFamily="34" charset="0"/>
                <a:cs typeface="Calibri" panose="020F0502020204030204" pitchFamily="34" charset="0"/>
              </a:rPr>
              <a:t/>
            </a:r>
            <a:br>
              <a:rPr lang="ru-RU" dirty="0">
                <a:latin typeface="Times New Roman" panose="02020603050405020304" pitchFamily="18" charset="0"/>
                <a:ea typeface="Calibri" panose="020F0502020204030204" pitchFamily="34" charset="0"/>
                <a:cs typeface="Calibri" panose="020F0502020204030204" pitchFamily="34" charset="0"/>
              </a:rPr>
            </a:br>
            <a:endParaRPr lang="ru-RU" dirty="0"/>
          </a:p>
        </p:txBody>
      </p:sp>
      <p:sp>
        <p:nvSpPr>
          <p:cNvPr id="3" name="Объект 2"/>
          <p:cNvSpPr>
            <a:spLocks noGrp="1"/>
          </p:cNvSpPr>
          <p:nvPr>
            <p:ph idx="1"/>
          </p:nvPr>
        </p:nvSpPr>
        <p:spPr>
          <a:xfrm>
            <a:off x="677334" y="1684339"/>
            <a:ext cx="8596668" cy="4821236"/>
          </a:xfrm>
        </p:spPr>
        <p:txBody>
          <a:bodyPr>
            <a:normAutofit lnSpcReduction="10000"/>
          </a:bodyPr>
          <a:lstStyle/>
          <a:p>
            <a:pPr marL="0" indent="0">
              <a:buNone/>
            </a:pPr>
            <a:r>
              <a:rPr lang="ru-RU" dirty="0" smtClean="0">
                <a:latin typeface="Times New Roman" panose="02020603050405020304" pitchFamily="18" charset="0"/>
                <a:ea typeface="Calibri" panose="020F0502020204030204" pitchFamily="34" charset="0"/>
                <a:cs typeface="Calibri" panose="020F0502020204030204" pitchFamily="34" charset="0"/>
              </a:rPr>
              <a:t>     </a:t>
            </a:r>
            <a:r>
              <a:rPr lang="ru-RU" b="1" u="sng" dirty="0" smtClean="0">
                <a:latin typeface="Times New Roman" panose="02020603050405020304" pitchFamily="18" charset="0"/>
                <a:ea typeface="Calibri" panose="020F0502020204030204" pitchFamily="34" charset="0"/>
                <a:cs typeface="Calibri" panose="020F0502020204030204" pitchFamily="34" charset="0"/>
              </a:rPr>
              <a:t>Компенсаторно-приспособительные механизмы:</a:t>
            </a:r>
          </a:p>
          <a:p>
            <a:pPr marL="457200">
              <a:lnSpc>
                <a:spcPct val="107000"/>
              </a:lnSpc>
            </a:pPr>
            <a:r>
              <a:rPr lang="ru-RU" dirty="0" err="1">
                <a:latin typeface="Times New Roman" panose="02020603050405020304" pitchFamily="18" charset="0"/>
                <a:ea typeface="Calibri" panose="020F0502020204030204" pitchFamily="34" charset="0"/>
                <a:cs typeface="Calibri" panose="020F0502020204030204" pitchFamily="34" charset="0"/>
              </a:rPr>
              <a:t>г</a:t>
            </a:r>
            <a:r>
              <a:rPr lang="ru-RU" dirty="0" err="1" smtClean="0">
                <a:latin typeface="Times New Roman" panose="02020603050405020304" pitchFamily="18" charset="0"/>
                <a:ea typeface="Calibri" panose="020F0502020204030204" pitchFamily="34" charset="0"/>
                <a:cs typeface="Calibri" panose="020F0502020204030204" pitchFamily="34" charset="0"/>
              </a:rPr>
              <a:t>иповолемия</a:t>
            </a:r>
            <a:r>
              <a:rPr lang="ru-RU" dirty="0" smtClean="0">
                <a:latin typeface="Times New Roman" panose="02020603050405020304" pitchFamily="18" charset="0"/>
                <a:ea typeface="Calibri" panose="020F0502020204030204" pitchFamily="34" charset="0"/>
                <a:cs typeface="Calibri" panose="020F0502020204030204" pitchFamily="34" charset="0"/>
              </a:rPr>
              <a:t>;</a:t>
            </a:r>
          </a:p>
          <a:p>
            <a:pPr marL="457200">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веноспазм</a:t>
            </a:r>
            <a:r>
              <a:rPr lang="ru-RU" dirty="0">
                <a:latin typeface="Times New Roman" panose="02020603050405020304" pitchFamily="18" charset="0"/>
                <a:ea typeface="Calibri" panose="020F0502020204030204" pitchFamily="34" charset="0"/>
                <a:cs typeface="Calibri" panose="020F0502020204030204" pitchFamily="34" charset="0"/>
              </a:rPr>
              <a:t>; </a:t>
            </a:r>
          </a:p>
          <a:p>
            <a:pPr marL="457200">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приток </a:t>
            </a:r>
            <a:r>
              <a:rPr lang="ru-RU" dirty="0">
                <a:latin typeface="Times New Roman" panose="02020603050405020304" pitchFamily="18" charset="0"/>
                <a:ea typeface="Calibri" panose="020F0502020204030204" pitchFamily="34" charset="0"/>
                <a:cs typeface="Calibri" panose="020F0502020204030204" pitchFamily="34" charset="0"/>
              </a:rPr>
              <a:t>тканевой </a:t>
            </a:r>
            <a:r>
              <a:rPr lang="ru-RU" dirty="0" smtClean="0">
                <a:latin typeface="Times New Roman" panose="02020603050405020304" pitchFamily="18" charset="0"/>
                <a:ea typeface="Calibri" panose="020F0502020204030204" pitchFamily="34" charset="0"/>
                <a:cs typeface="Calibri" panose="020F0502020204030204" pitchFamily="34" charset="0"/>
              </a:rPr>
              <a:t>жидкости в сосудистое русло; </a:t>
            </a:r>
          </a:p>
          <a:p>
            <a:pPr marL="457200">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тахикардия; </a:t>
            </a:r>
          </a:p>
          <a:p>
            <a:pPr marL="457200">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олигурия</a:t>
            </a:r>
            <a:r>
              <a:rPr lang="ru-RU" dirty="0">
                <a:latin typeface="Times New Roman" panose="02020603050405020304" pitchFamily="18" charset="0"/>
                <a:ea typeface="Calibri" panose="020F0502020204030204" pitchFamily="34" charset="0"/>
                <a:cs typeface="Calibri" panose="020F0502020204030204" pitchFamily="34" charset="0"/>
              </a:rPr>
              <a:t>; </a:t>
            </a:r>
          </a:p>
          <a:p>
            <a:pPr marL="457200">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гипервентиляция</a:t>
            </a:r>
            <a:r>
              <a:rPr lang="ru-RU" dirty="0">
                <a:latin typeface="Times New Roman" panose="02020603050405020304" pitchFamily="18" charset="0"/>
                <a:ea typeface="Calibri" panose="020F0502020204030204" pitchFamily="34" charset="0"/>
                <a:cs typeface="Calibri" panose="020F0502020204030204" pitchFamily="34" charset="0"/>
              </a:rPr>
              <a:t>;</a:t>
            </a:r>
          </a:p>
          <a:p>
            <a:pPr marL="457200">
              <a:lnSpc>
                <a:spcPct val="107000"/>
              </a:lnSpc>
              <a:spcAft>
                <a:spcPts val="800"/>
              </a:spcAft>
            </a:pPr>
            <a:r>
              <a:rPr lang="ru-RU" dirty="0" smtClean="0">
                <a:latin typeface="Times New Roman" panose="02020603050405020304" pitchFamily="18" charset="0"/>
                <a:ea typeface="Calibri" panose="020F0502020204030204" pitchFamily="34" charset="0"/>
                <a:cs typeface="Calibri" panose="020F0502020204030204" pitchFamily="34" charset="0"/>
              </a:rPr>
              <a:t>периферический артериолоспазм;</a:t>
            </a:r>
          </a:p>
          <a:p>
            <a:pPr marL="457200">
              <a:lnSpc>
                <a:spcPct val="107000"/>
              </a:lnSpc>
              <a:spcAft>
                <a:spcPts val="800"/>
              </a:spcAft>
            </a:pPr>
            <a:r>
              <a:rPr lang="ru-RU" dirty="0" smtClean="0">
                <a:latin typeface="Times New Roman" panose="02020603050405020304" pitchFamily="18" charset="0"/>
                <a:ea typeface="Calibri" panose="020F0502020204030204" pitchFamily="34" charset="0"/>
                <a:cs typeface="Calibri" panose="020F0502020204030204" pitchFamily="34" charset="0"/>
              </a:rPr>
              <a:t>централизация кровообращения;</a:t>
            </a:r>
          </a:p>
          <a:p>
            <a:pPr marL="457200">
              <a:lnSpc>
                <a:spcPct val="107000"/>
              </a:lnSpc>
              <a:spcAft>
                <a:spcPts val="800"/>
              </a:spcAft>
            </a:pPr>
            <a:r>
              <a:rPr lang="ru-RU" dirty="0" smtClean="0">
                <a:latin typeface="Times New Roman" panose="02020603050405020304" pitchFamily="18" charset="0"/>
                <a:ea typeface="Calibri" panose="020F0502020204030204" pitchFamily="34" charset="0"/>
                <a:cs typeface="Calibri" panose="020F0502020204030204" pitchFamily="34" charset="0"/>
              </a:rPr>
              <a:t>метаболические изменения. </a:t>
            </a:r>
            <a:endParaRPr lang="ru-RU" dirty="0">
              <a:latin typeface="Times New Roman" panose="02020603050405020304" pitchFamily="18" charset="0"/>
              <a:ea typeface="Calibri" panose="020F0502020204030204" pitchFamily="34" charset="0"/>
              <a:cs typeface="Calibri" panose="020F0502020204030204" pitchFamily="34" charset="0"/>
            </a:endParaRPr>
          </a:p>
          <a:p>
            <a:pPr marL="114300" indent="0">
              <a:lnSpc>
                <a:spcPct val="107000"/>
              </a:lnSpc>
              <a:spcAft>
                <a:spcPts val="800"/>
              </a:spcAft>
              <a:buNone/>
            </a:pPr>
            <a:r>
              <a:rPr lang="ru-RU" dirty="0" smtClean="0">
                <a:latin typeface="Times New Roman" panose="02020603050405020304" pitchFamily="18" charset="0"/>
                <a:ea typeface="Calibri" panose="020F0502020204030204" pitchFamily="34" charset="0"/>
                <a:cs typeface="Calibri" panose="020F0502020204030204" pitchFamily="34" charset="0"/>
              </a:rPr>
              <a:t> </a:t>
            </a:r>
            <a:endParaRPr lang="ru-RU" dirty="0">
              <a:latin typeface="Times New Roman" panose="02020603050405020304" pitchFamily="18" charset="0"/>
              <a:ea typeface="Calibri" panose="020F0502020204030204" pitchFamily="34" charset="0"/>
              <a:cs typeface="Calibri" panose="020F0502020204030204" pitchFamily="34" charset="0"/>
            </a:endParaRPr>
          </a:p>
          <a:p>
            <a:pPr marL="457200">
              <a:lnSpc>
                <a:spcPct val="107000"/>
              </a:lnSpc>
              <a:spcAft>
                <a:spcPts val="800"/>
              </a:spcAft>
            </a:pPr>
            <a:endParaRPr lang="ru-RU" dirty="0">
              <a:latin typeface="Times New Roman" panose="02020603050405020304" pitchFamily="18" charset="0"/>
              <a:ea typeface="Calibri" panose="020F0502020204030204" pitchFamily="34" charset="0"/>
              <a:cs typeface="Calibri" panose="020F0502020204030204" pitchFamily="34" charset="0"/>
            </a:endParaRPr>
          </a:p>
          <a:p>
            <a:endParaRPr lang="ru-RU" dirty="0"/>
          </a:p>
        </p:txBody>
      </p:sp>
    </p:spTree>
    <p:extLst>
      <p:ext uri="{BB962C8B-B14F-4D97-AF65-F5344CB8AC3E}">
        <p14:creationId xmlns:p14="http://schemas.microsoft.com/office/powerpoint/2010/main" val="4122554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5884" y="246064"/>
            <a:ext cx="8596668" cy="6383336"/>
          </a:xfrm>
        </p:spPr>
        <p:txBody>
          <a:bodyPr>
            <a:normAutofit/>
          </a:bodyPr>
          <a:lstStyle/>
          <a:p>
            <a:pPr algn="just"/>
            <a:r>
              <a:rPr lang="ru-RU" b="1" u="sng" dirty="0" smtClean="0">
                <a:latin typeface="Times New Roman" panose="02020603050405020304" pitchFamily="18" charset="0"/>
                <a:cs typeface="Times New Roman" panose="02020603050405020304" pitchFamily="18" charset="0"/>
              </a:rPr>
              <a:t>Веноспазм</a:t>
            </a:r>
            <a:endParaRPr lang="ru-RU" b="1" u="sng" dirty="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Развивающийся </a:t>
            </a:r>
            <a:r>
              <a:rPr lang="ru-RU" dirty="0">
                <a:latin typeface="Times New Roman" panose="02020603050405020304" pitchFamily="18" charset="0"/>
                <a:cs typeface="Times New Roman" panose="02020603050405020304" pitchFamily="18" charset="0"/>
              </a:rPr>
              <a:t>при кровопотере веномоторный эффект (повышение тонуса </a:t>
            </a:r>
            <a:r>
              <a:rPr lang="ru-RU" dirty="0" smtClean="0">
                <a:latin typeface="Times New Roman" panose="02020603050405020304" pitchFamily="18" charset="0"/>
                <a:cs typeface="Times New Roman" panose="02020603050405020304" pitchFamily="18" charset="0"/>
              </a:rPr>
              <a:t>вен)</a:t>
            </a:r>
            <a:r>
              <a:rPr lang="ru-RU" dirty="0">
                <a:latin typeface="Times New Roman" panose="02020603050405020304" pitchFamily="18" charset="0"/>
                <a:cs typeface="Times New Roman" panose="02020603050405020304" pitchFamily="18" charset="0"/>
              </a:rPr>
              <a:t> компенсирует потерю до 10-15% ОЦК. При этом венозный возврат к сердцу практически не </a:t>
            </a:r>
            <a:r>
              <a:rPr lang="ru-RU" dirty="0" smtClean="0">
                <a:latin typeface="Times New Roman" panose="02020603050405020304" pitchFamily="18" charset="0"/>
                <a:cs typeface="Times New Roman" panose="02020603050405020304" pitchFamily="18" charset="0"/>
              </a:rPr>
              <a:t>страдает.</a:t>
            </a:r>
          </a:p>
          <a:p>
            <a:pPr algn="just"/>
            <a:r>
              <a:rPr lang="ru-RU" b="1" u="sng" dirty="0" smtClean="0">
                <a:latin typeface="Times New Roman" panose="02020603050405020304" pitchFamily="18" charset="0"/>
                <a:cs typeface="Times New Roman" panose="02020603050405020304" pitchFamily="18" charset="0"/>
              </a:rPr>
              <a:t>Приток тканевой жидкости</a:t>
            </a:r>
          </a:p>
          <a:p>
            <a:pPr marL="0" indent="0" algn="just">
              <a:buNone/>
            </a:pPr>
            <a:r>
              <a:rPr lang="ru-RU" dirty="0">
                <a:latin typeface="Times New Roman" panose="02020603050405020304" pitchFamily="18" charset="0"/>
                <a:cs typeface="Times New Roman" panose="02020603050405020304" pitchFamily="18" charset="0"/>
              </a:rPr>
              <a:t>Вследствие гиповолемии, а также из-за развивающегося впоследствии симптома</a:t>
            </a:r>
          </a:p>
          <a:p>
            <a:pPr marL="0" indent="0" algn="just">
              <a:buNone/>
            </a:pPr>
            <a:r>
              <a:rPr lang="ru-RU" dirty="0">
                <a:latin typeface="Times New Roman" panose="02020603050405020304" pitchFamily="18" charset="0"/>
                <a:cs typeface="Times New Roman" panose="02020603050405020304" pitchFamily="18" charset="0"/>
              </a:rPr>
              <a:t>малого сердечного выброса и спазма артериол снижается гидростатическое давление в капиллярах, что приводит к переходу в них межклеточной жидкости. Такой механизм в течение первых 5 минут при кровопотере может обеспечить приток в сосуды до 10-15% ОЦК. </a:t>
            </a:r>
            <a:endParaRPr lang="ru-RU" dirty="0" smtClean="0">
              <a:latin typeface="Times New Roman" panose="02020603050405020304" pitchFamily="18" charset="0"/>
              <a:cs typeface="Times New Roman" panose="02020603050405020304" pitchFamily="18" charset="0"/>
            </a:endParaRPr>
          </a:p>
          <a:p>
            <a:pPr algn="just"/>
            <a:r>
              <a:rPr lang="ru-RU" b="1" u="sng" dirty="0" smtClean="0">
                <a:latin typeface="Times New Roman" panose="02020603050405020304" pitchFamily="18" charset="0"/>
                <a:cs typeface="Times New Roman" panose="02020603050405020304" pitchFamily="18" charset="0"/>
              </a:rPr>
              <a:t>Тахикардия</a:t>
            </a:r>
          </a:p>
          <a:p>
            <a:pPr marL="0" indent="0" algn="just">
              <a:buNone/>
            </a:pPr>
            <a:r>
              <a:rPr lang="ru-RU" dirty="0" smtClean="0">
                <a:latin typeface="Times New Roman" panose="02020603050405020304" pitchFamily="18" charset="0"/>
                <a:cs typeface="Times New Roman" panose="02020603050405020304" pitchFamily="18" charset="0"/>
              </a:rPr>
              <a:t>Развитие </a:t>
            </a:r>
            <a:r>
              <a:rPr lang="ru-RU" dirty="0">
                <a:latin typeface="Times New Roman" panose="02020603050405020304" pitchFamily="18" charset="0"/>
                <a:cs typeface="Times New Roman" panose="02020603050405020304" pitchFamily="18" charset="0"/>
              </a:rPr>
              <a:t>гиповолемии приводит к снижению венозного притока к сердцу и, соответственно, сердечного выброса. Развивающаяся тахикардия, связанная с воздействием симпато - адреналовой системы, определённое время позволяет поддерживать минутный сердечный объём на нормальном уровне.</a:t>
            </a:r>
          </a:p>
          <a:p>
            <a:pPr algn="just"/>
            <a:r>
              <a:rPr lang="ru-RU" b="1" u="sng" dirty="0" smtClean="0">
                <a:latin typeface="Times New Roman" panose="02020603050405020304" pitchFamily="18" charset="0"/>
                <a:cs typeface="Times New Roman" panose="02020603050405020304" pitchFamily="18" charset="0"/>
              </a:rPr>
              <a:t>Олигурия</a:t>
            </a:r>
            <a:endParaRPr lang="ru-RU" b="1" u="sng" dirty="0">
              <a:latin typeface="Times New Roman" panose="02020603050405020304" pitchFamily="18" charset="0"/>
              <a:cs typeface="Times New Roman" panose="02020603050405020304" pitchFamily="18" charset="0"/>
            </a:endParaRPr>
          </a:p>
          <a:p>
            <a:pPr marL="0" indent="0" algn="just">
              <a:buNone/>
            </a:pPr>
            <a:r>
              <a:rPr lang="ru-RU" dirty="0">
                <a:latin typeface="Times New Roman" panose="02020603050405020304" pitchFamily="18" charset="0"/>
                <a:cs typeface="Times New Roman" panose="02020603050405020304" pitchFamily="18" charset="0"/>
              </a:rPr>
              <a:t>При гиповолемии происходит стимуляция секреции антидиуретического гормона гипофиза и альдостерона. Это приводит к увеличению реабсорбции воды, задержке ионов натрия и хлора, развитию олигурии.</a:t>
            </a:r>
          </a:p>
          <a:p>
            <a:endParaRPr lang="ru-RU" dirty="0"/>
          </a:p>
          <a:p>
            <a:endParaRPr lang="ru-RU" dirty="0" smtClean="0"/>
          </a:p>
          <a:p>
            <a:endParaRPr lang="ru-RU" dirty="0" smtClean="0"/>
          </a:p>
          <a:p>
            <a:endParaRPr lang="ru-RU" dirty="0"/>
          </a:p>
        </p:txBody>
      </p:sp>
    </p:spTree>
    <p:extLst>
      <p:ext uri="{BB962C8B-B14F-4D97-AF65-F5344CB8AC3E}">
        <p14:creationId xmlns:p14="http://schemas.microsoft.com/office/powerpoint/2010/main" val="2426573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5884" y="246064"/>
            <a:ext cx="8596668" cy="6383336"/>
          </a:xfrm>
        </p:spPr>
        <p:txBody>
          <a:bodyPr>
            <a:normAutofit/>
          </a:bodyPr>
          <a:lstStyle/>
          <a:p>
            <a:pPr algn="just"/>
            <a:r>
              <a:rPr lang="ru-RU" b="1" u="sng" dirty="0" smtClean="0">
                <a:latin typeface="Times New Roman" panose="02020603050405020304" pitchFamily="18" charset="0"/>
                <a:cs typeface="Times New Roman" panose="02020603050405020304" pitchFamily="18" charset="0"/>
              </a:rPr>
              <a:t>Гипервентиляция</a:t>
            </a:r>
          </a:p>
          <a:p>
            <a:pPr marL="0" indent="0" algn="just">
              <a:buNone/>
            </a:pPr>
            <a:r>
              <a:rPr lang="ru-RU" dirty="0">
                <a:latin typeface="Times New Roman" panose="02020603050405020304" pitchFamily="18" charset="0"/>
                <a:ea typeface="Calibri" panose="020F0502020204030204" pitchFamily="34" charset="0"/>
                <a:cs typeface="Calibri" panose="020F0502020204030204" pitchFamily="34" charset="0"/>
              </a:rPr>
              <a:t>П</a:t>
            </a:r>
            <a:r>
              <a:rPr lang="ru-RU" dirty="0" smtClean="0">
                <a:latin typeface="Times New Roman" panose="02020603050405020304" pitchFamily="18" charset="0"/>
                <a:ea typeface="Calibri" panose="020F0502020204030204" pitchFamily="34" charset="0"/>
                <a:cs typeface="Calibri" panose="020F0502020204030204" pitchFamily="34" charset="0"/>
              </a:rPr>
              <a:t>риспособительная </a:t>
            </a:r>
            <a:r>
              <a:rPr lang="ru-RU" dirty="0">
                <a:latin typeface="Times New Roman" panose="02020603050405020304" pitchFamily="18" charset="0"/>
                <a:ea typeface="Calibri" panose="020F0502020204030204" pitchFamily="34" charset="0"/>
                <a:cs typeface="Calibri" panose="020F0502020204030204" pitchFamily="34" charset="0"/>
              </a:rPr>
              <a:t>гипервентиляция направлена на увеличение </a:t>
            </a:r>
            <a:r>
              <a:rPr lang="ru-RU" dirty="0" smtClean="0">
                <a:latin typeface="Times New Roman" panose="02020603050405020304" pitchFamily="18" charset="0"/>
                <a:ea typeface="Calibri" panose="020F0502020204030204" pitchFamily="34" charset="0"/>
                <a:cs typeface="Calibri" panose="020F0502020204030204" pitchFamily="34" charset="0"/>
              </a:rPr>
              <a:t>притока </a:t>
            </a:r>
            <a:r>
              <a:rPr lang="ru-RU" dirty="0">
                <a:latin typeface="Times New Roman" panose="02020603050405020304" pitchFamily="18" charset="0"/>
                <a:ea typeface="Calibri" panose="020F0502020204030204" pitchFamily="34" charset="0"/>
                <a:cs typeface="Calibri" panose="020F0502020204030204" pitchFamily="34" charset="0"/>
              </a:rPr>
              <a:t>крови к </a:t>
            </a:r>
            <a:r>
              <a:rPr lang="ru-RU" dirty="0" smtClean="0">
                <a:latin typeface="Times New Roman" panose="02020603050405020304" pitchFamily="18" charset="0"/>
                <a:ea typeface="Calibri" panose="020F0502020204030204" pitchFamily="34" charset="0"/>
                <a:cs typeface="Calibri" panose="020F0502020204030204" pitchFamily="34" charset="0"/>
              </a:rPr>
              <a:t>сердцу. </a:t>
            </a:r>
          </a:p>
          <a:p>
            <a:pPr algn="just"/>
            <a:r>
              <a:rPr lang="ru-RU" b="1" u="sng" dirty="0" smtClean="0">
                <a:latin typeface="Times New Roman" panose="02020603050405020304" pitchFamily="18" charset="0"/>
                <a:cs typeface="Times New Roman" panose="02020603050405020304" pitchFamily="18" charset="0"/>
              </a:rPr>
              <a:t>Периферический артериолоспазм</a:t>
            </a:r>
          </a:p>
          <a:p>
            <a:pPr marL="0" indent="0" algn="just">
              <a:buNone/>
            </a:pPr>
            <a:r>
              <a:rPr lang="ru-RU" dirty="0" smtClean="0">
                <a:latin typeface="Times New Roman" panose="02020603050405020304" pitchFamily="18" charset="0"/>
                <a:cs typeface="Times New Roman" panose="02020603050405020304" pitchFamily="18" charset="0"/>
              </a:rPr>
              <a:t>Спазм </a:t>
            </a:r>
            <a:r>
              <a:rPr lang="ru-RU" dirty="0">
                <a:latin typeface="Times New Roman" panose="02020603050405020304" pitchFamily="18" charset="0"/>
                <a:cs typeface="Times New Roman" panose="02020603050405020304" pitchFamily="18" charset="0"/>
              </a:rPr>
              <a:t>периферических артерий - переходный этап между компенсаторными и патологическими реакциями при кровопотере, важнейший механизм поддержания системного АД и кровоснабжения головного мозга, сердца и лёгких</a:t>
            </a:r>
            <a:r>
              <a:rPr lang="ru-RU" dirty="0" smtClean="0">
                <a:latin typeface="Times New Roman" panose="02020603050405020304" pitchFamily="18" charset="0"/>
                <a:cs typeface="Times New Roman" panose="02020603050405020304" pitchFamily="18" charset="0"/>
              </a:rPr>
              <a:t>.</a:t>
            </a:r>
          </a:p>
          <a:p>
            <a:pPr algn="just"/>
            <a:r>
              <a:rPr lang="ru-RU" b="1" u="sng" dirty="0">
                <a:latin typeface="Times New Roman" panose="02020603050405020304" pitchFamily="18" charset="0"/>
                <a:cs typeface="Times New Roman" panose="02020603050405020304" pitchFamily="18" charset="0"/>
              </a:rPr>
              <a:t>Централизация кровообращения </a:t>
            </a:r>
            <a:endParaRPr lang="ru-RU" b="1" u="sng" dirty="0" smtClean="0">
              <a:latin typeface="Times New Roman" panose="02020603050405020304" pitchFamily="18" charset="0"/>
              <a:cs typeface="Times New Roman" panose="02020603050405020304" pitchFamily="18" charset="0"/>
            </a:endParaRPr>
          </a:p>
          <a:p>
            <a:pPr marL="0" indent="0" algn="just">
              <a:buNone/>
            </a:pPr>
            <a:r>
              <a:rPr lang="ru-RU" dirty="0">
                <a:latin typeface="Times New Roman" panose="02020603050405020304" pitchFamily="18" charset="0"/>
                <a:cs typeface="Times New Roman" panose="02020603050405020304" pitchFamily="18" charset="0"/>
              </a:rPr>
              <a:t>Острая кровопотеря приводит к гиповолемии, уменьшению венозного возврата и снижению сердечного выброса. В дальнейшем происходят повышение тонуса вен и периферический артериолоспазм, что связано с влиянием симпато - адреналовой системы, возникает α - адренергическая стимуляция. </a:t>
            </a:r>
            <a:endParaRPr lang="ru-RU" dirty="0" smtClean="0">
              <a:latin typeface="Times New Roman" panose="02020603050405020304" pitchFamily="18" charset="0"/>
              <a:cs typeface="Times New Roman" panose="02020603050405020304" pitchFamily="18" charset="0"/>
            </a:endParaRPr>
          </a:p>
          <a:p>
            <a:pPr lvl="0" algn="just">
              <a:buClr>
                <a:srgbClr val="90C226"/>
              </a:buClr>
            </a:pPr>
            <a:r>
              <a:rPr lang="ru-RU" b="1" u="sng" dirty="0" smtClean="0">
                <a:solidFill>
                  <a:prstClr val="black">
                    <a:lumMod val="75000"/>
                    <a:lumOff val="25000"/>
                  </a:prstClr>
                </a:solidFill>
                <a:latin typeface="Times New Roman" panose="02020603050405020304" pitchFamily="18" charset="0"/>
                <a:cs typeface="Times New Roman" panose="02020603050405020304" pitchFamily="18" charset="0"/>
              </a:rPr>
              <a:t>Метаболические нарушения </a:t>
            </a:r>
          </a:p>
          <a:p>
            <a:pPr marL="0" indent="0" algn="just">
              <a:buNone/>
            </a:pPr>
            <a:r>
              <a:rPr lang="ru-RU" dirty="0" smtClean="0">
                <a:latin typeface="Times New Roman" panose="02020603050405020304" pitchFamily="18" charset="0"/>
                <a:ea typeface="Calibri" panose="020F0502020204030204" pitchFamily="34" charset="0"/>
                <a:cs typeface="Calibri" panose="020F0502020204030204" pitchFamily="34" charset="0"/>
              </a:rPr>
              <a:t>Нарушения </a:t>
            </a:r>
            <a:r>
              <a:rPr lang="ru-RU" dirty="0">
                <a:latin typeface="Times New Roman" panose="02020603050405020304" pitchFamily="18" charset="0"/>
                <a:ea typeface="Calibri" panose="020F0502020204030204" pitchFamily="34" charset="0"/>
                <a:cs typeface="Calibri" panose="020F0502020204030204" pitchFamily="34" charset="0"/>
              </a:rPr>
              <a:t>системной гемодинамики, микроциркуляции и реологических свойств крови приводят к значительному ухудшению перфузии тканей, уменьшению доставки к тканям кислорода, развитию гипоксии. Происходит смена характера метаболизма от аэробного на анаэробный </a:t>
            </a:r>
            <a:r>
              <a:rPr lang="ru-RU" dirty="0" smtClean="0">
                <a:latin typeface="Times New Roman" panose="02020603050405020304" pitchFamily="18" charset="0"/>
                <a:ea typeface="Calibri" panose="020F0502020204030204" pitchFamily="34" charset="0"/>
                <a:cs typeface="Calibri" panose="020F0502020204030204" pitchFamily="34" charset="0"/>
              </a:rPr>
              <a:t>путь.</a:t>
            </a:r>
            <a:endParaRPr lang="ru-RU" dirty="0"/>
          </a:p>
          <a:p>
            <a:endParaRPr lang="ru-RU" dirty="0" smtClean="0"/>
          </a:p>
          <a:p>
            <a:endParaRPr lang="ru-RU" dirty="0" smtClean="0"/>
          </a:p>
          <a:p>
            <a:endParaRPr lang="ru-RU" dirty="0"/>
          </a:p>
        </p:txBody>
      </p:sp>
    </p:spTree>
    <p:extLst>
      <p:ext uri="{BB962C8B-B14F-4D97-AF65-F5344CB8AC3E}">
        <p14:creationId xmlns:p14="http://schemas.microsoft.com/office/powerpoint/2010/main" val="3706874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90500"/>
            <a:ext cx="8596668" cy="1152525"/>
          </a:xfrm>
        </p:spPr>
        <p:txBody>
          <a:bodyPr>
            <a:normAutofit fontScale="90000"/>
          </a:bodyPr>
          <a:lstStyle/>
          <a:p>
            <a:pPr algn="ctr"/>
            <a:r>
              <a:rPr lang="ru-RU" dirty="0" smtClean="0"/>
              <a:t>Клиника кровотечений из верхних отделов ЖКТ</a:t>
            </a:r>
            <a:endParaRPr lang="ru-RU" dirty="0"/>
          </a:p>
        </p:txBody>
      </p:sp>
      <p:sp>
        <p:nvSpPr>
          <p:cNvPr id="3" name="Объект 2"/>
          <p:cNvSpPr>
            <a:spLocks noGrp="1"/>
          </p:cNvSpPr>
          <p:nvPr>
            <p:ph idx="1"/>
          </p:nvPr>
        </p:nvSpPr>
        <p:spPr>
          <a:xfrm>
            <a:off x="677334" y="1228726"/>
            <a:ext cx="8596668" cy="5629274"/>
          </a:xfrm>
        </p:spPr>
        <p:txBody>
          <a:bodyPr>
            <a:normAutofit fontScale="92500" lnSpcReduction="20000"/>
          </a:bodyPr>
          <a:lstStyle/>
          <a:p>
            <a:pPr marL="114300" indent="0" algn="just">
              <a:lnSpc>
                <a:spcPct val="107000"/>
              </a:lnSpc>
              <a:buNone/>
            </a:pPr>
            <a:r>
              <a:rPr lang="ru-RU" b="1" u="sng" dirty="0" smtClean="0">
                <a:latin typeface="Times New Roman" panose="02020603050405020304" pitchFamily="18" charset="0"/>
                <a:ea typeface="Calibri" panose="020F0502020204030204" pitchFamily="34" charset="0"/>
                <a:cs typeface="Calibri" panose="020F0502020204030204" pitchFamily="34" charset="0"/>
              </a:rPr>
              <a:t>1. Прямые симптомы: </a:t>
            </a:r>
            <a:endParaRPr lang="ru-RU" b="1" u="sng" dirty="0">
              <a:latin typeface="Times New Roman" panose="02020603050405020304" pitchFamily="18" charset="0"/>
              <a:ea typeface="Calibri" panose="020F0502020204030204" pitchFamily="34" charset="0"/>
              <a:cs typeface="Calibri" panose="020F0502020204030204" pitchFamily="34" charset="0"/>
            </a:endParaRPr>
          </a:p>
          <a:p>
            <a:pPr marL="457200" algn="just">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рвота </a:t>
            </a:r>
            <a:r>
              <a:rPr lang="ru-RU" dirty="0">
                <a:latin typeface="Times New Roman" panose="02020603050405020304" pitchFamily="18" charset="0"/>
                <a:ea typeface="Calibri" panose="020F0502020204030204" pitchFamily="34" charset="0"/>
                <a:cs typeface="Calibri" panose="020F0502020204030204" pitchFamily="34" charset="0"/>
              </a:rPr>
              <a:t>с кровью (гематемезис</a:t>
            </a:r>
            <a:r>
              <a:rPr lang="ru-RU" dirty="0" smtClean="0">
                <a:latin typeface="Times New Roman" panose="02020603050405020304" pitchFamily="18" charset="0"/>
                <a:ea typeface="Calibri" panose="020F0502020204030204" pitchFamily="34" charset="0"/>
                <a:cs typeface="Calibri" panose="020F0502020204030204" pitchFamily="34" charset="0"/>
              </a:rPr>
              <a:t>); </a:t>
            </a:r>
            <a:endParaRPr lang="ru-RU" dirty="0">
              <a:latin typeface="Times New Roman" panose="02020603050405020304" pitchFamily="18" charset="0"/>
              <a:ea typeface="Calibri" panose="020F0502020204030204" pitchFamily="34" charset="0"/>
              <a:cs typeface="Calibri" panose="020F0502020204030204" pitchFamily="34" charset="0"/>
            </a:endParaRPr>
          </a:p>
          <a:p>
            <a:pPr marL="457200" algn="just">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черный </a:t>
            </a:r>
            <a:r>
              <a:rPr lang="ru-RU" dirty="0">
                <a:latin typeface="Times New Roman" panose="02020603050405020304" pitchFamily="18" charset="0"/>
                <a:ea typeface="Calibri" panose="020F0502020204030204" pitchFamily="34" charset="0"/>
                <a:cs typeface="Calibri" panose="020F0502020204030204" pitchFamily="34" charset="0"/>
              </a:rPr>
              <a:t>дегтеобразный стул </a:t>
            </a:r>
            <a:r>
              <a:rPr lang="ru-RU" dirty="0" smtClean="0">
                <a:latin typeface="Times New Roman" panose="02020603050405020304" pitchFamily="18" charset="0"/>
                <a:ea typeface="Calibri" panose="020F0502020204030204" pitchFamily="34" charset="0"/>
                <a:cs typeface="Calibri" panose="020F0502020204030204" pitchFamily="34" charset="0"/>
              </a:rPr>
              <a:t>/мелена. </a:t>
            </a:r>
            <a:endParaRPr lang="ru-RU" dirty="0">
              <a:latin typeface="Times New Roman" panose="02020603050405020304" pitchFamily="18" charset="0"/>
              <a:ea typeface="Calibri" panose="020F0502020204030204" pitchFamily="34" charset="0"/>
              <a:cs typeface="Calibri" panose="020F0502020204030204" pitchFamily="34" charset="0"/>
            </a:endParaRPr>
          </a:p>
          <a:p>
            <a:pPr marL="114300" indent="0" algn="just">
              <a:lnSpc>
                <a:spcPct val="107000"/>
              </a:lnSpc>
              <a:buNone/>
            </a:pPr>
            <a:r>
              <a:rPr lang="ru-RU" b="1" u="sng" dirty="0" smtClean="0">
                <a:latin typeface="Times New Roman" panose="02020603050405020304" pitchFamily="18" charset="0"/>
                <a:ea typeface="Calibri" panose="020F0502020204030204" pitchFamily="34" charset="0"/>
                <a:cs typeface="Calibri" panose="020F0502020204030204" pitchFamily="34" charset="0"/>
              </a:rPr>
              <a:t>2. Непрямые </a:t>
            </a:r>
            <a:r>
              <a:rPr lang="ru-RU" b="1" u="sng" dirty="0">
                <a:latin typeface="Times New Roman" panose="02020603050405020304" pitchFamily="18" charset="0"/>
                <a:ea typeface="Calibri" panose="020F0502020204030204" pitchFamily="34" charset="0"/>
                <a:cs typeface="Calibri" panose="020F0502020204030204" pitchFamily="34" charset="0"/>
              </a:rPr>
              <a:t>признаки </a:t>
            </a:r>
            <a:r>
              <a:rPr lang="ru-RU" b="1" u="sng" dirty="0" smtClean="0">
                <a:latin typeface="Times New Roman" panose="02020603050405020304" pitchFamily="18" charset="0"/>
                <a:ea typeface="Calibri" panose="020F0502020204030204" pitchFamily="34" charset="0"/>
                <a:cs typeface="Calibri" panose="020F0502020204030204" pitchFamily="34" charset="0"/>
              </a:rPr>
              <a:t>кровотечения:</a:t>
            </a:r>
            <a:endParaRPr lang="ru-RU" b="1" u="sng" dirty="0">
              <a:latin typeface="Times New Roman" panose="02020603050405020304" pitchFamily="18" charset="0"/>
              <a:ea typeface="Calibri" panose="020F0502020204030204" pitchFamily="34" charset="0"/>
              <a:cs typeface="Calibri" panose="020F0502020204030204" pitchFamily="34" charset="0"/>
            </a:endParaRPr>
          </a:p>
          <a:p>
            <a:pPr marL="457200" algn="just">
              <a:lnSpc>
                <a:spcPct val="107000"/>
              </a:lnSpc>
            </a:pPr>
            <a:r>
              <a:rPr lang="ru-RU" dirty="0">
                <a:latin typeface="Times New Roman" panose="02020603050405020304" pitchFamily="18" charset="0"/>
                <a:ea typeface="Calibri" panose="020F0502020204030204" pitchFamily="34" charset="0"/>
                <a:cs typeface="Calibri" panose="020F0502020204030204" pitchFamily="34" charset="0"/>
              </a:rPr>
              <a:t>б</a:t>
            </a:r>
            <a:r>
              <a:rPr lang="ru-RU" dirty="0" smtClean="0">
                <a:latin typeface="Times New Roman" panose="02020603050405020304" pitchFamily="18" charset="0"/>
                <a:ea typeface="Calibri" panose="020F0502020204030204" pitchFamily="34" charset="0"/>
                <a:cs typeface="Calibri" panose="020F0502020204030204" pitchFamily="34" charset="0"/>
              </a:rPr>
              <a:t>оль в эпигастральной области/за грудиной;</a:t>
            </a:r>
          </a:p>
          <a:p>
            <a:pPr marL="457200" algn="just">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 общая </a:t>
            </a:r>
            <a:r>
              <a:rPr lang="ru-RU" dirty="0">
                <a:latin typeface="Times New Roman" panose="02020603050405020304" pitchFamily="18" charset="0"/>
                <a:ea typeface="Calibri" panose="020F0502020204030204" pitchFamily="34" charset="0"/>
                <a:cs typeface="Calibri" panose="020F0502020204030204" pitchFamily="34" charset="0"/>
              </a:rPr>
              <a:t>слабость</a:t>
            </a:r>
            <a:r>
              <a:rPr lang="ru-RU" dirty="0" smtClean="0">
                <a:latin typeface="Times New Roman" panose="02020603050405020304" pitchFamily="18" charset="0"/>
                <a:ea typeface="Calibri" panose="020F0502020204030204" pitchFamily="34" charset="0"/>
                <a:cs typeface="Calibri" panose="020F0502020204030204" pitchFamily="34" charset="0"/>
              </a:rPr>
              <a:t>;</a:t>
            </a:r>
          </a:p>
          <a:p>
            <a:pPr marL="457200" algn="just">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 головокружение</a:t>
            </a:r>
            <a:r>
              <a:rPr lang="ru-RU" dirty="0">
                <a:latin typeface="Times New Roman" panose="02020603050405020304" pitchFamily="18" charset="0"/>
                <a:ea typeface="Calibri" panose="020F0502020204030204" pitchFamily="34" charset="0"/>
                <a:cs typeface="Calibri" panose="020F0502020204030204" pitchFamily="34" charset="0"/>
              </a:rPr>
              <a:t>; </a:t>
            </a:r>
          </a:p>
          <a:p>
            <a:pPr marL="457200" algn="just">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потемнение </a:t>
            </a:r>
            <a:r>
              <a:rPr lang="ru-RU" dirty="0">
                <a:latin typeface="Times New Roman" panose="02020603050405020304" pitchFamily="18" charset="0"/>
                <a:ea typeface="Calibri" panose="020F0502020204030204" pitchFamily="34" charset="0"/>
                <a:cs typeface="Calibri" panose="020F0502020204030204" pitchFamily="34" charset="0"/>
              </a:rPr>
              <a:t>в глазах; </a:t>
            </a:r>
          </a:p>
          <a:p>
            <a:pPr marL="457200" algn="just">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одышка</a:t>
            </a:r>
            <a:r>
              <a:rPr lang="ru-RU" dirty="0">
                <a:latin typeface="Times New Roman" panose="02020603050405020304" pitchFamily="18" charset="0"/>
                <a:ea typeface="Calibri" panose="020F0502020204030204" pitchFamily="34" charset="0"/>
                <a:cs typeface="Calibri" panose="020F0502020204030204" pitchFamily="34" charset="0"/>
              </a:rPr>
              <a:t>; </a:t>
            </a:r>
          </a:p>
          <a:p>
            <a:pPr marL="457200" algn="just">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жажда</a:t>
            </a:r>
            <a:r>
              <a:rPr lang="ru-RU" dirty="0">
                <a:latin typeface="Times New Roman" panose="02020603050405020304" pitchFamily="18" charset="0"/>
                <a:ea typeface="Calibri" panose="020F0502020204030204" pitchFamily="34" charset="0"/>
                <a:cs typeface="Calibri" panose="020F0502020204030204" pitchFamily="34" charset="0"/>
              </a:rPr>
              <a:t>; </a:t>
            </a:r>
          </a:p>
          <a:p>
            <a:pPr marL="457200" algn="just">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бледная </a:t>
            </a:r>
            <a:r>
              <a:rPr lang="ru-RU" dirty="0">
                <a:latin typeface="Times New Roman" panose="02020603050405020304" pitchFamily="18" charset="0"/>
                <a:ea typeface="Calibri" panose="020F0502020204030204" pitchFamily="34" charset="0"/>
                <a:cs typeface="Calibri" panose="020F0502020204030204" pitchFamily="34" charset="0"/>
              </a:rPr>
              <a:t>кожа; </a:t>
            </a:r>
          </a:p>
          <a:p>
            <a:pPr marL="457200" algn="just">
              <a:lnSpc>
                <a:spcPct val="107000"/>
              </a:lnSpc>
            </a:pPr>
            <a:r>
              <a:rPr lang="ru-RU" dirty="0">
                <a:latin typeface="Times New Roman" panose="02020603050405020304" pitchFamily="18" charset="0"/>
                <a:ea typeface="Calibri" panose="020F0502020204030204" pitchFamily="34" charset="0"/>
                <a:cs typeface="Calibri" panose="020F0502020204030204" pitchFamily="34" charset="0"/>
              </a:rPr>
              <a:t>т</a:t>
            </a:r>
            <a:r>
              <a:rPr lang="ru-RU" dirty="0" smtClean="0">
                <a:latin typeface="Times New Roman" panose="02020603050405020304" pitchFamily="18" charset="0"/>
                <a:ea typeface="Calibri" panose="020F0502020204030204" pitchFamily="34" charset="0"/>
                <a:cs typeface="Calibri" panose="020F0502020204030204" pitchFamily="34" charset="0"/>
              </a:rPr>
              <a:t>ахикардия (пульс </a:t>
            </a:r>
            <a:r>
              <a:rPr lang="ru-RU" dirty="0">
                <a:latin typeface="Times New Roman" panose="02020603050405020304" pitchFamily="18" charset="0"/>
                <a:ea typeface="Calibri" panose="020F0502020204030204" pitchFamily="34" charset="0"/>
                <a:cs typeface="Calibri" panose="020F0502020204030204" pitchFamily="34" charset="0"/>
              </a:rPr>
              <a:t>более 100 уд./</a:t>
            </a:r>
            <a:r>
              <a:rPr lang="ru-RU" dirty="0" smtClean="0">
                <a:latin typeface="Times New Roman" panose="02020603050405020304" pitchFamily="18" charset="0"/>
                <a:ea typeface="Calibri" panose="020F0502020204030204" pitchFamily="34" charset="0"/>
                <a:cs typeface="Calibri" panose="020F0502020204030204" pitchFamily="34" charset="0"/>
              </a:rPr>
              <a:t>мин); </a:t>
            </a:r>
            <a:endParaRPr lang="ru-RU" dirty="0">
              <a:latin typeface="Times New Roman" panose="02020603050405020304" pitchFamily="18" charset="0"/>
              <a:ea typeface="Calibri" panose="020F0502020204030204" pitchFamily="34" charset="0"/>
              <a:cs typeface="Calibri" panose="020F0502020204030204" pitchFamily="34" charset="0"/>
            </a:endParaRPr>
          </a:p>
          <a:p>
            <a:pPr marL="457200" algn="just">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снижение </a:t>
            </a:r>
            <a:r>
              <a:rPr lang="ru-RU" dirty="0">
                <a:latin typeface="Times New Roman" panose="02020603050405020304" pitchFamily="18" charset="0"/>
                <a:ea typeface="Calibri" panose="020F0502020204030204" pitchFamily="34" charset="0"/>
                <a:cs typeface="Calibri" panose="020F0502020204030204" pitchFamily="34" charset="0"/>
              </a:rPr>
              <a:t>артериального </a:t>
            </a:r>
            <a:r>
              <a:rPr lang="ru-RU" dirty="0" smtClean="0">
                <a:latin typeface="Times New Roman" panose="02020603050405020304" pitchFamily="18" charset="0"/>
                <a:ea typeface="Calibri" panose="020F0502020204030204" pitchFamily="34" charset="0"/>
                <a:cs typeface="Calibri" panose="020F0502020204030204" pitchFamily="34" charset="0"/>
              </a:rPr>
              <a:t>давления (систолическое </a:t>
            </a:r>
            <a:r>
              <a:rPr lang="ru-RU" dirty="0">
                <a:latin typeface="Times New Roman" panose="02020603050405020304" pitchFamily="18" charset="0"/>
                <a:ea typeface="Calibri" panose="020F0502020204030204" pitchFamily="34" charset="0"/>
                <a:cs typeface="Calibri" panose="020F0502020204030204" pitchFamily="34" charset="0"/>
              </a:rPr>
              <a:t>АД менее 100 мм.рт.ст. (АД при гастродуоденальных кровотечениях на фоне артериальной гипертензии может оставаться нормальным или высоким);</a:t>
            </a:r>
          </a:p>
          <a:p>
            <a:pPr marL="457200" algn="just">
              <a:lnSpc>
                <a:spcPct val="107000"/>
              </a:lnSpc>
              <a:spcAft>
                <a:spcPts val="800"/>
              </a:spcAft>
            </a:pPr>
            <a:r>
              <a:rPr lang="ru-RU" dirty="0">
                <a:latin typeface="Times New Roman" panose="02020603050405020304" pitchFamily="18" charset="0"/>
                <a:ea typeface="Calibri" panose="020F0502020204030204" pitchFamily="34" charset="0"/>
                <a:cs typeface="Calibri" panose="020F0502020204030204" pitchFamily="34" charset="0"/>
              </a:rPr>
              <a:t>уменьшение суточного диуреза (темп диуреза менее 30 мл/час).</a:t>
            </a:r>
          </a:p>
          <a:p>
            <a:endParaRPr lang="ru-RU" dirty="0"/>
          </a:p>
        </p:txBody>
      </p:sp>
    </p:spTree>
    <p:extLst>
      <p:ext uri="{BB962C8B-B14F-4D97-AF65-F5344CB8AC3E}">
        <p14:creationId xmlns:p14="http://schemas.microsoft.com/office/powerpoint/2010/main" val="402004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8625"/>
            <a:ext cx="8596668" cy="6429375"/>
          </a:xfrm>
        </p:spPr>
        <p:txBody>
          <a:bodyPr>
            <a:normAutofit/>
          </a:bodyPr>
          <a:lstStyle/>
          <a:p>
            <a:pPr algn="just"/>
            <a:r>
              <a:rPr lang="ru-RU" b="1" u="sng" dirty="0">
                <a:latin typeface="Times New Roman" panose="02020603050405020304" pitchFamily="18" charset="0"/>
                <a:cs typeface="Times New Roman" panose="02020603050405020304" pitchFamily="18" charset="0"/>
              </a:rPr>
              <a:t>Рвота свежей кровью. </a:t>
            </a:r>
            <a:r>
              <a:rPr lang="ru-RU" dirty="0">
                <a:latin typeface="Times New Roman" panose="02020603050405020304" pitchFamily="18" charset="0"/>
                <a:cs typeface="Times New Roman" panose="02020603050405020304" pitchFamily="18" charset="0"/>
              </a:rPr>
              <a:t>Как правило, она возникает при переполнении желудка кровью в случае массивного кровотечения из пищевода (например, на фоне варикозного расширения вен пищевода) или из стенок самого желудка (например, если язва "разъела" крупный сосуд в стенке желудка).</a:t>
            </a:r>
          </a:p>
          <a:p>
            <a:pPr algn="just"/>
            <a:r>
              <a:rPr lang="ru-RU" b="1" u="sng" dirty="0">
                <a:latin typeface="Times New Roman" panose="02020603050405020304" pitchFamily="18" charset="0"/>
                <a:cs typeface="Times New Roman" panose="02020603050405020304" pitchFamily="18" charset="0"/>
              </a:rPr>
              <a:t>Рвота "кофейной гущей". </a:t>
            </a:r>
            <a:r>
              <a:rPr lang="ru-RU" dirty="0">
                <a:latin typeface="Times New Roman" panose="02020603050405020304" pitchFamily="18" charset="0"/>
                <a:cs typeface="Times New Roman" panose="02020603050405020304" pitchFamily="18" charset="0"/>
              </a:rPr>
              <a:t>Данный симптом возникает в случае умеренного кровотечения в желудке. Так как кровь относительно долго контактирует с соляной кислотой желудочного сока, она "окисляется" (становится тёмно-коричневой из-за превращения гемоглобина в солянокислый гематин) и не успевает пройти дальше по пищеварительному тракту. Поэтому, переполняя желудок, кровь вызывает рефлекторную рвоту фонтаном. Такое развитие событий возможно при множественных эрозиях, трещинах и точечных </a:t>
            </a:r>
            <a:r>
              <a:rPr lang="ru-RU" dirty="0" smtClean="0">
                <a:latin typeface="Times New Roman" panose="02020603050405020304" pitchFamily="18" charset="0"/>
                <a:cs typeface="Times New Roman" panose="02020603050405020304" pitchFamily="18" charset="0"/>
              </a:rPr>
              <a:t>кровоизлияниях.</a:t>
            </a:r>
            <a:endParaRPr lang="ru-RU" dirty="0">
              <a:latin typeface="Times New Roman" panose="02020603050405020304" pitchFamily="18" charset="0"/>
              <a:cs typeface="Times New Roman" panose="02020603050405020304" pitchFamily="18" charset="0"/>
            </a:endParaRPr>
          </a:p>
          <a:p>
            <a:pPr algn="just"/>
            <a:r>
              <a:rPr lang="ru-RU" b="1" u="sng" dirty="0">
                <a:latin typeface="Times New Roman" panose="02020603050405020304" pitchFamily="18" charset="0"/>
                <a:cs typeface="Times New Roman" panose="02020603050405020304" pitchFamily="18" charset="0"/>
              </a:rPr>
              <a:t>Чёрный стул. </a:t>
            </a:r>
            <a:r>
              <a:rPr lang="ru-RU" dirty="0">
                <a:latin typeface="Times New Roman" panose="02020603050405020304" pitchFamily="18" charset="0"/>
                <a:cs typeface="Times New Roman" panose="02020603050405020304" pitchFamily="18" charset="0"/>
              </a:rPr>
              <a:t>Данный признак также указывает на неинтенсивное кровотечение, источником которого чаще всего являются язвы или эрозий выходного отдела желудка и луковицы двенадцатиперстной кишки. В этом случае соединения железа в излившейся крови, проходя все этапы пищеварения, трансформируются и придают сформированным каловым массам чёрный дёгтеобразный цвет.</a:t>
            </a:r>
          </a:p>
          <a:p>
            <a:pPr algn="just"/>
            <a:r>
              <a:rPr lang="ru-RU" b="1" u="sng" dirty="0" smtClean="0">
                <a:latin typeface="Times New Roman" panose="02020603050405020304" pitchFamily="18" charset="0"/>
                <a:cs typeface="Times New Roman" panose="02020603050405020304" pitchFamily="18" charset="0"/>
              </a:rPr>
              <a:t>Мелена. </a:t>
            </a:r>
            <a:r>
              <a:rPr lang="ru-RU" dirty="0">
                <a:latin typeface="Times New Roman" panose="02020603050405020304" pitchFamily="18" charset="0"/>
                <a:cs typeface="Times New Roman" panose="02020603050405020304" pitchFamily="18" charset="0"/>
              </a:rPr>
              <a:t> Ч</a:t>
            </a:r>
            <a:r>
              <a:rPr lang="ru-RU" dirty="0" smtClean="0">
                <a:latin typeface="Times New Roman" panose="02020603050405020304" pitchFamily="18" charset="0"/>
                <a:cs typeface="Times New Roman" panose="02020603050405020304" pitchFamily="18" charset="0"/>
              </a:rPr>
              <a:t>ёрный </a:t>
            </a:r>
            <a:r>
              <a:rPr lang="ru-RU" dirty="0">
                <a:latin typeface="Times New Roman" panose="02020603050405020304" pitchFamily="18" charset="0"/>
                <a:cs typeface="Times New Roman" panose="02020603050405020304" pitchFamily="18" charset="0"/>
              </a:rPr>
              <a:t>жидкий дёгтеобразный стул со зловонным запахом. Может быть следствием более интенсивного кровотечения из выходного отдела желудка, двенадцатиперстной, тонкой кишки, глубоких или "правых" отделов толстого кишечника. Также этот симптом может быть связан с усиленной перистальтикой кишечника (его более активного сокращения).</a:t>
            </a:r>
          </a:p>
          <a:p>
            <a:endParaRPr lang="ru-RU" dirty="0"/>
          </a:p>
        </p:txBody>
      </p:sp>
    </p:spTree>
    <p:extLst>
      <p:ext uri="{BB962C8B-B14F-4D97-AF65-F5344CB8AC3E}">
        <p14:creationId xmlns:p14="http://schemas.microsoft.com/office/powerpoint/2010/main" val="1214714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9889"/>
            <a:ext cx="8596668" cy="654011"/>
          </a:xfrm>
        </p:spPr>
        <p:txBody>
          <a:bodyPr>
            <a:normAutofit/>
          </a:bodyPr>
          <a:lstStyle/>
          <a:p>
            <a:pPr algn="ctr"/>
            <a:r>
              <a:rPr lang="ru-RU" sz="2800" dirty="0"/>
              <a:t>Клиника кровотечений из </a:t>
            </a:r>
            <a:r>
              <a:rPr lang="ru-RU" sz="2800" dirty="0" smtClean="0"/>
              <a:t>нижних </a:t>
            </a:r>
            <a:r>
              <a:rPr lang="ru-RU" sz="2800" dirty="0"/>
              <a:t>отделов ЖКТ</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3668" y="912832"/>
            <a:ext cx="9144000" cy="1698625"/>
          </a:xfrm>
        </p:spPr>
      </p:pic>
      <p:sp>
        <p:nvSpPr>
          <p:cNvPr id="5" name="TextBox 4"/>
          <p:cNvSpPr txBox="1"/>
          <p:nvPr/>
        </p:nvSpPr>
        <p:spPr>
          <a:xfrm>
            <a:off x="435861" y="543500"/>
            <a:ext cx="8838141" cy="369332"/>
          </a:xfrm>
          <a:prstGeom prst="rect">
            <a:avLst/>
          </a:prstGeom>
          <a:noFill/>
        </p:spPr>
        <p:txBody>
          <a:bodyPr wrap="square" rtlCol="0">
            <a:spAutoFit/>
          </a:bodyPr>
          <a:lstStyle/>
          <a:p>
            <a:r>
              <a:rPr lang="ru-RU" b="1" u="sng" dirty="0" smtClean="0">
                <a:latin typeface="Times New Roman" panose="02020603050405020304" pitchFamily="18" charset="0"/>
                <a:cs typeface="Times New Roman" panose="02020603050405020304" pitchFamily="18" charset="0"/>
              </a:rPr>
              <a:t>1. Прямые симптомы:</a:t>
            </a:r>
            <a:endParaRPr lang="ru-RU" b="1" u="sng" dirty="0">
              <a:latin typeface="Times New Roman" panose="02020603050405020304" pitchFamily="18" charset="0"/>
              <a:cs typeface="Times New Roman" panose="02020603050405020304" pitchFamily="18" charset="0"/>
            </a:endParaRPr>
          </a:p>
        </p:txBody>
      </p:sp>
      <p:sp>
        <p:nvSpPr>
          <p:cNvPr id="6" name="TextBox 5"/>
          <p:cNvSpPr txBox="1"/>
          <p:nvPr/>
        </p:nvSpPr>
        <p:spPr>
          <a:xfrm>
            <a:off x="575646" y="2722046"/>
            <a:ext cx="9133416" cy="4244111"/>
          </a:xfrm>
          <a:prstGeom prst="rect">
            <a:avLst/>
          </a:prstGeom>
          <a:noFill/>
        </p:spPr>
        <p:txBody>
          <a:bodyPr wrap="square" rtlCol="0">
            <a:spAutoFit/>
          </a:bodyPr>
          <a:lstStyle/>
          <a:p>
            <a:r>
              <a:rPr lang="ru-RU" b="1" u="sng" dirty="0" smtClean="0">
                <a:latin typeface="Times New Roman" panose="02020603050405020304" pitchFamily="18" charset="0"/>
                <a:cs typeface="Times New Roman" panose="02020603050405020304" pitchFamily="18" charset="0"/>
              </a:rPr>
              <a:t>2. Непрямые симптомы:</a:t>
            </a:r>
          </a:p>
          <a:p>
            <a:pPr marL="457200" lvl="0" indent="-342900">
              <a:lnSpc>
                <a:spcPct val="107000"/>
              </a:lnSpc>
              <a:spcBef>
                <a:spcPts val="1000"/>
              </a:spcBef>
              <a:buClr>
                <a:srgbClr val="90C226"/>
              </a:buClr>
              <a:buSzPct val="80000"/>
              <a:buFont typeface="Wingdings 3" charset="2"/>
              <a:buChar char=""/>
            </a:pPr>
            <a:r>
              <a:rPr lang="ru-RU" sz="1400" dirty="0">
                <a:solidFill>
                  <a:prstClr val="black">
                    <a:lumMod val="75000"/>
                    <a:lumOff val="25000"/>
                  </a:prstClr>
                </a:solidFill>
                <a:latin typeface="Times New Roman" panose="02020603050405020304" pitchFamily="18" charset="0"/>
                <a:ea typeface="Calibri" panose="020F0502020204030204" pitchFamily="34" charset="0"/>
                <a:cs typeface="Calibri" panose="020F0502020204030204" pitchFamily="34" charset="0"/>
              </a:rPr>
              <a:t>боль в эпигастральной </a:t>
            </a:r>
            <a:r>
              <a:rPr lang="ru-RU" sz="1400" dirty="0" smtClean="0">
                <a:solidFill>
                  <a:prstClr val="black">
                    <a:lumMod val="75000"/>
                    <a:lumOff val="25000"/>
                  </a:prstClr>
                </a:solidFill>
                <a:latin typeface="Times New Roman" panose="02020603050405020304" pitchFamily="18" charset="0"/>
                <a:ea typeface="Calibri" panose="020F0502020204030204" pitchFamily="34" charset="0"/>
                <a:cs typeface="Calibri" panose="020F0502020204030204" pitchFamily="34" charset="0"/>
              </a:rPr>
              <a:t>области/в области малого таза/ промежности/ анального отверстия;</a:t>
            </a:r>
            <a:endParaRPr lang="ru-RU" sz="1400" dirty="0">
              <a:solidFill>
                <a:prstClr val="black">
                  <a:lumMod val="75000"/>
                  <a:lumOff val="25000"/>
                </a:prstClr>
              </a:solidFill>
              <a:latin typeface="Times New Roman" panose="02020603050405020304" pitchFamily="18" charset="0"/>
              <a:ea typeface="Calibri" panose="020F0502020204030204" pitchFamily="34" charset="0"/>
              <a:cs typeface="Calibri" panose="020F0502020204030204" pitchFamily="34" charset="0"/>
            </a:endParaRPr>
          </a:p>
          <a:p>
            <a:pPr marL="457200" lvl="0" indent="-342900">
              <a:lnSpc>
                <a:spcPct val="107000"/>
              </a:lnSpc>
              <a:spcBef>
                <a:spcPts val="1000"/>
              </a:spcBef>
              <a:buClr>
                <a:srgbClr val="90C226"/>
              </a:buClr>
              <a:buSzPct val="80000"/>
              <a:buFont typeface="Wingdings 3" charset="2"/>
              <a:buChar char=""/>
            </a:pPr>
            <a:r>
              <a:rPr lang="ru-RU" sz="1400" dirty="0">
                <a:solidFill>
                  <a:prstClr val="black">
                    <a:lumMod val="75000"/>
                    <a:lumOff val="25000"/>
                  </a:prstClr>
                </a:solidFill>
                <a:latin typeface="Times New Roman" panose="02020603050405020304" pitchFamily="18" charset="0"/>
                <a:ea typeface="Calibri" panose="020F0502020204030204" pitchFamily="34" charset="0"/>
                <a:cs typeface="Calibri" panose="020F0502020204030204" pitchFamily="34" charset="0"/>
              </a:rPr>
              <a:t> общая слабость;</a:t>
            </a:r>
          </a:p>
          <a:p>
            <a:pPr marL="457200" lvl="0" indent="-342900">
              <a:lnSpc>
                <a:spcPct val="107000"/>
              </a:lnSpc>
              <a:spcBef>
                <a:spcPts val="1000"/>
              </a:spcBef>
              <a:buClr>
                <a:srgbClr val="90C226"/>
              </a:buClr>
              <a:buSzPct val="80000"/>
              <a:buFont typeface="Wingdings 3" charset="2"/>
              <a:buChar char=""/>
            </a:pPr>
            <a:r>
              <a:rPr lang="ru-RU" sz="1400" dirty="0">
                <a:solidFill>
                  <a:prstClr val="black">
                    <a:lumMod val="75000"/>
                    <a:lumOff val="25000"/>
                  </a:prstClr>
                </a:solidFill>
                <a:latin typeface="Times New Roman" panose="02020603050405020304" pitchFamily="18" charset="0"/>
                <a:ea typeface="Calibri" panose="020F0502020204030204" pitchFamily="34" charset="0"/>
                <a:cs typeface="Calibri" panose="020F0502020204030204" pitchFamily="34" charset="0"/>
              </a:rPr>
              <a:t> головокружение; </a:t>
            </a:r>
          </a:p>
          <a:p>
            <a:pPr marL="457200" lvl="0" indent="-342900">
              <a:lnSpc>
                <a:spcPct val="107000"/>
              </a:lnSpc>
              <a:spcBef>
                <a:spcPts val="1000"/>
              </a:spcBef>
              <a:buClr>
                <a:srgbClr val="90C226"/>
              </a:buClr>
              <a:buSzPct val="80000"/>
              <a:buFont typeface="Wingdings 3" charset="2"/>
              <a:buChar char=""/>
            </a:pPr>
            <a:r>
              <a:rPr lang="ru-RU" sz="1400" dirty="0">
                <a:solidFill>
                  <a:prstClr val="black">
                    <a:lumMod val="75000"/>
                    <a:lumOff val="25000"/>
                  </a:prstClr>
                </a:solidFill>
                <a:latin typeface="Times New Roman" panose="02020603050405020304" pitchFamily="18" charset="0"/>
                <a:ea typeface="Calibri" panose="020F0502020204030204" pitchFamily="34" charset="0"/>
                <a:cs typeface="Calibri" panose="020F0502020204030204" pitchFamily="34" charset="0"/>
              </a:rPr>
              <a:t>потемнение в глазах; </a:t>
            </a:r>
          </a:p>
          <a:p>
            <a:pPr marL="457200" lvl="0" indent="-342900">
              <a:lnSpc>
                <a:spcPct val="107000"/>
              </a:lnSpc>
              <a:spcBef>
                <a:spcPts val="1000"/>
              </a:spcBef>
              <a:buClr>
                <a:srgbClr val="90C226"/>
              </a:buClr>
              <a:buSzPct val="80000"/>
              <a:buFont typeface="Wingdings 3" charset="2"/>
              <a:buChar char=""/>
            </a:pPr>
            <a:r>
              <a:rPr lang="ru-RU" sz="1400" dirty="0">
                <a:solidFill>
                  <a:prstClr val="black">
                    <a:lumMod val="75000"/>
                    <a:lumOff val="25000"/>
                  </a:prstClr>
                </a:solidFill>
                <a:latin typeface="Times New Roman" panose="02020603050405020304" pitchFamily="18" charset="0"/>
                <a:ea typeface="Calibri" panose="020F0502020204030204" pitchFamily="34" charset="0"/>
                <a:cs typeface="Calibri" panose="020F0502020204030204" pitchFamily="34" charset="0"/>
              </a:rPr>
              <a:t>одышка; </a:t>
            </a:r>
          </a:p>
          <a:p>
            <a:pPr marL="457200" lvl="0" indent="-342900">
              <a:lnSpc>
                <a:spcPct val="107000"/>
              </a:lnSpc>
              <a:spcBef>
                <a:spcPts val="1000"/>
              </a:spcBef>
              <a:buClr>
                <a:srgbClr val="90C226"/>
              </a:buClr>
              <a:buSzPct val="80000"/>
              <a:buFont typeface="Wingdings 3" charset="2"/>
              <a:buChar char=""/>
            </a:pPr>
            <a:r>
              <a:rPr lang="ru-RU" sz="1400" dirty="0">
                <a:solidFill>
                  <a:prstClr val="black">
                    <a:lumMod val="75000"/>
                    <a:lumOff val="25000"/>
                  </a:prstClr>
                </a:solidFill>
                <a:latin typeface="Times New Roman" panose="02020603050405020304" pitchFamily="18" charset="0"/>
                <a:ea typeface="Calibri" panose="020F0502020204030204" pitchFamily="34" charset="0"/>
                <a:cs typeface="Calibri" panose="020F0502020204030204" pitchFamily="34" charset="0"/>
              </a:rPr>
              <a:t>жажда; </a:t>
            </a:r>
          </a:p>
          <a:p>
            <a:pPr marL="457200" lvl="0" indent="-342900">
              <a:lnSpc>
                <a:spcPct val="107000"/>
              </a:lnSpc>
              <a:spcBef>
                <a:spcPts val="1000"/>
              </a:spcBef>
              <a:buClr>
                <a:srgbClr val="90C226"/>
              </a:buClr>
              <a:buSzPct val="80000"/>
              <a:buFont typeface="Wingdings 3" charset="2"/>
              <a:buChar char=""/>
            </a:pPr>
            <a:r>
              <a:rPr lang="ru-RU" sz="1400" dirty="0">
                <a:solidFill>
                  <a:prstClr val="black">
                    <a:lumMod val="75000"/>
                    <a:lumOff val="25000"/>
                  </a:prstClr>
                </a:solidFill>
                <a:latin typeface="Times New Roman" panose="02020603050405020304" pitchFamily="18" charset="0"/>
                <a:ea typeface="Calibri" panose="020F0502020204030204" pitchFamily="34" charset="0"/>
                <a:cs typeface="Calibri" panose="020F0502020204030204" pitchFamily="34" charset="0"/>
              </a:rPr>
              <a:t>бледная кожа; </a:t>
            </a:r>
          </a:p>
          <a:p>
            <a:pPr marL="457200" lvl="0" indent="-342900">
              <a:lnSpc>
                <a:spcPct val="107000"/>
              </a:lnSpc>
              <a:spcBef>
                <a:spcPts val="1000"/>
              </a:spcBef>
              <a:buClr>
                <a:srgbClr val="90C226"/>
              </a:buClr>
              <a:buSzPct val="80000"/>
              <a:buFont typeface="Wingdings 3" charset="2"/>
              <a:buChar char=""/>
            </a:pPr>
            <a:r>
              <a:rPr lang="ru-RU" sz="1400" dirty="0">
                <a:solidFill>
                  <a:prstClr val="black">
                    <a:lumMod val="75000"/>
                    <a:lumOff val="25000"/>
                  </a:prstClr>
                </a:solidFill>
                <a:latin typeface="Times New Roman" panose="02020603050405020304" pitchFamily="18" charset="0"/>
                <a:ea typeface="Calibri" panose="020F0502020204030204" pitchFamily="34" charset="0"/>
                <a:cs typeface="Calibri" panose="020F0502020204030204" pitchFamily="34" charset="0"/>
              </a:rPr>
              <a:t>тахикардия; </a:t>
            </a:r>
          </a:p>
          <a:p>
            <a:pPr marL="457200" lvl="0" indent="-342900">
              <a:lnSpc>
                <a:spcPct val="107000"/>
              </a:lnSpc>
              <a:spcBef>
                <a:spcPts val="1000"/>
              </a:spcBef>
              <a:buClr>
                <a:srgbClr val="90C226"/>
              </a:buClr>
              <a:buSzPct val="80000"/>
              <a:buFont typeface="Wingdings 3" charset="2"/>
              <a:buChar char=""/>
            </a:pPr>
            <a:r>
              <a:rPr lang="ru-RU" sz="1400" dirty="0">
                <a:solidFill>
                  <a:prstClr val="black">
                    <a:lumMod val="75000"/>
                    <a:lumOff val="25000"/>
                  </a:prstClr>
                </a:solidFill>
                <a:latin typeface="Times New Roman" panose="02020603050405020304" pitchFamily="18" charset="0"/>
                <a:ea typeface="Calibri" panose="020F0502020204030204" pitchFamily="34" charset="0"/>
                <a:cs typeface="Calibri" panose="020F0502020204030204" pitchFamily="34" charset="0"/>
              </a:rPr>
              <a:t>снижение артериального давления;</a:t>
            </a:r>
          </a:p>
          <a:p>
            <a:pPr marL="457200" lvl="0" indent="-342900">
              <a:lnSpc>
                <a:spcPct val="107000"/>
              </a:lnSpc>
              <a:spcBef>
                <a:spcPts val="1000"/>
              </a:spcBef>
              <a:spcAft>
                <a:spcPts val="800"/>
              </a:spcAft>
              <a:buClr>
                <a:srgbClr val="90C226"/>
              </a:buClr>
              <a:buSzPct val="80000"/>
              <a:buFont typeface="Wingdings 3" charset="2"/>
              <a:buChar char=""/>
            </a:pPr>
            <a:r>
              <a:rPr lang="ru-RU" sz="1400" dirty="0">
                <a:solidFill>
                  <a:prstClr val="black">
                    <a:lumMod val="75000"/>
                    <a:lumOff val="25000"/>
                  </a:prstClr>
                </a:solidFill>
                <a:latin typeface="Times New Roman" panose="02020603050405020304" pitchFamily="18" charset="0"/>
                <a:ea typeface="Calibri" panose="020F0502020204030204" pitchFamily="34" charset="0"/>
                <a:cs typeface="Calibri" panose="020F0502020204030204" pitchFamily="34" charset="0"/>
              </a:rPr>
              <a:t>уменьшение суточного диуреза.</a:t>
            </a:r>
          </a:p>
          <a:p>
            <a:endParaRPr lang="ru-RU" sz="1200" dirty="0"/>
          </a:p>
        </p:txBody>
      </p:sp>
    </p:spTree>
    <p:extLst>
      <p:ext uri="{BB962C8B-B14F-4D97-AF65-F5344CB8AC3E}">
        <p14:creationId xmlns:p14="http://schemas.microsoft.com/office/powerpoint/2010/main" val="981262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0525" y="2632953"/>
            <a:ext cx="8596668" cy="1320800"/>
          </a:xfrm>
        </p:spPr>
        <p:txBody>
          <a:bodyPr/>
          <a:lstStyle/>
          <a:p>
            <a:pPr algn="ctr"/>
            <a:r>
              <a:rPr lang="ru-RU" dirty="0" smtClean="0"/>
              <a:t>Диагностика</a:t>
            </a:r>
            <a:endParaRPr lang="ru-RU" dirty="0"/>
          </a:p>
        </p:txBody>
      </p:sp>
    </p:spTree>
    <p:extLst>
      <p:ext uri="{BB962C8B-B14F-4D97-AF65-F5344CB8AC3E}">
        <p14:creationId xmlns:p14="http://schemas.microsoft.com/office/powerpoint/2010/main" val="2662846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23736"/>
            <a:ext cx="8596668" cy="710119"/>
          </a:xfrm>
        </p:spPr>
        <p:txBody>
          <a:bodyPr/>
          <a:lstStyle/>
          <a:p>
            <a:pPr algn="ctr"/>
            <a:r>
              <a:rPr lang="ru-RU" dirty="0" smtClean="0"/>
              <a:t>Анамнез</a:t>
            </a:r>
            <a:endParaRPr lang="ru-RU" dirty="0"/>
          </a:p>
        </p:txBody>
      </p:sp>
      <p:sp>
        <p:nvSpPr>
          <p:cNvPr id="3" name="Объект 2"/>
          <p:cNvSpPr>
            <a:spLocks noGrp="1"/>
          </p:cNvSpPr>
          <p:nvPr>
            <p:ph idx="1"/>
          </p:nvPr>
        </p:nvSpPr>
        <p:spPr>
          <a:xfrm>
            <a:off x="677334" y="1051636"/>
            <a:ext cx="8596668" cy="5037879"/>
          </a:xfrm>
        </p:spPr>
        <p:txBody>
          <a:bodyPr>
            <a:normAutofit/>
          </a:bodyPr>
          <a:lstStyle/>
          <a:p>
            <a:pPr algn="just"/>
            <a:r>
              <a:rPr lang="ru-RU" dirty="0" smtClean="0"/>
              <a:t> </a:t>
            </a:r>
            <a:r>
              <a:rPr lang="ru-RU" dirty="0"/>
              <a:t>Употребление кортикостероидов, аспирина, нестероидных противовоспалительных средств и других препаратов, которые могли стать виновниками кровотечения</a:t>
            </a:r>
            <a:r>
              <a:rPr lang="ru-RU" dirty="0" smtClean="0"/>
              <a:t>.</a:t>
            </a:r>
          </a:p>
          <a:p>
            <a:pPr algn="just"/>
            <a:endParaRPr lang="ru-RU" dirty="0" smtClean="0"/>
          </a:p>
          <a:p>
            <a:pPr algn="just"/>
            <a:r>
              <a:rPr lang="ru-RU" dirty="0"/>
              <a:t>Повторная рвота, часто после алкогольной интоксикации (синдром</a:t>
            </a:r>
            <a:br>
              <a:rPr lang="ru-RU" dirty="0"/>
            </a:br>
            <a:r>
              <a:rPr lang="ru-RU" dirty="0" err="1"/>
              <a:t>Мэллори-Вейса</a:t>
            </a:r>
            <a:r>
              <a:rPr lang="ru-RU" dirty="0" smtClean="0"/>
              <a:t>).</a:t>
            </a:r>
          </a:p>
          <a:p>
            <a:pPr algn="just"/>
            <a:endParaRPr lang="ru-RU" dirty="0" smtClean="0"/>
          </a:p>
          <a:p>
            <a:r>
              <a:rPr lang="ru-RU" dirty="0"/>
              <a:t>Наличие в анамнезе симптомов повышенной кровоточивости; контакт с профессиональными вредностями. </a:t>
            </a:r>
          </a:p>
        </p:txBody>
      </p:sp>
    </p:spTree>
    <p:extLst>
      <p:ext uri="{BB962C8B-B14F-4D97-AF65-F5344CB8AC3E}">
        <p14:creationId xmlns:p14="http://schemas.microsoft.com/office/powerpoint/2010/main" val="250937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8309" y="1008064"/>
            <a:ext cx="8596668" cy="3880773"/>
          </a:xfrm>
        </p:spPr>
        <p:txBody>
          <a:bodyPr>
            <a:normAutofit/>
          </a:bodyPr>
          <a:lstStyle/>
          <a:p>
            <a:pPr marL="0" indent="0" algn="just">
              <a:buNone/>
            </a:pPr>
            <a:r>
              <a:rPr lang="ru-RU" sz="2400" b="1" u="sng" dirty="0">
                <a:latin typeface="Times New Roman" panose="02020603050405020304" pitchFamily="18" charset="0"/>
                <a:cs typeface="Times New Roman" panose="02020603050405020304" pitchFamily="18" charset="0"/>
              </a:rPr>
              <a:t>Желудочно-кишечное кровотечение </a:t>
            </a:r>
            <a:r>
              <a:rPr lang="ru-RU" sz="2400" dirty="0">
                <a:latin typeface="Times New Roman" panose="02020603050405020304" pitchFamily="18" charset="0"/>
                <a:cs typeface="Times New Roman" panose="02020603050405020304" pitchFamily="18" charset="0"/>
              </a:rPr>
              <a:t>— это жизнеугрожающее состояние, при котором кровь истекает в просвет пищевода, желудка или кишечника. Его основная опасность заключается в том, что на ранних стадиях или при небольших объёмах кровопотери пациент может вовсе не испытывать никаких симптомов. Это связано с отсутствием болевых рецепторов на слизистой оболочке органов пищеварительного тракта. </a:t>
            </a:r>
          </a:p>
        </p:txBody>
      </p:sp>
    </p:spTree>
    <p:extLst>
      <p:ext uri="{BB962C8B-B14F-4D97-AF65-F5344CB8AC3E}">
        <p14:creationId xmlns:p14="http://schemas.microsoft.com/office/powerpoint/2010/main" val="3301893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84306"/>
            <a:ext cx="8596668" cy="693907"/>
          </a:xfrm>
        </p:spPr>
        <p:txBody>
          <a:bodyPr/>
          <a:lstStyle/>
          <a:p>
            <a:pPr algn="ctr"/>
            <a:r>
              <a:rPr lang="ru-RU" dirty="0" smtClean="0"/>
              <a:t>Объективное обследование</a:t>
            </a:r>
            <a:endParaRPr lang="ru-RU" dirty="0"/>
          </a:p>
        </p:txBody>
      </p:sp>
      <p:sp>
        <p:nvSpPr>
          <p:cNvPr id="3" name="Объект 2"/>
          <p:cNvSpPr>
            <a:spLocks noGrp="1"/>
          </p:cNvSpPr>
          <p:nvPr>
            <p:ph idx="1"/>
          </p:nvPr>
        </p:nvSpPr>
        <p:spPr>
          <a:xfrm>
            <a:off x="184827" y="778213"/>
            <a:ext cx="9089176" cy="5875506"/>
          </a:xfrm>
        </p:spPr>
        <p:txBody>
          <a:bodyPr>
            <a:normAutofit fontScale="92500" lnSpcReduction="20000"/>
          </a:bodyPr>
          <a:lstStyle/>
          <a:p>
            <a:pPr algn="just"/>
            <a:r>
              <a:rPr lang="ru-RU" sz="2600" dirty="0">
                <a:latin typeface="Times New Roman" panose="02020603050405020304" pitchFamily="18" charset="0"/>
                <a:cs typeface="Times New Roman" panose="02020603050405020304" pitchFamily="18" charset="0"/>
              </a:rPr>
              <a:t>Желтушность кожных покровов и </a:t>
            </a:r>
            <a:r>
              <a:rPr lang="ru-RU" sz="2600" dirty="0" err="1">
                <a:latin typeface="Times New Roman" panose="02020603050405020304" pitchFamily="18" charset="0"/>
                <a:cs typeface="Times New Roman" panose="02020603050405020304" pitchFamily="18" charset="0"/>
              </a:rPr>
              <a:t>телеангиэктазии</a:t>
            </a:r>
            <a:r>
              <a:rPr lang="ru-RU" sz="2600" dirty="0">
                <a:latin typeface="Times New Roman" panose="02020603050405020304" pitchFamily="18" charset="0"/>
                <a:cs typeface="Times New Roman" panose="02020603050405020304" pitchFamily="18" charset="0"/>
              </a:rPr>
              <a:t> (в сочетании с </a:t>
            </a:r>
            <a:r>
              <a:rPr lang="ru-RU" sz="2600" dirty="0" err="1">
                <a:latin typeface="Times New Roman" panose="02020603050405020304" pitchFamily="18" charset="0"/>
                <a:cs typeface="Times New Roman" panose="02020603050405020304" pitchFamily="18" charset="0"/>
              </a:rPr>
              <a:t>гепатомегалией</a:t>
            </a:r>
            <a:r>
              <a:rPr lang="ru-RU" sz="2600" dirty="0">
                <a:latin typeface="Times New Roman" panose="02020603050405020304" pitchFamily="18" charset="0"/>
                <a:cs typeface="Times New Roman" panose="02020603050405020304" pitchFamily="18" charset="0"/>
              </a:rPr>
              <a:t> и асцитом) позволяют заподозрить патологию </a:t>
            </a:r>
            <a:r>
              <a:rPr lang="ru-RU" sz="2600" dirty="0" err="1">
                <a:latin typeface="Times New Roman" panose="02020603050405020304" pitchFamily="18" charset="0"/>
                <a:cs typeface="Times New Roman" panose="02020603050405020304" pitchFamily="18" charset="0"/>
              </a:rPr>
              <a:t>гепатобилиарной</a:t>
            </a:r>
            <a:r>
              <a:rPr lang="ru-RU" sz="2600" dirty="0">
                <a:latin typeface="Times New Roman" panose="02020603050405020304" pitchFamily="18" charset="0"/>
                <a:cs typeface="Times New Roman" panose="02020603050405020304" pitchFamily="18" charset="0"/>
              </a:rPr>
              <a:t> системы и как возможный источник кровотечения – </a:t>
            </a:r>
            <a:r>
              <a:rPr lang="ru-RU" sz="2600" dirty="0" err="1">
                <a:latin typeface="Times New Roman" panose="02020603050405020304" pitchFamily="18" charset="0"/>
                <a:cs typeface="Times New Roman" panose="02020603050405020304" pitchFamily="18" charset="0"/>
              </a:rPr>
              <a:t>варикозно</a:t>
            </a:r>
            <a:r>
              <a:rPr lang="ru-RU" sz="2600" dirty="0">
                <a:latin typeface="Times New Roman" panose="02020603050405020304" pitchFamily="18" charset="0"/>
                <a:cs typeface="Times New Roman" panose="02020603050405020304" pitchFamily="18" charset="0"/>
              </a:rPr>
              <a:t> расширенные вены пищевода. </a:t>
            </a:r>
            <a:endParaRPr lang="ru-RU" sz="2600" dirty="0" smtClean="0">
              <a:latin typeface="Times New Roman" panose="02020603050405020304" pitchFamily="18" charset="0"/>
              <a:cs typeface="Times New Roman" panose="02020603050405020304" pitchFamily="18" charset="0"/>
            </a:endParaRPr>
          </a:p>
          <a:p>
            <a:pPr algn="just"/>
            <a:r>
              <a:rPr lang="ru-RU" sz="2600" dirty="0">
                <a:latin typeface="Times New Roman" panose="02020603050405020304" pitchFamily="18" charset="0"/>
                <a:cs typeface="Times New Roman" panose="02020603050405020304" pitchFamily="18" charset="0"/>
              </a:rPr>
              <a:t>Гематомы, петехии и другие виды подкожных или внутрикожных</a:t>
            </a:r>
            <a:br>
              <a:rPr lang="ru-RU" sz="2600" dirty="0">
                <a:latin typeface="Times New Roman" panose="02020603050405020304" pitchFamily="18" charset="0"/>
                <a:cs typeface="Times New Roman" panose="02020603050405020304" pitchFamily="18" charset="0"/>
              </a:rPr>
            </a:br>
            <a:r>
              <a:rPr lang="ru-RU" sz="2600" dirty="0">
                <a:latin typeface="Times New Roman" panose="02020603050405020304" pitchFamily="18" charset="0"/>
                <a:cs typeface="Times New Roman" panose="02020603050405020304" pitchFamily="18" charset="0"/>
              </a:rPr>
              <a:t>геморрагий свидетельствуют о возможности наличия у пациента геморрагического диатеза. При таком предположении необходимо определить симптомы </a:t>
            </a:r>
            <a:r>
              <a:rPr lang="ru-RU" sz="2600" dirty="0" err="1">
                <a:latin typeface="Times New Roman" panose="02020603050405020304" pitchFamily="18" charset="0"/>
                <a:cs typeface="Times New Roman" panose="02020603050405020304" pitchFamily="18" charset="0"/>
              </a:rPr>
              <a:t>Кончаловского</a:t>
            </a:r>
            <a:r>
              <a:rPr lang="ru-RU" sz="2600" dirty="0">
                <a:latin typeface="Times New Roman" panose="02020603050405020304" pitchFamily="18" charset="0"/>
                <a:cs typeface="Times New Roman" panose="02020603050405020304" pitchFamily="18" charset="0"/>
              </a:rPr>
              <a:t>-Румпеля-</a:t>
            </a:r>
            <a:r>
              <a:rPr lang="ru-RU" sz="2600" dirty="0" err="1">
                <a:latin typeface="Times New Roman" panose="02020603050405020304" pitchFamily="18" charset="0"/>
                <a:cs typeface="Times New Roman" panose="02020603050405020304" pitchFamily="18" charset="0"/>
              </a:rPr>
              <a:t>Лееде</a:t>
            </a:r>
            <a:r>
              <a:rPr lang="ru-RU" sz="2600" dirty="0">
                <a:latin typeface="Times New Roman" panose="02020603050405020304" pitchFamily="18" charset="0"/>
                <a:cs typeface="Times New Roman" panose="02020603050405020304" pitchFamily="18" charset="0"/>
              </a:rPr>
              <a:t> и </a:t>
            </a:r>
            <a:r>
              <a:rPr lang="ru-RU" sz="2600" dirty="0" err="1">
                <a:latin typeface="Times New Roman" panose="02020603050405020304" pitchFamily="18" charset="0"/>
                <a:cs typeface="Times New Roman" panose="02020603050405020304" pitchFamily="18" charset="0"/>
              </a:rPr>
              <a:t>Юргенса</a:t>
            </a:r>
            <a:r>
              <a:rPr lang="ru-RU" sz="2600" dirty="0">
                <a:latin typeface="Times New Roman" panose="02020603050405020304" pitchFamily="18" charset="0"/>
                <a:cs typeface="Times New Roman" panose="02020603050405020304" pitchFamily="18" charset="0"/>
              </a:rPr>
              <a:t>, </a:t>
            </a:r>
            <a:r>
              <a:rPr lang="ru-RU" sz="2600" dirty="0" smtClean="0">
                <a:latin typeface="Times New Roman" panose="02020603050405020304" pitchFamily="18" charset="0"/>
                <a:cs typeface="Times New Roman" panose="02020603050405020304" pitchFamily="18" charset="0"/>
              </a:rPr>
              <a:t>исследовать резистентность</a:t>
            </a:r>
            <a:r>
              <a:rPr lang="ru-RU" sz="2600" dirty="0">
                <a:latin typeface="Times New Roman" panose="02020603050405020304" pitchFamily="18" charset="0"/>
                <a:cs typeface="Times New Roman" panose="02020603050405020304" pitchFamily="18" charset="0"/>
              </a:rPr>
              <a:t/>
            </a:r>
            <a:br>
              <a:rPr lang="ru-RU" sz="2600" dirty="0">
                <a:latin typeface="Times New Roman" panose="02020603050405020304" pitchFamily="18" charset="0"/>
                <a:cs typeface="Times New Roman" panose="02020603050405020304" pitchFamily="18" charset="0"/>
              </a:rPr>
            </a:br>
            <a:r>
              <a:rPr lang="ru-RU" sz="2600" dirty="0">
                <a:latin typeface="Times New Roman" panose="02020603050405020304" pitchFamily="18" charset="0"/>
                <a:cs typeface="Times New Roman" panose="02020603050405020304" pitchFamily="18" charset="0"/>
              </a:rPr>
              <a:t>капилляров</a:t>
            </a:r>
            <a:r>
              <a:rPr lang="ru-RU" sz="2600" dirty="0" smtClean="0">
                <a:latin typeface="Times New Roman" panose="02020603050405020304" pitchFamily="18" charset="0"/>
                <a:cs typeface="Times New Roman" panose="02020603050405020304" pitchFamily="18" charset="0"/>
              </a:rPr>
              <a:t>.</a:t>
            </a:r>
          </a:p>
          <a:p>
            <a:pPr algn="just"/>
            <a:r>
              <a:rPr lang="ru-RU" sz="2600" dirty="0" smtClean="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Особое внимание обращают на сердечно-сосудистую систему (для</a:t>
            </a:r>
            <a:br>
              <a:rPr lang="ru-RU" sz="2600" dirty="0">
                <a:latin typeface="Times New Roman" panose="02020603050405020304" pitchFamily="18" charset="0"/>
                <a:cs typeface="Times New Roman" panose="02020603050405020304" pitchFamily="18" charset="0"/>
              </a:rPr>
            </a:br>
            <a:r>
              <a:rPr lang="ru-RU" sz="2600" dirty="0">
                <a:latin typeface="Times New Roman" panose="02020603050405020304" pitchFamily="18" charset="0"/>
                <a:cs typeface="Times New Roman" panose="02020603050405020304" pitchFamily="18" charset="0"/>
              </a:rPr>
              <a:t>определения не столько причины кровотечения, сколько тяжести состояния больных), состояние лимфатических узлов, размеры печени и </a:t>
            </a:r>
            <a:r>
              <a:rPr lang="ru-RU" sz="2600" dirty="0" smtClean="0">
                <a:latin typeface="Times New Roman" panose="02020603050405020304" pitchFamily="18" charset="0"/>
                <a:cs typeface="Times New Roman" panose="02020603050405020304" pitchFamily="18" charset="0"/>
              </a:rPr>
              <a:t>селезенки, наличие </a:t>
            </a:r>
            <a:r>
              <a:rPr lang="ru-RU" sz="2600" dirty="0">
                <a:latin typeface="Times New Roman" panose="02020603050405020304" pitchFamily="18" charset="0"/>
                <a:cs typeface="Times New Roman" panose="02020603050405020304" pitchFamily="18" charset="0"/>
              </a:rPr>
              <a:t>асцита, признаков острого живота</a:t>
            </a:r>
            <a:r>
              <a:rPr lang="ru-RU" sz="2600" dirty="0" smtClean="0">
                <a:latin typeface="Times New Roman" panose="02020603050405020304" pitchFamily="18" charset="0"/>
                <a:cs typeface="Times New Roman" panose="02020603050405020304" pitchFamily="18" charset="0"/>
              </a:rPr>
              <a:t>.</a:t>
            </a:r>
          </a:p>
          <a:p>
            <a:r>
              <a:rPr lang="ru-RU" sz="2600" dirty="0" smtClean="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Пальпацию живота, как и вообще обследование больного, необходимо проводить осторожно, чтобы не нарушить гемостаз. </a:t>
            </a:r>
            <a:endParaRPr lang="ru-RU" sz="2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6067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91311"/>
            <a:ext cx="8596668" cy="460443"/>
          </a:xfrm>
        </p:spPr>
        <p:txBody>
          <a:bodyPr>
            <a:normAutofit fontScale="90000"/>
          </a:bodyPr>
          <a:lstStyle/>
          <a:p>
            <a:pPr algn="ctr"/>
            <a:r>
              <a:rPr lang="ru-RU" dirty="0">
                <a:latin typeface="Times New Roman" panose="02020603050405020304" pitchFamily="18" charset="0"/>
                <a:cs typeface="Times New Roman" panose="02020603050405020304" pitchFamily="18" charset="0"/>
              </a:rPr>
              <a:t>Лабораторная </a:t>
            </a:r>
            <a:r>
              <a:rPr lang="ru-RU" dirty="0" smtClean="0">
                <a:latin typeface="Times New Roman" panose="02020603050405020304" pitchFamily="18" charset="0"/>
                <a:cs typeface="Times New Roman" panose="02020603050405020304" pitchFamily="18" charset="0"/>
              </a:rPr>
              <a:t>диагностика</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50874" y="822528"/>
            <a:ext cx="8596668" cy="5918740"/>
          </a:xfrm>
        </p:spPr>
        <p:txBody>
          <a:bodyPr>
            <a:normAutofit/>
          </a:bodyPr>
          <a:lstStyle/>
          <a:p>
            <a:pPr algn="just"/>
            <a:r>
              <a:rPr lang="ru-RU" b="1" dirty="0">
                <a:latin typeface="Times New Roman" panose="02020603050405020304" pitchFamily="18" charset="0"/>
                <a:cs typeface="Times New Roman" panose="02020603050405020304" pitchFamily="18" charset="0"/>
              </a:rPr>
              <a:t>Клинический анализ </a:t>
            </a:r>
            <a:r>
              <a:rPr lang="ru-RU" dirty="0">
                <a:latin typeface="Times New Roman" panose="02020603050405020304" pitchFamily="18" charset="0"/>
                <a:cs typeface="Times New Roman" panose="02020603050405020304" pitchFamily="18" charset="0"/>
              </a:rPr>
              <a:t>(определение гематокрита, уровня гемоглобина, эритроцитов, тромбоцитов, лейкоцитов с подсчетом лейкоцитарной формулы, СОЭ, объема циркулирующей крови</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Коагулограмма</a:t>
            </a:r>
            <a:r>
              <a:rPr lang="ru-RU" b="1"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(определение времени свертываемости крови, ретракции кровяного сгустка, </a:t>
            </a:r>
            <a:r>
              <a:rPr lang="ru-RU" dirty="0" err="1">
                <a:latin typeface="Times New Roman" panose="02020603050405020304" pitchFamily="18" charset="0"/>
                <a:cs typeface="Times New Roman" panose="02020603050405020304" pitchFamily="18" charset="0"/>
              </a:rPr>
              <a:t>протромбинового</a:t>
            </a:r>
            <a:r>
              <a:rPr lang="ru-RU" dirty="0">
                <a:latin typeface="Times New Roman" panose="02020603050405020304" pitchFamily="18" charset="0"/>
                <a:cs typeface="Times New Roman" panose="02020603050405020304" pitchFamily="18" charset="0"/>
              </a:rPr>
              <a:t> времени и т. д.). </a:t>
            </a:r>
            <a:endParaRPr lang="ru-RU" dirty="0" smtClean="0">
              <a:latin typeface="Times New Roman" panose="02020603050405020304" pitchFamily="18" charset="0"/>
              <a:cs typeface="Times New Roman" panose="02020603050405020304" pitchFamily="18" charset="0"/>
            </a:endParaRPr>
          </a:p>
          <a:p>
            <a:pPr algn="just"/>
            <a:r>
              <a:rPr lang="ru-RU" b="1" dirty="0">
                <a:latin typeface="Times New Roman" panose="02020603050405020304" pitchFamily="18" charset="0"/>
                <a:cs typeface="Times New Roman" panose="02020603050405020304" pitchFamily="18" charset="0"/>
              </a:rPr>
              <a:t>Биохимические анализы крови </a:t>
            </a:r>
            <a:r>
              <a:rPr lang="ru-RU" dirty="0">
                <a:latin typeface="Times New Roman" panose="02020603050405020304" pitchFamily="18" charset="0"/>
                <a:cs typeface="Times New Roman" panose="02020603050405020304" pitchFamily="18" charset="0"/>
              </a:rPr>
              <a:t>(определение содержания мочевины,</a:t>
            </a:r>
            <a:br>
              <a:rPr lang="ru-RU" dirty="0">
                <a:latin typeface="Times New Roman" panose="02020603050405020304" pitchFamily="18" charset="0"/>
                <a:cs typeface="Times New Roman" panose="02020603050405020304" pitchFamily="18" charset="0"/>
              </a:rPr>
            </a:br>
            <a:r>
              <a:rPr lang="ru-RU" dirty="0" err="1">
                <a:latin typeface="Times New Roman" panose="02020603050405020304" pitchFamily="18" charset="0"/>
                <a:cs typeface="Times New Roman" panose="02020603050405020304" pitchFamily="18" charset="0"/>
              </a:rPr>
              <a:t>креатинина</a:t>
            </a:r>
            <a:r>
              <a:rPr lang="ru-RU" dirty="0">
                <a:latin typeface="Times New Roman" panose="02020603050405020304" pitchFamily="18" charset="0"/>
                <a:cs typeface="Times New Roman" panose="02020603050405020304" pitchFamily="18" charset="0"/>
              </a:rPr>
              <a:t>). Необходимо отметить, что постоянным спутником </a:t>
            </a:r>
            <a:r>
              <a:rPr lang="ru-RU" dirty="0" err="1">
                <a:latin typeface="Times New Roman" panose="02020603050405020304" pitchFamily="18" charset="0"/>
                <a:cs typeface="Times New Roman" panose="02020603050405020304" pitchFamily="18" charset="0"/>
              </a:rPr>
              <a:t>желудочнокишечных</a:t>
            </a:r>
            <a:r>
              <a:rPr lang="ru-RU" dirty="0">
                <a:latin typeface="Times New Roman" panose="02020603050405020304" pitchFamily="18" charset="0"/>
                <a:cs typeface="Times New Roman" panose="02020603050405020304" pitchFamily="18" charset="0"/>
              </a:rPr>
              <a:t> кровотечений является повышение уровня мочевины при нормальных показателях </a:t>
            </a:r>
            <a:r>
              <a:rPr lang="ru-RU" dirty="0" err="1">
                <a:latin typeface="Times New Roman" panose="02020603050405020304" pitchFamily="18" charset="0"/>
                <a:cs typeface="Times New Roman" panose="02020603050405020304" pitchFamily="18" charset="0"/>
              </a:rPr>
              <a:t>креатинина</a:t>
            </a:r>
            <a:r>
              <a:rPr lang="ru-RU" dirty="0">
                <a:latin typeface="Times New Roman" panose="02020603050405020304" pitchFamily="18" charset="0"/>
                <a:cs typeface="Times New Roman" panose="02020603050405020304" pitchFamily="18" charset="0"/>
              </a:rPr>
              <a:t>. Это связано с раздражающим и токсическим действием продуктов распада крови, всасывающихся в кишечнике</a:t>
            </a:r>
            <a:r>
              <a:rPr lang="ru-RU" dirty="0" smtClean="0">
                <a:latin typeface="Times New Roman" panose="02020603050405020304" pitchFamily="18" charset="0"/>
                <a:cs typeface="Times New Roman" panose="02020603050405020304" pitchFamily="18" charset="0"/>
              </a:rPr>
              <a:t>.</a:t>
            </a:r>
          </a:p>
          <a:p>
            <a:pPr algn="just"/>
            <a:r>
              <a:rPr lang="ru-RU" b="1" dirty="0">
                <a:latin typeface="Times New Roman" panose="02020603050405020304" pitchFamily="18" charset="0"/>
                <a:cs typeface="Times New Roman" panose="02020603050405020304" pitchFamily="18" charset="0"/>
              </a:rPr>
              <a:t>Анализ рвоты и кала на скрытую кровь</a:t>
            </a:r>
            <a:r>
              <a:rPr lang="ru-RU" b="1" dirty="0" smtClean="0">
                <a:latin typeface="Times New Roman" panose="02020603050405020304" pitchFamily="18" charset="0"/>
                <a:cs typeface="Times New Roman" panose="02020603050405020304" pitchFamily="18" charset="0"/>
              </a:rPr>
              <a:t>.</a:t>
            </a:r>
          </a:p>
          <a:p>
            <a:pPr algn="just"/>
            <a:r>
              <a:rPr lang="ru-RU" b="1" dirty="0" smtClean="0">
                <a:latin typeface="Times New Roman" panose="02020603050405020304" pitchFamily="18" charset="0"/>
                <a:cs typeface="Times New Roman" panose="02020603050405020304" pitchFamily="18" charset="0"/>
              </a:rPr>
              <a:t>Сывороточный </a:t>
            </a:r>
            <a:r>
              <a:rPr lang="ru-RU" b="1" dirty="0" err="1">
                <a:latin typeface="Times New Roman" panose="02020603050405020304" pitchFamily="18" charset="0"/>
                <a:cs typeface="Times New Roman" panose="02020603050405020304" pitchFamily="18" charset="0"/>
              </a:rPr>
              <a:t>ферритин</a:t>
            </a:r>
            <a:r>
              <a:rPr lang="ru-RU" b="1" dirty="0">
                <a:latin typeface="Times New Roman" panose="02020603050405020304" pitchFamily="18" charset="0"/>
                <a:cs typeface="Times New Roman" panose="02020603050405020304" pitchFamily="18" charset="0"/>
              </a:rPr>
              <a:t>, сывороточное железо, процент насыщения </a:t>
            </a:r>
            <a:r>
              <a:rPr lang="ru-RU" b="1" dirty="0" err="1">
                <a:latin typeface="Times New Roman" panose="02020603050405020304" pitchFamily="18" charset="0"/>
                <a:cs typeface="Times New Roman" panose="02020603050405020304" pitchFamily="18" charset="0"/>
              </a:rPr>
              <a:t>трансферрина</a:t>
            </a:r>
            <a:r>
              <a:rPr lang="ru-RU" b="1" dirty="0">
                <a:latin typeface="Times New Roman" panose="02020603050405020304" pitchFamily="18" charset="0"/>
                <a:cs typeface="Times New Roman" panose="02020603050405020304" pitchFamily="18" charset="0"/>
              </a:rPr>
              <a:t> железом</a:t>
            </a:r>
            <a:r>
              <a:rPr lang="ru-RU" b="1" dirty="0" smtClean="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Определение группы крови и резус-фактора</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1816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1955" y="0"/>
            <a:ext cx="8596668" cy="547991"/>
          </a:xfrm>
        </p:spPr>
        <p:txBody>
          <a:bodyPr>
            <a:normAutofit fontScale="90000"/>
          </a:bodyPr>
          <a:lstStyle/>
          <a:p>
            <a:pPr algn="ctr"/>
            <a:r>
              <a:rPr lang="ru-RU" dirty="0" smtClean="0"/>
              <a:t>Инструментальные методы</a:t>
            </a:r>
            <a:endParaRPr lang="ru-RU" dirty="0"/>
          </a:p>
        </p:txBody>
      </p:sp>
      <p:sp>
        <p:nvSpPr>
          <p:cNvPr id="3" name="Объект 2"/>
          <p:cNvSpPr>
            <a:spLocks noGrp="1"/>
          </p:cNvSpPr>
          <p:nvPr>
            <p:ph idx="1"/>
          </p:nvPr>
        </p:nvSpPr>
        <p:spPr>
          <a:xfrm>
            <a:off x="243191" y="547991"/>
            <a:ext cx="9494196" cy="6000918"/>
          </a:xfrm>
        </p:spPr>
        <p:txBody>
          <a:bodyPr>
            <a:normAutofit fontScale="92500" lnSpcReduction="20000"/>
          </a:bodyPr>
          <a:lstStyle/>
          <a:p>
            <a:pPr algn="just"/>
            <a:r>
              <a:rPr lang="ru-RU" b="1" dirty="0">
                <a:latin typeface="Times New Roman" panose="02020603050405020304" pitchFamily="18" charset="0"/>
                <a:cs typeface="Times New Roman" panose="02020603050405020304" pitchFamily="18" charset="0"/>
              </a:rPr>
              <a:t>Экстренная ЭФГДС</a:t>
            </a:r>
            <a:r>
              <a:rPr lang="ru-RU" dirty="0">
                <a:latin typeface="Times New Roman" panose="02020603050405020304" pitchFamily="18" charset="0"/>
                <a:cs typeface="Times New Roman" panose="02020603050405020304" pitchFamily="18" charset="0"/>
              </a:rPr>
              <a:t>  при наличии рвоты с кровью и мелены. Процедура выполняется в как можно более ранние сроки (в течение 2-х часов, после начала кровотечения, для решения следующих диагностических задач: определения источника кровотечения, проведения гемостаза</a:t>
            </a:r>
            <a:r>
              <a:rPr lang="ru-RU" dirty="0" smtClean="0">
                <a:latin typeface="Times New Roman" panose="02020603050405020304" pitchFamily="18" charset="0"/>
                <a:cs typeface="Times New Roman" panose="02020603050405020304" pitchFamily="18" charset="0"/>
              </a:rPr>
              <a:t>).</a:t>
            </a:r>
          </a:p>
          <a:p>
            <a:pPr algn="just"/>
            <a:r>
              <a:rPr lang="ru-RU" b="1" dirty="0">
                <a:latin typeface="Times New Roman" panose="02020603050405020304" pitchFamily="18" charset="0"/>
                <a:cs typeface="Times New Roman" panose="02020603050405020304" pitchFamily="18" charset="0"/>
              </a:rPr>
              <a:t>Введение </a:t>
            </a:r>
            <a:r>
              <a:rPr lang="ru-RU" b="1" dirty="0" err="1">
                <a:latin typeface="Times New Roman" panose="02020603050405020304" pitchFamily="18" charset="0"/>
                <a:cs typeface="Times New Roman" panose="02020603050405020304" pitchFamily="18" charset="0"/>
              </a:rPr>
              <a:t>назогастрального</a:t>
            </a:r>
            <a:r>
              <a:rPr lang="ru-RU" b="1" dirty="0">
                <a:latin typeface="Times New Roman" panose="02020603050405020304" pitchFamily="18" charset="0"/>
                <a:cs typeface="Times New Roman" panose="02020603050405020304" pitchFamily="18" charset="0"/>
              </a:rPr>
              <a:t> зонда</a:t>
            </a:r>
            <a:r>
              <a:rPr lang="ru-RU" dirty="0">
                <a:latin typeface="Times New Roman" panose="02020603050405020304" pitchFamily="18" charset="0"/>
                <a:cs typeface="Times New Roman" panose="02020603050405020304" pitchFamily="18" charset="0"/>
              </a:rPr>
              <a:t>(с целью диагностики ЖКК и промывания желудка). </a:t>
            </a:r>
            <a:endParaRPr lang="ru-RU" dirty="0" smtClean="0">
              <a:latin typeface="Times New Roman" panose="02020603050405020304" pitchFamily="18" charset="0"/>
              <a:cs typeface="Times New Roman" panose="02020603050405020304" pitchFamily="18" charset="0"/>
            </a:endParaRPr>
          </a:p>
          <a:p>
            <a:pPr algn="just"/>
            <a:r>
              <a:rPr lang="ru-RU" b="1" dirty="0">
                <a:latin typeface="Times New Roman" panose="02020603050405020304" pitchFamily="18" charset="0"/>
                <a:cs typeface="Times New Roman" panose="02020603050405020304" pitchFamily="18" charset="0"/>
              </a:rPr>
              <a:t>УЗИ </a:t>
            </a:r>
            <a:r>
              <a:rPr lang="ru-RU" dirty="0">
                <a:latin typeface="Times New Roman" panose="02020603050405020304" pitchFamily="18" charset="0"/>
                <a:cs typeface="Times New Roman" panose="02020603050405020304" pitchFamily="18" charset="0"/>
              </a:rPr>
              <a:t>органов желудочно-кишечного </a:t>
            </a:r>
            <a:r>
              <a:rPr lang="ru-RU" dirty="0" smtClean="0">
                <a:latin typeface="Times New Roman" panose="02020603050405020304" pitchFamily="18" charset="0"/>
                <a:cs typeface="Times New Roman" panose="02020603050405020304" pitchFamily="18" charset="0"/>
              </a:rPr>
              <a:t>тракта.</a:t>
            </a:r>
            <a:endParaRPr lang="ru-RU" dirty="0">
              <a:latin typeface="Times New Roman" panose="02020603050405020304" pitchFamily="18" charset="0"/>
              <a:cs typeface="Times New Roman" panose="02020603050405020304" pitchFamily="18" charset="0"/>
            </a:endParaRPr>
          </a:p>
          <a:p>
            <a:pPr algn="just"/>
            <a:r>
              <a:rPr lang="ru-RU" b="1" dirty="0">
                <a:latin typeface="Times New Roman" panose="02020603050405020304" pitchFamily="18" charset="0"/>
                <a:cs typeface="Times New Roman" panose="02020603050405020304" pitchFamily="18" charset="0"/>
              </a:rPr>
              <a:t>Пальцевое ректальное исследование, </a:t>
            </a:r>
            <a:r>
              <a:rPr lang="ru-RU" b="1" dirty="0" err="1">
                <a:latin typeface="Times New Roman" panose="02020603050405020304" pitchFamily="18" charset="0"/>
                <a:cs typeface="Times New Roman" panose="02020603050405020304" pitchFamily="18" charset="0"/>
              </a:rPr>
              <a:t>аноскопия</a:t>
            </a:r>
            <a:r>
              <a:rPr lang="ru-RU" dirty="0">
                <a:latin typeface="Times New Roman" panose="02020603050405020304" pitchFamily="18" charset="0"/>
                <a:cs typeface="Times New Roman" panose="02020603050405020304" pitchFamily="18" charset="0"/>
              </a:rPr>
              <a:t> (дифференциальная диагностика высоты уровня кровотечения). </a:t>
            </a:r>
            <a:endParaRPr lang="ru-RU" dirty="0" smtClean="0">
              <a:latin typeface="Times New Roman" panose="02020603050405020304" pitchFamily="18" charset="0"/>
              <a:cs typeface="Times New Roman" panose="02020603050405020304" pitchFamily="18" charset="0"/>
            </a:endParaRPr>
          </a:p>
          <a:p>
            <a:pPr algn="just"/>
            <a:r>
              <a:rPr lang="ru-RU" b="1" dirty="0">
                <a:latin typeface="Times New Roman" panose="02020603050405020304" pitchFamily="18" charset="0"/>
                <a:cs typeface="Times New Roman" panose="02020603050405020304" pitchFamily="18" charset="0"/>
              </a:rPr>
              <a:t>Эндоскопические исследования толстой кишки: </a:t>
            </a:r>
            <a:r>
              <a:rPr lang="ru-RU" dirty="0" err="1">
                <a:latin typeface="Times New Roman" panose="02020603050405020304" pitchFamily="18" charset="0"/>
                <a:cs typeface="Times New Roman" panose="02020603050405020304" pitchFamily="18" charset="0"/>
              </a:rPr>
              <a:t>ректороманоскопия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колоноскопия</a:t>
            </a:r>
            <a:r>
              <a:rPr lang="ru-RU" dirty="0">
                <a:latin typeface="Times New Roman" panose="02020603050405020304" pitchFamily="18" charset="0"/>
                <a:cs typeface="Times New Roman" panose="02020603050405020304" pitchFamily="18" charset="0"/>
              </a:rPr>
              <a:t> (обнаружить источник кишечного кровотечения).</a:t>
            </a:r>
          </a:p>
          <a:p>
            <a:pPr algn="just"/>
            <a:r>
              <a:rPr lang="ru-RU" b="1" dirty="0">
                <a:latin typeface="Times New Roman" panose="02020603050405020304" pitchFamily="18" charset="0"/>
                <a:cs typeface="Times New Roman" panose="02020603050405020304" pitchFamily="18" charset="0"/>
              </a:rPr>
              <a:t>Ангиография</a:t>
            </a:r>
            <a:r>
              <a:rPr lang="ru-RU" dirty="0">
                <a:latin typeface="Times New Roman" panose="02020603050405020304" pitchFamily="18" charset="0"/>
                <a:cs typeface="Times New Roman" panose="02020603050405020304" pitchFamily="18" charset="0"/>
              </a:rPr>
              <a:t> с заполнением бассейна верхней и нижней брыжеечных артерий может обнаружить выход контрастного вещества из кровеносных сосудов (экстравазаты) в просвет кишечника. </a:t>
            </a:r>
            <a:endParaRPr lang="ru-RU" dirty="0" smtClean="0">
              <a:latin typeface="Times New Roman" panose="02020603050405020304" pitchFamily="18" charset="0"/>
              <a:cs typeface="Times New Roman" panose="02020603050405020304" pitchFamily="18" charset="0"/>
            </a:endParaRPr>
          </a:p>
          <a:p>
            <a:pPr algn="just"/>
            <a:r>
              <a:rPr lang="ru-RU" b="1" dirty="0" err="1">
                <a:latin typeface="Times New Roman" panose="02020603050405020304" pitchFamily="18" charset="0"/>
                <a:cs typeface="Times New Roman" panose="02020603050405020304" pitchFamily="18" charset="0"/>
              </a:rPr>
              <a:t>Сцинтиграфия</a:t>
            </a:r>
            <a:r>
              <a:rPr lang="ru-RU" dirty="0">
                <a:latin typeface="Times New Roman" panose="02020603050405020304" pitchFamily="18" charset="0"/>
                <a:cs typeface="Times New Roman" panose="02020603050405020304" pitchFamily="18" charset="0"/>
              </a:rPr>
              <a:t> (с эритроцитами, меченными 99Тс  или тромбоцитами, меченными 111In) позволяет обнаружить источник кровотечения, если объем кровопотери превышает 0, 1 мл/минуту.</a:t>
            </a:r>
          </a:p>
          <a:p>
            <a:pPr algn="just"/>
            <a:r>
              <a:rPr lang="ru-RU" b="1" dirty="0">
                <a:latin typeface="Times New Roman" panose="02020603050405020304" pitchFamily="18" charset="0"/>
                <a:cs typeface="Times New Roman" panose="02020603050405020304" pitchFamily="18" charset="0"/>
              </a:rPr>
              <a:t>Исследования с контрастированием барием </a:t>
            </a:r>
            <a:r>
              <a:rPr lang="ru-RU" dirty="0">
                <a:latin typeface="Times New Roman" panose="02020603050405020304" pitchFamily="18" charset="0"/>
                <a:cs typeface="Times New Roman" panose="02020603050405020304" pitchFamily="18" charset="0"/>
              </a:rPr>
              <a:t>( проводят через 48 часов после прекращения активного кровотечения</a:t>
            </a:r>
            <a:r>
              <a:rPr lang="ru-RU" dirty="0" smtClean="0">
                <a:latin typeface="Times New Roman" panose="02020603050405020304" pitchFamily="18" charset="0"/>
                <a:cs typeface="Times New Roman" panose="02020603050405020304" pitchFamily="18" charset="0"/>
              </a:rPr>
              <a:t>).</a:t>
            </a:r>
          </a:p>
          <a:p>
            <a:pPr algn="just"/>
            <a:r>
              <a:rPr lang="ru-RU" b="1" dirty="0">
                <a:latin typeface="Times New Roman" panose="02020603050405020304" pitchFamily="18" charset="0"/>
                <a:cs typeface="Times New Roman" panose="02020603050405020304" pitchFamily="18" charset="0"/>
              </a:rPr>
              <a:t> Спиральная компьютерная томография с сосудистым </a:t>
            </a:r>
            <a:r>
              <a:rPr lang="ru-RU" b="1" dirty="0" smtClean="0">
                <a:latin typeface="Times New Roman" panose="02020603050405020304" pitchFamily="18" charset="0"/>
                <a:cs typeface="Times New Roman" panose="02020603050405020304" pitchFamily="18" charset="0"/>
              </a:rPr>
              <a:t>контрастированием.</a:t>
            </a:r>
          </a:p>
          <a:p>
            <a:r>
              <a:rPr lang="ru-RU" b="1" dirty="0" smtClean="0">
                <a:latin typeface="Times New Roman" panose="02020603050405020304" pitchFamily="18" charset="0"/>
                <a:cs typeface="Times New Roman" panose="02020603050405020304" pitchFamily="18" charset="0"/>
              </a:rPr>
              <a:t>ЯМРТ</a:t>
            </a:r>
          </a:p>
          <a:p>
            <a:r>
              <a:rPr lang="ru-RU" b="1" dirty="0" smtClean="0">
                <a:latin typeface="Times New Roman" panose="02020603050405020304" pitchFamily="18" charset="0"/>
                <a:cs typeface="Times New Roman" panose="02020603050405020304" pitchFamily="18" charset="0"/>
              </a:rPr>
              <a:t>ЭКГ </a:t>
            </a:r>
            <a:endParaRPr lang="ru-RU" b="1" dirty="0">
              <a:latin typeface="Times New Roman" panose="02020603050405020304" pitchFamily="18" charset="0"/>
              <a:cs typeface="Times New Roman" panose="02020603050405020304" pitchFamily="18" charset="0"/>
            </a:endParaRPr>
          </a:p>
          <a:p>
            <a:endParaRPr lang="ru-RU" b="1"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683441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486" y="223736"/>
            <a:ext cx="8485052" cy="6536987"/>
          </a:xfrm>
          <a:prstGeom prst="rect">
            <a:avLst/>
          </a:prstGeom>
        </p:spPr>
      </p:pic>
      <p:sp>
        <p:nvSpPr>
          <p:cNvPr id="3" name="Прямоугольник 2"/>
          <p:cNvSpPr/>
          <p:nvPr/>
        </p:nvSpPr>
        <p:spPr>
          <a:xfrm>
            <a:off x="846306" y="6070060"/>
            <a:ext cx="3628417" cy="65175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580192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90575"/>
          </a:xfrm>
        </p:spPr>
        <p:txBody>
          <a:bodyPr/>
          <a:lstStyle/>
          <a:p>
            <a:pPr algn="ctr"/>
            <a:r>
              <a:rPr lang="ru-RU" dirty="0" smtClean="0"/>
              <a:t>Лечение кровотечений из ЖКТ</a:t>
            </a:r>
            <a:endParaRPr lang="ru-RU" dirty="0"/>
          </a:p>
        </p:txBody>
      </p:sp>
      <p:sp>
        <p:nvSpPr>
          <p:cNvPr id="3" name="Объект 2"/>
          <p:cNvSpPr>
            <a:spLocks noGrp="1"/>
          </p:cNvSpPr>
          <p:nvPr>
            <p:ph idx="1"/>
          </p:nvPr>
        </p:nvSpPr>
        <p:spPr>
          <a:xfrm>
            <a:off x="677334" y="1176676"/>
            <a:ext cx="8596668" cy="5506225"/>
          </a:xfrm>
        </p:spPr>
        <p:txBody>
          <a:bodyPr>
            <a:normAutofit lnSpcReduction="10000"/>
          </a:bodyPr>
          <a:lstStyle/>
          <a:p>
            <a:r>
              <a:rPr lang="ru-RU" b="1" u="sng" dirty="0" smtClean="0">
                <a:latin typeface="Times New Roman" panose="02020603050405020304" pitchFamily="18" charset="0"/>
                <a:cs typeface="Times New Roman" panose="02020603050405020304" pitchFamily="18" charset="0"/>
              </a:rPr>
              <a:t>Кислородотерапия </a:t>
            </a:r>
            <a:r>
              <a:rPr lang="ru-RU" dirty="0" smtClean="0">
                <a:latin typeface="Times New Roman" panose="02020603050405020304" pitchFamily="18" charset="0"/>
                <a:cs typeface="Times New Roman" panose="02020603050405020304" pitchFamily="18" charset="0"/>
              </a:rPr>
              <a:t>(при гипоксии);</a:t>
            </a:r>
            <a:endParaRPr lang="ru-RU" b="1" u="sng" dirty="0" smtClean="0">
              <a:latin typeface="Times New Roman" panose="02020603050405020304" pitchFamily="18" charset="0"/>
              <a:cs typeface="Times New Roman" panose="02020603050405020304" pitchFamily="18" charset="0"/>
            </a:endParaRPr>
          </a:p>
          <a:p>
            <a:r>
              <a:rPr lang="ru-RU" b="1" u="sng" dirty="0" smtClean="0">
                <a:latin typeface="Times New Roman" panose="02020603050405020304" pitchFamily="18" charset="0"/>
                <a:cs typeface="Times New Roman" panose="02020603050405020304" pitchFamily="18" charset="0"/>
              </a:rPr>
              <a:t>Эндоскопический гемостаз</a:t>
            </a:r>
          </a:p>
          <a:p>
            <a:pPr marL="0" indent="0">
              <a:buNone/>
            </a:pPr>
            <a:r>
              <a:rPr lang="ru-RU" dirty="0">
                <a:latin typeface="Times New Roman" panose="02020603050405020304" pitchFamily="18" charset="0"/>
                <a:cs typeface="Times New Roman" panose="02020603050405020304" pitchFamily="18" charset="0"/>
              </a:rPr>
              <a:t>• инъекционный гемостаз (воздействие гемостатическими и сосудосуживающими средствами, например раствором адреналина); </a:t>
            </a:r>
          </a:p>
          <a:p>
            <a:pPr marL="0" indent="0">
              <a:buNone/>
            </a:pPr>
            <a:r>
              <a:rPr lang="ru-RU" dirty="0">
                <a:latin typeface="Times New Roman" panose="02020603050405020304" pitchFamily="18" charset="0"/>
                <a:cs typeface="Times New Roman" panose="02020603050405020304" pitchFamily="18" charset="0"/>
              </a:rPr>
              <a:t>• диатермокоагуляция (моно- и биполярная); </a:t>
            </a:r>
          </a:p>
          <a:p>
            <a:pPr marL="0" indent="0">
              <a:buNone/>
            </a:pPr>
            <a:r>
              <a:rPr lang="ru-RU" dirty="0" smtClean="0">
                <a:latin typeface="Times New Roman" panose="02020603050405020304" pitchFamily="18" charset="0"/>
                <a:cs typeface="Times New Roman" panose="02020603050405020304" pitchFamily="18" charset="0"/>
              </a:rPr>
              <a:t>• лазерная </a:t>
            </a:r>
            <a:r>
              <a:rPr lang="ru-RU" dirty="0">
                <a:latin typeface="Times New Roman" panose="02020603050405020304" pitchFamily="18" charset="0"/>
                <a:cs typeface="Times New Roman" panose="02020603050405020304" pitchFamily="18" charset="0"/>
              </a:rPr>
              <a:t>коагуляция</a:t>
            </a:r>
            <a:r>
              <a:rPr lang="ru-RU" dirty="0" smtClean="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аргоно-плазменная </a:t>
            </a:r>
            <a:r>
              <a:rPr lang="ru-RU" dirty="0">
                <a:latin typeface="Times New Roman" panose="02020603050405020304" pitchFamily="18" charset="0"/>
                <a:cs typeface="Times New Roman" panose="02020603050405020304" pitchFamily="18" charset="0"/>
              </a:rPr>
              <a:t>коагуляция; </a:t>
            </a:r>
          </a:p>
          <a:p>
            <a:pPr marL="0" indent="0">
              <a:buNone/>
            </a:pPr>
            <a:r>
              <a:rPr lang="ru-RU" dirty="0">
                <a:latin typeface="Times New Roman" panose="02020603050405020304" pitchFamily="18" charset="0"/>
                <a:cs typeface="Times New Roman" panose="02020603050405020304" pitchFamily="18" charset="0"/>
              </a:rPr>
              <a:t>• клипирование (в том числе «триклип»); </a:t>
            </a:r>
          </a:p>
          <a:p>
            <a:pPr marL="0" indent="0">
              <a:buNone/>
            </a:pPr>
            <a:r>
              <a:rPr lang="ru-RU" dirty="0">
                <a:latin typeface="Times New Roman" panose="02020603050405020304" pitchFamily="18" charset="0"/>
                <a:cs typeface="Times New Roman" panose="02020603050405020304" pitchFamily="18" charset="0"/>
              </a:rPr>
              <a:t>• гемоспрей;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использование клеевых композиций; </a:t>
            </a:r>
          </a:p>
          <a:p>
            <a:pPr marL="0" indent="0">
              <a:buNone/>
            </a:pPr>
            <a:r>
              <a:rPr lang="ru-RU" dirty="0">
                <a:latin typeface="Times New Roman" panose="02020603050405020304" pitchFamily="18" charset="0"/>
                <a:cs typeface="Times New Roman" panose="02020603050405020304" pitchFamily="18" charset="0"/>
              </a:rPr>
              <a:t>• лигирование. </a:t>
            </a:r>
          </a:p>
          <a:p>
            <a:pPr marL="0" indent="0">
              <a:buNone/>
            </a:pPr>
            <a:r>
              <a:rPr lang="ru-RU" dirty="0" smtClean="0">
                <a:latin typeface="Times New Roman" panose="02020603050405020304" pitchFamily="18" charset="0"/>
                <a:cs typeface="Times New Roman" panose="02020603050405020304" pitchFamily="18" charset="0"/>
              </a:rPr>
              <a:t>*Инъекционный </a:t>
            </a:r>
            <a:r>
              <a:rPr lang="ru-RU" dirty="0">
                <a:latin typeface="Times New Roman" panose="02020603050405020304" pitchFamily="18" charset="0"/>
                <a:cs typeface="Times New Roman" panose="02020603050405020304" pitchFamily="18" charset="0"/>
              </a:rPr>
              <a:t>метод в качестве монотерапии неэффективен. </a:t>
            </a:r>
          </a:p>
          <a:p>
            <a:pPr marL="0" indent="0">
              <a:buNone/>
            </a:pPr>
            <a:r>
              <a:rPr lang="ru-RU" dirty="0" smtClean="0">
                <a:latin typeface="Times New Roman" panose="02020603050405020304" pitchFamily="18" charset="0"/>
                <a:cs typeface="Times New Roman" panose="02020603050405020304" pitchFamily="18" charset="0"/>
              </a:rPr>
              <a:t>*Методом </a:t>
            </a:r>
            <a:r>
              <a:rPr lang="ru-RU" dirty="0">
                <a:latin typeface="Times New Roman" panose="02020603050405020304" pitchFamily="18" charset="0"/>
                <a:cs typeface="Times New Roman" panose="02020603050405020304" pitchFamily="18" charset="0"/>
              </a:rPr>
              <a:t>выбора является комбинированный эндоскопический гемостаз: инъекционный метод + диатермокоагуляция (либо аргоно-плазменная коагуляция) или клипирование + клеевые композиции</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9057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71525"/>
          </a:xfrm>
        </p:spPr>
        <p:txBody>
          <a:bodyPr/>
          <a:lstStyle/>
          <a:p>
            <a:pPr algn="ctr"/>
            <a:r>
              <a:rPr lang="ru-RU" dirty="0" smtClean="0"/>
              <a:t>Лечение</a:t>
            </a:r>
            <a:endParaRPr lang="ru-RU" dirty="0"/>
          </a:p>
        </p:txBody>
      </p:sp>
      <p:sp>
        <p:nvSpPr>
          <p:cNvPr id="3" name="Объект 2"/>
          <p:cNvSpPr>
            <a:spLocks noGrp="1"/>
          </p:cNvSpPr>
          <p:nvPr>
            <p:ph idx="1"/>
          </p:nvPr>
        </p:nvSpPr>
        <p:spPr>
          <a:xfrm>
            <a:off x="753534" y="1284289"/>
            <a:ext cx="8596668" cy="5230811"/>
          </a:xfrm>
        </p:spPr>
        <p:txBody>
          <a:bodyPr/>
          <a:lstStyle/>
          <a:p>
            <a:r>
              <a:rPr lang="ru-RU" b="1" u="sng" dirty="0">
                <a:latin typeface="Times New Roman" panose="02020603050405020304" pitchFamily="18" charset="0"/>
                <a:cs typeface="Times New Roman" panose="02020603050405020304" pitchFamily="18" charset="0"/>
              </a:rPr>
              <a:t>Адекватная инфузионно-трансфузионная терапия </a:t>
            </a:r>
            <a:r>
              <a:rPr lang="ru-RU" dirty="0">
                <a:latin typeface="Times New Roman" panose="02020603050405020304" pitchFamily="18" charset="0"/>
                <a:cs typeface="Times New Roman" panose="02020603050405020304" pitchFamily="18" charset="0"/>
              </a:rPr>
              <a:t>(направленная на восполнение кровопотери, объёма ОЦК и стабилизацию гемодинамики</a:t>
            </a:r>
            <a:r>
              <a:rPr lang="ru-RU" dirty="0" smtClean="0">
                <a:latin typeface="Times New Roman" panose="02020603050405020304" pitchFamily="18" charset="0"/>
                <a:cs typeface="Times New Roman" panose="02020603050405020304" pitchFamily="18" charset="0"/>
              </a:rPr>
              <a:t>):</a:t>
            </a:r>
          </a:p>
          <a:p>
            <a:pPr>
              <a:buClrTx/>
              <a:buFont typeface="Arial" panose="020B0604020202020204" pitchFamily="34" charset="0"/>
              <a:buChar char="•"/>
            </a:pPr>
            <a:endParaRPr lang="ru-RU" u="sng" dirty="0" smtClean="0">
              <a:latin typeface="Times New Roman" panose="02020603050405020304" pitchFamily="18" charset="0"/>
              <a:cs typeface="Times New Roman" panose="02020603050405020304" pitchFamily="18" charset="0"/>
            </a:endParaRPr>
          </a:p>
          <a:p>
            <a:pPr>
              <a:buClrTx/>
              <a:buFont typeface="Arial" panose="020B0604020202020204" pitchFamily="34" charset="0"/>
              <a:buChar char="•"/>
            </a:pPr>
            <a:r>
              <a:rPr lang="ru-RU" u="sng" dirty="0" smtClean="0">
                <a:latin typeface="Times New Roman" panose="02020603050405020304" pitchFamily="18" charset="0"/>
                <a:cs typeface="Times New Roman" panose="02020603050405020304" pitchFamily="18" charset="0"/>
              </a:rPr>
              <a:t>Введение кристаллоидных растворов </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0,9 % раствор натрия хлорида, раствор Рингера, дисоль, трисоль, ацесоль, </a:t>
            </a:r>
            <a:r>
              <a:rPr lang="ru-RU" dirty="0" smtClean="0">
                <a:latin typeface="Times New Roman" panose="02020603050405020304" pitchFamily="18" charset="0"/>
                <a:cs typeface="Times New Roman" panose="02020603050405020304" pitchFamily="18" charset="0"/>
              </a:rPr>
              <a:t>лактасол);</a:t>
            </a:r>
          </a:p>
          <a:p>
            <a:pPr>
              <a:buClrTx/>
              <a:buFont typeface="Arial" panose="020B0604020202020204" pitchFamily="34" charset="0"/>
              <a:buChar char="•"/>
            </a:pPr>
            <a:endParaRPr lang="ru-RU" u="sng" dirty="0" smtClean="0">
              <a:latin typeface="Times New Roman" panose="02020603050405020304" pitchFamily="18" charset="0"/>
              <a:cs typeface="Times New Roman" panose="02020603050405020304" pitchFamily="18" charset="0"/>
            </a:endParaRPr>
          </a:p>
          <a:p>
            <a:pPr>
              <a:buClrTx/>
              <a:buFont typeface="Arial" panose="020B0604020202020204" pitchFamily="34" charset="0"/>
              <a:buChar char="•"/>
            </a:pPr>
            <a:r>
              <a:rPr lang="ru-RU" u="sng" dirty="0" smtClean="0">
                <a:latin typeface="Times New Roman" panose="02020603050405020304" pitchFamily="18" charset="0"/>
                <a:cs typeface="Times New Roman" panose="02020603050405020304" pitchFamily="18" charset="0"/>
              </a:rPr>
              <a:t>Введение коллоидных растворов </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полиглюкин, реополиглюкин, реоглюман, желатиноль, 6 и 10 % гидроксиэтилкрахмал (ГЭК</a:t>
            </a:r>
            <a:r>
              <a:rPr lang="ru-RU" dirty="0" smtClean="0">
                <a:latin typeface="Times New Roman" panose="02020603050405020304" pitchFamily="18" charset="0"/>
                <a:cs typeface="Times New Roman" panose="02020603050405020304" pitchFamily="18" charset="0"/>
              </a:rPr>
              <a:t>), альбумин);</a:t>
            </a:r>
          </a:p>
          <a:p>
            <a:pPr>
              <a:buClrTx/>
              <a:buFont typeface="Arial" panose="020B0604020202020204" pitchFamily="34" charset="0"/>
              <a:buChar char="•"/>
            </a:pPr>
            <a:endParaRPr lang="ru-RU" dirty="0" smtClean="0">
              <a:latin typeface="Times New Roman" panose="02020603050405020304" pitchFamily="18" charset="0"/>
              <a:cs typeface="Times New Roman" panose="02020603050405020304" pitchFamily="18" charset="0"/>
            </a:endParaRPr>
          </a:p>
          <a:p>
            <a:pPr>
              <a:buClrTx/>
              <a:buFont typeface="Arial" panose="020B0604020202020204" pitchFamily="34" charset="0"/>
              <a:buChar char="•"/>
            </a:pPr>
            <a:endParaRPr lang="ru-RU" dirty="0"/>
          </a:p>
          <a:p>
            <a:endParaRPr lang="ru-RU" dirty="0"/>
          </a:p>
        </p:txBody>
      </p:sp>
    </p:spTree>
    <p:extLst>
      <p:ext uri="{BB962C8B-B14F-4D97-AF65-F5344CB8AC3E}">
        <p14:creationId xmlns:p14="http://schemas.microsoft.com/office/powerpoint/2010/main" val="295718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1038225"/>
          </a:xfrm>
        </p:spPr>
        <p:txBody>
          <a:bodyPr>
            <a:normAutofit fontScale="90000"/>
          </a:bodyPr>
          <a:lstStyle/>
          <a:p>
            <a:pPr marL="457200" algn="ctr">
              <a:lnSpc>
                <a:spcPct val="107000"/>
              </a:lnSpc>
              <a:spcAft>
                <a:spcPts val="800"/>
              </a:spcAft>
            </a:pPr>
            <a:r>
              <a:rPr lang="ru-RU" dirty="0">
                <a:latin typeface="Times New Roman" panose="02020603050405020304" pitchFamily="18" charset="0"/>
                <a:ea typeface="Calibri" panose="020F0502020204030204" pitchFamily="34" charset="0"/>
                <a:cs typeface="Calibri" panose="020F0502020204030204" pitchFamily="34" charset="0"/>
              </a:rPr>
              <a:t>Схема инфузионной терапии в зависимости от степени кровопотери</a:t>
            </a:r>
            <a:br>
              <a:rPr lang="ru-RU" dirty="0">
                <a:latin typeface="Times New Roman" panose="02020603050405020304" pitchFamily="18" charset="0"/>
                <a:ea typeface="Calibri" panose="020F0502020204030204" pitchFamily="34" charset="0"/>
                <a:cs typeface="Calibri" panose="020F0502020204030204" pitchFamily="34" charset="0"/>
              </a:rPr>
            </a:br>
            <a:endParaRPr lang="ru-RU" dirty="0"/>
          </a:p>
        </p:txBody>
      </p:sp>
      <p:sp>
        <p:nvSpPr>
          <p:cNvPr id="3" name="Объект 2"/>
          <p:cNvSpPr>
            <a:spLocks noGrp="1"/>
          </p:cNvSpPr>
          <p:nvPr>
            <p:ph idx="1"/>
          </p:nvPr>
        </p:nvSpPr>
        <p:spPr>
          <a:xfrm>
            <a:off x="677334" y="1647825"/>
            <a:ext cx="8596668" cy="4886325"/>
          </a:xfrm>
        </p:spPr>
        <p:txBody>
          <a:bodyPr>
            <a:normAutofit fontScale="92500" lnSpcReduction="10000"/>
          </a:bodyPr>
          <a:lstStyle/>
          <a:p>
            <a:pPr marL="457200">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При </a:t>
            </a:r>
            <a:r>
              <a:rPr lang="ru-RU" dirty="0">
                <a:latin typeface="Times New Roman" panose="02020603050405020304" pitchFamily="18" charset="0"/>
                <a:ea typeface="Calibri" panose="020F0502020204030204" pitchFamily="34" charset="0"/>
                <a:cs typeface="Calibri" panose="020F0502020204030204" pitchFamily="34" charset="0"/>
              </a:rPr>
              <a:t>кровопотере 20 % ОЦК (до 1000 мл) коррекция заключается в инфузии кристаллоидных растворов в объеме 100–150 % от величины кровопотери, в том числе возможна инфузия коллоидов до 20 % общего объема. Трансфузия компонентов крови не показана</a:t>
            </a:r>
            <a:r>
              <a:rPr lang="ru-RU" dirty="0" smtClean="0">
                <a:latin typeface="Times New Roman" panose="02020603050405020304" pitchFamily="18" charset="0"/>
                <a:ea typeface="Calibri" panose="020F0502020204030204" pitchFamily="34" charset="0"/>
                <a:cs typeface="Calibri" panose="020F0502020204030204" pitchFamily="34" charset="0"/>
              </a:rPr>
              <a:t>.</a:t>
            </a:r>
            <a:endParaRPr lang="ru-RU" dirty="0">
              <a:latin typeface="Times New Roman" panose="02020603050405020304" pitchFamily="18" charset="0"/>
              <a:ea typeface="Calibri" panose="020F0502020204030204" pitchFamily="34" charset="0"/>
              <a:cs typeface="Calibri" panose="020F0502020204030204" pitchFamily="34" charset="0"/>
            </a:endParaRPr>
          </a:p>
          <a:p>
            <a:pPr marL="457200">
              <a:lnSpc>
                <a:spcPct val="107000"/>
              </a:lnSpc>
            </a:pPr>
            <a:r>
              <a:rPr lang="ru-RU" dirty="0">
                <a:latin typeface="Times New Roman" panose="02020603050405020304" pitchFamily="18" charset="0"/>
                <a:ea typeface="Calibri" panose="020F0502020204030204" pitchFamily="34" charset="0"/>
                <a:cs typeface="Calibri" panose="020F0502020204030204" pitchFamily="34" charset="0"/>
              </a:rPr>
              <a:t> </a:t>
            </a:r>
            <a:r>
              <a:rPr lang="ru-RU" dirty="0" smtClean="0">
                <a:latin typeface="Times New Roman" panose="02020603050405020304" pitchFamily="18" charset="0"/>
                <a:ea typeface="Calibri" panose="020F0502020204030204" pitchFamily="34" charset="0"/>
                <a:cs typeface="Calibri" panose="020F0502020204030204" pitchFamily="34" charset="0"/>
              </a:rPr>
              <a:t>При </a:t>
            </a:r>
            <a:r>
              <a:rPr lang="ru-RU" dirty="0">
                <a:latin typeface="Times New Roman" panose="02020603050405020304" pitchFamily="18" charset="0"/>
                <a:ea typeface="Calibri" panose="020F0502020204030204" pitchFamily="34" charset="0"/>
                <a:cs typeface="Calibri" panose="020F0502020204030204" pitchFamily="34" charset="0"/>
              </a:rPr>
              <a:t>кровопотере 20–30 % ОЦК (1000–1500 мл) производится инфузия кристаллоидов (до 60 % объема) и коллоидов (до 20 % объема), свежезамороженной плазмы (до 20 % объема) с общим объемом инфузии в 150–220 % от величины кровопотери. Трансфузия эритроцитарных сред не показана.  </a:t>
            </a:r>
          </a:p>
          <a:p>
            <a:pPr marL="457200">
              <a:lnSpc>
                <a:spcPct val="107000"/>
              </a:lnSpc>
              <a:spcAft>
                <a:spcPts val="800"/>
              </a:spcAft>
            </a:pPr>
            <a:r>
              <a:rPr lang="ru-RU" dirty="0" smtClean="0">
                <a:latin typeface="Times New Roman" panose="02020603050405020304" pitchFamily="18" charset="0"/>
                <a:ea typeface="Calibri" panose="020F0502020204030204" pitchFamily="34" charset="0"/>
                <a:cs typeface="Calibri" panose="020F0502020204030204" pitchFamily="34" charset="0"/>
              </a:rPr>
              <a:t>При </a:t>
            </a:r>
            <a:r>
              <a:rPr lang="ru-RU" dirty="0">
                <a:latin typeface="Times New Roman" panose="02020603050405020304" pitchFamily="18" charset="0"/>
                <a:ea typeface="Calibri" panose="020F0502020204030204" pitchFamily="34" charset="0"/>
                <a:cs typeface="Calibri" panose="020F0502020204030204" pitchFamily="34" charset="0"/>
              </a:rPr>
              <a:t>кровопотере 30–40 % ОЦК (1500–2000 мл и выше), гемоглобине 65–70 г/л и гематокрите 25–28 % показано переливание эритроцитарной массы или ЭМОЛТ, а по показаниям тромбоцитарной массы. На первом этапе производят инфузию коллоидных (до 30 % общего объема) и кристаллоидных растворов (до 20 % объема), затем проводят терапию анемии. Общий объем инфузии должен быть 220–300 % от величины кровопотери, в том числе до 20 % объема эритроцитарной массы и до 30 % Проведение гемотрансфузии показано при уровне гемоглобина менее 90 г/л. При дефиците факторов свёртывания крови показано переливание свежезамороженной плазмы. </a:t>
            </a:r>
          </a:p>
          <a:p>
            <a:endParaRPr lang="ru-RU" dirty="0"/>
          </a:p>
        </p:txBody>
      </p:sp>
    </p:spTree>
    <p:extLst>
      <p:ext uri="{BB962C8B-B14F-4D97-AF65-F5344CB8AC3E}">
        <p14:creationId xmlns:p14="http://schemas.microsoft.com/office/powerpoint/2010/main" val="691714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94035"/>
            <a:ext cx="8596668" cy="586902"/>
          </a:xfrm>
        </p:spPr>
        <p:txBody>
          <a:bodyPr>
            <a:normAutofit fontScale="90000"/>
          </a:bodyPr>
          <a:lstStyle/>
          <a:p>
            <a:pPr algn="ctr"/>
            <a:r>
              <a:rPr lang="ru-RU" dirty="0" smtClean="0"/>
              <a:t>Лечение</a:t>
            </a:r>
            <a:endParaRPr lang="ru-RU" dirty="0"/>
          </a:p>
        </p:txBody>
      </p:sp>
      <p:sp>
        <p:nvSpPr>
          <p:cNvPr id="3" name="Объект 2"/>
          <p:cNvSpPr>
            <a:spLocks noGrp="1"/>
          </p:cNvSpPr>
          <p:nvPr>
            <p:ph idx="1"/>
          </p:nvPr>
        </p:nvSpPr>
        <p:spPr>
          <a:xfrm>
            <a:off x="375776" y="680937"/>
            <a:ext cx="9466791" cy="6429982"/>
          </a:xfrm>
        </p:spPr>
        <p:txBody>
          <a:bodyPr>
            <a:normAutofit/>
          </a:bodyPr>
          <a:lstStyle/>
          <a:p>
            <a:pPr algn="just"/>
            <a:r>
              <a:rPr lang="ru-RU" b="1" u="sng" dirty="0" err="1" smtClean="0">
                <a:latin typeface="Times New Roman" panose="02020603050405020304" pitchFamily="18" charset="0"/>
                <a:cs typeface="Times New Roman" panose="02020603050405020304" pitchFamily="18" charset="0"/>
              </a:rPr>
              <a:t>Вазопрессоры</a:t>
            </a:r>
            <a:r>
              <a:rPr lang="ru-RU"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ea typeface="Calibri" panose="020F0502020204030204" pitchFamily="34" charset="0"/>
                <a:cs typeface="Times New Roman" panose="02020603050405020304" pitchFamily="18" charset="0"/>
              </a:rPr>
              <a:t>показаны </a:t>
            </a:r>
            <a:r>
              <a:rPr lang="ru-RU" dirty="0">
                <a:latin typeface="Times New Roman" panose="02020603050405020304" pitchFamily="18" charset="0"/>
                <a:ea typeface="Calibri" panose="020F0502020204030204" pitchFamily="34" charset="0"/>
                <a:cs typeface="Times New Roman" panose="02020603050405020304" pitchFamily="18" charset="0"/>
              </a:rPr>
              <a:t>при недостаточной </a:t>
            </a:r>
            <a:r>
              <a:rPr lang="ru-RU" dirty="0" smtClean="0">
                <a:latin typeface="Times New Roman" panose="02020603050405020304" pitchFamily="18" charset="0"/>
                <a:ea typeface="Calibri" panose="020F0502020204030204" pitchFamily="34" charset="0"/>
                <a:cs typeface="Times New Roman" panose="02020603050405020304" pitchFamily="18" charset="0"/>
              </a:rPr>
              <a:t>эффективности инфузионнотрансфузионной терапии):</a:t>
            </a:r>
          </a:p>
          <a:p>
            <a:pPr algn="just">
              <a:buClrTx/>
              <a:buFont typeface="Arial" panose="020B0604020202020204" pitchFamily="34" charset="0"/>
              <a:buChar char="•"/>
            </a:pPr>
            <a:r>
              <a:rPr lang="ru-RU" u="sng" dirty="0">
                <a:latin typeface="Times New Roman" panose="02020603050405020304" pitchFamily="18" charset="0"/>
                <a:ea typeface="Calibri" panose="020F0502020204030204" pitchFamily="34" charset="0"/>
                <a:cs typeface="Times New Roman" panose="02020603050405020304" pitchFamily="18" charset="0"/>
              </a:rPr>
              <a:t>допамин </a:t>
            </a:r>
            <a:r>
              <a:rPr lang="ru-RU" u="sng" dirty="0" smtClean="0">
                <a:latin typeface="Times New Roman" panose="02020603050405020304" pitchFamily="18" charset="0"/>
                <a:ea typeface="Calibri" panose="020F0502020204030204" pitchFamily="34" charset="0"/>
                <a:cs typeface="Times New Roman" panose="02020603050405020304" pitchFamily="18" charset="0"/>
              </a:rPr>
              <a:t>(в дозе 5-15 мкг/кг/мин)</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smtClean="0">
                <a:latin typeface="Times New Roman" panose="02020603050405020304" pitchFamily="18" charset="0"/>
                <a:ea typeface="Calibri" panose="020F0502020204030204" pitchFamily="34" charset="0"/>
                <a:cs typeface="Times New Roman" panose="02020603050405020304" pitchFamily="18" charset="0"/>
              </a:rPr>
              <a:t>– </a:t>
            </a:r>
            <a:r>
              <a:rPr lang="ru-RU" dirty="0" err="1" smtClean="0">
                <a:latin typeface="Times New Roman" panose="02020603050405020304" pitchFamily="18" charset="0"/>
                <a:ea typeface="Calibri" panose="020F0502020204030204" pitchFamily="34" charset="0"/>
                <a:cs typeface="Times New Roman" panose="02020603050405020304" pitchFamily="18" charset="0"/>
              </a:rPr>
              <a:t>повышаает</a:t>
            </a:r>
            <a:r>
              <a:rPr lang="ru-RU" dirty="0" smtClean="0">
                <a:latin typeface="Times New Roman" panose="02020603050405020304" pitchFamily="18" charset="0"/>
                <a:ea typeface="Calibri" panose="020F0502020204030204" pitchFamily="34" charset="0"/>
                <a:cs typeface="Times New Roman" panose="02020603050405020304" pitchFamily="18" charset="0"/>
              </a:rPr>
              <a:t> сократимость миокарда без повышения </a:t>
            </a:r>
            <a:r>
              <a:rPr lang="ru-RU" dirty="0">
                <a:latin typeface="Times New Roman" panose="02020603050405020304" pitchFamily="18" charset="0"/>
                <a:ea typeface="Calibri" panose="020F0502020204030204" pitchFamily="34" charset="0"/>
                <a:cs typeface="Times New Roman" panose="02020603050405020304" pitchFamily="18" charset="0"/>
              </a:rPr>
              <a:t>потребления </a:t>
            </a:r>
            <a:r>
              <a:rPr lang="ru-RU" dirty="0" smtClean="0">
                <a:latin typeface="Times New Roman" panose="02020603050405020304" pitchFamily="18" charset="0"/>
                <a:ea typeface="Calibri" panose="020F0502020204030204" pitchFamily="34" charset="0"/>
                <a:cs typeface="Times New Roman" panose="02020603050405020304" pitchFamily="18" charset="0"/>
              </a:rPr>
              <a:t>кислорода, но имеет аритмогенный эффект и стимулирует тахикардию;</a:t>
            </a:r>
            <a:endParaRPr lang="ru-RU" u="sng"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buClrTx/>
              <a:buFont typeface="Arial" panose="020B0604020202020204" pitchFamily="34" charset="0"/>
              <a:buChar char="•"/>
            </a:pPr>
            <a:r>
              <a:rPr lang="ru-RU" u="sng" dirty="0" smtClean="0">
                <a:latin typeface="Times New Roman" panose="02020603050405020304" pitchFamily="18" charset="0"/>
                <a:cs typeface="Times New Roman" panose="02020603050405020304" pitchFamily="18" charset="0"/>
              </a:rPr>
              <a:t>адреналин (</a:t>
            </a:r>
            <a:r>
              <a:rPr lang="en-US" u="sng" dirty="0" smtClean="0">
                <a:latin typeface="Times New Roman" panose="02020603050405020304" pitchFamily="18" charset="0"/>
                <a:cs typeface="Times New Roman" panose="02020603050405020304" pitchFamily="18" charset="0"/>
              </a:rPr>
              <a:t>0,1</a:t>
            </a:r>
            <a:r>
              <a:rPr lang="en-US" u="sng" dirty="0">
                <a:latin typeface="Times New Roman" panose="02020603050405020304" pitchFamily="18" charset="0"/>
                <a:cs typeface="Times New Roman" panose="02020603050405020304" pitchFamily="18" charset="0"/>
              </a:rPr>
              <a:t>% - 1 </a:t>
            </a:r>
            <a:r>
              <a:rPr lang="en-US" u="sng" dirty="0" smtClean="0">
                <a:latin typeface="Times New Roman" panose="02020603050405020304" pitchFamily="18" charset="0"/>
                <a:cs typeface="Times New Roman" panose="02020603050405020304" pitchFamily="18" charset="0"/>
              </a:rPr>
              <a:t>ml</a:t>
            </a:r>
            <a:r>
              <a:rPr lang="ru-RU" u="sng" dirty="0" smtClean="0">
                <a:latin typeface="Times New Roman" panose="02020603050405020304" pitchFamily="18" charset="0"/>
                <a:cs typeface="Times New Roman" panose="02020603050405020304" pitchFamily="18" charset="0"/>
              </a:rPr>
              <a:t>, </a:t>
            </a:r>
            <a:r>
              <a:rPr lang="ru-RU" u="sng" dirty="0">
                <a:latin typeface="Times New Roman" panose="02020603050405020304" pitchFamily="18" charset="0"/>
                <a:cs typeface="Times New Roman" panose="02020603050405020304" pitchFamily="18" charset="0"/>
              </a:rPr>
              <a:t>скорость введения 2-10 мкг/мин) </a:t>
            </a:r>
            <a:r>
              <a:rPr lang="ru-RU" dirty="0" smtClean="0">
                <a:latin typeface="Times New Roman" panose="02020603050405020304" pitchFamily="18" charset="0"/>
                <a:cs typeface="Times New Roman" panose="02020603050405020304" pitchFamily="18" charset="0"/>
              </a:rPr>
              <a:t>, препарат выбора при нарастании </a:t>
            </a:r>
            <a:r>
              <a:rPr lang="ru-RU" dirty="0">
                <a:latin typeface="Times New Roman" panose="02020603050405020304" pitchFamily="18" charset="0"/>
                <a:cs typeface="Times New Roman" panose="02020603050405020304" pitchFamily="18" charset="0"/>
              </a:rPr>
              <a:t>надпочечниковой </a:t>
            </a:r>
            <a:r>
              <a:rPr lang="ru-RU" dirty="0" smtClean="0">
                <a:latin typeface="Times New Roman" panose="02020603050405020304" pitchFamily="18" charset="0"/>
                <a:cs typeface="Times New Roman" panose="02020603050405020304" pitchFamily="18" charset="0"/>
              </a:rPr>
              <a:t>недостаточности, увеличивает сердечный выброс и сосудистый тонус;</a:t>
            </a:r>
          </a:p>
          <a:p>
            <a:pPr algn="just">
              <a:buClrTx/>
              <a:buFont typeface="Arial" panose="020B0604020202020204" pitchFamily="34" charset="0"/>
              <a:buChar char="•"/>
            </a:pPr>
            <a:r>
              <a:rPr lang="ru-RU" u="sng" dirty="0">
                <a:latin typeface="Times New Roman" panose="02020603050405020304" pitchFamily="18" charset="0"/>
                <a:cs typeface="Times New Roman" panose="02020603050405020304" pitchFamily="18" charset="0"/>
              </a:rPr>
              <a:t>н</a:t>
            </a:r>
            <a:r>
              <a:rPr lang="ru-RU" u="sng" dirty="0" smtClean="0">
                <a:latin typeface="Times New Roman" panose="02020603050405020304" pitchFamily="18" charset="0"/>
                <a:cs typeface="Times New Roman" panose="02020603050405020304" pitchFamily="18" charset="0"/>
              </a:rPr>
              <a:t>орадреналин (в дозе 0,01-5,0 </a:t>
            </a:r>
            <a:r>
              <a:rPr lang="ru-RU" u="sng" dirty="0">
                <a:latin typeface="Times New Roman" panose="02020603050405020304" pitchFamily="18" charset="0"/>
                <a:cs typeface="Times New Roman" panose="02020603050405020304" pitchFamily="18" charset="0"/>
              </a:rPr>
              <a:t>мкг/кг/мин</a:t>
            </a:r>
            <a:r>
              <a:rPr lang="ru-RU" u="sng" dirty="0" smtClean="0">
                <a:latin typeface="Times New Roman" panose="02020603050405020304" pitchFamily="18" charset="0"/>
                <a:cs typeface="Times New Roman" panose="02020603050405020304" pitchFamily="18" charset="0"/>
              </a:rPr>
              <a:t>) - </a:t>
            </a:r>
            <a:r>
              <a:rPr lang="ru-RU" dirty="0" smtClean="0">
                <a:latin typeface="Times New Roman" panose="02020603050405020304" pitchFamily="18" charset="0"/>
                <a:cs typeface="Times New Roman" panose="02020603050405020304" pitchFamily="18" charset="0"/>
              </a:rPr>
              <a:t> повышает </a:t>
            </a:r>
            <a:r>
              <a:rPr lang="ru-RU" dirty="0">
                <a:latin typeface="Times New Roman" panose="02020603050405020304" pitchFamily="18" charset="0"/>
                <a:cs typeface="Times New Roman" panose="02020603050405020304" pitchFamily="18" charset="0"/>
              </a:rPr>
              <a:t>АД, </a:t>
            </a:r>
            <a:r>
              <a:rPr lang="ru-RU" dirty="0" smtClean="0">
                <a:latin typeface="Times New Roman" panose="02020603050405020304" pitchFamily="18" charset="0"/>
                <a:cs typeface="Times New Roman" panose="02020603050405020304" pitchFamily="18" charset="0"/>
              </a:rPr>
              <a:t>на 10-15% увеличивает минутный </a:t>
            </a:r>
            <a:r>
              <a:rPr lang="ru-RU" dirty="0">
                <a:latin typeface="Times New Roman" panose="02020603050405020304" pitchFamily="18" charset="0"/>
                <a:cs typeface="Times New Roman" panose="02020603050405020304" pitchFamily="18" charset="0"/>
              </a:rPr>
              <a:t>и </a:t>
            </a:r>
            <a:r>
              <a:rPr lang="ru-RU" dirty="0" smtClean="0">
                <a:latin typeface="Times New Roman" panose="02020603050405020304" pitchFamily="18" charset="0"/>
                <a:cs typeface="Times New Roman" panose="02020603050405020304" pitchFamily="18" charset="0"/>
              </a:rPr>
              <a:t>ударный объёмы сердца</a:t>
            </a:r>
            <a:r>
              <a:rPr lang="ru-RU" dirty="0">
                <a:latin typeface="Times New Roman" panose="02020603050405020304" pitchFamily="18" charset="0"/>
                <a:cs typeface="Times New Roman" panose="02020603050405020304" pitchFamily="18" charset="0"/>
              </a:rPr>
              <a:t>;</a:t>
            </a:r>
            <a:r>
              <a:rPr lang="ru-RU" u="sng" dirty="0" smtClean="0">
                <a:latin typeface="Times New Roman" panose="02020603050405020304" pitchFamily="18" charset="0"/>
                <a:cs typeface="Times New Roman" panose="02020603050405020304" pitchFamily="18" charset="0"/>
              </a:rPr>
              <a:t> </a:t>
            </a:r>
          </a:p>
          <a:p>
            <a:pPr algn="just">
              <a:buClrTx/>
              <a:buFont typeface="Arial" panose="020B0604020202020204" pitchFamily="34" charset="0"/>
              <a:buChar char="•"/>
            </a:pPr>
            <a:r>
              <a:rPr lang="ru-RU" u="sng" dirty="0" smtClean="0">
                <a:latin typeface="Times New Roman" panose="02020603050405020304" pitchFamily="18" charset="0"/>
                <a:cs typeface="Times New Roman" panose="02020603050405020304" pitchFamily="18" charset="0"/>
              </a:rPr>
              <a:t>мезатон/ фенилэфрин  ( 0,5 </a:t>
            </a:r>
            <a:r>
              <a:rPr lang="ru-RU" u="sng" dirty="0">
                <a:latin typeface="Times New Roman" panose="02020603050405020304" pitchFamily="18" charset="0"/>
                <a:cs typeface="Times New Roman" panose="02020603050405020304" pitchFamily="18" charset="0"/>
              </a:rPr>
              <a:t>– 8 мкг/кг/мин) </a:t>
            </a:r>
            <a:r>
              <a:rPr lang="ru-RU" dirty="0" smtClean="0">
                <a:latin typeface="Times New Roman" panose="02020603050405020304" pitchFamily="18" charset="0"/>
                <a:cs typeface="Times New Roman" panose="02020603050405020304" pitchFamily="18" charset="0"/>
              </a:rPr>
              <a:t>- повышает АД без увеличения минутного </a:t>
            </a:r>
            <a:r>
              <a:rPr lang="ru-RU" dirty="0">
                <a:latin typeface="Times New Roman" panose="02020603050405020304" pitchFamily="18" charset="0"/>
                <a:cs typeface="Times New Roman" panose="02020603050405020304" pitchFamily="18" charset="0"/>
              </a:rPr>
              <a:t>объёма сердца и </a:t>
            </a:r>
            <a:r>
              <a:rPr lang="ru-RU" dirty="0" smtClean="0">
                <a:latin typeface="Times New Roman" panose="02020603050405020304" pitchFamily="18" charset="0"/>
                <a:cs typeface="Times New Roman" panose="02020603050405020304" pitchFamily="18" charset="0"/>
              </a:rPr>
              <a:t>снижает сердечный выброс </a:t>
            </a:r>
            <a:r>
              <a:rPr lang="ru-RU" dirty="0">
                <a:latin typeface="Times New Roman" panose="02020603050405020304" pitchFamily="18" charset="0"/>
                <a:cs typeface="Times New Roman" panose="02020603050405020304" pitchFamily="18" charset="0"/>
              </a:rPr>
              <a:t>в случае </a:t>
            </a:r>
            <a:r>
              <a:rPr lang="ru-RU" dirty="0" smtClean="0">
                <a:latin typeface="Times New Roman" panose="02020603050405020304" pitchFamily="18" charset="0"/>
                <a:cs typeface="Times New Roman" panose="02020603050405020304" pitchFamily="18" charset="0"/>
              </a:rPr>
              <a:t>гиповолемии,часто используют у пациентов с тахиаритмиями;</a:t>
            </a:r>
          </a:p>
          <a:p>
            <a:pPr algn="just">
              <a:buClrTx/>
              <a:buFont typeface="Arial" panose="020B0604020202020204" pitchFamily="34" charset="0"/>
              <a:buChar char="•"/>
            </a:pPr>
            <a:r>
              <a:rPr lang="ru-RU" u="sng" dirty="0">
                <a:latin typeface="Times New Roman" panose="02020603050405020304" pitchFamily="18" charset="0"/>
                <a:cs typeface="Times New Roman" panose="02020603050405020304" pitchFamily="18" charset="0"/>
              </a:rPr>
              <a:t>д</a:t>
            </a:r>
            <a:r>
              <a:rPr lang="ru-RU" u="sng" dirty="0" smtClean="0">
                <a:latin typeface="Times New Roman" panose="02020603050405020304" pitchFamily="18" charset="0"/>
                <a:cs typeface="Times New Roman" panose="02020603050405020304" pitchFamily="18" charset="0"/>
              </a:rPr>
              <a:t>обутамин (в </a:t>
            </a:r>
            <a:r>
              <a:rPr lang="ru-RU" u="sng" dirty="0">
                <a:latin typeface="Times New Roman" panose="02020603050405020304" pitchFamily="18" charset="0"/>
                <a:cs typeface="Times New Roman" panose="02020603050405020304" pitchFamily="18" charset="0"/>
              </a:rPr>
              <a:t>дозе 5 – 20 мкг\кг\мин</a:t>
            </a:r>
            <a:r>
              <a:rPr lang="ru-RU" u="sng"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 преимущественно повышает сердечный выброс;</a:t>
            </a:r>
            <a:endParaRPr lang="ru-RU" dirty="0">
              <a:latin typeface="Times New Roman" panose="02020603050405020304" pitchFamily="18" charset="0"/>
              <a:cs typeface="Times New Roman" panose="02020603050405020304" pitchFamily="18" charset="0"/>
            </a:endParaRPr>
          </a:p>
          <a:p>
            <a:pPr algn="just">
              <a:buClrTx/>
              <a:buFont typeface="Arial" panose="020B0604020202020204" pitchFamily="34" charset="0"/>
              <a:buChar char="•"/>
            </a:pPr>
            <a:r>
              <a:rPr lang="ru-RU" u="sng" dirty="0" smtClean="0">
                <a:latin typeface="Times New Roman" panose="02020603050405020304" pitchFamily="18" charset="0"/>
                <a:cs typeface="Times New Roman" panose="02020603050405020304" pitchFamily="18" charset="0"/>
              </a:rPr>
              <a:t>Вазопрессин/ </a:t>
            </a:r>
            <a:r>
              <a:rPr lang="ru-RU" u="sng" dirty="0" err="1" smtClean="0">
                <a:latin typeface="Times New Roman" panose="02020603050405020304" pitchFamily="18" charset="0"/>
                <a:cs typeface="Times New Roman" panose="02020603050405020304" pitchFamily="18" charset="0"/>
              </a:rPr>
              <a:t>терлипрессин</a:t>
            </a:r>
            <a:r>
              <a:rPr lang="ru-RU" u="sng" dirty="0" smtClean="0">
                <a:latin typeface="Times New Roman" panose="02020603050405020304" pitchFamily="18" charset="0"/>
                <a:cs typeface="Times New Roman" panose="02020603050405020304" pitchFamily="18" charset="0"/>
              </a:rPr>
              <a:t> (в дозе </a:t>
            </a:r>
            <a:r>
              <a:rPr lang="ru-RU" u="sng" dirty="0">
                <a:latin typeface="Times New Roman" panose="02020603050405020304" pitchFamily="18" charset="0"/>
                <a:cs typeface="Times New Roman" panose="02020603050405020304" pitchFamily="18" charset="0"/>
              </a:rPr>
              <a:t>0,01 – 0,04 </a:t>
            </a:r>
            <a:r>
              <a:rPr lang="ru-RU" u="sng" dirty="0" smtClean="0">
                <a:latin typeface="Times New Roman" panose="02020603050405020304" pitchFamily="18" charset="0"/>
                <a:cs typeface="Times New Roman" panose="02020603050405020304" pitchFamily="18" charset="0"/>
              </a:rPr>
              <a:t>ед/мин)- </a:t>
            </a:r>
            <a:r>
              <a:rPr lang="ru-RU" dirty="0" smtClean="0">
                <a:latin typeface="Times New Roman" panose="02020603050405020304" pitchFamily="18" charset="0"/>
                <a:cs typeface="Times New Roman" panose="02020603050405020304" pitchFamily="18" charset="0"/>
              </a:rPr>
              <a:t>повышает САД, возвращает </a:t>
            </a:r>
            <a:r>
              <a:rPr lang="ru-RU" dirty="0">
                <a:latin typeface="Times New Roman" panose="02020603050405020304" pitchFamily="18" charset="0"/>
                <a:cs typeface="Times New Roman" panose="02020603050405020304" pitchFamily="18" charset="0"/>
              </a:rPr>
              <a:t>тонус жидкостей организма к норме, </a:t>
            </a:r>
            <a:r>
              <a:rPr lang="ru-RU" dirty="0" smtClean="0">
                <a:latin typeface="Times New Roman" panose="02020603050405020304" pitchFamily="18" charset="0"/>
                <a:cs typeface="Times New Roman" panose="02020603050405020304" pitchFamily="18" charset="0"/>
              </a:rPr>
              <a:t>увеличивает диурез.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80811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74579"/>
            <a:ext cx="8596668" cy="635540"/>
          </a:xfrm>
        </p:spPr>
        <p:txBody>
          <a:bodyPr>
            <a:normAutofit fontScale="90000"/>
          </a:bodyPr>
          <a:lstStyle/>
          <a:p>
            <a:pPr algn="ctr"/>
            <a:r>
              <a:rPr lang="ru-RU" dirty="0" smtClean="0"/>
              <a:t>Лечение</a:t>
            </a:r>
            <a:endParaRPr lang="ru-RU" dirty="0"/>
          </a:p>
        </p:txBody>
      </p:sp>
      <p:sp>
        <p:nvSpPr>
          <p:cNvPr id="3" name="Объект 2"/>
          <p:cNvSpPr>
            <a:spLocks noGrp="1"/>
          </p:cNvSpPr>
          <p:nvPr>
            <p:ph idx="1"/>
          </p:nvPr>
        </p:nvSpPr>
        <p:spPr>
          <a:xfrm>
            <a:off x="385504" y="641453"/>
            <a:ext cx="10143066" cy="6060904"/>
          </a:xfrm>
        </p:spPr>
        <p:txBody>
          <a:bodyPr>
            <a:normAutofit/>
          </a:bodyPr>
          <a:lstStyle/>
          <a:p>
            <a:pPr algn="just"/>
            <a:r>
              <a:rPr lang="ru-RU" b="1" u="sng" dirty="0" smtClean="0">
                <a:latin typeface="Times New Roman" panose="02020603050405020304" pitchFamily="18" charset="0"/>
                <a:cs typeface="Times New Roman" panose="02020603050405020304" pitchFamily="18" charset="0"/>
              </a:rPr>
              <a:t>Гемостатики и ангиопротекторы:</a:t>
            </a:r>
          </a:p>
          <a:p>
            <a:pPr algn="just">
              <a:buClr>
                <a:schemeClr val="tx1"/>
              </a:buClr>
              <a:buFont typeface="Arial" panose="020B0604020202020204" pitchFamily="34" charset="0"/>
              <a:buChar char="•"/>
            </a:pPr>
            <a:r>
              <a:rPr lang="ru-RU" u="sng" dirty="0" smtClean="0">
                <a:latin typeface="Times New Roman" panose="02020603050405020304" pitchFamily="18" charset="0"/>
                <a:cs typeface="Times New Roman" panose="02020603050405020304" pitchFamily="18" charset="0"/>
              </a:rPr>
              <a:t>Дицинон</a:t>
            </a:r>
            <a:r>
              <a:rPr lang="ru-RU" u="sng" dirty="0">
                <a:latin typeface="Times New Roman" panose="02020603050405020304" pitchFamily="18" charset="0"/>
                <a:cs typeface="Times New Roman" panose="02020603050405020304" pitchFamily="18" charset="0"/>
              </a:rPr>
              <a:t> (этамзилат, </a:t>
            </a:r>
            <a:r>
              <a:rPr lang="ru-RU" u="sng" dirty="0" smtClean="0">
                <a:latin typeface="Times New Roman" panose="02020603050405020304" pitchFamily="18" charset="0"/>
                <a:cs typeface="Times New Roman" panose="02020603050405020304" pitchFamily="18" charset="0"/>
              </a:rPr>
              <a:t>циклонамид) </a:t>
            </a:r>
            <a:r>
              <a:rPr lang="ru-RU" dirty="0" smtClean="0">
                <a:latin typeface="Times New Roman" panose="02020603050405020304" pitchFamily="18" charset="0"/>
                <a:cs typeface="Times New Roman" panose="02020603050405020304" pitchFamily="18" charset="0"/>
              </a:rPr>
              <a:t>при </a:t>
            </a:r>
            <a:r>
              <a:rPr lang="ru-RU" dirty="0">
                <a:latin typeface="Times New Roman" panose="02020603050405020304" pitchFamily="18" charset="0"/>
                <a:cs typeface="Times New Roman" panose="02020603050405020304" pitchFamily="18" charset="0"/>
              </a:rPr>
              <a:t>в/в </a:t>
            </a:r>
            <a:r>
              <a:rPr lang="ru-RU" dirty="0" smtClean="0">
                <a:latin typeface="Times New Roman" panose="02020603050405020304" pitchFamily="18" charset="0"/>
                <a:cs typeface="Times New Roman" panose="02020603050405020304" pitchFamily="18" charset="0"/>
              </a:rPr>
              <a:t>введении действие  </a:t>
            </a:r>
            <a:r>
              <a:rPr lang="ru-RU" dirty="0">
                <a:latin typeface="Times New Roman" panose="02020603050405020304" pitchFamily="18" charset="0"/>
                <a:cs typeface="Times New Roman" panose="02020603050405020304" pitchFamily="18" charset="0"/>
              </a:rPr>
              <a:t>начинается через 5—15 мин., максимальный эффект наступает через 1—2 ч, действие длится 4—6 ч и более. </a:t>
            </a:r>
          </a:p>
          <a:p>
            <a:pPr marL="0" indent="0" algn="just">
              <a:buClr>
                <a:schemeClr val="tx1"/>
              </a:buClr>
              <a:buNone/>
            </a:pPr>
            <a:r>
              <a:rPr lang="ru-RU" dirty="0" smtClean="0">
                <a:latin typeface="Times New Roman" panose="02020603050405020304" pitchFamily="18" charset="0"/>
                <a:cs typeface="Times New Roman" panose="02020603050405020304" pitchFamily="18" charset="0"/>
              </a:rPr>
              <a:t>      Вводят </a:t>
            </a:r>
            <a:r>
              <a:rPr lang="ru-RU" dirty="0">
                <a:latin typeface="Times New Roman" panose="02020603050405020304" pitchFamily="18" charset="0"/>
                <a:cs typeface="Times New Roman" panose="02020603050405020304" pitchFamily="18" charset="0"/>
              </a:rPr>
              <a:t>в/в 2—4 мл 12,5% р-</a:t>
            </a:r>
            <a:r>
              <a:rPr lang="ru-RU" dirty="0" err="1">
                <a:latin typeface="Times New Roman" panose="02020603050405020304" pitchFamily="18" charset="0"/>
                <a:cs typeface="Times New Roman" panose="02020603050405020304" pitchFamily="18" charset="0"/>
              </a:rPr>
              <a:t>ра</a:t>
            </a:r>
            <a:r>
              <a:rPr lang="ru-RU" dirty="0">
                <a:latin typeface="Times New Roman" panose="02020603050405020304" pitchFamily="18" charset="0"/>
                <a:cs typeface="Times New Roman" panose="02020603050405020304" pitchFamily="18" charset="0"/>
              </a:rPr>
              <a:t>, затем через каждые 4—6 ч по 2 мл. </a:t>
            </a:r>
            <a:r>
              <a:rPr lang="ru-RU" dirty="0" smtClean="0">
                <a:latin typeface="Times New Roman" panose="02020603050405020304" pitchFamily="18" charset="0"/>
                <a:cs typeface="Times New Roman" panose="02020603050405020304" pitchFamily="18" charset="0"/>
              </a:rPr>
              <a:t>Можно </a:t>
            </a:r>
            <a:r>
              <a:rPr lang="ru-RU" dirty="0">
                <a:latin typeface="Times New Roman" panose="02020603050405020304" pitchFamily="18" charset="0"/>
                <a:cs typeface="Times New Roman" panose="02020603050405020304" pitchFamily="18" charset="0"/>
              </a:rPr>
              <a:t>вводить в/в капельно, добавляя к обычным растворам для </a:t>
            </a:r>
            <a:r>
              <a:rPr lang="ru-RU" dirty="0" smtClean="0">
                <a:latin typeface="Times New Roman" panose="02020603050405020304" pitchFamily="18" charset="0"/>
                <a:cs typeface="Times New Roman" panose="02020603050405020304" pitchFamily="18" charset="0"/>
              </a:rPr>
              <a:t>инфузий.</a:t>
            </a:r>
          </a:p>
          <a:p>
            <a:pPr algn="just">
              <a:buClr>
                <a:schemeClr val="tx1"/>
              </a:buClr>
              <a:buFont typeface="Arial" panose="020B0604020202020204" pitchFamily="34" charset="0"/>
              <a:buChar char="•"/>
            </a:pPr>
            <a:endParaRPr lang="ru-RU" u="sng" dirty="0" smtClean="0">
              <a:latin typeface="Times New Roman" panose="02020603050405020304" pitchFamily="18" charset="0"/>
              <a:cs typeface="Times New Roman" panose="02020603050405020304" pitchFamily="18" charset="0"/>
            </a:endParaRPr>
          </a:p>
          <a:p>
            <a:pPr algn="just">
              <a:buClr>
                <a:schemeClr val="tx1"/>
              </a:buClr>
              <a:buFont typeface="Arial" panose="020B0604020202020204" pitchFamily="34" charset="0"/>
              <a:buChar char="•"/>
            </a:pPr>
            <a:r>
              <a:rPr lang="ru-RU" u="sng" dirty="0" smtClean="0">
                <a:latin typeface="Times New Roman" panose="02020603050405020304" pitchFamily="18" charset="0"/>
                <a:cs typeface="Times New Roman" panose="02020603050405020304" pitchFamily="18" charset="0"/>
              </a:rPr>
              <a:t>5</a:t>
            </a:r>
            <a:r>
              <a:rPr lang="ru-RU" u="sng" dirty="0">
                <a:latin typeface="Times New Roman" panose="02020603050405020304" pitchFamily="18" charset="0"/>
                <a:cs typeface="Times New Roman" panose="02020603050405020304" pitchFamily="18" charset="0"/>
              </a:rPr>
              <a:t>% </a:t>
            </a:r>
            <a:r>
              <a:rPr lang="ru-RU" u="sng" dirty="0" smtClean="0">
                <a:latin typeface="Times New Roman" panose="02020603050405020304" pitchFamily="18" charset="0"/>
                <a:cs typeface="Times New Roman" panose="02020603050405020304" pitchFamily="18" charset="0"/>
              </a:rPr>
              <a:t>р-р эпсилон-аминокапроновая кислота (</a:t>
            </a:r>
            <a:r>
              <a:rPr lang="ru-RU" dirty="0" smtClean="0">
                <a:latin typeface="Times New Roman" panose="02020603050405020304" pitchFamily="18" charset="0"/>
                <a:cs typeface="Times New Roman" panose="02020603050405020304" pitchFamily="18" charset="0"/>
              </a:rPr>
              <a:t>по </a:t>
            </a:r>
            <a:r>
              <a:rPr lang="ru-RU" dirty="0">
                <a:latin typeface="Times New Roman" panose="02020603050405020304" pitchFamily="18" charset="0"/>
                <a:cs typeface="Times New Roman" panose="02020603050405020304" pitchFamily="18" charset="0"/>
              </a:rPr>
              <a:t>100 мл через каждые 4 </a:t>
            </a:r>
            <a:r>
              <a:rPr lang="ru-RU" dirty="0" smtClean="0">
                <a:latin typeface="Times New Roman" panose="02020603050405020304" pitchFamily="18" charset="0"/>
                <a:cs typeface="Times New Roman" panose="02020603050405020304" pitchFamily="18" charset="0"/>
              </a:rPr>
              <a:t>часа)</a:t>
            </a:r>
          </a:p>
          <a:p>
            <a:pPr algn="just">
              <a:buClr>
                <a:schemeClr val="tx1"/>
              </a:buClr>
              <a:buFont typeface="Arial" panose="020B0604020202020204" pitchFamily="34" charset="0"/>
              <a:buChar char="•"/>
            </a:pPr>
            <a:endParaRPr lang="ru-RU" u="sng" dirty="0" smtClean="0">
              <a:latin typeface="Times New Roman" panose="02020603050405020304" pitchFamily="18" charset="0"/>
              <a:cs typeface="Times New Roman" panose="02020603050405020304" pitchFamily="18" charset="0"/>
            </a:endParaRPr>
          </a:p>
          <a:p>
            <a:pPr algn="just">
              <a:buClr>
                <a:schemeClr val="tx1"/>
              </a:buClr>
              <a:buFont typeface="Arial" panose="020B0604020202020204" pitchFamily="34" charset="0"/>
              <a:buChar char="•"/>
            </a:pPr>
            <a:r>
              <a:rPr lang="ru-RU" u="sng" dirty="0" smtClean="0">
                <a:latin typeface="Times New Roman" panose="02020603050405020304" pitchFamily="18" charset="0"/>
                <a:cs typeface="Times New Roman" panose="02020603050405020304" pitchFamily="18" charset="0"/>
              </a:rPr>
              <a:t>Викасол</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(в/м введение 1% или 0,3% </a:t>
            </a:r>
            <a:r>
              <a:rPr lang="ru-RU" dirty="0" smtClean="0">
                <a:latin typeface="Times New Roman" panose="02020603050405020304" pitchFamily="18" charset="0"/>
                <a:cs typeface="Times New Roman" panose="02020603050405020304" pitchFamily="18" charset="0"/>
              </a:rPr>
              <a:t>р-</a:t>
            </a:r>
            <a:r>
              <a:rPr lang="ru-RU" dirty="0" err="1" smtClean="0">
                <a:latin typeface="Times New Roman" panose="02020603050405020304" pitchFamily="18" charset="0"/>
                <a:cs typeface="Times New Roman" panose="02020603050405020304" pitchFamily="18" charset="0"/>
              </a:rPr>
              <a:t>ра</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(соответственно, 1—2 и 3—5 мл). </a:t>
            </a:r>
            <a:r>
              <a:rPr lang="ru-RU" dirty="0" smtClean="0">
                <a:latin typeface="Times New Roman" panose="02020603050405020304" pitchFamily="18" charset="0"/>
                <a:cs typeface="Times New Roman" panose="02020603050405020304" pitchFamily="18" charset="0"/>
              </a:rPr>
              <a:t>Начинает </a:t>
            </a:r>
            <a:r>
              <a:rPr lang="ru-RU" dirty="0">
                <a:latin typeface="Times New Roman" panose="02020603050405020304" pitchFamily="18" charset="0"/>
                <a:cs typeface="Times New Roman" panose="02020603050405020304" pitchFamily="18" charset="0"/>
              </a:rPr>
              <a:t>оказывать гемостатический эффект через 12—18 ч после </a:t>
            </a:r>
            <a:r>
              <a:rPr lang="ru-RU" dirty="0" smtClean="0">
                <a:latin typeface="Times New Roman" panose="02020603050405020304" pitchFamily="18" charset="0"/>
                <a:cs typeface="Times New Roman" panose="02020603050405020304" pitchFamily="18" charset="0"/>
              </a:rPr>
              <a:t>введения.</a:t>
            </a:r>
          </a:p>
          <a:p>
            <a:pPr algn="just">
              <a:buClr>
                <a:schemeClr val="tx1"/>
              </a:buClr>
              <a:buFont typeface="Arial" panose="020B0604020202020204" pitchFamily="34" charset="0"/>
              <a:buChar char="•"/>
            </a:pPr>
            <a:endParaRPr lang="ru-RU" u="sng" dirty="0" smtClean="0">
              <a:latin typeface="Times New Roman" panose="02020603050405020304" pitchFamily="18" charset="0"/>
              <a:cs typeface="Times New Roman" panose="02020603050405020304" pitchFamily="18" charset="0"/>
            </a:endParaRPr>
          </a:p>
          <a:p>
            <a:pPr algn="just">
              <a:buClr>
                <a:schemeClr val="tx1"/>
              </a:buClr>
              <a:buFont typeface="Arial" panose="020B0604020202020204" pitchFamily="34" charset="0"/>
              <a:buChar char="•"/>
            </a:pPr>
            <a:r>
              <a:rPr lang="ru-RU" u="sng" dirty="0" smtClean="0">
                <a:latin typeface="Times New Roman" panose="02020603050405020304" pitchFamily="18" charset="0"/>
                <a:cs typeface="Times New Roman" panose="02020603050405020304" pitchFamily="18" charset="0"/>
              </a:rPr>
              <a:t>Серотонин</a:t>
            </a:r>
            <a:r>
              <a:rPr lang="ru-RU"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0,01 - 1 </a:t>
            </a:r>
            <a:r>
              <a:rPr lang="en-US" dirty="0" smtClean="0">
                <a:latin typeface="Times New Roman" panose="02020603050405020304" pitchFamily="18" charset="0"/>
                <a:cs typeface="Times New Roman" panose="02020603050405020304" pitchFamily="18" charset="0"/>
              </a:rPr>
              <a:t>ml</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повышает </a:t>
            </a:r>
            <a:r>
              <a:rPr lang="ru-RU" dirty="0">
                <a:latin typeface="Times New Roman" panose="02020603050405020304" pitchFamily="18" charset="0"/>
                <a:cs typeface="Times New Roman" panose="02020603050405020304" pitchFamily="18" charset="0"/>
              </a:rPr>
              <a:t>агрегацию тромбоцитов и </a:t>
            </a:r>
            <a:r>
              <a:rPr lang="ru-RU" dirty="0" smtClean="0">
                <a:latin typeface="Times New Roman" panose="02020603050405020304" pitchFamily="18" charset="0"/>
                <a:cs typeface="Times New Roman" panose="02020603050405020304" pitchFamily="18" charset="0"/>
              </a:rPr>
              <a:t>укорачивает </a:t>
            </a:r>
            <a:r>
              <a:rPr lang="ru-RU" dirty="0">
                <a:latin typeface="Times New Roman" panose="02020603050405020304" pitchFamily="18" charset="0"/>
                <a:cs typeface="Times New Roman" panose="02020603050405020304" pitchFamily="18" charset="0"/>
              </a:rPr>
              <a:t>время кровотечения; вызывает сужение сосудов почек и оказывает антидиуретическое </a:t>
            </a:r>
            <a:r>
              <a:rPr lang="ru-RU" dirty="0" smtClean="0">
                <a:latin typeface="Times New Roman" panose="02020603050405020304" pitchFamily="18" charset="0"/>
                <a:cs typeface="Times New Roman" panose="02020603050405020304" pitchFamily="18" charset="0"/>
              </a:rPr>
              <a:t>действие.</a:t>
            </a:r>
          </a:p>
          <a:p>
            <a:pPr marL="0" indent="0" algn="just">
              <a:buClr>
                <a:schemeClr val="tx1"/>
              </a:buClr>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u="sng" dirty="0" smtClean="0">
                <a:latin typeface="Times New Roman" panose="02020603050405020304" pitchFamily="18" charset="0"/>
                <a:cs typeface="Times New Roman" panose="02020603050405020304" pitchFamily="18" charset="0"/>
              </a:rPr>
              <a:t>Водят в/в капельно: </a:t>
            </a:r>
            <a:r>
              <a:rPr lang="ru-RU" u="sng" dirty="0">
                <a:latin typeface="Times New Roman" panose="02020603050405020304" pitchFamily="18" charset="0"/>
                <a:cs typeface="Times New Roman" panose="02020603050405020304" pitchFamily="18" charset="0"/>
              </a:rPr>
              <a:t>5-10 мг разводят в 100-150 мл 0.9% раствора натрия хлорида</a:t>
            </a:r>
            <a:endParaRPr lang="ru-RU" u="sng"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07705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1615" y="0"/>
            <a:ext cx="8596668" cy="762000"/>
          </a:xfrm>
        </p:spPr>
        <p:txBody>
          <a:bodyPr/>
          <a:lstStyle/>
          <a:p>
            <a:pPr algn="ctr"/>
            <a:r>
              <a:rPr lang="ru-RU" dirty="0" smtClean="0"/>
              <a:t>Лечение</a:t>
            </a:r>
            <a:endParaRPr lang="ru-RU" dirty="0"/>
          </a:p>
        </p:txBody>
      </p:sp>
      <p:sp>
        <p:nvSpPr>
          <p:cNvPr id="3" name="Объект 2"/>
          <p:cNvSpPr>
            <a:spLocks noGrp="1"/>
          </p:cNvSpPr>
          <p:nvPr>
            <p:ph idx="1"/>
          </p:nvPr>
        </p:nvSpPr>
        <p:spPr>
          <a:xfrm>
            <a:off x="618969" y="627974"/>
            <a:ext cx="8596668" cy="5772826"/>
          </a:xfrm>
        </p:spPr>
        <p:txBody>
          <a:bodyPr>
            <a:normAutofit/>
          </a:bodyPr>
          <a:lstStyle/>
          <a:p>
            <a:pPr lvl="0" algn="just">
              <a:buClr>
                <a:srgbClr val="90C226"/>
              </a:buClr>
            </a:pPr>
            <a:r>
              <a:rPr lang="ru-RU" b="1" u="sng" dirty="0">
                <a:solidFill>
                  <a:prstClr val="black">
                    <a:lumMod val="75000"/>
                    <a:lumOff val="25000"/>
                  </a:prstClr>
                </a:solidFill>
                <a:latin typeface="Times New Roman" panose="02020603050405020304" pitchFamily="18" charset="0"/>
                <a:cs typeface="Times New Roman" panose="02020603050405020304" pitchFamily="18" charset="0"/>
              </a:rPr>
              <a:t>Антиоксиданты:</a:t>
            </a:r>
          </a:p>
          <a:p>
            <a:pPr lvl="0" algn="just">
              <a:buClrTx/>
              <a:buFont typeface="Arial" panose="020B0604020202020204" pitchFamily="34" charset="0"/>
              <a:buChar char="•"/>
            </a:pPr>
            <a:r>
              <a:rPr lang="ru-RU" u="sng" dirty="0" err="1">
                <a:solidFill>
                  <a:prstClr val="black">
                    <a:lumMod val="75000"/>
                    <a:lumOff val="25000"/>
                  </a:prstClr>
                </a:solidFill>
                <a:latin typeface="Times New Roman" panose="02020603050405020304" pitchFamily="18" charset="0"/>
                <a:cs typeface="Times New Roman" panose="02020603050405020304" pitchFamily="18" charset="0"/>
              </a:rPr>
              <a:t>Мексидол</a:t>
            </a:r>
            <a:r>
              <a:rPr lang="ru-RU" u="sng" dirty="0">
                <a:solidFill>
                  <a:prstClr val="black">
                    <a:lumMod val="75000"/>
                    <a:lumOff val="25000"/>
                  </a:prstClr>
                </a:solidFill>
                <a:latin typeface="Times New Roman" panose="02020603050405020304" pitchFamily="18" charset="0"/>
                <a:cs typeface="Times New Roman" panose="02020603050405020304" pitchFamily="18" charset="0"/>
              </a:rPr>
              <a:t> (</a:t>
            </a:r>
            <a:r>
              <a:rPr lang="en-US" dirty="0">
                <a:solidFill>
                  <a:srgbClr val="3C4043"/>
                </a:solidFill>
                <a:latin typeface="Times New Roman" panose="02020603050405020304" pitchFamily="18" charset="0"/>
                <a:cs typeface="Times New Roman" panose="02020603050405020304" pitchFamily="18" charset="0"/>
              </a:rPr>
              <a:t>5 % – 2 ml</a:t>
            </a:r>
            <a:r>
              <a:rPr lang="ru-RU" dirty="0">
                <a:solidFill>
                  <a:srgbClr val="3C4043"/>
                </a:solidFill>
                <a:latin typeface="Times New Roman" panose="02020603050405020304" pitchFamily="18" charset="0"/>
                <a:cs typeface="Times New Roman" panose="02020603050405020304" pitchFamily="18" charset="0"/>
              </a:rPr>
              <a:t> в/в капельно);</a:t>
            </a:r>
          </a:p>
          <a:p>
            <a:pPr lvl="0" algn="just">
              <a:buClrTx/>
              <a:buFont typeface="Arial" panose="020B0604020202020204" pitchFamily="34" charset="0"/>
              <a:buChar char="•"/>
            </a:pPr>
            <a:r>
              <a:rPr lang="ru-RU" u="sng" dirty="0" err="1">
                <a:solidFill>
                  <a:srgbClr val="3C4043"/>
                </a:solidFill>
                <a:latin typeface="Times New Roman" panose="02020603050405020304" pitchFamily="18" charset="0"/>
                <a:cs typeface="Times New Roman" panose="02020603050405020304" pitchFamily="18" charset="0"/>
              </a:rPr>
              <a:t>Реамберин</a:t>
            </a:r>
            <a:r>
              <a:rPr lang="ru-RU" u="sng" dirty="0">
                <a:solidFill>
                  <a:srgbClr val="3C4043"/>
                </a:solidFill>
                <a:latin typeface="Times New Roman" panose="02020603050405020304" pitchFamily="18" charset="0"/>
                <a:cs typeface="Times New Roman" panose="02020603050405020304" pitchFamily="18" charset="0"/>
              </a:rPr>
              <a:t> (</a:t>
            </a:r>
            <a:r>
              <a:rPr lang="ru-RU" dirty="0">
                <a:solidFill>
                  <a:srgbClr val="3C4043"/>
                </a:solidFill>
                <a:latin typeface="Times New Roman" panose="02020603050405020304" pitchFamily="18" charset="0"/>
                <a:cs typeface="Times New Roman" panose="02020603050405020304" pitchFamily="18" charset="0"/>
              </a:rPr>
              <a:t>внутривенно капельно. Дозирование и скорость внутривенной инфузии определяют индивидуально, в зависимости от состояния пациента. Для взрослых максимальная суточная доза раствора – 2 литра);</a:t>
            </a:r>
          </a:p>
          <a:p>
            <a:pPr lvl="0" algn="just">
              <a:buClr>
                <a:srgbClr val="90C226"/>
              </a:buClr>
            </a:pPr>
            <a:r>
              <a:rPr lang="ru-RU" b="1" u="sng" dirty="0">
                <a:solidFill>
                  <a:prstClr val="black">
                    <a:lumMod val="75000"/>
                    <a:lumOff val="25000"/>
                  </a:prstClr>
                </a:solidFill>
                <a:latin typeface="Times New Roman" panose="02020603050405020304" pitchFamily="18" charset="0"/>
                <a:cs typeface="Times New Roman" panose="02020603050405020304" pitchFamily="18" charset="0"/>
              </a:rPr>
              <a:t>Антибиотикопрофилактика</a:t>
            </a:r>
            <a:r>
              <a:rPr lang="ru-RU" dirty="0">
                <a:solidFill>
                  <a:prstClr val="black">
                    <a:lumMod val="75000"/>
                    <a:lumOff val="25000"/>
                  </a:prstClr>
                </a:solidFill>
                <a:latin typeface="Times New Roman" panose="02020603050405020304" pitchFamily="18" charset="0"/>
                <a:cs typeface="Times New Roman" panose="02020603050405020304" pitchFamily="18" charset="0"/>
              </a:rPr>
              <a:t> (целью снижения риска инфекционных осложнений и улучшения выживаемости):</a:t>
            </a:r>
          </a:p>
          <a:p>
            <a:pPr lvl="0" algn="just">
              <a:buClrTx/>
              <a:buFont typeface="Arial" panose="020B0604020202020204" pitchFamily="34" charset="0"/>
              <a:buChar char="•"/>
            </a:pPr>
            <a:r>
              <a:rPr lang="ru-RU" dirty="0" err="1">
                <a:solidFill>
                  <a:prstClr val="black">
                    <a:lumMod val="75000"/>
                    <a:lumOff val="25000"/>
                  </a:prstClr>
                </a:solidFill>
                <a:latin typeface="Times New Roman" panose="02020603050405020304" pitchFamily="18" charset="0"/>
                <a:cs typeface="Times New Roman" panose="02020603050405020304" pitchFamily="18" charset="0"/>
              </a:rPr>
              <a:t>Цефтриаксон</a:t>
            </a:r>
            <a:r>
              <a:rPr lang="ru-RU" dirty="0">
                <a:solidFill>
                  <a:prstClr val="black">
                    <a:lumMod val="75000"/>
                    <a:lumOff val="25000"/>
                  </a:prstClr>
                </a:solidFill>
                <a:latin typeface="Times New Roman" panose="02020603050405020304" pitchFamily="18" charset="0"/>
                <a:cs typeface="Times New Roman" panose="02020603050405020304" pitchFamily="18" charset="0"/>
              </a:rPr>
              <a:t> (в дозе 1 г. в сутки - препаратом первой линии)</a:t>
            </a:r>
          </a:p>
          <a:p>
            <a:pPr lvl="0" algn="just">
              <a:buClrTx/>
              <a:buFont typeface="Arial" panose="020B0604020202020204" pitchFamily="34" charset="0"/>
              <a:buChar char="•"/>
            </a:pPr>
            <a:r>
              <a:rPr lang="ru-RU" dirty="0" err="1">
                <a:solidFill>
                  <a:prstClr val="black">
                    <a:lumMod val="75000"/>
                    <a:lumOff val="25000"/>
                  </a:prstClr>
                </a:solidFill>
                <a:latin typeface="Times New Roman" panose="02020603050405020304" pitchFamily="18" charset="0"/>
                <a:cs typeface="Times New Roman" panose="02020603050405020304" pitchFamily="18" charset="0"/>
              </a:rPr>
              <a:t>Норфлоксацин</a:t>
            </a:r>
            <a:r>
              <a:rPr lang="ru-RU" dirty="0">
                <a:solidFill>
                  <a:prstClr val="black">
                    <a:lumMod val="75000"/>
                    <a:lumOff val="25000"/>
                  </a:prstClr>
                </a:solidFill>
                <a:latin typeface="Times New Roman" panose="02020603050405020304" pitchFamily="18" charset="0"/>
                <a:cs typeface="Times New Roman" panose="02020603050405020304" pitchFamily="18" charset="0"/>
              </a:rPr>
              <a:t> ( 400 мг дважды в день- препарат второй линии)</a:t>
            </a:r>
          </a:p>
          <a:p>
            <a:pPr marL="457200" lvl="0" algn="just">
              <a:lnSpc>
                <a:spcPct val="107000"/>
              </a:lnSpc>
              <a:spcAft>
                <a:spcPts val="800"/>
              </a:spcAft>
              <a:buClr>
                <a:srgbClr val="90C226"/>
              </a:buClr>
            </a:pPr>
            <a:r>
              <a:rPr lang="ru-RU" b="1" u="sng" dirty="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rPr>
              <a:t>Для уменьшения тошноты и позывов к рвоте:</a:t>
            </a:r>
          </a:p>
          <a:p>
            <a:pPr marL="400050" lvl="0" indent="-285750" algn="just">
              <a:lnSpc>
                <a:spcPct val="107000"/>
              </a:lnSpc>
              <a:spcAft>
                <a:spcPts val="800"/>
              </a:spcAft>
              <a:buClrTx/>
              <a:buFont typeface="Arial" panose="020B0604020202020204" pitchFamily="34" charset="0"/>
              <a:buChar char="•"/>
            </a:pPr>
            <a:r>
              <a:rPr lang="ru-RU" dirty="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rPr>
              <a:t> Церукал (в/в и в/м  10 мг/2 мл). </a:t>
            </a:r>
          </a:p>
          <a:p>
            <a:endParaRPr lang="ru-RU" dirty="0"/>
          </a:p>
        </p:txBody>
      </p:sp>
    </p:spTree>
    <p:extLst>
      <p:ext uri="{BB962C8B-B14F-4D97-AF65-F5344CB8AC3E}">
        <p14:creationId xmlns:p14="http://schemas.microsoft.com/office/powerpoint/2010/main" val="707992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800100"/>
          </a:xfrm>
        </p:spPr>
        <p:txBody>
          <a:bodyPr>
            <a:normAutofit fontScale="90000"/>
          </a:bodyPr>
          <a:lstStyle/>
          <a:p>
            <a:pPr marL="90170" indent="450215">
              <a:lnSpc>
                <a:spcPct val="107000"/>
              </a:lnSpc>
              <a:spcAft>
                <a:spcPts val="800"/>
              </a:spcAft>
            </a:pPr>
            <a:r>
              <a:rPr lang="ru-RU" dirty="0">
                <a:latin typeface="Times New Roman" panose="02020603050405020304" pitchFamily="18" charset="0"/>
                <a:ea typeface="Calibri" panose="020F0502020204030204" pitchFamily="34" charset="0"/>
                <a:cs typeface="Calibri" panose="020F0502020204030204" pitchFamily="34" charset="0"/>
              </a:rPr>
              <a:t>Эпидемиология и распространенность</a:t>
            </a:r>
            <a:br>
              <a:rPr lang="ru-RU" dirty="0">
                <a:latin typeface="Times New Roman" panose="02020603050405020304" pitchFamily="18" charset="0"/>
                <a:ea typeface="Calibri" panose="020F0502020204030204" pitchFamily="34" charset="0"/>
                <a:cs typeface="Calibri" panose="020F0502020204030204" pitchFamily="34" charset="0"/>
              </a:rPr>
            </a:br>
            <a:endParaRPr lang="ru-RU" dirty="0"/>
          </a:p>
        </p:txBody>
      </p:sp>
      <p:sp>
        <p:nvSpPr>
          <p:cNvPr id="3" name="Объект 2"/>
          <p:cNvSpPr>
            <a:spLocks noGrp="1"/>
          </p:cNvSpPr>
          <p:nvPr>
            <p:ph idx="1"/>
          </p:nvPr>
        </p:nvSpPr>
        <p:spPr>
          <a:xfrm>
            <a:off x="677334" y="1208089"/>
            <a:ext cx="8596668" cy="5202236"/>
          </a:xfrm>
        </p:spPr>
        <p:txBody>
          <a:bodyPr>
            <a:normAutofit/>
          </a:bodyPr>
          <a:lstStyle/>
          <a:p>
            <a:pPr marL="0" indent="0" algn="just">
              <a:buNone/>
            </a:pPr>
            <a:r>
              <a:rPr lang="ru-RU" dirty="0" smtClean="0">
                <a:latin typeface="Times New Roman" panose="02020603050405020304" pitchFamily="18" charset="0"/>
                <a:cs typeface="Times New Roman" panose="02020603050405020304" pitchFamily="18" charset="0"/>
              </a:rPr>
              <a:t>      Желудочно </a:t>
            </a:r>
            <a:r>
              <a:rPr lang="ru-RU" dirty="0">
                <a:latin typeface="Times New Roman" panose="02020603050405020304" pitchFamily="18" charset="0"/>
                <a:cs typeface="Times New Roman" panose="02020603050405020304" pitchFamily="18" charset="0"/>
              </a:rPr>
              <a:t>- кишечные кровотечения могут быть осложнением </a:t>
            </a:r>
            <a:r>
              <a:rPr lang="ru-RU" dirty="0" smtClean="0">
                <a:latin typeface="Times New Roman" panose="02020603050405020304" pitchFamily="18" charset="0"/>
                <a:cs typeface="Times New Roman" panose="02020603050405020304" pitchFamily="18" charset="0"/>
              </a:rPr>
              <a:t>целого ряда заболеваний. </a:t>
            </a:r>
          </a:p>
          <a:p>
            <a:pPr marL="0" indent="0" algn="just">
              <a:buNone/>
            </a:pP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Кровотечение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из верхних отделов желудочно-кишечного тракта встречается чаще, чем из нижних отделов желудочно-кишечного тракта</a:t>
            </a: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buNone/>
            </a:pP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Кровотечение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из верхних отделов желудочно-кишечного тракта встречается у 50-150 на 100 000 взрослых в год</a:t>
            </a: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buNone/>
            </a:pP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Кровотечение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из нижних отделов желудочно-кишечного тракта, по оценкам, встречается у 20-30 на 100 000 человек в год</a:t>
            </a: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buNone/>
            </a:pP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Это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приводит к примерно 300 000 </a:t>
            </a: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госпитализаций в год.</a:t>
            </a:r>
          </a:p>
          <a:p>
            <a:pPr marL="0" indent="0" algn="just">
              <a:buNone/>
            </a:pP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Риск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кровотечения чаще встречается у мужчин и увеличивается с возрастом</a:t>
            </a: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lnSpc>
                <a:spcPct val="107000"/>
              </a:lnSpc>
              <a:buNone/>
            </a:pP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Уровень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смертности в </a:t>
            </a: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среднем</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колеблется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от 5 до 15 %, достигая 35–50% при тяжелых кровотечениях, а также </a:t>
            </a: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рецидивах</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42726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3793" y="84306"/>
            <a:ext cx="8596668" cy="742950"/>
          </a:xfrm>
        </p:spPr>
        <p:txBody>
          <a:bodyPr/>
          <a:lstStyle/>
          <a:p>
            <a:pPr algn="ctr"/>
            <a:r>
              <a:rPr lang="ru-RU" dirty="0" smtClean="0"/>
              <a:t>Снижение числа рецидивов</a:t>
            </a:r>
            <a:endParaRPr lang="ru-RU" dirty="0"/>
          </a:p>
        </p:txBody>
      </p:sp>
      <p:sp>
        <p:nvSpPr>
          <p:cNvPr id="3" name="Объект 2"/>
          <p:cNvSpPr>
            <a:spLocks noGrp="1"/>
          </p:cNvSpPr>
          <p:nvPr>
            <p:ph idx="1"/>
          </p:nvPr>
        </p:nvSpPr>
        <p:spPr>
          <a:xfrm>
            <a:off x="667607" y="736095"/>
            <a:ext cx="8596668" cy="5752254"/>
          </a:xfrm>
        </p:spPr>
        <p:txBody>
          <a:bodyPr>
            <a:normAutofit/>
          </a:bodyPr>
          <a:lstStyle/>
          <a:p>
            <a:pPr algn="just"/>
            <a:r>
              <a:rPr lang="ru-RU" dirty="0" smtClean="0">
                <a:latin typeface="Times New Roman" panose="02020603050405020304" pitchFamily="18" charset="0"/>
                <a:ea typeface="Calibri" panose="020F0502020204030204" pitchFamily="34" charset="0"/>
                <a:cs typeface="Calibri" panose="020F0502020204030204" pitchFamily="34" charset="0"/>
              </a:rPr>
              <a:t>внутривенно болюсно (далее </a:t>
            </a:r>
            <a:r>
              <a:rPr lang="ru-RU" dirty="0">
                <a:latin typeface="Times New Roman" panose="02020603050405020304" pitchFamily="18" charset="0"/>
                <a:ea typeface="Calibri" panose="020F0502020204030204" pitchFamily="34" charset="0"/>
                <a:cs typeface="Calibri" panose="020F0502020204030204" pitchFamily="34" charset="0"/>
              </a:rPr>
              <a:t>непрерывное внутривенное введение</a:t>
            </a:r>
            <a:r>
              <a:rPr lang="ru-RU" dirty="0" smtClean="0">
                <a:latin typeface="Times New Roman" panose="02020603050405020304" pitchFamily="18" charset="0"/>
                <a:ea typeface="Calibri" panose="020F0502020204030204" pitchFamily="34" charset="0"/>
                <a:cs typeface="Calibri" panose="020F0502020204030204" pitchFamily="34" charset="0"/>
              </a:rPr>
              <a:t>): </a:t>
            </a:r>
            <a:r>
              <a:rPr lang="ru-RU" dirty="0">
                <a:latin typeface="Times New Roman" panose="02020603050405020304" pitchFamily="18" charset="0"/>
                <a:ea typeface="Calibri" panose="020F0502020204030204" pitchFamily="34" charset="0"/>
                <a:cs typeface="Calibri" panose="020F0502020204030204" pitchFamily="34" charset="0"/>
              </a:rPr>
              <a:t>ингибиторы протонной помпы (омепразол, лансопразол, </a:t>
            </a:r>
            <a:r>
              <a:rPr lang="ru-RU" dirty="0" smtClean="0">
                <a:latin typeface="Times New Roman" panose="02020603050405020304" pitchFamily="18" charset="0"/>
                <a:ea typeface="Calibri" panose="020F0502020204030204" pitchFamily="34" charset="0"/>
                <a:cs typeface="Calibri" panose="020F0502020204030204" pitchFamily="34" charset="0"/>
              </a:rPr>
              <a:t>пантопразол (40, </a:t>
            </a:r>
            <a:r>
              <a:rPr lang="ru-RU" dirty="0">
                <a:latin typeface="Times New Roman" panose="02020603050405020304" pitchFamily="18" charset="0"/>
                <a:ea typeface="Calibri" panose="020F0502020204030204" pitchFamily="34" charset="0"/>
                <a:cs typeface="Calibri" panose="020F0502020204030204" pitchFamily="34" charset="0"/>
              </a:rPr>
              <a:t>гаптопразол, эзомепразол (нексиум*) в максимальных </a:t>
            </a:r>
            <a:r>
              <a:rPr lang="ru-RU" dirty="0" smtClean="0">
                <a:latin typeface="Times New Roman" panose="02020603050405020304" pitchFamily="18" charset="0"/>
                <a:ea typeface="Calibri" panose="020F0502020204030204" pitchFamily="34" charset="0"/>
                <a:cs typeface="Calibri" panose="020F0502020204030204" pitchFamily="34" charset="0"/>
              </a:rPr>
              <a:t>дозах.</a:t>
            </a:r>
          </a:p>
          <a:p>
            <a:pPr marL="0" indent="0" algn="just">
              <a:buNone/>
            </a:pPr>
            <a:r>
              <a:rPr lang="ru-RU" dirty="0" smtClean="0">
                <a:latin typeface="Times New Roman" panose="02020603050405020304" pitchFamily="18" charset="0"/>
                <a:ea typeface="Calibri" panose="020F0502020204030204" pitchFamily="34" charset="0"/>
                <a:cs typeface="Calibri" panose="020F0502020204030204" pitchFamily="34" charset="0"/>
              </a:rPr>
              <a:t>Пример: омепразол </a:t>
            </a:r>
            <a:r>
              <a:rPr lang="ru-RU" dirty="0">
                <a:latin typeface="Times New Roman" panose="02020603050405020304" pitchFamily="18" charset="0"/>
                <a:ea typeface="Calibri" panose="020F0502020204030204" pitchFamily="34" charset="0"/>
                <a:cs typeface="Calibri" panose="020F0502020204030204" pitchFamily="34" charset="0"/>
              </a:rPr>
              <a:t>160 мг либо эзомепразол (нексиум*) в дозе 80 мг/30 мин). </a:t>
            </a:r>
            <a:endParaRPr lang="ru-RU" dirty="0" smtClean="0">
              <a:latin typeface="Times New Roman" panose="02020603050405020304" pitchFamily="18" charset="0"/>
              <a:ea typeface="Calibri" panose="020F0502020204030204" pitchFamily="34" charset="0"/>
              <a:cs typeface="Calibri" panose="020F0502020204030204" pitchFamily="34" charset="0"/>
            </a:endParaRPr>
          </a:p>
          <a:p>
            <a:pPr marL="0" indent="0" algn="just">
              <a:buNone/>
            </a:pPr>
            <a:r>
              <a:rPr lang="ru-RU" dirty="0" smtClean="0">
                <a:latin typeface="Times New Roman" panose="02020603050405020304" pitchFamily="18" charset="0"/>
                <a:ea typeface="Calibri" panose="020F0502020204030204" pitchFamily="34" charset="0"/>
                <a:cs typeface="Calibri" panose="020F0502020204030204" pitchFamily="34" charset="0"/>
              </a:rPr>
              <a:t>С </a:t>
            </a:r>
            <a:r>
              <a:rPr lang="ru-RU" dirty="0">
                <a:latin typeface="Times New Roman" panose="02020603050405020304" pitchFamily="18" charset="0"/>
                <a:ea typeface="Calibri" panose="020F0502020204030204" pitchFamily="34" charset="0"/>
                <a:cs typeface="Calibri" panose="020F0502020204030204" pitchFamily="34" charset="0"/>
              </a:rPr>
              <a:t>последующей непрерывной инфузией (омепразол 8 мг/ч либо эзомепразол (нексиум*) 8 мг/ч) после эндоскопического гемостаза в течение 72 ч. </a:t>
            </a:r>
            <a:endParaRPr lang="ru-RU" dirty="0" smtClean="0">
              <a:latin typeface="Times New Roman" panose="02020603050405020304" pitchFamily="18" charset="0"/>
              <a:ea typeface="Calibri" panose="020F0502020204030204" pitchFamily="34" charset="0"/>
              <a:cs typeface="Calibri" panose="020F0502020204030204" pitchFamily="34" charset="0"/>
            </a:endParaRPr>
          </a:p>
          <a:p>
            <a:pPr marL="0" indent="0" algn="just">
              <a:buNone/>
            </a:pPr>
            <a:r>
              <a:rPr lang="ru-RU" dirty="0" smtClean="0">
                <a:latin typeface="Times New Roman" panose="02020603050405020304" pitchFamily="18" charset="0"/>
                <a:ea typeface="Calibri" panose="020F0502020204030204" pitchFamily="34" charset="0"/>
                <a:cs typeface="Calibri" panose="020F0502020204030204" pitchFamily="34" charset="0"/>
              </a:rPr>
              <a:t>С </a:t>
            </a:r>
            <a:r>
              <a:rPr lang="ru-RU" dirty="0">
                <a:latin typeface="Times New Roman" panose="02020603050405020304" pitchFamily="18" charset="0"/>
                <a:ea typeface="Calibri" panose="020F0502020204030204" pitchFamily="34" charset="0"/>
                <a:cs typeface="Calibri" panose="020F0502020204030204" pitchFamily="34" charset="0"/>
              </a:rPr>
              <a:t>3-х суток рекомендуется перевод на пероральные формы ингибиторов протонной помпы (омепразол 40-80 мг/сут либо эзомепразол (нексиум*) 40 мг/ сут в течение 21 </a:t>
            </a:r>
            <a:r>
              <a:rPr lang="ru-RU" dirty="0" smtClean="0">
                <a:latin typeface="Times New Roman" panose="02020603050405020304" pitchFamily="18" charset="0"/>
                <a:ea typeface="Calibri" panose="020F0502020204030204" pitchFamily="34" charset="0"/>
                <a:cs typeface="Calibri" panose="020F0502020204030204" pitchFamily="34" charset="0"/>
              </a:rPr>
              <a:t>дня.</a:t>
            </a:r>
          </a:p>
          <a:p>
            <a:pPr lvl="0" algn="just">
              <a:buClr>
                <a:srgbClr val="90C226"/>
              </a:buClr>
            </a:pPr>
            <a:r>
              <a:rPr lang="ru-RU" b="1" u="sng" dirty="0">
                <a:solidFill>
                  <a:prstClr val="black">
                    <a:lumMod val="75000"/>
                    <a:lumOff val="25000"/>
                  </a:prstClr>
                </a:solidFill>
                <a:latin typeface="Times New Roman" panose="02020603050405020304" pitchFamily="18" charset="0"/>
                <a:cs typeface="Times New Roman" panose="02020603050405020304" pitchFamily="18" charset="0"/>
              </a:rPr>
              <a:t>Антациды </a:t>
            </a:r>
            <a:r>
              <a:rPr lang="ru-RU" dirty="0">
                <a:solidFill>
                  <a:prstClr val="black">
                    <a:lumMod val="75000"/>
                    <a:lumOff val="25000"/>
                  </a:prstClr>
                </a:solidFill>
                <a:latin typeface="Times New Roman" panose="02020603050405020304" pitchFamily="18" charset="0"/>
                <a:cs typeface="Times New Roman" panose="02020603050405020304" pitchFamily="18" charset="0"/>
              </a:rPr>
              <a:t>(</a:t>
            </a:r>
            <a:r>
              <a:rPr lang="ru-RU" dirty="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rPr>
              <a:t>нейтрализуют действие соляной кислоты. Используют после купирования активного кровотечения.)</a:t>
            </a:r>
            <a:r>
              <a:rPr lang="ru-RU" dirty="0">
                <a:solidFill>
                  <a:prstClr val="black">
                    <a:lumMod val="75000"/>
                    <a:lumOff val="25000"/>
                  </a:prstClr>
                </a:solidFill>
                <a:latin typeface="Times New Roman" panose="02020603050405020304" pitchFamily="18" charset="0"/>
                <a:cs typeface="Times New Roman" panose="02020603050405020304" pitchFamily="18" charset="0"/>
              </a:rPr>
              <a:t>:</a:t>
            </a:r>
          </a:p>
          <a:p>
            <a:pPr lvl="0" algn="just">
              <a:buClrTx/>
              <a:buFont typeface="Arial" panose="020B0604020202020204" pitchFamily="34" charset="0"/>
              <a:buChar char="•"/>
            </a:pPr>
            <a:r>
              <a:rPr lang="ru-RU" dirty="0">
                <a:solidFill>
                  <a:prstClr val="black">
                    <a:lumMod val="75000"/>
                    <a:lumOff val="25000"/>
                  </a:prstClr>
                </a:solidFill>
                <a:latin typeface="Times New Roman" panose="02020603050405020304" pitchFamily="18" charset="0"/>
                <a:cs typeface="Times New Roman" panose="02020603050405020304" pitchFamily="18" charset="0"/>
              </a:rPr>
              <a:t>«Ренни», </a:t>
            </a:r>
          </a:p>
          <a:p>
            <a:pPr lvl="0" algn="just">
              <a:buClrTx/>
              <a:buFont typeface="Arial" panose="020B0604020202020204" pitchFamily="34" charset="0"/>
              <a:buChar char="•"/>
            </a:pPr>
            <a:r>
              <a:rPr lang="ru-RU" dirty="0">
                <a:solidFill>
                  <a:prstClr val="black">
                    <a:lumMod val="75000"/>
                    <a:lumOff val="25000"/>
                  </a:prstClr>
                </a:solidFill>
                <a:latin typeface="Times New Roman" panose="02020603050405020304" pitchFamily="18" charset="0"/>
                <a:cs typeface="Times New Roman" panose="02020603050405020304" pitchFamily="18" charset="0"/>
              </a:rPr>
              <a:t>«Маалокс», </a:t>
            </a:r>
          </a:p>
          <a:p>
            <a:pPr lvl="0" algn="just">
              <a:buClrTx/>
              <a:buFont typeface="Arial" panose="020B0604020202020204" pitchFamily="34" charset="0"/>
              <a:buChar char="•"/>
            </a:pPr>
            <a:r>
              <a:rPr lang="ru-RU" dirty="0">
                <a:solidFill>
                  <a:prstClr val="black">
                    <a:lumMod val="75000"/>
                    <a:lumOff val="25000"/>
                  </a:prstClr>
                </a:solidFill>
                <a:latin typeface="Times New Roman" panose="02020603050405020304" pitchFamily="18" charset="0"/>
                <a:cs typeface="Times New Roman" panose="02020603050405020304" pitchFamily="18" charset="0"/>
              </a:rPr>
              <a:t>«Гастал», </a:t>
            </a:r>
          </a:p>
          <a:p>
            <a:pPr lvl="0" algn="just">
              <a:buClrTx/>
              <a:buFont typeface="Arial" panose="020B0604020202020204" pitchFamily="34" charset="0"/>
              <a:buChar char="•"/>
            </a:pPr>
            <a:r>
              <a:rPr lang="ru-RU" dirty="0">
                <a:solidFill>
                  <a:prstClr val="black">
                    <a:lumMod val="75000"/>
                    <a:lumOff val="25000"/>
                  </a:prstClr>
                </a:solidFill>
                <a:latin typeface="Times New Roman" panose="02020603050405020304" pitchFamily="18" charset="0"/>
                <a:cs typeface="Times New Roman" panose="02020603050405020304" pitchFamily="18" charset="0"/>
              </a:rPr>
              <a:t>«Алмагель».</a:t>
            </a:r>
          </a:p>
          <a:p>
            <a:pPr marL="0" indent="0">
              <a:buNone/>
            </a:pPr>
            <a:endParaRPr lang="ru-RU"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665036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42673"/>
            <a:ext cx="8596668" cy="752272"/>
          </a:xfrm>
        </p:spPr>
        <p:txBody>
          <a:bodyPr/>
          <a:lstStyle/>
          <a:p>
            <a:pPr algn="ctr"/>
            <a:r>
              <a:rPr lang="ru-RU" dirty="0" smtClean="0"/>
              <a:t>Ирридикация </a:t>
            </a:r>
            <a:r>
              <a:rPr lang="en-US" dirty="0"/>
              <a:t>Helicobacter </a:t>
            </a:r>
            <a:r>
              <a:rPr lang="en-US" dirty="0" smtClean="0"/>
              <a:t>pylori</a:t>
            </a:r>
            <a:endParaRPr lang="ru-RU" dirty="0"/>
          </a:p>
        </p:txBody>
      </p:sp>
      <p:sp>
        <p:nvSpPr>
          <p:cNvPr id="3" name="Объект 2"/>
          <p:cNvSpPr>
            <a:spLocks noGrp="1"/>
          </p:cNvSpPr>
          <p:nvPr>
            <p:ph idx="1"/>
          </p:nvPr>
        </p:nvSpPr>
        <p:spPr>
          <a:xfrm>
            <a:off x="677334" y="894944"/>
            <a:ext cx="8596668" cy="5680953"/>
          </a:xfrm>
        </p:spPr>
        <p:txBody>
          <a:bodyPr>
            <a:normAutofit fontScale="92500" lnSpcReduction="10000"/>
          </a:bodyPr>
          <a:lstStyle/>
          <a:p>
            <a:r>
              <a:rPr lang="ru-RU" u="sng" dirty="0">
                <a:latin typeface="Times New Roman" panose="02020603050405020304" pitchFamily="18" charset="0"/>
                <a:cs typeface="Times New Roman" panose="02020603050405020304" pitchFamily="18" charset="0"/>
              </a:rPr>
              <a:t>Терапия первой линии </a:t>
            </a:r>
          </a:p>
          <a:p>
            <a:pPr>
              <a:buClrTx/>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 омепразол (20 </a:t>
            </a:r>
            <a:r>
              <a:rPr lang="ru-RU" dirty="0">
                <a:latin typeface="Times New Roman" panose="02020603050405020304" pitchFamily="18" charset="0"/>
                <a:cs typeface="Times New Roman" panose="02020603050405020304" pitchFamily="18" charset="0"/>
              </a:rPr>
              <a:t>мг х 2 раза в день), </a:t>
            </a:r>
            <a:endParaRPr lang="ru-RU" dirty="0" smtClean="0">
              <a:latin typeface="Times New Roman" panose="02020603050405020304" pitchFamily="18" charset="0"/>
              <a:cs typeface="Times New Roman" panose="02020603050405020304" pitchFamily="18" charset="0"/>
            </a:endParaRPr>
          </a:p>
          <a:p>
            <a:pPr>
              <a:buClrTx/>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амоксициллин </a:t>
            </a:r>
            <a:r>
              <a:rPr lang="ru-RU" dirty="0">
                <a:latin typeface="Times New Roman" panose="02020603050405020304" pitchFamily="18" charset="0"/>
                <a:cs typeface="Times New Roman" panose="02020603050405020304" pitchFamily="18" charset="0"/>
              </a:rPr>
              <a:t>(1000 мг х 2 раза в день) на протяжении </a:t>
            </a:r>
            <a:r>
              <a:rPr lang="ru-RU" dirty="0" smtClean="0">
                <a:latin typeface="Times New Roman" panose="02020603050405020304" pitchFamily="18" charset="0"/>
                <a:cs typeface="Times New Roman" panose="02020603050405020304" pitchFamily="18" charset="0"/>
              </a:rPr>
              <a:t>10 </a:t>
            </a:r>
            <a:r>
              <a:rPr lang="ru-RU" dirty="0">
                <a:latin typeface="Times New Roman" panose="02020603050405020304" pitchFamily="18" charset="0"/>
                <a:cs typeface="Times New Roman" panose="02020603050405020304" pitchFamily="18" charset="0"/>
              </a:rPr>
              <a:t>дней, </a:t>
            </a:r>
            <a:endParaRPr lang="ru-RU" dirty="0" smtClean="0">
              <a:latin typeface="Times New Roman" panose="02020603050405020304" pitchFamily="18" charset="0"/>
              <a:cs typeface="Times New Roman" panose="02020603050405020304" pitchFamily="18" charset="0"/>
            </a:endParaRPr>
          </a:p>
          <a:p>
            <a:pPr>
              <a:buClrTx/>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кларитромицин (500 мг х 2 раза в день) на протяжении </a:t>
            </a:r>
            <a:r>
              <a:rPr lang="ru-RU" dirty="0" smtClean="0">
                <a:latin typeface="Times New Roman" panose="02020603050405020304" pitchFamily="18" charset="0"/>
                <a:cs typeface="Times New Roman" panose="02020603050405020304" pitchFamily="18" charset="0"/>
              </a:rPr>
              <a:t>10 дней</a:t>
            </a:r>
            <a:r>
              <a:rPr lang="ru-RU" dirty="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 </a:t>
            </a:r>
            <a:r>
              <a:rPr lang="ru-RU" u="sng" dirty="0">
                <a:latin typeface="Times New Roman" panose="02020603050405020304" pitchFamily="18" charset="0"/>
                <a:cs typeface="Times New Roman" panose="02020603050405020304" pitchFamily="18" charset="0"/>
              </a:rPr>
              <a:t>Терапия второй </a:t>
            </a:r>
            <a:r>
              <a:rPr lang="ru-RU" u="sng" dirty="0" smtClean="0">
                <a:latin typeface="Times New Roman" panose="02020603050405020304" pitchFamily="18" charset="0"/>
                <a:cs typeface="Times New Roman" panose="02020603050405020304" pitchFamily="18" charset="0"/>
              </a:rPr>
              <a:t>линии</a:t>
            </a:r>
          </a:p>
          <a:p>
            <a:pPr>
              <a:buClrTx/>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омепразол </a:t>
            </a:r>
            <a:r>
              <a:rPr lang="ru-RU" dirty="0">
                <a:latin typeface="Times New Roman" panose="02020603050405020304" pitchFamily="18" charset="0"/>
                <a:cs typeface="Times New Roman" panose="02020603050405020304" pitchFamily="18" charset="0"/>
              </a:rPr>
              <a:t>(20 мг х 2 раза в день), </a:t>
            </a:r>
            <a:endParaRPr lang="ru-RU" dirty="0" smtClean="0">
              <a:latin typeface="Times New Roman" panose="02020603050405020304" pitchFamily="18" charset="0"/>
              <a:cs typeface="Times New Roman" panose="02020603050405020304" pitchFamily="18" charset="0"/>
            </a:endParaRPr>
          </a:p>
          <a:p>
            <a:pPr>
              <a:buClrTx/>
              <a:buFont typeface="Arial" panose="020B0604020202020204" pitchFamily="34" charset="0"/>
              <a:buChar char="•"/>
            </a:pPr>
            <a:r>
              <a:rPr lang="ru-RU" dirty="0">
                <a:latin typeface="Times New Roman" panose="02020603050405020304" pitchFamily="18" charset="0"/>
                <a:cs typeface="Times New Roman" panose="02020603050405020304" pitchFamily="18" charset="0"/>
              </a:rPr>
              <a:t>л</a:t>
            </a:r>
            <a:r>
              <a:rPr lang="ru-RU" dirty="0" smtClean="0">
                <a:latin typeface="Times New Roman" panose="02020603050405020304" pitchFamily="18" charset="0"/>
                <a:cs typeface="Times New Roman" panose="02020603050405020304" pitchFamily="18" charset="0"/>
              </a:rPr>
              <a:t>евофлоксацин (500 мг х 1раз в день) на протяжении 10 дней,</a:t>
            </a:r>
          </a:p>
          <a:p>
            <a:pPr>
              <a:buClrTx/>
              <a:buFont typeface="Arial" panose="020B0604020202020204" pitchFamily="34" charset="0"/>
              <a:buChar char="•"/>
            </a:pPr>
            <a:r>
              <a:rPr lang="ru-RU" dirty="0">
                <a:latin typeface="Times New Roman" panose="02020603050405020304" pitchFamily="18" charset="0"/>
                <a:cs typeface="Times New Roman" panose="02020603050405020304" pitchFamily="18" charset="0"/>
              </a:rPr>
              <a:t>амоксициллин (1000 мг х 2 раза в день) на протяжении 10 </a:t>
            </a:r>
            <a:r>
              <a:rPr lang="ru-RU" dirty="0" smtClean="0">
                <a:latin typeface="Times New Roman" panose="02020603050405020304" pitchFamily="18" charset="0"/>
                <a:cs typeface="Times New Roman" panose="02020603050405020304" pitchFamily="18" charset="0"/>
              </a:rPr>
              <a:t>дней.</a:t>
            </a:r>
          </a:p>
          <a:p>
            <a:pPr>
              <a:buClrTx/>
              <a:buFont typeface="Arial" panose="020B0604020202020204" pitchFamily="34" charset="0"/>
              <a:buChar char="•"/>
            </a:pPr>
            <a:endParaRPr lang="ru-RU" dirty="0">
              <a:latin typeface="Times New Roman" panose="02020603050405020304" pitchFamily="18" charset="0"/>
              <a:cs typeface="Times New Roman" panose="02020603050405020304" pitchFamily="18" charset="0"/>
            </a:endParaRPr>
          </a:p>
          <a:p>
            <a:pPr lvl="0">
              <a:buClr>
                <a:srgbClr val="90C226"/>
              </a:buClr>
            </a:pPr>
            <a:r>
              <a:rPr lang="ru-RU" dirty="0">
                <a:solidFill>
                  <a:prstClr val="black">
                    <a:lumMod val="75000"/>
                    <a:lumOff val="25000"/>
                  </a:prstClr>
                </a:solidFill>
                <a:latin typeface="Times New Roman" panose="02020603050405020304" pitchFamily="18" charset="0"/>
                <a:cs typeface="Times New Roman" panose="02020603050405020304" pitchFamily="18" charset="0"/>
              </a:rPr>
              <a:t> </a:t>
            </a:r>
            <a:r>
              <a:rPr lang="ru-RU" u="sng" dirty="0">
                <a:solidFill>
                  <a:prstClr val="black">
                    <a:lumMod val="75000"/>
                    <a:lumOff val="25000"/>
                  </a:prstClr>
                </a:solidFill>
                <a:latin typeface="Times New Roman" panose="02020603050405020304" pitchFamily="18" charset="0"/>
                <a:cs typeface="Times New Roman" panose="02020603050405020304" pitchFamily="18" charset="0"/>
              </a:rPr>
              <a:t>Терапия </a:t>
            </a:r>
            <a:r>
              <a:rPr lang="ru-RU" u="sng" dirty="0" smtClean="0">
                <a:solidFill>
                  <a:prstClr val="black">
                    <a:lumMod val="75000"/>
                    <a:lumOff val="25000"/>
                  </a:prstClr>
                </a:solidFill>
                <a:latin typeface="Times New Roman" panose="02020603050405020304" pitchFamily="18" charset="0"/>
                <a:cs typeface="Times New Roman" panose="02020603050405020304" pitchFamily="18" charset="0"/>
              </a:rPr>
              <a:t>третьей линии</a:t>
            </a:r>
          </a:p>
          <a:p>
            <a:pPr lvl="0">
              <a:buClrTx/>
              <a:buFont typeface="Arial" panose="020B0604020202020204" pitchFamily="34" charset="0"/>
              <a:buChar char="•"/>
            </a:pPr>
            <a:r>
              <a:rPr lang="ru-RU" dirty="0">
                <a:solidFill>
                  <a:prstClr val="black">
                    <a:lumMod val="75000"/>
                    <a:lumOff val="25000"/>
                  </a:prstClr>
                </a:solidFill>
                <a:latin typeface="Times New Roman" panose="02020603050405020304" pitchFamily="18" charset="0"/>
                <a:cs typeface="Times New Roman" panose="02020603050405020304" pitchFamily="18" charset="0"/>
              </a:rPr>
              <a:t>омепразол (20 мг х 2 раза в день), </a:t>
            </a:r>
            <a:endParaRPr lang="ru-RU" dirty="0" smtClean="0">
              <a:solidFill>
                <a:prstClr val="black">
                  <a:lumMod val="75000"/>
                  <a:lumOff val="25000"/>
                </a:prstClr>
              </a:solidFill>
              <a:latin typeface="Times New Roman" panose="02020603050405020304" pitchFamily="18" charset="0"/>
              <a:cs typeface="Times New Roman" panose="02020603050405020304" pitchFamily="18" charset="0"/>
            </a:endParaRPr>
          </a:p>
          <a:p>
            <a:pPr lvl="0">
              <a:buClrTx/>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висмута </a:t>
            </a:r>
            <a:r>
              <a:rPr lang="ru-RU" dirty="0">
                <a:latin typeface="Times New Roman" panose="02020603050405020304" pitchFamily="18" charset="0"/>
                <a:cs typeface="Times New Roman" panose="02020603050405020304" pitchFamily="18" charset="0"/>
              </a:rPr>
              <a:t>трикалия дицитрат (Де-Нол*) (120 мг х 4 раза в день), </a:t>
            </a:r>
            <a:endParaRPr lang="ru-RU" dirty="0" smtClean="0">
              <a:latin typeface="Times New Roman" panose="02020603050405020304" pitchFamily="18" charset="0"/>
              <a:cs typeface="Times New Roman" panose="02020603050405020304" pitchFamily="18" charset="0"/>
            </a:endParaRPr>
          </a:p>
          <a:p>
            <a:pPr>
              <a:buClrTx/>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тетрациклин </a:t>
            </a:r>
            <a:r>
              <a:rPr lang="ru-RU" dirty="0">
                <a:latin typeface="Times New Roman" panose="02020603050405020304" pitchFamily="18" charset="0"/>
                <a:cs typeface="Times New Roman" panose="02020603050405020304" pitchFamily="18" charset="0"/>
              </a:rPr>
              <a:t>(500 мг х 4 раза в день) на протяжении 10 </a:t>
            </a:r>
            <a:r>
              <a:rPr lang="ru-RU" dirty="0" smtClean="0">
                <a:latin typeface="Times New Roman" panose="02020603050405020304" pitchFamily="18" charset="0"/>
                <a:cs typeface="Times New Roman" panose="02020603050405020304" pitchFamily="18" charset="0"/>
              </a:rPr>
              <a:t>дней,  </a:t>
            </a:r>
          </a:p>
          <a:p>
            <a:pPr>
              <a:buClrTx/>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метронидазол (250 </a:t>
            </a:r>
            <a:r>
              <a:rPr lang="ru-RU" dirty="0">
                <a:latin typeface="Times New Roman" panose="02020603050405020304" pitchFamily="18" charset="0"/>
                <a:cs typeface="Times New Roman" panose="02020603050405020304" pitchFamily="18" charset="0"/>
              </a:rPr>
              <a:t>мг х 3 раза в день) на протяжении 10 дней. </a:t>
            </a:r>
          </a:p>
        </p:txBody>
      </p:sp>
    </p:spTree>
    <p:extLst>
      <p:ext uri="{BB962C8B-B14F-4D97-AF65-F5344CB8AC3E}">
        <p14:creationId xmlns:p14="http://schemas.microsoft.com/office/powerpoint/2010/main" val="2265214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5909" y="166301"/>
            <a:ext cx="8596668" cy="1320800"/>
          </a:xfrm>
        </p:spPr>
        <p:txBody>
          <a:bodyPr>
            <a:normAutofit/>
          </a:bodyPr>
          <a:lstStyle/>
          <a:p>
            <a:pPr algn="ctr"/>
            <a:r>
              <a:rPr lang="ru-RU" sz="2800" dirty="0" smtClean="0"/>
              <a:t>Лечение постгеморрагической железодефицитной анемии препаратами железа</a:t>
            </a:r>
            <a:endParaRPr lang="ru-RU" sz="2800" dirty="0"/>
          </a:p>
        </p:txBody>
      </p:sp>
      <p:sp>
        <p:nvSpPr>
          <p:cNvPr id="3" name="Объект 2"/>
          <p:cNvSpPr>
            <a:spLocks noGrp="1"/>
          </p:cNvSpPr>
          <p:nvPr>
            <p:ph idx="1"/>
          </p:nvPr>
        </p:nvSpPr>
        <p:spPr>
          <a:xfrm>
            <a:off x="543984" y="1608139"/>
            <a:ext cx="8596668" cy="5249861"/>
          </a:xfrm>
        </p:spPr>
        <p:txBody>
          <a:bodyPr>
            <a:normAutofit/>
          </a:bodyPr>
          <a:lstStyle/>
          <a:p>
            <a:pPr>
              <a:buClrTx/>
              <a:buFont typeface="Arial" panose="020B0604020202020204" pitchFamily="34" charset="0"/>
              <a:buChar char="•"/>
            </a:pPr>
            <a:endParaRPr lang="ru-RU" b="1" u="sng" dirty="0" smtClean="0"/>
          </a:p>
          <a:p>
            <a:pPr>
              <a:buClr>
                <a:schemeClr val="tx1"/>
              </a:buClr>
              <a:buFont typeface="Arial" panose="020B0604020202020204" pitchFamily="34" charset="0"/>
              <a:buChar char="•"/>
            </a:pPr>
            <a:endParaRPr lang="ru-RU" dirty="0" smtClean="0">
              <a:latin typeface="Times New Roman" panose="02020603050405020304" pitchFamily="18" charset="0"/>
              <a:cs typeface="Times New Roman" panose="02020603050405020304" pitchFamily="18" charset="0"/>
            </a:endParaRPr>
          </a:p>
          <a:p>
            <a:pPr>
              <a:buClr>
                <a:schemeClr val="tx1"/>
              </a:buClr>
              <a:buFont typeface="Arial" panose="020B0604020202020204" pitchFamily="34" charset="0"/>
              <a:buChar char="•"/>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0590" y="2672393"/>
            <a:ext cx="7323455" cy="3718882"/>
          </a:xfrm>
          <a:prstGeom prst="rect">
            <a:avLst/>
          </a:prstGeom>
        </p:spPr>
      </p:pic>
      <p:sp>
        <p:nvSpPr>
          <p:cNvPr id="6" name="Прямоугольник 5"/>
          <p:cNvSpPr/>
          <p:nvPr/>
        </p:nvSpPr>
        <p:spPr>
          <a:xfrm>
            <a:off x="789939" y="1130290"/>
            <a:ext cx="8582025" cy="1754326"/>
          </a:xfrm>
          <a:prstGeom prst="rect">
            <a:avLst/>
          </a:prstGeom>
        </p:spPr>
        <p:txBody>
          <a:bodyPr wrap="square">
            <a:spAutoFit/>
          </a:bodyPr>
          <a:lstStyle/>
          <a:p>
            <a:r>
              <a:rPr lang="ru-RU" dirty="0" smtClean="0">
                <a:solidFill>
                  <a:srgbClr val="000000"/>
                </a:solidFill>
                <a:latin typeface="Times New Roman" panose="02020603050405020304" pitchFamily="18" charset="0"/>
                <a:cs typeface="Times New Roman" panose="02020603050405020304" pitchFamily="18" charset="0"/>
              </a:rPr>
              <a:t>       В </a:t>
            </a:r>
            <a:r>
              <a:rPr lang="ru-RU" dirty="0">
                <a:solidFill>
                  <a:srgbClr val="000000"/>
                </a:solidFill>
                <a:latin typeface="Times New Roman" panose="02020603050405020304" pitchFamily="18" charset="0"/>
                <a:cs typeface="Times New Roman" panose="02020603050405020304" pitchFamily="18" charset="0"/>
              </a:rPr>
              <a:t>условиях острой кровопотери пероральные препараты железа являются неэффективными или не могут быть использованы. В клинических ситуациях, требующих быстрой доставки железа, необходимо применение парентеральных препаратов.</a:t>
            </a:r>
            <a:br>
              <a:rPr lang="ru-RU" dirty="0">
                <a:solidFill>
                  <a:srgbClr val="000000"/>
                </a:solidFill>
                <a:latin typeface="Times New Roman" panose="02020603050405020304" pitchFamily="18" charset="0"/>
                <a:cs typeface="Times New Roman" panose="02020603050405020304" pitchFamily="18" charset="0"/>
              </a:rPr>
            </a:br>
            <a:r>
              <a:rPr lang="ru-RU" dirty="0">
                <a:solidFill>
                  <a:srgbClr val="000000"/>
                </a:solidFill>
                <a:latin typeface="Exo2Light"/>
              </a:rPr>
              <a:t/>
            </a:r>
            <a:br>
              <a:rPr lang="ru-RU" dirty="0">
                <a:solidFill>
                  <a:srgbClr val="000000"/>
                </a:solidFill>
                <a:latin typeface="Exo2Light"/>
              </a:rPr>
            </a:br>
            <a:endParaRPr lang="ru-RU" dirty="0"/>
          </a:p>
        </p:txBody>
      </p:sp>
    </p:spTree>
    <p:extLst>
      <p:ext uri="{BB962C8B-B14F-4D97-AF65-F5344CB8AC3E}">
        <p14:creationId xmlns:p14="http://schemas.microsoft.com/office/powerpoint/2010/main" val="8740481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66301"/>
            <a:ext cx="9302577" cy="424249"/>
          </a:xfrm>
        </p:spPr>
        <p:txBody>
          <a:bodyPr>
            <a:normAutofit fontScale="90000"/>
          </a:bodyPr>
          <a:lstStyle/>
          <a:p>
            <a:pPr algn="ctr"/>
            <a:r>
              <a:rPr lang="ru-RU" sz="2000" dirty="0" smtClean="0"/>
              <a:t>Лечение постгеморрагической железодефицитной анемии препаратами железа</a:t>
            </a:r>
            <a:endParaRPr lang="ru-RU" sz="2000" dirty="0"/>
          </a:p>
        </p:txBody>
      </p:sp>
      <p:sp>
        <p:nvSpPr>
          <p:cNvPr id="3" name="Объект 2"/>
          <p:cNvSpPr>
            <a:spLocks noGrp="1"/>
          </p:cNvSpPr>
          <p:nvPr>
            <p:ph idx="1"/>
          </p:nvPr>
        </p:nvSpPr>
        <p:spPr>
          <a:xfrm>
            <a:off x="543984" y="1608139"/>
            <a:ext cx="8596668" cy="3880773"/>
          </a:xfrm>
        </p:spPr>
        <p:txBody>
          <a:bodyPr>
            <a:normAutofit/>
          </a:bodyPr>
          <a:lstStyle/>
          <a:p>
            <a:pPr>
              <a:buClrTx/>
              <a:buFont typeface="Arial" panose="020B0604020202020204" pitchFamily="34" charset="0"/>
              <a:buChar char="•"/>
            </a:pPr>
            <a:endParaRPr lang="ru-RU" b="1" u="sng" dirty="0" smtClean="0"/>
          </a:p>
          <a:p>
            <a:pPr>
              <a:buClr>
                <a:schemeClr val="tx1"/>
              </a:buClr>
              <a:buFont typeface="Arial" panose="020B0604020202020204" pitchFamily="34" charset="0"/>
              <a:buChar char="•"/>
            </a:pPr>
            <a:endParaRPr lang="ru-RU" dirty="0">
              <a:latin typeface="Times New Roman" panose="02020603050405020304" pitchFamily="18" charset="0"/>
              <a:cs typeface="Times New Roman" panose="02020603050405020304" pitchFamily="18" charset="0"/>
            </a:endParaRPr>
          </a:p>
          <a:p>
            <a:pPr>
              <a:buClr>
                <a:schemeClr val="tx1"/>
              </a:buClr>
              <a:buFont typeface="Arial" panose="020B0604020202020204" pitchFamily="34" charset="0"/>
              <a:buChar char="•"/>
            </a:pPr>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504585"/>
            <a:ext cx="6572250" cy="6353415"/>
          </a:xfrm>
          <a:prstGeom prst="rect">
            <a:avLst/>
          </a:prstGeom>
        </p:spPr>
      </p:pic>
    </p:spTree>
    <p:extLst>
      <p:ext uri="{BB962C8B-B14F-4D97-AF65-F5344CB8AC3E}">
        <p14:creationId xmlns:p14="http://schemas.microsoft.com/office/powerpoint/2010/main" val="477726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66301"/>
            <a:ext cx="9302577" cy="424249"/>
          </a:xfrm>
        </p:spPr>
        <p:txBody>
          <a:bodyPr>
            <a:normAutofit fontScale="90000"/>
          </a:bodyPr>
          <a:lstStyle/>
          <a:p>
            <a:pPr algn="ctr"/>
            <a:r>
              <a:rPr lang="ru-RU" sz="2000" dirty="0" smtClean="0"/>
              <a:t>Лечение постгеморрагической железодефицитной анемии препаратами железа</a:t>
            </a:r>
            <a:endParaRPr lang="ru-RU" sz="2000" dirty="0"/>
          </a:p>
        </p:txBody>
      </p:sp>
      <p:sp>
        <p:nvSpPr>
          <p:cNvPr id="3" name="Объект 2"/>
          <p:cNvSpPr>
            <a:spLocks noGrp="1"/>
          </p:cNvSpPr>
          <p:nvPr>
            <p:ph idx="1"/>
          </p:nvPr>
        </p:nvSpPr>
        <p:spPr>
          <a:xfrm>
            <a:off x="543984" y="1608139"/>
            <a:ext cx="8596668" cy="3880773"/>
          </a:xfrm>
        </p:spPr>
        <p:txBody>
          <a:bodyPr>
            <a:normAutofit/>
          </a:bodyPr>
          <a:lstStyle/>
          <a:p>
            <a:pPr>
              <a:buClrTx/>
              <a:buFont typeface="Arial" panose="020B0604020202020204" pitchFamily="34" charset="0"/>
              <a:buChar char="•"/>
            </a:pPr>
            <a:endParaRPr lang="ru-RU" b="1" u="sng" dirty="0" smtClean="0"/>
          </a:p>
          <a:p>
            <a:pPr>
              <a:buClr>
                <a:schemeClr val="tx1"/>
              </a:buClr>
              <a:buFont typeface="Arial" panose="020B0604020202020204" pitchFamily="34" charset="0"/>
              <a:buChar char="•"/>
            </a:pPr>
            <a:endParaRPr lang="ru-RU" dirty="0">
              <a:latin typeface="Times New Roman" panose="02020603050405020304" pitchFamily="18" charset="0"/>
              <a:cs typeface="Times New Roman" panose="02020603050405020304" pitchFamily="18" charset="0"/>
            </a:endParaRPr>
          </a:p>
          <a:p>
            <a:pPr>
              <a:buClr>
                <a:schemeClr val="tx1"/>
              </a:buClr>
              <a:buFont typeface="Arial" panose="020B0604020202020204" pitchFamily="34" charset="0"/>
              <a:buChar char="•"/>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6925" y="590550"/>
            <a:ext cx="5848349" cy="6162675"/>
          </a:xfrm>
          <a:prstGeom prst="rect">
            <a:avLst/>
          </a:prstGeom>
        </p:spPr>
      </p:pic>
    </p:spTree>
    <p:extLst>
      <p:ext uri="{BB962C8B-B14F-4D97-AF65-F5344CB8AC3E}">
        <p14:creationId xmlns:p14="http://schemas.microsoft.com/office/powerpoint/2010/main" val="6980093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Профилактика развития энцефалопатии</a:t>
            </a:r>
            <a:endParaRPr lang="ru-RU" dirty="0"/>
          </a:p>
        </p:txBody>
      </p:sp>
      <p:sp>
        <p:nvSpPr>
          <p:cNvPr id="3" name="Объект 2"/>
          <p:cNvSpPr>
            <a:spLocks noGrp="1"/>
          </p:cNvSpPr>
          <p:nvPr>
            <p:ph idx="1"/>
          </p:nvPr>
        </p:nvSpPr>
        <p:spPr/>
        <p:txBody>
          <a:bodyPr/>
          <a:lstStyle/>
          <a:p>
            <a:r>
              <a:rPr lang="ru-RU" dirty="0" smtClean="0">
                <a:solidFill>
                  <a:srgbClr val="000000"/>
                </a:solidFill>
                <a:latin typeface="Times New Roman" panose="02020603050405020304" pitchFamily="18" charset="0"/>
                <a:cs typeface="Times New Roman" panose="02020603050405020304" pitchFamily="18" charset="0"/>
              </a:rPr>
              <a:t> </a:t>
            </a:r>
            <a:r>
              <a:rPr lang="ru-RU" dirty="0">
                <a:solidFill>
                  <a:srgbClr val="000000"/>
                </a:solidFill>
                <a:latin typeface="Times New Roman" panose="02020603050405020304" pitchFamily="18" charset="0"/>
                <a:cs typeface="Times New Roman" panose="02020603050405020304" pitchFamily="18" charset="0"/>
              </a:rPr>
              <a:t>Рекомендовано назначение невсасываемых дисахаридов, а именно </a:t>
            </a:r>
            <a:r>
              <a:rPr lang="ru-RU" dirty="0" smtClean="0">
                <a:solidFill>
                  <a:srgbClr val="000000"/>
                </a:solidFill>
                <a:latin typeface="Times New Roman" panose="02020603050405020304" pitchFamily="18" charset="0"/>
                <a:cs typeface="Times New Roman" panose="02020603050405020304" pitchFamily="18" charset="0"/>
              </a:rPr>
              <a:t>осмотических слабительных </a:t>
            </a:r>
            <a:r>
              <a:rPr lang="ru-RU" dirty="0">
                <a:solidFill>
                  <a:srgbClr val="000000"/>
                </a:solidFill>
                <a:latin typeface="Times New Roman" panose="02020603050405020304" pitchFamily="18" charset="0"/>
                <a:cs typeface="Times New Roman" panose="02020603050405020304" pitchFamily="18" charset="0"/>
              </a:rPr>
              <a:t>средств (</a:t>
            </a:r>
            <a:r>
              <a:rPr lang="ru-RU" dirty="0" smtClean="0">
                <a:solidFill>
                  <a:srgbClr val="000000"/>
                </a:solidFill>
                <a:latin typeface="Times New Roman" panose="02020603050405020304" pitchFamily="18" charset="0"/>
                <a:cs typeface="Times New Roman" panose="02020603050405020304" pitchFamily="18" charset="0"/>
              </a:rPr>
              <a:t>лактулоза)</a:t>
            </a:r>
          </a:p>
          <a:p>
            <a:pPr marL="0" indent="0">
              <a:buNone/>
            </a:pPr>
            <a:r>
              <a:rPr lang="ru-RU" dirty="0">
                <a:solidFill>
                  <a:srgbClr val="000000"/>
                </a:solidFill>
                <a:latin typeface="Times New Roman" panose="02020603050405020304" pitchFamily="18" charset="0"/>
                <a:cs typeface="Times New Roman" panose="02020603050405020304" pitchFamily="18" charset="0"/>
              </a:rPr>
              <a:t>Водный раствор осмотических слабительных средств вводится </a:t>
            </a:r>
            <a:r>
              <a:rPr lang="ru-RU" dirty="0" smtClean="0">
                <a:solidFill>
                  <a:srgbClr val="000000"/>
                </a:solidFill>
                <a:latin typeface="Times New Roman" panose="02020603050405020304" pitchFamily="18" charset="0"/>
                <a:cs typeface="Times New Roman" panose="02020603050405020304" pitchFamily="18" charset="0"/>
              </a:rPr>
              <a:t>через установленный </a:t>
            </a:r>
            <a:r>
              <a:rPr lang="ru-RU" dirty="0">
                <a:solidFill>
                  <a:srgbClr val="000000"/>
                </a:solidFill>
                <a:latin typeface="Times New Roman" panose="02020603050405020304" pitchFamily="18" charset="0"/>
                <a:cs typeface="Times New Roman" panose="02020603050405020304" pitchFamily="18" charset="0"/>
              </a:rPr>
              <a:t>с целью гемостаза зонд </a:t>
            </a:r>
            <a:r>
              <a:rPr lang="ru-RU" dirty="0" err="1">
                <a:solidFill>
                  <a:srgbClr val="000000"/>
                </a:solidFill>
                <a:latin typeface="Times New Roman" panose="02020603050405020304" pitchFamily="18" charset="0"/>
                <a:cs typeface="Times New Roman" panose="02020603050405020304" pitchFamily="18" charset="0"/>
              </a:rPr>
              <a:t>Блекмора</a:t>
            </a:r>
            <a:r>
              <a:rPr lang="ru-RU" dirty="0">
                <a:solidFill>
                  <a:srgbClr val="000000"/>
                </a:solidFill>
                <a:latin typeface="Times New Roman" panose="02020603050405020304" pitchFamily="18" charset="0"/>
                <a:cs typeface="Times New Roman" panose="02020603050405020304" pitchFamily="18" charset="0"/>
              </a:rPr>
              <a:t> после промывания желудка до «</a:t>
            </a:r>
            <a:r>
              <a:rPr lang="ru-RU" dirty="0" smtClean="0">
                <a:solidFill>
                  <a:srgbClr val="000000"/>
                </a:solidFill>
                <a:latin typeface="Times New Roman" panose="02020603050405020304" pitchFamily="18" charset="0"/>
                <a:cs typeface="Times New Roman" panose="02020603050405020304" pitchFamily="18" charset="0"/>
              </a:rPr>
              <a:t>чистых вод</a:t>
            </a:r>
            <a:r>
              <a:rPr lang="ru-RU" dirty="0">
                <a:solidFill>
                  <a:srgbClr val="000000"/>
                </a:solidFill>
                <a:latin typeface="Times New Roman" panose="02020603050405020304" pitchFamily="18" charset="0"/>
                <a:cs typeface="Times New Roman" panose="02020603050405020304" pitchFamily="18" charset="0"/>
              </a:rPr>
              <a:t>». При остановленном кровотечении рекомендуется продолжить пероральное </a:t>
            </a:r>
            <a:r>
              <a:rPr lang="ru-RU" dirty="0" smtClean="0">
                <a:solidFill>
                  <a:srgbClr val="000000"/>
                </a:solidFill>
                <a:latin typeface="Times New Roman" panose="02020603050405020304" pitchFamily="18" charset="0"/>
                <a:cs typeface="Times New Roman" panose="02020603050405020304" pitchFamily="18" charset="0"/>
              </a:rPr>
              <a:t>введение осмотических </a:t>
            </a:r>
            <a:r>
              <a:rPr lang="ru-RU" dirty="0">
                <a:solidFill>
                  <a:srgbClr val="000000"/>
                </a:solidFill>
                <a:latin typeface="Times New Roman" panose="02020603050405020304" pitchFamily="18" charset="0"/>
                <a:cs typeface="Times New Roman" panose="02020603050405020304" pitchFamily="18" charset="0"/>
              </a:rPr>
              <a:t>слабительных </a:t>
            </a:r>
            <a:r>
              <a:rPr lang="ru-RU" dirty="0" smtClean="0">
                <a:solidFill>
                  <a:srgbClr val="000000"/>
                </a:solidFill>
                <a:latin typeface="Times New Roman" panose="02020603050405020304" pitchFamily="18" charset="0"/>
                <a:cs typeface="Times New Roman" panose="02020603050405020304" pitchFamily="18" charset="0"/>
              </a:rPr>
              <a:t>средств.</a:t>
            </a:r>
            <a:endParaRPr lang="ru-RU" dirty="0">
              <a:solidFill>
                <a:srgbClr val="000000"/>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6226710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91311"/>
            <a:ext cx="8596668" cy="1320800"/>
          </a:xfrm>
        </p:spPr>
        <p:txBody>
          <a:bodyPr/>
          <a:lstStyle/>
          <a:p>
            <a:pPr algn="ctr"/>
            <a:r>
              <a:rPr lang="ru-RU" dirty="0" smtClean="0"/>
              <a:t>Главное осложнение кровотечений из ЖКТ</a:t>
            </a:r>
            <a:endParaRPr lang="ru-RU" dirty="0"/>
          </a:p>
        </p:txBody>
      </p:sp>
      <p:sp>
        <p:nvSpPr>
          <p:cNvPr id="3" name="Объект 2"/>
          <p:cNvSpPr>
            <a:spLocks noGrp="1"/>
          </p:cNvSpPr>
          <p:nvPr>
            <p:ph idx="1"/>
          </p:nvPr>
        </p:nvSpPr>
        <p:spPr>
          <a:xfrm>
            <a:off x="677334" y="1391056"/>
            <a:ext cx="8596668" cy="5233480"/>
          </a:xfrm>
        </p:spPr>
        <p:txBody>
          <a:bodyPr>
            <a:normAutofit/>
          </a:bodyPr>
          <a:lstStyle/>
          <a:p>
            <a:pPr marL="114300" indent="0" algn="just">
              <a:lnSpc>
                <a:spcPct val="107000"/>
              </a:lnSpc>
              <a:buNone/>
            </a:pPr>
            <a:r>
              <a:rPr lang="ru-RU" b="1" u="sng" dirty="0">
                <a:latin typeface="Times New Roman" panose="02020603050405020304" pitchFamily="18" charset="0"/>
                <a:ea typeface="Calibri" panose="020F0502020204030204" pitchFamily="34" charset="0"/>
                <a:cs typeface="Calibri" panose="020F0502020204030204" pitchFamily="34" charset="0"/>
              </a:rPr>
              <a:t>Геморрагический шок </a:t>
            </a:r>
            <a:r>
              <a:rPr lang="ru-RU" dirty="0">
                <a:latin typeface="Times New Roman" panose="02020603050405020304" pitchFamily="18" charset="0"/>
                <a:ea typeface="Calibri" panose="020F0502020204030204" pitchFamily="34" charset="0"/>
                <a:cs typeface="Calibri" panose="020F0502020204030204" pitchFamily="34" charset="0"/>
              </a:rPr>
              <a:t>- один из видов гиповолемического шока. </a:t>
            </a:r>
            <a:r>
              <a:rPr lang="ru-RU" dirty="0" smtClean="0">
                <a:latin typeface="Times New Roman" panose="02020603050405020304" pitchFamily="18" charset="0"/>
                <a:ea typeface="Calibri" panose="020F0502020204030204" pitchFamily="34" charset="0"/>
                <a:cs typeface="Calibri" panose="020F0502020204030204" pitchFamily="34" charset="0"/>
              </a:rPr>
              <a:t>Это </a:t>
            </a:r>
            <a:r>
              <a:rPr lang="ru-RU" dirty="0">
                <a:latin typeface="Times New Roman" panose="02020603050405020304" pitchFamily="18" charset="0"/>
                <a:ea typeface="Calibri" panose="020F0502020204030204" pitchFamily="34" charset="0"/>
                <a:cs typeface="Calibri" panose="020F0502020204030204" pitchFamily="34" charset="0"/>
              </a:rPr>
              <a:t>смертельно опасное состояние, вызванное быстрым снижением объёма циркулирующей крови больше чем на 15-20 %. При такой кровопотере резко нарушается снабжение тканей кислородом и энергетическими продуктами, сбивается адекватный тканевой обмен и нарастает интоксикация.</a:t>
            </a:r>
          </a:p>
          <a:p>
            <a:pPr marL="114300" indent="0" algn="just">
              <a:lnSpc>
                <a:spcPct val="107000"/>
              </a:lnSpc>
              <a:buNone/>
            </a:pPr>
            <a:endParaRPr lang="ru-RU" dirty="0" smtClean="0">
              <a:latin typeface="Times New Roman" panose="02020603050405020304" pitchFamily="18" charset="0"/>
              <a:ea typeface="Calibri" panose="020F0502020204030204" pitchFamily="34" charset="0"/>
              <a:cs typeface="Calibri" panose="020F0502020204030204" pitchFamily="34" charset="0"/>
            </a:endParaRPr>
          </a:p>
          <a:p>
            <a:endParaRPr lang="ru-RU" dirty="0"/>
          </a:p>
        </p:txBody>
      </p:sp>
    </p:spTree>
    <p:extLst>
      <p:ext uri="{BB962C8B-B14F-4D97-AF65-F5344CB8AC3E}">
        <p14:creationId xmlns:p14="http://schemas.microsoft.com/office/powerpoint/2010/main" val="6715815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6790" y="-110247"/>
            <a:ext cx="8596668" cy="606357"/>
          </a:xfrm>
        </p:spPr>
        <p:txBody>
          <a:bodyPr>
            <a:normAutofit fontScale="90000"/>
          </a:bodyPr>
          <a:lstStyle/>
          <a:p>
            <a:pPr algn="ctr"/>
            <a:r>
              <a:rPr lang="ru-RU" dirty="0" smtClean="0"/>
              <a:t>Проявления геморрагического шока</a:t>
            </a:r>
            <a:endParaRPr lang="ru-RU"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4663" y="389106"/>
            <a:ext cx="6449762" cy="845820"/>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4662" y="1234926"/>
            <a:ext cx="6449762" cy="5623074"/>
          </a:xfrm>
          <a:prstGeom prst="rect">
            <a:avLst/>
          </a:prstGeom>
        </p:spPr>
      </p:pic>
    </p:spTree>
    <p:extLst>
      <p:ext uri="{BB962C8B-B14F-4D97-AF65-F5344CB8AC3E}">
        <p14:creationId xmlns:p14="http://schemas.microsoft.com/office/powerpoint/2010/main" val="7263476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2992" y="0"/>
            <a:ext cx="8645352" cy="644255"/>
          </a:xfrm>
        </p:spPr>
        <p:txBody>
          <a:bodyPr/>
          <a:lstStyle/>
          <a:p>
            <a:pPr algn="ctr"/>
            <a:r>
              <a:rPr lang="ru-RU" dirty="0" smtClean="0"/>
              <a:t>Диагностика</a:t>
            </a:r>
            <a:endParaRPr lang="ru-RU" dirty="0"/>
          </a:p>
        </p:txBody>
      </p:sp>
      <p:sp>
        <p:nvSpPr>
          <p:cNvPr id="3" name="Объект 2"/>
          <p:cNvSpPr>
            <a:spLocks noGrp="1"/>
          </p:cNvSpPr>
          <p:nvPr>
            <p:ph idx="1"/>
          </p:nvPr>
        </p:nvSpPr>
        <p:spPr>
          <a:xfrm>
            <a:off x="677334" y="779261"/>
            <a:ext cx="8596668" cy="5621539"/>
          </a:xfrm>
        </p:spPr>
        <p:txBody>
          <a:bodyPr>
            <a:normAutofit/>
          </a:bodyPr>
          <a:lstStyle/>
          <a:p>
            <a:pPr marL="457200" algn="just">
              <a:lnSpc>
                <a:spcPct val="107000"/>
              </a:lnSpc>
              <a:spcAft>
                <a:spcPts val="800"/>
              </a:spcAft>
            </a:pPr>
            <a:r>
              <a:rPr lang="ru-RU" b="1" dirty="0" smtClean="0">
                <a:latin typeface="Times New Roman" panose="02020603050405020304" pitchFamily="18" charset="0"/>
                <a:ea typeface="Calibri" panose="020F0502020204030204" pitchFamily="34" charset="0"/>
                <a:cs typeface="Calibri" panose="020F0502020204030204" pitchFamily="34" charset="0"/>
              </a:rPr>
              <a:t>Осмотр.</a:t>
            </a:r>
          </a:p>
          <a:p>
            <a:pPr marL="457200" algn="just">
              <a:lnSpc>
                <a:spcPct val="107000"/>
              </a:lnSpc>
              <a:spcAft>
                <a:spcPts val="800"/>
              </a:spcAft>
            </a:pPr>
            <a:r>
              <a:rPr lang="ru-RU" b="1" dirty="0">
                <a:latin typeface="Times New Roman" panose="02020603050405020304" pitchFamily="18" charset="0"/>
                <a:ea typeface="Calibri" panose="020F0502020204030204" pitchFamily="34" charset="0"/>
                <a:cs typeface="Calibri" panose="020F0502020204030204" pitchFamily="34" charset="0"/>
              </a:rPr>
              <a:t>Определение шокового индекса </a:t>
            </a:r>
            <a:r>
              <a:rPr lang="ru-RU" b="1" dirty="0" err="1">
                <a:latin typeface="Times New Roman" panose="02020603050405020304" pitchFamily="18" charset="0"/>
                <a:ea typeface="Calibri" panose="020F0502020204030204" pitchFamily="34" charset="0"/>
                <a:cs typeface="Calibri" panose="020F0502020204030204" pitchFamily="34" charset="0"/>
              </a:rPr>
              <a:t>Альговера</a:t>
            </a:r>
            <a:r>
              <a:rPr lang="ru-RU" b="1" dirty="0">
                <a:latin typeface="Times New Roman" panose="02020603050405020304" pitchFamily="18" charset="0"/>
                <a:ea typeface="Calibri" panose="020F0502020204030204" pitchFamily="34" charset="0"/>
                <a:cs typeface="Calibri" panose="020F0502020204030204" pitchFamily="34" charset="0"/>
              </a:rPr>
              <a:t>. </a:t>
            </a:r>
            <a:r>
              <a:rPr lang="ru-RU" dirty="0">
                <a:latin typeface="Times New Roman" panose="02020603050405020304" pitchFamily="18" charset="0"/>
                <a:ea typeface="Calibri" panose="020F0502020204030204" pitchFamily="34" charset="0"/>
                <a:cs typeface="Calibri" panose="020F0502020204030204" pitchFamily="34" charset="0"/>
              </a:rPr>
              <a:t>Показатель используют для быстрой оценки тяжести кровотечения. Он равен отношению ЧСС за одну минуту к показателю систолического давления. Нормальная величина шокового индекса составляет около 0,5, повышение показателя наблюдается при гемодинамических нарушениях</a:t>
            </a:r>
            <a:r>
              <a:rPr lang="ru-RU" dirty="0" smtClean="0">
                <a:latin typeface="Times New Roman" panose="02020603050405020304" pitchFamily="18" charset="0"/>
                <a:ea typeface="Calibri" panose="020F0502020204030204" pitchFamily="34" charset="0"/>
                <a:cs typeface="Calibri" panose="020F0502020204030204" pitchFamily="34" charset="0"/>
              </a:rPr>
              <a:t>.</a:t>
            </a:r>
          </a:p>
          <a:p>
            <a:pPr marL="457200" algn="just">
              <a:lnSpc>
                <a:spcPct val="107000"/>
              </a:lnSpc>
              <a:spcAft>
                <a:spcPts val="800"/>
              </a:spcAft>
            </a:pPr>
            <a:r>
              <a:rPr lang="ru-RU" b="1" dirty="0">
                <a:latin typeface="Times New Roman" panose="02020603050405020304" pitchFamily="18" charset="0"/>
                <a:ea typeface="Calibri" panose="020F0502020204030204" pitchFamily="34" charset="0"/>
                <a:cs typeface="Calibri" panose="020F0502020204030204" pitchFamily="34" charset="0"/>
              </a:rPr>
              <a:t>Анализы крови. </a:t>
            </a:r>
            <a:r>
              <a:rPr lang="ru-RU" dirty="0">
                <a:latin typeface="Times New Roman" panose="02020603050405020304" pitchFamily="18" charset="0"/>
                <a:ea typeface="Calibri" panose="020F0502020204030204" pitchFamily="34" charset="0"/>
                <a:cs typeface="Calibri" panose="020F0502020204030204" pitchFamily="34" charset="0"/>
              </a:rPr>
              <a:t>Определить наличие и тяжесть потери ОЦК удается по уровню гематокрита, эритроцитов и гемоглобина. Для оценки степени нарушения свертываемости крови проводится </a:t>
            </a:r>
            <a:r>
              <a:rPr lang="ru-RU" dirty="0" err="1">
                <a:latin typeface="Times New Roman" panose="02020603050405020304" pitchFamily="18" charset="0"/>
                <a:ea typeface="Calibri" panose="020F0502020204030204" pitchFamily="34" charset="0"/>
                <a:cs typeface="Calibri" panose="020F0502020204030204" pitchFamily="34" charset="0"/>
              </a:rPr>
              <a:t>коагулограмма</a:t>
            </a:r>
            <a:r>
              <a:rPr lang="ru-RU" dirty="0">
                <a:latin typeface="Times New Roman" panose="02020603050405020304" pitchFamily="18" charset="0"/>
                <a:ea typeface="Calibri" panose="020F0502020204030204" pitchFamily="34" charset="0"/>
                <a:cs typeface="Calibri" panose="020F0502020204030204" pitchFamily="34" charset="0"/>
              </a:rPr>
              <a:t>. Данные биохимического анализа крови дают ценную информацию о работе печени и почек, возможной первопричине кровотечения</a:t>
            </a:r>
            <a:r>
              <a:rPr lang="ru-RU" dirty="0" smtClean="0">
                <a:latin typeface="Times New Roman" panose="02020603050405020304" pitchFamily="18" charset="0"/>
                <a:ea typeface="Calibri" panose="020F0502020204030204" pitchFamily="34" charset="0"/>
                <a:cs typeface="Calibri" panose="020F0502020204030204" pitchFamily="34" charset="0"/>
              </a:rPr>
              <a:t>.</a:t>
            </a:r>
          </a:p>
          <a:p>
            <a:pPr marL="457200" algn="just">
              <a:lnSpc>
                <a:spcPct val="107000"/>
              </a:lnSpc>
              <a:spcAft>
                <a:spcPts val="800"/>
              </a:spcAft>
            </a:pPr>
            <a:r>
              <a:rPr lang="ru-RU" b="1" dirty="0">
                <a:latin typeface="Times New Roman" panose="02020603050405020304" pitchFamily="18" charset="0"/>
                <a:ea typeface="Calibri" panose="020F0502020204030204" pitchFamily="34" charset="0"/>
                <a:cs typeface="Calibri" panose="020F0502020204030204" pitchFamily="34" charset="0"/>
              </a:rPr>
              <a:t>Инструментальные методы.</a:t>
            </a:r>
            <a:r>
              <a:rPr lang="ru-RU" dirty="0">
                <a:latin typeface="Times New Roman" panose="02020603050405020304" pitchFamily="18" charset="0"/>
                <a:ea typeface="Calibri" panose="020F0502020204030204" pitchFamily="34" charset="0"/>
                <a:cs typeface="Calibri" panose="020F0502020204030204" pitchFamily="34" charset="0"/>
              </a:rPr>
              <a:t> При отсутствии видимого источника кровопотери и подозрении на геморрагический шок выполняется УЗИ органов брюшной полости, рентгенография грудной клетки и другие методы визуализации внутреннего кровотечения. В экстренных ситуациях проводится лапароскопия и/или торакоскопия с лечебно-диагностической целью.</a:t>
            </a:r>
            <a:endParaRPr lang="ru-RU" dirty="0" smtClean="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7749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7062" y="0"/>
            <a:ext cx="8596668" cy="450715"/>
          </a:xfrm>
        </p:spPr>
        <p:txBody>
          <a:bodyPr>
            <a:normAutofit fontScale="90000"/>
          </a:bodyPr>
          <a:lstStyle/>
          <a:p>
            <a:pPr algn="ctr"/>
            <a:r>
              <a:rPr lang="ru-RU" dirty="0" smtClean="0"/>
              <a:t>Лечение</a:t>
            </a:r>
            <a:endParaRPr lang="ru-RU" dirty="0"/>
          </a:p>
        </p:txBody>
      </p:sp>
      <p:sp>
        <p:nvSpPr>
          <p:cNvPr id="3" name="Объект 2"/>
          <p:cNvSpPr>
            <a:spLocks noGrp="1"/>
          </p:cNvSpPr>
          <p:nvPr>
            <p:ph idx="1"/>
          </p:nvPr>
        </p:nvSpPr>
        <p:spPr>
          <a:xfrm>
            <a:off x="136187" y="450715"/>
            <a:ext cx="9970851" cy="5923096"/>
          </a:xfrm>
        </p:spPr>
        <p:txBody>
          <a:bodyPr>
            <a:normAutofit/>
          </a:bodyPr>
          <a:lstStyle/>
          <a:p>
            <a:pPr algn="just"/>
            <a:r>
              <a:rPr lang="ru-RU" b="1" dirty="0">
                <a:solidFill>
                  <a:srgbClr val="FF0000"/>
                </a:solidFill>
                <a:latin typeface="Times New Roman" panose="02020603050405020304" pitchFamily="18" charset="0"/>
                <a:cs typeface="Times New Roman" panose="02020603050405020304" pitchFamily="18" charset="0"/>
              </a:rPr>
              <a:t>При геморрагическом шоке категорически противопоказаны вазопрессорные препараты (</a:t>
            </a:r>
            <a:r>
              <a:rPr lang="ru-RU" b="1" dirty="0" err="1">
                <a:solidFill>
                  <a:srgbClr val="FF0000"/>
                </a:solidFill>
                <a:latin typeface="Times New Roman" panose="02020603050405020304" pitchFamily="18" charset="0"/>
                <a:cs typeface="Times New Roman" panose="02020603050405020304" pitchFamily="18" charset="0"/>
              </a:rPr>
              <a:t>эпинефрин</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норэпинефрин</a:t>
            </a:r>
            <a:r>
              <a:rPr lang="ru-RU" b="1" dirty="0">
                <a:solidFill>
                  <a:srgbClr val="FF0000"/>
                </a:solidFill>
                <a:latin typeface="Times New Roman" panose="02020603050405020304" pitchFamily="18" charset="0"/>
                <a:cs typeface="Times New Roman" panose="02020603050405020304" pitchFamily="18" charset="0"/>
              </a:rPr>
              <a:t>), поскольку они усугубляют периферическую </a:t>
            </a:r>
            <a:r>
              <a:rPr lang="ru-RU" b="1" dirty="0" err="1">
                <a:solidFill>
                  <a:srgbClr val="FF0000"/>
                </a:solidFill>
                <a:latin typeface="Times New Roman" panose="02020603050405020304" pitchFamily="18" charset="0"/>
                <a:cs typeface="Times New Roman" panose="02020603050405020304" pitchFamily="18" charset="0"/>
              </a:rPr>
              <a:t>вазоконстрикцию</a:t>
            </a:r>
            <a:r>
              <a:rPr lang="ru-RU" b="1" dirty="0" smtClean="0">
                <a:solidFill>
                  <a:srgbClr val="FF0000"/>
                </a:solidFill>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 </a:t>
            </a:r>
            <a:r>
              <a:rPr lang="ru-RU" b="1" u="sng" dirty="0">
                <a:latin typeface="Times New Roman" panose="02020603050405020304" pitchFamily="18" charset="0"/>
                <a:cs typeface="Times New Roman" panose="02020603050405020304" pitchFamily="18" charset="0"/>
              </a:rPr>
              <a:t>Для лечения артериальной </a:t>
            </a:r>
            <a:r>
              <a:rPr lang="ru-RU" b="1" u="sng" dirty="0" smtClean="0">
                <a:latin typeface="Times New Roman" panose="02020603050405020304" pitchFamily="18" charset="0"/>
                <a:cs typeface="Times New Roman" panose="02020603050405020304" pitchFamily="18" charset="0"/>
              </a:rPr>
              <a:t>гипотензии:</a:t>
            </a:r>
          </a:p>
          <a:p>
            <a:pPr algn="just"/>
            <a:r>
              <a:rPr lang="ru-RU" dirty="0">
                <a:latin typeface="Times New Roman" panose="02020603050405020304" pitchFamily="18" charset="0"/>
                <a:cs typeface="Times New Roman" panose="02020603050405020304" pitchFamily="18" charset="0"/>
              </a:rPr>
              <a:t> Катетеризация магистральной вены (чаще всего подключичной или внутренней яремной по </a:t>
            </a:r>
            <a:r>
              <a:rPr lang="ru-RU" dirty="0" err="1">
                <a:latin typeface="Times New Roman" panose="02020603050405020304" pitchFamily="18" charset="0"/>
                <a:cs typeface="Times New Roman" panose="02020603050405020304" pitchFamily="18" charset="0"/>
              </a:rPr>
              <a:t>Сельдингеру</a:t>
            </a:r>
            <a:r>
              <a:rPr lang="ru-RU" dirty="0" smtClean="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Струйное внутривенное введение кровезаменителей (</a:t>
            </a:r>
            <a:r>
              <a:rPr lang="ru-RU" dirty="0" err="1">
                <a:latin typeface="Times New Roman" panose="02020603050405020304" pitchFamily="18" charset="0"/>
                <a:cs typeface="Times New Roman" panose="02020603050405020304" pitchFamily="18" charset="0"/>
              </a:rPr>
              <a:t>полиглюкина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желатиноля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реополиглюкина</a:t>
            </a:r>
            <a:r>
              <a:rPr lang="ru-RU" dirty="0">
                <a:latin typeface="Times New Roman" panose="02020603050405020304" pitchFamily="18" charset="0"/>
                <a:cs typeface="Times New Roman" panose="02020603050405020304" pitchFamily="18" charset="0"/>
              </a:rPr>
              <a:t> и т.п.). Переливают свежезамороженную плазму, а при возможности — альбумин или протеин. При шоке средней тяжести и тяжёлом шоке проводят гемотрансфузию</a:t>
            </a:r>
            <a:r>
              <a:rPr lang="ru-RU" dirty="0" smtClean="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Борьба с метаболическим ацидозом: </a:t>
            </a:r>
            <a:r>
              <a:rPr lang="ru-RU" dirty="0" err="1">
                <a:latin typeface="Times New Roman" panose="02020603050405020304" pitchFamily="18" charset="0"/>
                <a:cs typeface="Times New Roman" panose="02020603050405020304" pitchFamily="18" charset="0"/>
              </a:rPr>
              <a:t>инфузия</a:t>
            </a:r>
            <a:r>
              <a:rPr lang="ru-RU" dirty="0">
                <a:latin typeface="Times New Roman" panose="02020603050405020304" pitchFamily="18" charset="0"/>
                <a:cs typeface="Times New Roman" panose="02020603050405020304" pitchFamily="18" charset="0"/>
              </a:rPr>
              <a:t> 150–300 мл 4% р-</a:t>
            </a:r>
            <a:r>
              <a:rPr lang="ru-RU" dirty="0" err="1">
                <a:latin typeface="Times New Roman" panose="02020603050405020304" pitchFamily="18" charset="0"/>
                <a:cs typeface="Times New Roman" panose="02020603050405020304" pitchFamily="18" charset="0"/>
              </a:rPr>
              <a:t>ра</a:t>
            </a:r>
            <a:r>
              <a:rPr lang="ru-RU" dirty="0">
                <a:latin typeface="Times New Roman" panose="02020603050405020304" pitchFamily="18" charset="0"/>
                <a:cs typeface="Times New Roman" panose="02020603050405020304" pitchFamily="18" charset="0"/>
              </a:rPr>
              <a:t> натрия гидрокарбоната</a:t>
            </a:r>
            <a:r>
              <a:rPr lang="ru-RU" dirty="0" smtClean="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ГК одновременно с началом замещения крови (до 0,7–1,5 г гидрокортизона в/в). Противопоказаны при подозрении на желудочное кровотечение</a:t>
            </a:r>
            <a:r>
              <a:rPr lang="ru-RU" dirty="0" smtClean="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Снятие спазма периферических сосудов. Учитывая наличие (как правило) гипотермии — согревание больного</a:t>
            </a:r>
            <a:r>
              <a:rPr lang="ru-RU" dirty="0" smtClean="0">
                <a:latin typeface="Times New Roman" panose="02020603050405020304" pitchFamily="18" charset="0"/>
                <a:cs typeface="Times New Roman" panose="02020603050405020304" pitchFamily="18" charset="0"/>
              </a:rPr>
              <a:t>.</a:t>
            </a:r>
          </a:p>
          <a:p>
            <a:pPr algn="just"/>
            <a:r>
              <a:rPr lang="ru-RU" dirty="0" err="1">
                <a:latin typeface="Times New Roman" panose="02020603050405020304" pitchFamily="18" charset="0"/>
                <a:cs typeface="Times New Roman" panose="02020603050405020304" pitchFamily="18" charset="0"/>
              </a:rPr>
              <a:t>Апротинин</a:t>
            </a:r>
            <a:r>
              <a:rPr lang="ru-RU" dirty="0">
                <a:latin typeface="Times New Roman" panose="02020603050405020304" pitchFamily="18" charset="0"/>
                <a:cs typeface="Times New Roman" panose="02020603050405020304" pitchFamily="18" charset="0"/>
              </a:rPr>
              <a:t> 30 000–60 000 ЕД в 300–500 мл 0,9% р-</a:t>
            </a:r>
            <a:r>
              <a:rPr lang="ru-RU" dirty="0" err="1">
                <a:latin typeface="Times New Roman" panose="02020603050405020304" pitchFamily="18" charset="0"/>
                <a:cs typeface="Times New Roman" panose="02020603050405020304" pitchFamily="18" charset="0"/>
              </a:rPr>
              <a:t>ра</a:t>
            </a:r>
            <a:r>
              <a:rPr lang="ru-RU" dirty="0">
                <a:latin typeface="Times New Roman" panose="02020603050405020304" pitchFamily="18" charset="0"/>
                <a:cs typeface="Times New Roman" panose="02020603050405020304" pitchFamily="18" charset="0"/>
              </a:rPr>
              <a:t> натрия хлорида в/в </a:t>
            </a:r>
            <a:r>
              <a:rPr lang="ru-RU" dirty="0" err="1">
                <a:latin typeface="Times New Roman" panose="02020603050405020304" pitchFamily="18" charset="0"/>
                <a:cs typeface="Times New Roman" panose="02020603050405020304" pitchFamily="18" charset="0"/>
              </a:rPr>
              <a:t>капельно</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Ингаляция </a:t>
            </a:r>
            <a:r>
              <a:rPr lang="ru-RU" dirty="0">
                <a:latin typeface="Times New Roman" panose="02020603050405020304" pitchFamily="18" charset="0"/>
                <a:cs typeface="Times New Roman" panose="02020603050405020304" pitchFamily="18" charset="0"/>
              </a:rPr>
              <a:t>увлажнённого кислорода</a:t>
            </a:r>
            <a:r>
              <a:rPr lang="ru-RU" dirty="0" smtClean="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Антибиотики широкого спектра действия при наличии ран, септических заболеваний</a:t>
            </a:r>
            <a:r>
              <a:rPr lang="ru-RU" dirty="0" smtClean="0">
                <a:latin typeface="Times New Roman" panose="02020603050405020304" pitchFamily="18" charset="0"/>
                <a:cs typeface="Times New Roman" panose="02020603050405020304" pitchFamily="18" charset="0"/>
              </a:rPr>
              <a:t>.</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9104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Причины кровотечений из верхних отделов ЖКТ</a:t>
            </a:r>
            <a:endParaRPr lang="ru-RU" dirty="0"/>
          </a:p>
        </p:txBody>
      </p:sp>
      <p:sp>
        <p:nvSpPr>
          <p:cNvPr id="3" name="Объект 2"/>
          <p:cNvSpPr>
            <a:spLocks noGrp="1"/>
          </p:cNvSpPr>
          <p:nvPr>
            <p:ph idx="1"/>
          </p:nvPr>
        </p:nvSpPr>
        <p:spPr/>
        <p:txBody>
          <a:bodyPr>
            <a:normAutofit fontScale="92500" lnSpcReduction="20000"/>
          </a:bodyPr>
          <a:lstStyle/>
          <a:p>
            <a:pPr algn="just"/>
            <a:r>
              <a:rPr lang="ru-RU" dirty="0" smtClean="0">
                <a:latin typeface="Times New Roman" panose="02020603050405020304" pitchFamily="18" charset="0"/>
                <a:cs typeface="Times New Roman" panose="02020603050405020304" pitchFamily="18" charset="0"/>
              </a:rPr>
              <a:t>язвенная болезнь желудка</a:t>
            </a:r>
            <a:r>
              <a:rPr lang="ru-RU" dirty="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язвенная болезнь </a:t>
            </a:r>
            <a:r>
              <a:rPr lang="ru-RU" dirty="0">
                <a:latin typeface="Times New Roman" panose="02020603050405020304" pitchFamily="18" charset="0"/>
                <a:cs typeface="Times New Roman" panose="02020603050405020304" pitchFamily="18" charset="0"/>
              </a:rPr>
              <a:t>двенадцатиперстной кишки;</a:t>
            </a:r>
          </a:p>
          <a:p>
            <a:pPr algn="just"/>
            <a:r>
              <a:rPr lang="ru-RU" dirty="0" smtClean="0">
                <a:latin typeface="Times New Roman" panose="02020603050405020304" pitchFamily="18" charset="0"/>
                <a:cs typeface="Times New Roman" panose="02020603050405020304" pitchFamily="18" charset="0"/>
              </a:rPr>
              <a:t>синдром </a:t>
            </a:r>
            <a:r>
              <a:rPr lang="ru-RU" dirty="0">
                <a:latin typeface="Times New Roman" panose="02020603050405020304" pitchFamily="18" charset="0"/>
                <a:cs typeface="Times New Roman" panose="02020603050405020304" pitchFamily="18" charset="0"/>
              </a:rPr>
              <a:t>Меллори- Вейса;</a:t>
            </a:r>
          </a:p>
          <a:p>
            <a:pPr algn="just"/>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варикозное </a:t>
            </a:r>
            <a:r>
              <a:rPr lang="ru-RU" dirty="0">
                <a:latin typeface="Times New Roman" panose="02020603050405020304" pitchFamily="18" charset="0"/>
                <a:cs typeface="Times New Roman" panose="02020603050405020304" pitchFamily="18" charset="0"/>
              </a:rPr>
              <a:t>расширение вен пищевода и желудка; </a:t>
            </a:r>
          </a:p>
          <a:p>
            <a:pPr algn="just"/>
            <a:r>
              <a:rPr lang="ru-RU" dirty="0" smtClean="0">
                <a:latin typeface="Times New Roman" panose="02020603050405020304" pitchFamily="18" charset="0"/>
                <a:cs typeface="Times New Roman" panose="02020603050405020304" pitchFamily="18" charset="0"/>
              </a:rPr>
              <a:t>острые </a:t>
            </a:r>
            <a:r>
              <a:rPr lang="ru-RU" dirty="0">
                <a:latin typeface="Times New Roman" panose="02020603050405020304" pitchFamily="18" charset="0"/>
                <a:cs typeface="Times New Roman" panose="02020603050405020304" pitchFamily="18" charset="0"/>
              </a:rPr>
              <a:t>эрозивные поражения желудка и 12 перстной кишки (вторичные изъязвления лекарственного или стрессового происхождения); </a:t>
            </a:r>
          </a:p>
          <a:p>
            <a:pPr algn="just"/>
            <a:r>
              <a:rPr lang="ru-RU" dirty="0" smtClean="0">
                <a:latin typeface="Times New Roman" panose="02020603050405020304" pitchFamily="18" charset="0"/>
                <a:cs typeface="Times New Roman" panose="02020603050405020304" pitchFamily="18" charset="0"/>
              </a:rPr>
              <a:t>эрозивный </a:t>
            </a:r>
            <a:r>
              <a:rPr lang="ru-RU" dirty="0">
                <a:latin typeface="Times New Roman" panose="02020603050405020304" pitchFamily="18" charset="0"/>
                <a:cs typeface="Times New Roman" panose="02020603050405020304" pitchFamily="18" charset="0"/>
              </a:rPr>
              <a:t>геморрагический гастрит, </a:t>
            </a:r>
          </a:p>
          <a:p>
            <a:pPr algn="just"/>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эзофагит; </a:t>
            </a:r>
          </a:p>
          <a:p>
            <a:pPr algn="just"/>
            <a:r>
              <a:rPr lang="ru-RU" dirty="0" smtClean="0">
                <a:latin typeface="Times New Roman" panose="02020603050405020304" pitchFamily="18" charset="0"/>
                <a:cs typeface="Times New Roman" panose="02020603050405020304" pitchFamily="18" charset="0"/>
              </a:rPr>
              <a:t>доброкачественные </a:t>
            </a:r>
            <a:r>
              <a:rPr lang="ru-RU" dirty="0">
                <a:latin typeface="Times New Roman" panose="02020603050405020304" pitchFamily="18" charset="0"/>
                <a:cs typeface="Times New Roman" panose="02020603050405020304" pitchFamily="18" charset="0"/>
              </a:rPr>
              <a:t>и злокачественные опухоли с распадом; </a:t>
            </a:r>
          </a:p>
          <a:p>
            <a:pPr algn="just"/>
            <a:r>
              <a:rPr lang="ru-RU" dirty="0" smtClean="0">
                <a:latin typeface="Times New Roman" panose="02020603050405020304" pitchFamily="18" charset="0"/>
                <a:cs typeface="Times New Roman" panose="02020603050405020304" pitchFamily="18" charset="0"/>
              </a:rPr>
              <a:t>болезни </a:t>
            </a:r>
            <a:r>
              <a:rPr lang="ru-RU" dirty="0">
                <a:latin typeface="Times New Roman" panose="02020603050405020304" pitchFamily="18" charset="0"/>
                <a:cs typeface="Times New Roman" panose="02020603050405020304" pitchFamily="18" charset="0"/>
              </a:rPr>
              <a:t>сосудов (острая эрозия Дьелафуа, болезнь Рандю — Вебера — Ослера</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болезни крови (Шенлейн — Геноха, гемофилия и т. д.); </a:t>
            </a:r>
          </a:p>
          <a:p>
            <a:pPr algn="just"/>
            <a:r>
              <a:rPr lang="ru-RU" dirty="0" smtClean="0">
                <a:latin typeface="Times New Roman" panose="02020603050405020304" pitchFamily="18" charset="0"/>
                <a:cs typeface="Times New Roman" panose="02020603050405020304" pitchFamily="18" charset="0"/>
              </a:rPr>
              <a:t>дивертикулы </a:t>
            </a:r>
            <a:r>
              <a:rPr lang="ru-RU" dirty="0">
                <a:latin typeface="Times New Roman" panose="02020603050405020304" pitchFamily="18" charset="0"/>
                <a:cs typeface="Times New Roman" panose="02020603050405020304" pitchFamily="18" charset="0"/>
              </a:rPr>
              <a:t>пищевода и 12-перстной кишки. </a:t>
            </a:r>
          </a:p>
          <a:p>
            <a:endParaRPr lang="ru-RU" dirty="0"/>
          </a:p>
        </p:txBody>
      </p:sp>
    </p:spTree>
    <p:extLst>
      <p:ext uri="{BB962C8B-B14F-4D97-AF65-F5344CB8AC3E}">
        <p14:creationId xmlns:p14="http://schemas.microsoft.com/office/powerpoint/2010/main" val="22708905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32946"/>
            <a:ext cx="8596668" cy="528536"/>
          </a:xfrm>
        </p:spPr>
        <p:txBody>
          <a:bodyPr>
            <a:normAutofit fontScale="90000"/>
          </a:bodyPr>
          <a:lstStyle/>
          <a:p>
            <a:pPr algn="ctr"/>
            <a:r>
              <a:rPr lang="ru-RU" dirty="0" smtClean="0"/>
              <a:t>Лечение</a:t>
            </a:r>
            <a:endParaRPr lang="ru-RU" dirty="0"/>
          </a:p>
        </p:txBody>
      </p:sp>
      <p:sp>
        <p:nvSpPr>
          <p:cNvPr id="3" name="Объект 2"/>
          <p:cNvSpPr>
            <a:spLocks noGrp="1"/>
          </p:cNvSpPr>
          <p:nvPr>
            <p:ph idx="1"/>
          </p:nvPr>
        </p:nvSpPr>
        <p:spPr>
          <a:xfrm>
            <a:off x="677334" y="711169"/>
            <a:ext cx="8596668" cy="4998967"/>
          </a:xfrm>
        </p:spPr>
        <p:txBody>
          <a:bodyPr>
            <a:normAutofit/>
          </a:bodyPr>
          <a:lstStyle/>
          <a:p>
            <a:pPr algn="just"/>
            <a:r>
              <a:rPr lang="ru-RU" dirty="0">
                <a:latin typeface="Times New Roman" panose="02020603050405020304" pitchFamily="18" charset="0"/>
                <a:cs typeface="Times New Roman" panose="02020603050405020304" pitchFamily="18" charset="0"/>
              </a:rPr>
              <a:t>Поддержание диуреза (50–60 мл/ч) </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Адекватная </a:t>
            </a:r>
            <a:r>
              <a:rPr lang="ru-RU" dirty="0" err="1">
                <a:latin typeface="Times New Roman" panose="02020603050405020304" pitchFamily="18" charset="0"/>
                <a:cs typeface="Times New Roman" panose="02020603050405020304" pitchFamily="18" charset="0"/>
              </a:rPr>
              <a:t>инфузионная</a:t>
            </a:r>
            <a:r>
              <a:rPr lang="ru-RU" dirty="0">
                <a:latin typeface="Times New Roman" panose="02020603050405020304" pitchFamily="18" charset="0"/>
                <a:cs typeface="Times New Roman" panose="02020603050405020304" pitchFamily="18" charset="0"/>
              </a:rPr>
              <a:t> терапия (до достижения ЦВД 120–150 мм </a:t>
            </a:r>
            <a:r>
              <a:rPr lang="ru-RU" dirty="0" err="1">
                <a:latin typeface="Times New Roman" panose="02020603050405020304" pitchFamily="18" charset="0"/>
                <a:cs typeface="Times New Roman" panose="02020603050405020304" pitchFamily="18" charset="0"/>
              </a:rPr>
              <a:t>вод.ст</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При неэффективности </a:t>
            </a:r>
            <a:r>
              <a:rPr lang="ru-RU" dirty="0" err="1">
                <a:latin typeface="Times New Roman" panose="02020603050405020304" pitchFamily="18" charset="0"/>
                <a:cs typeface="Times New Roman" panose="02020603050405020304" pitchFamily="18" charset="0"/>
              </a:rPr>
              <a:t>инфузии</a:t>
            </a:r>
            <a:r>
              <a:rPr lang="ru-RU" dirty="0">
                <a:latin typeface="Times New Roman" panose="02020603050405020304" pitchFamily="18" charset="0"/>
                <a:cs typeface="Times New Roman" panose="02020603050405020304" pitchFamily="18" charset="0"/>
              </a:rPr>
              <a:t> — осмотические диуретики (</a:t>
            </a:r>
            <a:r>
              <a:rPr lang="ru-RU" dirty="0" err="1">
                <a:latin typeface="Times New Roman" panose="02020603050405020304" pitchFamily="18" charset="0"/>
                <a:cs typeface="Times New Roman" panose="02020603050405020304" pitchFamily="18" charset="0"/>
              </a:rPr>
              <a:t>маннитол</a:t>
            </a:r>
            <a:r>
              <a:rPr lang="ru-RU" dirty="0">
                <a:latin typeface="Times New Roman" panose="02020603050405020304" pitchFamily="18" charset="0"/>
                <a:cs typeface="Times New Roman" panose="02020603050405020304" pitchFamily="18" charset="0"/>
              </a:rPr>
              <a:t> 1–1,5 г/кг в 5% р-ре глюкозы в/в </a:t>
            </a:r>
            <a:r>
              <a:rPr lang="ru-RU" dirty="0" err="1">
                <a:latin typeface="Times New Roman" panose="02020603050405020304" pitchFamily="18" charset="0"/>
                <a:cs typeface="Times New Roman" panose="02020603050405020304" pitchFamily="18" charset="0"/>
              </a:rPr>
              <a:t>струйно</a:t>
            </a:r>
            <a:r>
              <a:rPr lang="ru-RU" dirty="0">
                <a:latin typeface="Times New Roman" panose="02020603050405020304" pitchFamily="18" charset="0"/>
                <a:cs typeface="Times New Roman" panose="02020603050405020304" pitchFamily="18" charset="0"/>
              </a:rPr>
              <a:t>), при отсутствии эффекта — фуросемид 40–160 мг в/м или в/в.</a:t>
            </a:r>
          </a:p>
          <a:p>
            <a:pPr marL="0" indent="0" algn="just">
              <a:buNone/>
            </a:pPr>
            <a:endParaRPr lang="ru-RU"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Сердечные </a:t>
            </a:r>
            <a:r>
              <a:rPr lang="ru-RU" dirty="0">
                <a:latin typeface="Times New Roman" panose="02020603050405020304" pitchFamily="18" charset="0"/>
                <a:cs typeface="Times New Roman" panose="02020603050405020304" pitchFamily="18" charset="0"/>
              </a:rPr>
              <a:t>гликозиды (противопоказаны при нарушениях проводимости [полная или частичная АВ-блокада] и возбудимости миокарда [возникновение эктопических очагов возбуждения]). </a:t>
            </a:r>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При </a:t>
            </a:r>
            <a:r>
              <a:rPr lang="ru-RU" dirty="0">
                <a:latin typeface="Times New Roman" panose="02020603050405020304" pitchFamily="18" charset="0"/>
                <a:cs typeface="Times New Roman" panose="02020603050405020304" pitchFamily="18" charset="0"/>
              </a:rPr>
              <a:t>развитии брадикардии — стимуляторы b-</a:t>
            </a:r>
            <a:r>
              <a:rPr lang="ru-RU" dirty="0" err="1">
                <a:latin typeface="Times New Roman" panose="02020603050405020304" pitchFamily="18" charset="0"/>
                <a:cs typeface="Times New Roman" panose="02020603050405020304" pitchFamily="18" charset="0"/>
              </a:rPr>
              <a:t>адренорецепторов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изопреналин</a:t>
            </a:r>
            <a:r>
              <a:rPr lang="ru-RU" dirty="0">
                <a:latin typeface="Times New Roman" panose="02020603050405020304" pitchFamily="18" charset="0"/>
                <a:cs typeface="Times New Roman" panose="02020603050405020304" pitchFamily="18" charset="0"/>
              </a:rPr>
              <a:t> по 0,005 г </a:t>
            </a:r>
            <a:r>
              <a:rPr lang="ru-RU" dirty="0" err="1">
                <a:latin typeface="Times New Roman" panose="02020603050405020304" pitchFamily="18" charset="0"/>
                <a:cs typeface="Times New Roman" panose="02020603050405020304" pitchFamily="18" charset="0"/>
              </a:rPr>
              <a:t>сублингвально</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При </a:t>
            </a:r>
            <a:r>
              <a:rPr lang="ru-RU" dirty="0">
                <a:latin typeface="Times New Roman" panose="02020603050405020304" pitchFamily="18" charset="0"/>
                <a:cs typeface="Times New Roman" panose="02020603050405020304" pitchFamily="18" charset="0"/>
              </a:rPr>
              <a:t>возникновении желудочковых аритмий — </a:t>
            </a:r>
            <a:r>
              <a:rPr lang="ru-RU" dirty="0" err="1">
                <a:latin typeface="Times New Roman" panose="02020603050405020304" pitchFamily="18" charset="0"/>
                <a:cs typeface="Times New Roman" panose="02020603050405020304" pitchFamily="18" charset="0"/>
              </a:rPr>
              <a:t>лидокаин</a:t>
            </a:r>
            <a:r>
              <a:rPr lang="ru-RU" dirty="0">
                <a:latin typeface="Times New Roman" panose="02020603050405020304" pitchFamily="18" charset="0"/>
                <a:cs typeface="Times New Roman" panose="02020603050405020304" pitchFamily="18" charset="0"/>
              </a:rPr>
              <a:t> 0,1–0,2 г в/в.</a:t>
            </a:r>
          </a:p>
        </p:txBody>
      </p:sp>
    </p:spTree>
    <p:extLst>
      <p:ext uri="{BB962C8B-B14F-4D97-AF65-F5344CB8AC3E}">
        <p14:creationId xmlns:p14="http://schemas.microsoft.com/office/powerpoint/2010/main" val="29874628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77609" y="2552700"/>
            <a:ext cx="8596668" cy="4667250"/>
          </a:xfrm>
        </p:spPr>
        <p:txBody>
          <a:bodyPr/>
          <a:lstStyle/>
          <a:p>
            <a:r>
              <a:rPr lang="ru-RU" dirty="0" smtClean="0"/>
              <a:t>Благодарю за внимание!</a:t>
            </a:r>
            <a:endParaRPr lang="ru-RU" dirty="0"/>
          </a:p>
        </p:txBody>
      </p:sp>
    </p:spTree>
    <p:extLst>
      <p:ext uri="{BB962C8B-B14F-4D97-AF65-F5344CB8AC3E}">
        <p14:creationId xmlns:p14="http://schemas.microsoft.com/office/powerpoint/2010/main" val="2675065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52450"/>
          </a:xfrm>
        </p:spPr>
        <p:txBody>
          <a:bodyPr>
            <a:normAutofit/>
          </a:bodyPr>
          <a:lstStyle/>
          <a:p>
            <a:r>
              <a:rPr lang="ru-RU" sz="2000" dirty="0" smtClean="0"/>
              <a:t>Рис.1 Причины желудочного кровотечения</a:t>
            </a:r>
            <a:endParaRPr lang="ru-RU" sz="2000" dirty="0"/>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8757" y="1162050"/>
            <a:ext cx="8638162" cy="5355482"/>
          </a:xfrm>
        </p:spPr>
      </p:pic>
    </p:spTree>
    <p:extLst>
      <p:ext uri="{BB962C8B-B14F-4D97-AF65-F5344CB8AC3E}">
        <p14:creationId xmlns:p14="http://schemas.microsoft.com/office/powerpoint/2010/main" val="2259929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Причины кровотечений из нижних отделов ЖКТ</a:t>
            </a:r>
            <a:endParaRPr lang="ru-RU" dirty="0"/>
          </a:p>
        </p:txBody>
      </p:sp>
      <p:sp>
        <p:nvSpPr>
          <p:cNvPr id="3" name="Объект 2"/>
          <p:cNvSpPr>
            <a:spLocks noGrp="1"/>
          </p:cNvSpPr>
          <p:nvPr>
            <p:ph idx="1"/>
          </p:nvPr>
        </p:nvSpPr>
        <p:spPr>
          <a:xfrm>
            <a:off x="772584" y="1779589"/>
            <a:ext cx="8596668" cy="4945061"/>
          </a:xfrm>
        </p:spPr>
        <p:txBody>
          <a:bodyPr>
            <a:normAutofit fontScale="92500" lnSpcReduction="10000"/>
          </a:bodyPr>
          <a:lstStyle/>
          <a:p>
            <a:r>
              <a:rPr lang="ru-RU" dirty="0" smtClean="0">
                <a:latin typeface="Times New Roman" panose="02020603050405020304" pitchFamily="18" charset="0"/>
                <a:cs typeface="Times New Roman" panose="02020603050405020304" pitchFamily="18" charset="0"/>
              </a:rPr>
              <a:t>ангиодисплазии </a:t>
            </a:r>
            <a:r>
              <a:rPr lang="ru-RU" dirty="0">
                <a:latin typeface="Times New Roman" panose="02020603050405020304" pitchFamily="18" charset="0"/>
                <a:cs typeface="Times New Roman" panose="02020603050405020304" pitchFamily="18" charset="0"/>
              </a:rPr>
              <a:t>тонкой и толстой кишки;</a:t>
            </a:r>
          </a:p>
          <a:p>
            <a:r>
              <a:rPr lang="ru-RU" dirty="0" smtClean="0">
                <a:latin typeface="Times New Roman" panose="02020603050405020304" pitchFamily="18" charset="0"/>
                <a:cs typeface="Times New Roman" panose="02020603050405020304" pitchFamily="18" charset="0"/>
              </a:rPr>
              <a:t>дивертикулез </a:t>
            </a:r>
            <a:r>
              <a:rPr lang="ru-RU" dirty="0">
                <a:latin typeface="Times New Roman" panose="02020603050405020304" pitchFamily="18" charset="0"/>
                <a:cs typeface="Times New Roman" panose="02020603050405020304" pitchFamily="18" charset="0"/>
              </a:rPr>
              <a:t>кишечника (в том числе дивертикул Меккеля);</a:t>
            </a:r>
          </a:p>
          <a:p>
            <a:r>
              <a:rPr lang="ru-RU" dirty="0" smtClean="0">
                <a:latin typeface="Times New Roman" panose="02020603050405020304" pitchFamily="18" charset="0"/>
                <a:cs typeface="Times New Roman" panose="02020603050405020304" pitchFamily="18" charset="0"/>
              </a:rPr>
              <a:t>опухоли </a:t>
            </a:r>
            <a:r>
              <a:rPr lang="ru-RU" dirty="0">
                <a:latin typeface="Times New Roman" panose="02020603050405020304" pitchFamily="18" charset="0"/>
                <a:cs typeface="Times New Roman" panose="02020603050405020304" pitchFamily="18" charset="0"/>
              </a:rPr>
              <a:t>и полипы толстой кишки;</a:t>
            </a:r>
          </a:p>
          <a:p>
            <a:r>
              <a:rPr lang="ru-RU" dirty="0" smtClean="0">
                <a:latin typeface="Times New Roman" panose="02020603050405020304" pitchFamily="18" charset="0"/>
                <a:cs typeface="Times New Roman" panose="02020603050405020304" pitchFamily="18" charset="0"/>
              </a:rPr>
              <a:t>опухоли </a:t>
            </a:r>
            <a:r>
              <a:rPr lang="ru-RU" dirty="0">
                <a:latin typeface="Times New Roman" panose="02020603050405020304" pitchFamily="18" charset="0"/>
                <a:cs typeface="Times New Roman" panose="02020603050405020304" pitchFamily="18" charset="0"/>
              </a:rPr>
              <a:t>тонкой кишки;</a:t>
            </a:r>
          </a:p>
          <a:p>
            <a:r>
              <a:rPr lang="ru-RU" dirty="0" smtClean="0">
                <a:latin typeface="Times New Roman" panose="02020603050405020304" pitchFamily="18" charset="0"/>
                <a:cs typeface="Times New Roman" panose="02020603050405020304" pitchFamily="18" charset="0"/>
              </a:rPr>
              <a:t>хронические </a:t>
            </a:r>
            <a:r>
              <a:rPr lang="ru-RU" dirty="0">
                <a:latin typeface="Times New Roman" panose="02020603050405020304" pitchFamily="18" charset="0"/>
                <a:cs typeface="Times New Roman" panose="02020603050405020304" pitchFamily="18" charset="0"/>
              </a:rPr>
              <a:t>воспалительные заболевания кишечника;</a:t>
            </a:r>
          </a:p>
          <a:p>
            <a:r>
              <a:rPr lang="ru-RU" dirty="0" smtClean="0">
                <a:latin typeface="Times New Roman" panose="02020603050405020304" pitchFamily="18" charset="0"/>
                <a:cs typeface="Times New Roman" panose="02020603050405020304" pitchFamily="18" charset="0"/>
              </a:rPr>
              <a:t>инфекционные </a:t>
            </a:r>
            <a:r>
              <a:rPr lang="ru-RU" dirty="0">
                <a:latin typeface="Times New Roman" panose="02020603050405020304" pitchFamily="18" charset="0"/>
                <a:cs typeface="Times New Roman" panose="02020603050405020304" pitchFamily="18" charset="0"/>
              </a:rPr>
              <a:t>колиты;</a:t>
            </a:r>
          </a:p>
          <a:p>
            <a:r>
              <a:rPr lang="ru-RU" dirty="0" smtClean="0">
                <a:latin typeface="Times New Roman" panose="02020603050405020304" pitchFamily="18" charset="0"/>
                <a:cs typeface="Times New Roman" panose="02020603050405020304" pitchFamily="18" charset="0"/>
              </a:rPr>
              <a:t>ишемические </a:t>
            </a:r>
            <a:r>
              <a:rPr lang="ru-RU" dirty="0">
                <a:latin typeface="Times New Roman" panose="02020603050405020304" pitchFamily="18" charset="0"/>
                <a:cs typeface="Times New Roman" panose="02020603050405020304" pitchFamily="18" charset="0"/>
              </a:rPr>
              <a:t>поражения кишечника;</a:t>
            </a:r>
          </a:p>
          <a:p>
            <a:r>
              <a:rPr lang="ru-RU" dirty="0" smtClean="0">
                <a:latin typeface="Times New Roman" panose="02020603050405020304" pitchFamily="18" charset="0"/>
                <a:cs typeface="Times New Roman" panose="02020603050405020304" pitchFamily="18" charset="0"/>
              </a:rPr>
              <a:t>радиационный </a:t>
            </a:r>
            <a:r>
              <a:rPr lang="ru-RU" dirty="0">
                <a:latin typeface="Times New Roman" panose="02020603050405020304" pitchFamily="18" charset="0"/>
                <a:cs typeface="Times New Roman" panose="02020603050405020304" pitchFamily="18" charset="0"/>
              </a:rPr>
              <a:t>колит;</a:t>
            </a:r>
          </a:p>
          <a:p>
            <a:r>
              <a:rPr lang="ru-RU" dirty="0" smtClean="0">
                <a:latin typeface="Times New Roman" panose="02020603050405020304" pitchFamily="18" charset="0"/>
                <a:cs typeface="Times New Roman" panose="02020603050405020304" pitchFamily="18" charset="0"/>
              </a:rPr>
              <a:t>туберкулез </a:t>
            </a:r>
            <a:r>
              <a:rPr lang="ru-RU" dirty="0">
                <a:latin typeface="Times New Roman" panose="02020603050405020304" pitchFamily="18" charset="0"/>
                <a:cs typeface="Times New Roman" panose="02020603050405020304" pitchFamily="18" charset="0"/>
              </a:rPr>
              <a:t>кишечника;</a:t>
            </a:r>
          </a:p>
          <a:p>
            <a:r>
              <a:rPr lang="ru-RU" dirty="0" smtClean="0">
                <a:latin typeface="Times New Roman" panose="02020603050405020304" pitchFamily="18" charset="0"/>
                <a:cs typeface="Times New Roman" panose="02020603050405020304" pitchFamily="18" charset="0"/>
              </a:rPr>
              <a:t>геморрой </a:t>
            </a:r>
            <a:r>
              <a:rPr lang="ru-RU" dirty="0">
                <a:latin typeface="Times New Roman" panose="02020603050405020304" pitchFamily="18" charset="0"/>
                <a:cs typeface="Times New Roman" panose="02020603050405020304" pitchFamily="18" charset="0"/>
              </a:rPr>
              <a:t>и анальные трещины;</a:t>
            </a:r>
          </a:p>
          <a:p>
            <a:r>
              <a:rPr lang="ru-RU" dirty="0" smtClean="0">
                <a:latin typeface="Times New Roman" panose="02020603050405020304" pitchFamily="18" charset="0"/>
                <a:cs typeface="Times New Roman" panose="02020603050405020304" pitchFamily="18" charset="0"/>
              </a:rPr>
              <a:t>инородные </a:t>
            </a:r>
            <a:r>
              <a:rPr lang="ru-RU" dirty="0">
                <a:latin typeface="Times New Roman" panose="02020603050405020304" pitchFamily="18" charset="0"/>
                <a:cs typeface="Times New Roman" panose="02020603050405020304" pitchFamily="18" charset="0"/>
              </a:rPr>
              <a:t>тела и травмы кишечника;</a:t>
            </a:r>
          </a:p>
          <a:p>
            <a:r>
              <a:rPr lang="ru-RU" dirty="0" smtClean="0">
                <a:latin typeface="Times New Roman" panose="02020603050405020304" pitchFamily="18" charset="0"/>
                <a:cs typeface="Times New Roman" panose="02020603050405020304" pitchFamily="18" charset="0"/>
              </a:rPr>
              <a:t>аортокишечные </a:t>
            </a:r>
            <a:r>
              <a:rPr lang="ru-RU" dirty="0">
                <a:latin typeface="Times New Roman" panose="02020603050405020304" pitchFamily="18" charset="0"/>
                <a:cs typeface="Times New Roman" panose="02020603050405020304" pitchFamily="18" charset="0"/>
              </a:rPr>
              <a:t>свищи;</a:t>
            </a:r>
          </a:p>
          <a:p>
            <a:r>
              <a:rPr lang="ru-RU" dirty="0" smtClean="0">
                <a:latin typeface="Times New Roman" panose="02020603050405020304" pitchFamily="18" charset="0"/>
                <a:cs typeface="Times New Roman" panose="02020603050405020304" pitchFamily="18" charset="0"/>
              </a:rPr>
              <a:t>гельминтозы</a:t>
            </a:r>
            <a:r>
              <a:rPr lang="ru-RU" dirty="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4571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8895291" cy="847725"/>
          </a:xfrm>
        </p:spPr>
        <p:txBody>
          <a:bodyPr>
            <a:normAutofit/>
          </a:bodyPr>
          <a:lstStyle/>
          <a:p>
            <a:r>
              <a:rPr lang="ru-RU" sz="2000" dirty="0" smtClean="0"/>
              <a:t>Рис.2 Причины кровотечений из нижних отделов ЖКТ</a:t>
            </a:r>
            <a:endParaRPr lang="ru-RU" sz="2000" dirty="0"/>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625" y="1114426"/>
            <a:ext cx="8601075" cy="5743574"/>
          </a:xfrm>
        </p:spPr>
      </p:pic>
    </p:spTree>
    <p:extLst>
      <p:ext uri="{BB962C8B-B14F-4D97-AF65-F5344CB8AC3E}">
        <p14:creationId xmlns:p14="http://schemas.microsoft.com/office/powerpoint/2010/main" val="764889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23900"/>
          </a:xfrm>
        </p:spPr>
        <p:txBody>
          <a:bodyPr/>
          <a:lstStyle/>
          <a:p>
            <a:pPr algn="ctr"/>
            <a:r>
              <a:rPr lang="ru-RU" dirty="0" smtClean="0"/>
              <a:t>Классификация</a:t>
            </a:r>
            <a:endParaRPr lang="ru-RU" dirty="0"/>
          </a:p>
        </p:txBody>
      </p:sp>
      <p:sp>
        <p:nvSpPr>
          <p:cNvPr id="3" name="Объект 2"/>
          <p:cNvSpPr>
            <a:spLocks noGrp="1"/>
          </p:cNvSpPr>
          <p:nvPr>
            <p:ph idx="1"/>
          </p:nvPr>
        </p:nvSpPr>
        <p:spPr>
          <a:xfrm>
            <a:off x="677334" y="1189039"/>
            <a:ext cx="8596668" cy="5449886"/>
          </a:xfrm>
        </p:spPr>
        <p:txBody>
          <a:bodyPr/>
          <a:lstStyle/>
          <a:p>
            <a:pPr marL="0" lvl="0" indent="0">
              <a:lnSpc>
                <a:spcPct val="107000"/>
              </a:lnSpc>
              <a:buNone/>
            </a:pPr>
            <a:r>
              <a:rPr lang="ru-RU" dirty="0" smtClean="0">
                <a:latin typeface="Times New Roman" panose="02020603050405020304" pitchFamily="18" charset="0"/>
                <a:ea typeface="Calibri" panose="020F0502020204030204" pitchFamily="34" charset="0"/>
                <a:cs typeface="Calibri" panose="020F0502020204030204" pitchFamily="34" charset="0"/>
              </a:rPr>
              <a:t>        </a:t>
            </a:r>
            <a:r>
              <a:rPr lang="ru-RU" b="1" u="sng" dirty="0" smtClean="0">
                <a:latin typeface="Times New Roman" panose="02020603050405020304" pitchFamily="18" charset="0"/>
                <a:ea typeface="Calibri" panose="020F0502020204030204" pitchFamily="34" charset="0"/>
                <a:cs typeface="Calibri" panose="020F0502020204030204" pitchFamily="34" charset="0"/>
              </a:rPr>
              <a:t>1. По </a:t>
            </a:r>
            <a:r>
              <a:rPr lang="ru-RU" b="1" u="sng" dirty="0">
                <a:latin typeface="Times New Roman" panose="02020603050405020304" pitchFamily="18" charset="0"/>
                <a:ea typeface="Calibri" panose="020F0502020204030204" pitchFamily="34" charset="0"/>
                <a:cs typeface="Calibri" panose="020F0502020204030204" pitchFamily="34" charset="0"/>
              </a:rPr>
              <a:t>локализации: </a:t>
            </a:r>
          </a:p>
          <a:p>
            <a:pPr marL="457200">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из </a:t>
            </a:r>
            <a:r>
              <a:rPr lang="ru-RU" dirty="0">
                <a:latin typeface="Times New Roman" panose="02020603050405020304" pitchFamily="18" charset="0"/>
                <a:ea typeface="Calibri" panose="020F0502020204030204" pitchFamily="34" charset="0"/>
                <a:cs typeface="Calibri" panose="020F0502020204030204" pitchFamily="34" charset="0"/>
              </a:rPr>
              <a:t>верхних отделов ЖКТ — до связки Трейтца (пищевод, желудок, 12-перстная кишка); </a:t>
            </a:r>
          </a:p>
          <a:p>
            <a:pPr marL="457200">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 </a:t>
            </a:r>
            <a:r>
              <a:rPr lang="ru-RU" dirty="0">
                <a:latin typeface="Times New Roman" panose="02020603050405020304" pitchFamily="18" charset="0"/>
                <a:ea typeface="Calibri" panose="020F0502020204030204" pitchFamily="34" charset="0"/>
                <a:cs typeface="Calibri" panose="020F0502020204030204" pitchFamily="34" charset="0"/>
              </a:rPr>
              <a:t>из нижних отделов ЖКТ — ниже связки Трейтца (тощая и подвздошная кишка, толстая и прямая кишка).  </a:t>
            </a:r>
          </a:p>
          <a:p>
            <a:pPr marL="0" lvl="0" indent="0">
              <a:lnSpc>
                <a:spcPct val="107000"/>
              </a:lnSpc>
              <a:buNone/>
            </a:pPr>
            <a:r>
              <a:rPr lang="ru-RU" dirty="0" smtClean="0">
                <a:latin typeface="Times New Roman" panose="02020603050405020304" pitchFamily="18" charset="0"/>
                <a:ea typeface="Calibri" panose="020F0502020204030204" pitchFamily="34" charset="0"/>
                <a:cs typeface="Calibri" panose="020F0502020204030204" pitchFamily="34" charset="0"/>
              </a:rPr>
              <a:t>        </a:t>
            </a:r>
            <a:r>
              <a:rPr lang="ru-RU" b="1" u="sng" dirty="0" smtClean="0">
                <a:latin typeface="Times New Roman" panose="02020603050405020304" pitchFamily="18" charset="0"/>
                <a:ea typeface="Calibri" panose="020F0502020204030204" pitchFamily="34" charset="0"/>
                <a:cs typeface="Calibri" panose="020F0502020204030204" pitchFamily="34" charset="0"/>
              </a:rPr>
              <a:t>2. По течению различают кровотечения: </a:t>
            </a:r>
            <a:endParaRPr lang="ru-RU" b="1" u="sng" dirty="0">
              <a:latin typeface="Times New Roman" panose="02020603050405020304" pitchFamily="18" charset="0"/>
              <a:ea typeface="Calibri" panose="020F0502020204030204" pitchFamily="34" charset="0"/>
              <a:cs typeface="Calibri" panose="020F0502020204030204" pitchFamily="34" charset="0"/>
            </a:endParaRPr>
          </a:p>
          <a:p>
            <a:pPr marL="457200">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 </a:t>
            </a:r>
            <a:r>
              <a:rPr lang="ru-RU" dirty="0">
                <a:latin typeface="Times New Roman" panose="02020603050405020304" pitchFamily="18" charset="0"/>
                <a:ea typeface="Calibri" panose="020F0502020204030204" pitchFamily="34" charset="0"/>
                <a:cs typeface="Calibri" panose="020F0502020204030204" pitchFamily="34" charset="0"/>
              </a:rPr>
              <a:t>острые; </a:t>
            </a:r>
          </a:p>
          <a:p>
            <a:pPr marL="457200">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хронические</a:t>
            </a:r>
            <a:r>
              <a:rPr lang="ru-RU" dirty="0">
                <a:latin typeface="Times New Roman" panose="02020603050405020304" pitchFamily="18" charset="0"/>
                <a:ea typeface="Calibri" panose="020F0502020204030204" pitchFamily="34" charset="0"/>
                <a:cs typeface="Calibri" panose="020F0502020204030204" pitchFamily="34" charset="0"/>
              </a:rPr>
              <a:t>. </a:t>
            </a:r>
            <a:endParaRPr lang="ru-RU" dirty="0" smtClean="0">
              <a:latin typeface="Times New Roman" panose="02020603050405020304" pitchFamily="18" charset="0"/>
              <a:ea typeface="Calibri" panose="020F0502020204030204" pitchFamily="34" charset="0"/>
              <a:cs typeface="Calibri" panose="020F0502020204030204" pitchFamily="34" charset="0"/>
            </a:endParaRPr>
          </a:p>
          <a:p>
            <a:pPr marL="0" lvl="0" indent="0">
              <a:lnSpc>
                <a:spcPct val="107000"/>
              </a:lnSpc>
              <a:buNone/>
            </a:pPr>
            <a:r>
              <a:rPr lang="ru-RU" dirty="0" smtClean="0">
                <a:latin typeface="Times New Roman" panose="02020603050405020304" pitchFamily="18" charset="0"/>
                <a:ea typeface="Calibri" panose="020F0502020204030204" pitchFamily="34" charset="0"/>
                <a:cs typeface="Calibri" panose="020F0502020204030204" pitchFamily="34" charset="0"/>
              </a:rPr>
              <a:t>      </a:t>
            </a:r>
            <a:r>
              <a:rPr lang="ru-RU" b="1" u="sng" dirty="0" smtClean="0">
                <a:latin typeface="Times New Roman" panose="02020603050405020304" pitchFamily="18" charset="0"/>
                <a:ea typeface="Calibri" panose="020F0502020204030204" pitchFamily="34" charset="0"/>
                <a:cs typeface="Calibri" panose="020F0502020204030204" pitchFamily="34" charset="0"/>
              </a:rPr>
              <a:t>  3. По </a:t>
            </a:r>
            <a:r>
              <a:rPr lang="ru-RU" b="1" u="sng" dirty="0">
                <a:latin typeface="Times New Roman" panose="02020603050405020304" pitchFamily="18" charset="0"/>
                <a:ea typeface="Calibri" panose="020F0502020204030204" pitchFamily="34" charset="0"/>
                <a:cs typeface="Calibri" panose="020F0502020204030204" pitchFamily="34" charset="0"/>
              </a:rPr>
              <a:t>этиологии </a:t>
            </a:r>
            <a:endParaRPr lang="ru-RU" b="1" u="sng" dirty="0" smtClean="0">
              <a:latin typeface="Times New Roman" panose="02020603050405020304" pitchFamily="18" charset="0"/>
              <a:ea typeface="Calibri" panose="020F0502020204030204" pitchFamily="34" charset="0"/>
              <a:cs typeface="Calibri" panose="020F0502020204030204" pitchFamily="34" charset="0"/>
            </a:endParaRPr>
          </a:p>
          <a:p>
            <a:pPr marL="0" lvl="0" indent="0">
              <a:lnSpc>
                <a:spcPct val="107000"/>
              </a:lnSpc>
              <a:buNone/>
            </a:pPr>
            <a:r>
              <a:rPr lang="ru-RU" b="1" dirty="0">
                <a:latin typeface="Times New Roman" panose="02020603050405020304" pitchFamily="18" charset="0"/>
                <a:ea typeface="Calibri" panose="020F0502020204030204" pitchFamily="34" charset="0"/>
                <a:cs typeface="Calibri" panose="020F0502020204030204" pitchFamily="34" charset="0"/>
              </a:rPr>
              <a:t> </a:t>
            </a:r>
            <a:r>
              <a:rPr lang="ru-RU" b="1" dirty="0" smtClean="0">
                <a:latin typeface="Times New Roman" panose="02020603050405020304" pitchFamily="18" charset="0"/>
                <a:ea typeface="Calibri" panose="020F0502020204030204" pitchFamily="34" charset="0"/>
                <a:cs typeface="Calibri" panose="020F0502020204030204" pitchFamily="34" charset="0"/>
              </a:rPr>
              <a:t>    -  </a:t>
            </a:r>
            <a:r>
              <a:rPr lang="ru-RU" b="1" u="sng" dirty="0" smtClean="0">
                <a:latin typeface="Times New Roman" panose="02020603050405020304" pitchFamily="18" charset="0"/>
                <a:ea typeface="Calibri" panose="020F0502020204030204" pitchFamily="34" charset="0"/>
                <a:cs typeface="Calibri" panose="020F0502020204030204" pitchFamily="34" charset="0"/>
              </a:rPr>
              <a:t>Язвенной </a:t>
            </a:r>
            <a:r>
              <a:rPr lang="ru-RU" b="1" u="sng" dirty="0">
                <a:latin typeface="Times New Roman" panose="02020603050405020304" pitchFamily="18" charset="0"/>
                <a:ea typeface="Calibri" panose="020F0502020204030204" pitchFamily="34" charset="0"/>
                <a:cs typeface="Calibri" panose="020F0502020204030204" pitchFamily="34" charset="0"/>
              </a:rPr>
              <a:t>природы </a:t>
            </a:r>
          </a:p>
          <a:p>
            <a:pPr marL="457200">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 </a:t>
            </a:r>
            <a:r>
              <a:rPr lang="ru-RU" dirty="0">
                <a:latin typeface="Times New Roman" panose="02020603050405020304" pitchFamily="18" charset="0"/>
                <a:ea typeface="Calibri" panose="020F0502020204030204" pitchFamily="34" charset="0"/>
                <a:cs typeface="Calibri" panose="020F0502020204030204" pitchFamily="34" charset="0"/>
              </a:rPr>
              <a:t>язвенной болезни </a:t>
            </a:r>
            <a:r>
              <a:rPr lang="ru-RU" dirty="0" smtClean="0">
                <a:latin typeface="Times New Roman" panose="02020603050405020304" pitchFamily="18" charset="0"/>
                <a:ea typeface="Calibri" panose="020F0502020204030204" pitchFamily="34" charset="0"/>
                <a:cs typeface="Calibri" panose="020F0502020204030204" pitchFamily="34" charset="0"/>
              </a:rPr>
              <a:t>желудка, </a:t>
            </a:r>
            <a:endParaRPr lang="ru-RU" dirty="0">
              <a:latin typeface="Times New Roman" panose="02020603050405020304" pitchFamily="18" charset="0"/>
              <a:ea typeface="Calibri" panose="020F0502020204030204" pitchFamily="34" charset="0"/>
              <a:cs typeface="Calibri" panose="020F0502020204030204" pitchFamily="34" charset="0"/>
            </a:endParaRPr>
          </a:p>
          <a:p>
            <a:pPr marL="457200">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 </a:t>
            </a:r>
            <a:r>
              <a:rPr lang="ru-RU" dirty="0">
                <a:latin typeface="Times New Roman" panose="02020603050405020304" pitchFamily="18" charset="0"/>
                <a:ea typeface="Calibri" panose="020F0502020204030204" pitchFamily="34" charset="0"/>
                <a:cs typeface="Calibri" panose="020F0502020204030204" pitchFamily="34" charset="0"/>
              </a:rPr>
              <a:t>язвенной болезни двенадцатиперстной кишки</a:t>
            </a:r>
            <a:r>
              <a:rPr lang="ru-RU" dirty="0" smtClean="0">
                <a:latin typeface="Times New Roman" panose="02020603050405020304" pitchFamily="18" charset="0"/>
                <a:ea typeface="Calibri" panose="020F0502020204030204" pitchFamily="34" charset="0"/>
                <a:cs typeface="Calibri" panose="020F0502020204030204" pitchFamily="34" charset="0"/>
              </a:rPr>
              <a:t>;</a:t>
            </a:r>
          </a:p>
          <a:p>
            <a:pPr marL="114300" indent="0">
              <a:lnSpc>
                <a:spcPct val="107000"/>
              </a:lnSpc>
              <a:buNone/>
            </a:pPr>
            <a:r>
              <a:rPr lang="ru-RU" dirty="0" smtClean="0">
                <a:latin typeface="Times New Roman" panose="02020603050405020304" pitchFamily="18" charset="0"/>
                <a:ea typeface="Calibri" panose="020F0502020204030204" pitchFamily="34" charset="0"/>
                <a:cs typeface="Calibri" panose="020F0502020204030204" pitchFamily="34" charset="0"/>
              </a:rPr>
              <a:t>    - </a:t>
            </a:r>
            <a:r>
              <a:rPr lang="ru-RU" b="1" u="sng" dirty="0" err="1" smtClean="0">
                <a:latin typeface="Times New Roman" panose="02020603050405020304" pitchFamily="18" charset="0"/>
                <a:ea typeface="Calibri" panose="020F0502020204030204" pitchFamily="34" charset="0"/>
                <a:cs typeface="Calibri" panose="020F0502020204030204" pitchFamily="34" charset="0"/>
              </a:rPr>
              <a:t>Неязвенной</a:t>
            </a:r>
            <a:r>
              <a:rPr lang="ru-RU" b="1" u="sng" dirty="0" smtClean="0">
                <a:latin typeface="Times New Roman" panose="02020603050405020304" pitchFamily="18" charset="0"/>
                <a:ea typeface="Calibri" panose="020F0502020204030204" pitchFamily="34" charset="0"/>
                <a:cs typeface="Calibri" panose="020F0502020204030204" pitchFamily="34" charset="0"/>
              </a:rPr>
              <a:t> природы</a:t>
            </a:r>
            <a:endParaRPr lang="ru-RU" b="1" u="sng" dirty="0">
              <a:latin typeface="Times New Roman" panose="02020603050405020304" pitchFamily="18" charset="0"/>
              <a:ea typeface="Calibri" panose="020F0502020204030204" pitchFamily="34" charset="0"/>
              <a:cs typeface="Calibri" panose="020F0502020204030204" pitchFamily="34" charset="0"/>
            </a:endParaRPr>
          </a:p>
          <a:p>
            <a:pPr marL="457200">
              <a:lnSpc>
                <a:spcPct val="107000"/>
              </a:lnSpc>
            </a:pPr>
            <a:endParaRPr lang="ru-RU" dirty="0">
              <a:latin typeface="Times New Roman" panose="02020603050405020304" pitchFamily="18" charset="0"/>
              <a:ea typeface="Calibri" panose="020F0502020204030204" pitchFamily="34" charset="0"/>
              <a:cs typeface="Calibri" panose="020F0502020204030204" pitchFamily="34" charset="0"/>
            </a:endParaRPr>
          </a:p>
          <a:p>
            <a:pPr marL="0" indent="0">
              <a:buNone/>
            </a:pPr>
            <a:endParaRPr lang="ru-RU" dirty="0"/>
          </a:p>
        </p:txBody>
      </p:sp>
    </p:spTree>
    <p:extLst>
      <p:ext uri="{BB962C8B-B14F-4D97-AF65-F5344CB8AC3E}">
        <p14:creationId xmlns:p14="http://schemas.microsoft.com/office/powerpoint/2010/main" val="1054323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819150"/>
          </a:xfrm>
        </p:spPr>
        <p:txBody>
          <a:bodyPr/>
          <a:lstStyle/>
          <a:p>
            <a:pPr algn="ctr"/>
            <a:r>
              <a:rPr lang="ru-RU" dirty="0" smtClean="0"/>
              <a:t>Классификация</a:t>
            </a:r>
            <a:endParaRPr lang="ru-RU" dirty="0"/>
          </a:p>
        </p:txBody>
      </p:sp>
      <p:sp>
        <p:nvSpPr>
          <p:cNvPr id="3" name="Объект 2"/>
          <p:cNvSpPr>
            <a:spLocks noGrp="1"/>
          </p:cNvSpPr>
          <p:nvPr>
            <p:ph idx="1"/>
          </p:nvPr>
        </p:nvSpPr>
        <p:spPr>
          <a:xfrm>
            <a:off x="642852" y="1285875"/>
            <a:ext cx="8596668" cy="5210175"/>
          </a:xfrm>
        </p:spPr>
        <p:txBody>
          <a:bodyPr/>
          <a:lstStyle/>
          <a:p>
            <a:pPr marL="0" lvl="0" indent="0">
              <a:lnSpc>
                <a:spcPct val="107000"/>
              </a:lnSpc>
              <a:buNone/>
            </a:pPr>
            <a:r>
              <a:rPr lang="ru-RU" dirty="0" smtClean="0">
                <a:latin typeface="Times New Roman" panose="02020603050405020304" pitchFamily="18" charset="0"/>
                <a:ea typeface="Calibri" panose="020F0502020204030204" pitchFamily="34" charset="0"/>
                <a:cs typeface="Calibri" panose="020F0502020204030204" pitchFamily="34" charset="0"/>
              </a:rPr>
              <a:t>        </a:t>
            </a:r>
            <a:r>
              <a:rPr lang="ru-RU" b="1" u="sng" dirty="0" smtClean="0">
                <a:latin typeface="Times New Roman" panose="02020603050405020304" pitchFamily="18" charset="0"/>
                <a:ea typeface="Calibri" panose="020F0502020204030204" pitchFamily="34" charset="0"/>
                <a:cs typeface="Calibri" panose="020F0502020204030204" pitchFamily="34" charset="0"/>
              </a:rPr>
              <a:t>4. По </a:t>
            </a:r>
            <a:r>
              <a:rPr lang="ru-RU" b="1" u="sng" dirty="0">
                <a:latin typeface="Times New Roman" panose="02020603050405020304" pitchFamily="18" charset="0"/>
                <a:ea typeface="Calibri" panose="020F0502020204030204" pitchFamily="34" charset="0"/>
                <a:cs typeface="Calibri" panose="020F0502020204030204" pitchFamily="34" charset="0"/>
              </a:rPr>
              <a:t>характеру кровотечения: </a:t>
            </a:r>
          </a:p>
          <a:p>
            <a:pPr marL="457200">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 </a:t>
            </a:r>
            <a:r>
              <a:rPr lang="ru-RU" dirty="0">
                <a:latin typeface="Times New Roman" panose="02020603050405020304" pitchFamily="18" charset="0"/>
                <a:ea typeface="Calibri" panose="020F0502020204030204" pitchFamily="34" charset="0"/>
                <a:cs typeface="Calibri" panose="020F0502020204030204" pitchFamily="34" charset="0"/>
              </a:rPr>
              <a:t>продолжающееся (струйное (профузное), ламинарное, капиллярное). </a:t>
            </a:r>
          </a:p>
          <a:p>
            <a:pPr marL="457200">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 остановившееся </a:t>
            </a:r>
            <a:r>
              <a:rPr lang="ru-RU" dirty="0">
                <a:latin typeface="Times New Roman" panose="02020603050405020304" pitchFamily="18" charset="0"/>
                <a:ea typeface="Calibri" panose="020F0502020204030204" pitchFamily="34" charset="0"/>
                <a:cs typeface="Calibri" panose="020F0502020204030204" pitchFamily="34" charset="0"/>
              </a:rPr>
              <a:t>(состоявшееся): </a:t>
            </a:r>
          </a:p>
          <a:p>
            <a:pPr marL="457200">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с </a:t>
            </a:r>
            <a:r>
              <a:rPr lang="ru-RU" dirty="0">
                <a:latin typeface="Times New Roman" panose="02020603050405020304" pitchFamily="18" charset="0"/>
                <a:ea typeface="Calibri" panose="020F0502020204030204" pitchFamily="34" charset="0"/>
                <a:cs typeface="Calibri" panose="020F0502020204030204" pitchFamily="34" charset="0"/>
              </a:rPr>
              <a:t>высоким риском рецидива;</a:t>
            </a:r>
          </a:p>
          <a:p>
            <a:pPr marL="457200">
              <a:lnSpc>
                <a:spcPct val="107000"/>
              </a:lnSpc>
            </a:pPr>
            <a:r>
              <a:rPr lang="ru-RU" dirty="0">
                <a:latin typeface="Times New Roman" panose="02020603050405020304" pitchFamily="18" charset="0"/>
                <a:ea typeface="Calibri" panose="020F0502020204030204" pitchFamily="34" charset="0"/>
                <a:cs typeface="Calibri" panose="020F0502020204030204" pitchFamily="34" charset="0"/>
              </a:rPr>
              <a:t> </a:t>
            </a:r>
            <a:r>
              <a:rPr lang="ru-RU" dirty="0" smtClean="0">
                <a:latin typeface="Times New Roman" panose="02020603050405020304" pitchFamily="18" charset="0"/>
                <a:ea typeface="Calibri" panose="020F0502020204030204" pitchFamily="34" charset="0"/>
                <a:cs typeface="Calibri" panose="020F0502020204030204" pitchFamily="34" charset="0"/>
              </a:rPr>
              <a:t>с </a:t>
            </a:r>
            <a:r>
              <a:rPr lang="ru-RU" dirty="0">
                <a:latin typeface="Times New Roman" panose="02020603050405020304" pitchFamily="18" charset="0"/>
                <a:ea typeface="Calibri" panose="020F0502020204030204" pitchFamily="34" charset="0"/>
                <a:cs typeface="Calibri" panose="020F0502020204030204" pitchFamily="34" charset="0"/>
              </a:rPr>
              <a:t>низким риском рецидива.</a:t>
            </a:r>
          </a:p>
          <a:p>
            <a:pPr marL="114300" indent="0">
              <a:lnSpc>
                <a:spcPct val="107000"/>
              </a:lnSpc>
              <a:buNone/>
            </a:pPr>
            <a:r>
              <a:rPr lang="ru-RU" dirty="0">
                <a:latin typeface="Times New Roman" panose="02020603050405020304" pitchFamily="18" charset="0"/>
                <a:ea typeface="Calibri" panose="020F0502020204030204" pitchFamily="34" charset="0"/>
                <a:cs typeface="Calibri" panose="020F0502020204030204" pitchFamily="34" charset="0"/>
              </a:rPr>
              <a:t> </a:t>
            </a:r>
            <a:r>
              <a:rPr lang="ru-RU" dirty="0" smtClean="0">
                <a:latin typeface="Times New Roman" panose="02020603050405020304" pitchFamily="18" charset="0"/>
                <a:ea typeface="Calibri" panose="020F0502020204030204" pitchFamily="34" charset="0"/>
                <a:cs typeface="Calibri" panose="020F0502020204030204" pitchFamily="34" charset="0"/>
              </a:rPr>
              <a:t>     </a:t>
            </a:r>
            <a:r>
              <a:rPr lang="ru-RU" b="1" u="sng" dirty="0" smtClean="0">
                <a:latin typeface="Times New Roman" panose="02020603050405020304" pitchFamily="18" charset="0"/>
                <a:ea typeface="Calibri" panose="020F0502020204030204" pitchFamily="34" charset="0"/>
                <a:cs typeface="Calibri" panose="020F0502020204030204" pitchFamily="34" charset="0"/>
              </a:rPr>
              <a:t>5.  По степени </a:t>
            </a:r>
            <a:r>
              <a:rPr lang="ru-RU" b="1" u="sng" dirty="0">
                <a:latin typeface="Times New Roman" panose="02020603050405020304" pitchFamily="18" charset="0"/>
                <a:ea typeface="Calibri" panose="020F0502020204030204" pitchFamily="34" charset="0"/>
                <a:cs typeface="Calibri" panose="020F0502020204030204" pitchFamily="34" charset="0"/>
              </a:rPr>
              <a:t>тяжести кровопотери</a:t>
            </a:r>
            <a:r>
              <a:rPr lang="ru-RU" dirty="0">
                <a:latin typeface="Times New Roman" panose="02020603050405020304" pitchFamily="18" charset="0"/>
                <a:ea typeface="Calibri" panose="020F0502020204030204" pitchFamily="34" charset="0"/>
                <a:cs typeface="Calibri" panose="020F0502020204030204" pitchFamily="34" charset="0"/>
              </a:rPr>
              <a:t> </a:t>
            </a:r>
            <a:r>
              <a:rPr lang="ru-RU" dirty="0" smtClean="0">
                <a:latin typeface="Times New Roman" panose="02020603050405020304" pitchFamily="18" charset="0"/>
                <a:ea typeface="Calibri" panose="020F0502020204030204" pitchFamily="34" charset="0"/>
                <a:cs typeface="Calibri" panose="020F0502020204030204" pitchFamily="34" charset="0"/>
              </a:rPr>
              <a:t> </a:t>
            </a:r>
            <a:endParaRPr lang="ru-RU" dirty="0">
              <a:latin typeface="Times New Roman" panose="02020603050405020304" pitchFamily="18" charset="0"/>
              <a:ea typeface="Calibri" panose="020F0502020204030204" pitchFamily="34" charset="0"/>
              <a:cs typeface="Calibri" panose="020F0502020204030204" pitchFamily="34" charset="0"/>
            </a:endParaRPr>
          </a:p>
          <a:p>
            <a:pPr marL="457200">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 </a:t>
            </a:r>
            <a:r>
              <a:rPr lang="ru-RU" dirty="0">
                <a:latin typeface="Times New Roman" panose="02020603050405020304" pitchFamily="18" charset="0"/>
                <a:ea typeface="Calibri" panose="020F0502020204030204" pitchFamily="34" charset="0"/>
                <a:cs typeface="Calibri" panose="020F0502020204030204" pitchFamily="34" charset="0"/>
              </a:rPr>
              <a:t>лёгкая степень - потеря до 10% ОЦК (до 500 мл); </a:t>
            </a:r>
          </a:p>
          <a:p>
            <a:pPr marL="457200">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 </a:t>
            </a:r>
            <a:r>
              <a:rPr lang="ru-RU" dirty="0">
                <a:latin typeface="Times New Roman" panose="02020603050405020304" pitchFamily="18" charset="0"/>
                <a:ea typeface="Calibri" panose="020F0502020204030204" pitchFamily="34" charset="0"/>
                <a:cs typeface="Calibri" panose="020F0502020204030204" pitchFamily="34" charset="0"/>
              </a:rPr>
              <a:t>средняя степень - потеря 10-20% ОЦК (500-1000 мл); </a:t>
            </a:r>
          </a:p>
          <a:p>
            <a:pPr marL="457200">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тяжёлая </a:t>
            </a:r>
            <a:r>
              <a:rPr lang="ru-RU" dirty="0">
                <a:latin typeface="Times New Roman" panose="02020603050405020304" pitchFamily="18" charset="0"/>
                <a:ea typeface="Calibri" panose="020F0502020204030204" pitchFamily="34" charset="0"/>
                <a:cs typeface="Calibri" panose="020F0502020204030204" pitchFamily="34" charset="0"/>
              </a:rPr>
              <a:t>степень - потеря 21-30% ОЦК (1000-1500 мл); </a:t>
            </a:r>
          </a:p>
          <a:p>
            <a:pPr marL="457200">
              <a:lnSpc>
                <a:spcPct val="107000"/>
              </a:lnSpc>
            </a:pPr>
            <a:r>
              <a:rPr lang="ru-RU" dirty="0" smtClean="0">
                <a:latin typeface="Times New Roman" panose="02020603050405020304" pitchFamily="18" charset="0"/>
                <a:ea typeface="Calibri" panose="020F0502020204030204" pitchFamily="34" charset="0"/>
                <a:cs typeface="Calibri" panose="020F0502020204030204" pitchFamily="34" charset="0"/>
              </a:rPr>
              <a:t>массивная </a:t>
            </a:r>
            <a:r>
              <a:rPr lang="ru-RU" dirty="0">
                <a:latin typeface="Times New Roman" panose="02020603050405020304" pitchFamily="18" charset="0"/>
                <a:ea typeface="Calibri" panose="020F0502020204030204" pitchFamily="34" charset="0"/>
                <a:cs typeface="Calibri" panose="020F0502020204030204" pitchFamily="34" charset="0"/>
              </a:rPr>
              <a:t>кровопотеря - потеря более 30% ОЦК (более 1500 мл). </a:t>
            </a:r>
          </a:p>
          <a:p>
            <a:endParaRPr lang="ru-RU" dirty="0"/>
          </a:p>
        </p:txBody>
      </p:sp>
    </p:spTree>
    <p:extLst>
      <p:ext uri="{BB962C8B-B14F-4D97-AF65-F5344CB8AC3E}">
        <p14:creationId xmlns:p14="http://schemas.microsoft.com/office/powerpoint/2010/main" val="185862726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2262</TotalTime>
  <Words>2655</Words>
  <Application>Microsoft Office PowerPoint</Application>
  <PresentationFormat>Широкоэкранный</PresentationFormat>
  <Paragraphs>288</Paragraphs>
  <Slides>41</Slides>
  <Notes>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41</vt:i4>
      </vt:variant>
    </vt:vector>
  </HeadingPairs>
  <TitlesOfParts>
    <vt:vector size="48" baseType="lpstr">
      <vt:lpstr>Arial</vt:lpstr>
      <vt:lpstr>Calibri</vt:lpstr>
      <vt:lpstr>Exo2Light</vt:lpstr>
      <vt:lpstr>Times New Roman</vt:lpstr>
      <vt:lpstr>Trebuchet MS</vt:lpstr>
      <vt:lpstr>Wingdings 3</vt:lpstr>
      <vt:lpstr>Аспект</vt:lpstr>
      <vt:lpstr>Лекарственные средства для лечения кровотечений из ЖКТ</vt:lpstr>
      <vt:lpstr>Презентация PowerPoint</vt:lpstr>
      <vt:lpstr>Эпидемиология и распространенность </vt:lpstr>
      <vt:lpstr>Причины кровотечений из верхних отделов ЖКТ</vt:lpstr>
      <vt:lpstr>Рис.1 Причины желудочного кровотечения</vt:lpstr>
      <vt:lpstr>Причины кровотечений из нижних отделов ЖКТ</vt:lpstr>
      <vt:lpstr>Рис.2 Причины кровотечений из нижних отделов ЖКТ</vt:lpstr>
      <vt:lpstr>Классификация</vt:lpstr>
      <vt:lpstr>Классификация</vt:lpstr>
      <vt:lpstr>Патогенез  </vt:lpstr>
      <vt:lpstr>Презентация PowerPoint</vt:lpstr>
      <vt:lpstr>Изменения в организме при острой кровопотере </vt:lpstr>
      <vt:lpstr>Презентация PowerPoint</vt:lpstr>
      <vt:lpstr>Презентация PowerPoint</vt:lpstr>
      <vt:lpstr>Клиника кровотечений из верхних отделов ЖКТ</vt:lpstr>
      <vt:lpstr>Презентация PowerPoint</vt:lpstr>
      <vt:lpstr>Клиника кровотечений из нижних отделов ЖКТ</vt:lpstr>
      <vt:lpstr>Диагностика</vt:lpstr>
      <vt:lpstr>Анамнез</vt:lpstr>
      <vt:lpstr>Объективное обследование</vt:lpstr>
      <vt:lpstr>Лабораторная диагностика</vt:lpstr>
      <vt:lpstr>Инструментальные методы</vt:lpstr>
      <vt:lpstr>Презентация PowerPoint</vt:lpstr>
      <vt:lpstr>Лечение кровотечений из ЖКТ</vt:lpstr>
      <vt:lpstr>Лечение</vt:lpstr>
      <vt:lpstr>Схема инфузионной терапии в зависимости от степени кровопотери </vt:lpstr>
      <vt:lpstr>Лечение</vt:lpstr>
      <vt:lpstr>Лечение</vt:lpstr>
      <vt:lpstr>Лечение</vt:lpstr>
      <vt:lpstr>Снижение числа рецидивов</vt:lpstr>
      <vt:lpstr>Ирридикация Helicobacter pylori</vt:lpstr>
      <vt:lpstr>Лечение постгеморрагической железодефицитной анемии препаратами железа</vt:lpstr>
      <vt:lpstr>Лечение постгеморрагической железодефицитной анемии препаратами железа</vt:lpstr>
      <vt:lpstr>Лечение постгеморрагической железодефицитной анемии препаратами железа</vt:lpstr>
      <vt:lpstr>Профилактика развития энцефалопатии</vt:lpstr>
      <vt:lpstr>Главное осложнение кровотечений из ЖКТ</vt:lpstr>
      <vt:lpstr>Проявления геморрагического шока</vt:lpstr>
      <vt:lpstr>Диагностика</vt:lpstr>
      <vt:lpstr>Лечение</vt:lpstr>
      <vt:lpstr>Лечение</vt:lpstr>
      <vt:lpstr>Благодарю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Лекарственные средства для лечения кровотечений из ЖКТ</dc:title>
  <dc:creator>Мария</dc:creator>
  <cp:lastModifiedBy>Мария</cp:lastModifiedBy>
  <cp:revision>91</cp:revision>
  <dcterms:created xsi:type="dcterms:W3CDTF">2022-05-13T09:56:53Z</dcterms:created>
  <dcterms:modified xsi:type="dcterms:W3CDTF">2023-03-15T07:36:25Z</dcterms:modified>
</cp:coreProperties>
</file>