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0" r:id="rId3"/>
    <p:sldId id="296" r:id="rId4"/>
    <p:sldId id="295" r:id="rId5"/>
    <p:sldId id="284" r:id="rId6"/>
    <p:sldId id="285" r:id="rId7"/>
    <p:sldId id="292" r:id="rId8"/>
    <p:sldId id="287" r:id="rId9"/>
    <p:sldId id="288" r:id="rId10"/>
    <p:sldId id="289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1;&#1091;&#1076;\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1;&#1091;&#1076;\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1;&#1091;&#1076;\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-2.314814814814814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C0-4035-BE5B-D5481DE4B547}"/>
                </c:ext>
              </c:extLst>
            </c:dLbl>
            <c:dLbl>
              <c:idx val="1"/>
              <c:layout>
                <c:manualLayout>
                  <c:x val="0"/>
                  <c:y val="-4.16666666666666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C0-4035-BE5B-D5481DE4B54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'1 км '!$E$10:$I$10</c:f>
              <c:numCache>
                <c:formatCode>General</c:formatCode>
                <c:ptCount val="5"/>
                <c:pt idx="0">
                  <c:v>2.48</c:v>
                </c:pt>
                <c:pt idx="1">
                  <c:v>2.5499999999999998</c:v>
                </c:pt>
                <c:pt idx="2">
                  <c:v>3</c:v>
                </c:pt>
                <c:pt idx="3">
                  <c:v>3.03</c:v>
                </c:pt>
                <c:pt idx="4">
                  <c:v>3.09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DC0-4035-BE5B-D5481DE4B547}"/>
            </c:ext>
          </c:extLst>
        </c:ser>
        <c:ser>
          <c:idx val="1"/>
          <c:order val="1"/>
          <c:dLbls>
            <c:dLbl>
              <c:idx val="1"/>
              <c:layout>
                <c:manualLayout>
                  <c:x val="2.7777777777777952E-3"/>
                  <c:y val="4.629629629629645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C0-4035-BE5B-D5481DE4B547}"/>
                </c:ext>
              </c:extLst>
            </c:dLbl>
            <c:dLbl>
              <c:idx val="2"/>
              <c:layout>
                <c:manualLayout>
                  <c:x val="0"/>
                  <c:y val="-2.7777777777777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DC0-4035-BE5B-D5481DE4B547}"/>
                </c:ext>
              </c:extLst>
            </c:dLbl>
            <c:dLbl>
              <c:idx val="3"/>
              <c:layout>
                <c:manualLayout>
                  <c:x val="2.7777777777778958E-3"/>
                  <c:y val="-2.314814814814814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DC0-4035-BE5B-D5481DE4B547}"/>
                </c:ext>
              </c:extLst>
            </c:dLbl>
            <c:dLbl>
              <c:idx val="4"/>
              <c:layout>
                <c:manualLayout>
                  <c:x val="-5.5557742782152107E-3"/>
                  <c:y val="-3.240740740740751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DC0-4035-BE5B-D5481DE4B54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'1 км '!$E$11:$I$11</c:f>
              <c:numCache>
                <c:formatCode>General</c:formatCode>
                <c:ptCount val="5"/>
                <c:pt idx="0">
                  <c:v>2.3299999999999987</c:v>
                </c:pt>
                <c:pt idx="1">
                  <c:v>2.54</c:v>
                </c:pt>
                <c:pt idx="2">
                  <c:v>3.03</c:v>
                </c:pt>
                <c:pt idx="3">
                  <c:v>3.1</c:v>
                </c:pt>
                <c:pt idx="4">
                  <c:v>3.16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DC0-4035-BE5B-D5481DE4B547}"/>
            </c:ext>
          </c:extLst>
        </c:ser>
        <c:axId val="35809536"/>
        <c:axId val="35823616"/>
      </c:barChart>
      <c:catAx>
        <c:axId val="35809536"/>
        <c:scaling>
          <c:orientation val="minMax"/>
        </c:scaling>
        <c:axPos val="b"/>
        <c:tickLblPos val="nextTo"/>
        <c:crossAx val="35823616"/>
        <c:crosses val="autoZero"/>
        <c:auto val="1"/>
        <c:lblAlgn val="ctr"/>
        <c:lblOffset val="100"/>
      </c:catAx>
      <c:valAx>
        <c:axId val="3582361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мин</a:t>
                </a:r>
              </a:p>
            </c:rich>
          </c:tx>
          <c:layout>
            <c:manualLayout>
              <c:xMode val="edge"/>
              <c:yMode val="edge"/>
              <c:x val="0.12107675998586553"/>
              <c:y val="1.3860975711369437E-2"/>
            </c:manualLayout>
          </c:layout>
        </c:title>
        <c:numFmt formatCode="General" sourceLinked="1"/>
        <c:tickLblPos val="nextTo"/>
        <c:crossAx val="3580953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'3 км '!$B$1:$F$1</c:f>
              <c:numCache>
                <c:formatCode>General</c:formatCode>
                <c:ptCount val="5"/>
                <c:pt idx="0">
                  <c:v>9.16</c:v>
                </c:pt>
                <c:pt idx="1">
                  <c:v>9.18</c:v>
                </c:pt>
                <c:pt idx="2">
                  <c:v>9.2900000000000009</c:v>
                </c:pt>
                <c:pt idx="3">
                  <c:v>9.5</c:v>
                </c:pt>
                <c:pt idx="4">
                  <c:v>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7A-4A73-A09C-5D15DC35DDED}"/>
            </c:ext>
          </c:extLst>
        </c:ser>
        <c:ser>
          <c:idx val="1"/>
          <c:order val="1"/>
          <c:dLbls>
            <c:dLbl>
              <c:idx val="1"/>
              <c:layout>
                <c:manualLayout>
                  <c:x val="1.3888888888888935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17A-4A73-A09C-5D15DC35DDED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'3 км '!$B$2:$F$2</c:f>
              <c:numCache>
                <c:formatCode>General</c:formatCode>
                <c:ptCount val="5"/>
                <c:pt idx="0">
                  <c:v>8.5</c:v>
                </c:pt>
                <c:pt idx="1">
                  <c:v>8.48</c:v>
                </c:pt>
                <c:pt idx="2">
                  <c:v>9</c:v>
                </c:pt>
                <c:pt idx="3">
                  <c:v>9.16</c:v>
                </c:pt>
                <c:pt idx="4">
                  <c:v>9.120000000000001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7A-4A73-A09C-5D15DC35DDED}"/>
            </c:ext>
          </c:extLst>
        </c:ser>
        <c:axId val="35941760"/>
        <c:axId val="35968128"/>
      </c:barChart>
      <c:catAx>
        <c:axId val="35941760"/>
        <c:scaling>
          <c:orientation val="minMax"/>
        </c:scaling>
        <c:axPos val="b"/>
        <c:tickLblPos val="nextTo"/>
        <c:crossAx val="35968128"/>
        <c:crosses val="autoZero"/>
        <c:auto val="1"/>
        <c:lblAlgn val="ctr"/>
        <c:lblOffset val="100"/>
      </c:catAx>
      <c:valAx>
        <c:axId val="35968128"/>
        <c:scaling>
          <c:orientation val="minMax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мин</a:t>
                </a:r>
              </a:p>
            </c:rich>
          </c:tx>
          <c:layout>
            <c:manualLayout>
              <c:xMode val="edge"/>
              <c:yMode val="edge"/>
              <c:x val="0.15833333333333388"/>
              <c:y val="3.2790172061825718E-3"/>
            </c:manualLayout>
          </c:layout>
          <c:spPr>
            <a:ln>
              <a:noFill/>
            </a:ln>
          </c:spPr>
        </c:title>
        <c:numFmt formatCode="General" sourceLinked="1"/>
        <c:tickLblPos val="nextTo"/>
        <c:crossAx val="3594176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7777777777777939E-3"/>
                  <c:y val="-1.917270531400970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9C8-4038-85C7-C9DF7A64490B}"/>
                </c:ext>
              </c:extLst>
            </c:dLbl>
            <c:dLbl>
              <c:idx val="1"/>
              <c:layout>
                <c:manualLayout>
                  <c:x val="5.0925337632080489E-17"/>
                  <c:y val="-4.60144927536233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9C8-4038-85C7-C9DF7A64490B}"/>
                </c:ext>
              </c:extLst>
            </c:dLbl>
            <c:dLbl>
              <c:idx val="2"/>
              <c:layout>
                <c:manualLayout>
                  <c:x val="0"/>
                  <c:y val="-1.533816425120774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9C8-4038-85C7-C9DF7A64490B}"/>
                </c:ext>
              </c:extLst>
            </c:dLbl>
            <c:dLbl>
              <c:idx val="3"/>
              <c:layout>
                <c:manualLayout>
                  <c:x val="-2.7777777777777939E-3"/>
                  <c:y val="-1.917270531400970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9C8-4038-85C7-C9DF7A64490B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роллеры!$B$1:$F$1</c:f>
              <c:numCache>
                <c:formatCode>General</c:formatCode>
                <c:ptCount val="5"/>
                <c:pt idx="0">
                  <c:v>22.01</c:v>
                </c:pt>
                <c:pt idx="1">
                  <c:v>21.4</c:v>
                </c:pt>
                <c:pt idx="2">
                  <c:v>22.150000000000031</c:v>
                </c:pt>
                <c:pt idx="3">
                  <c:v>22</c:v>
                </c:pt>
                <c:pt idx="4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9C8-4038-85C7-C9DF7A64490B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роллеры!$B$2:$F$2</c:f>
              <c:numCache>
                <c:formatCode>General</c:formatCode>
                <c:ptCount val="5"/>
                <c:pt idx="0">
                  <c:v>21.4</c:v>
                </c:pt>
                <c:pt idx="1">
                  <c:v>21.23</c:v>
                </c:pt>
                <c:pt idx="2">
                  <c:v>21.4</c:v>
                </c:pt>
                <c:pt idx="3">
                  <c:v>21.34</c:v>
                </c:pt>
                <c:pt idx="4">
                  <c:v>22.1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9C8-4038-85C7-C9DF7A64490B}"/>
            </c:ext>
          </c:extLst>
        </c:ser>
        <c:axId val="36034432"/>
        <c:axId val="36035968"/>
      </c:barChart>
      <c:catAx>
        <c:axId val="36034432"/>
        <c:scaling>
          <c:orientation val="minMax"/>
        </c:scaling>
        <c:axPos val="b"/>
        <c:tickLblPos val="nextTo"/>
        <c:crossAx val="36035968"/>
        <c:crosses val="autoZero"/>
        <c:auto val="1"/>
        <c:lblAlgn val="ctr"/>
        <c:lblOffset val="100"/>
      </c:catAx>
      <c:valAx>
        <c:axId val="36035968"/>
        <c:scaling>
          <c:orientation val="minMax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мин</a:t>
                </a:r>
              </a:p>
            </c:rich>
          </c:tx>
          <c:layout>
            <c:manualLayout>
              <c:xMode val="edge"/>
              <c:yMode val="edge"/>
              <c:x val="0.16666666666666666"/>
              <c:y val="3.2790172061825718E-3"/>
            </c:manualLayout>
          </c:layout>
        </c:title>
        <c:numFmt formatCode="General" sourceLinked="1"/>
        <c:tickLblPos val="nextTo"/>
        <c:crossAx val="3603443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EDE6-8F08-4318-BF9D-74932934F688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FD90C-9FEC-4954-B880-C45F5A917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7285-1A60-49BE-9F35-B528372BD68E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CE06D-731C-4C5B-B723-CF6D220FF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AF398-6D99-494B-9A46-3B8A49A08AB0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82DC-195C-4F8C-8740-74267B0E3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3F0FA-C89D-42A2-ABB2-11F8CFA2898E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1A17B-2619-48BF-B91D-90576146C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217AB-35BE-4AB0-A2CE-761440D9D0FF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FC56A-6358-47B1-A0AC-341F586D8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E129-95B6-4743-9FA5-E222803F8194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BE63F-50AF-4C65-BE5F-CD5DFACBE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81B7F-14CD-4858-A5E4-AFDF6F27C6B0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35421-063D-4897-863A-DD8CBF5C4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CF47-BAC8-471F-9564-08F12336D35B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DC95-BE32-43DA-ADE4-DF2C6994A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92F72-1403-4B61-8493-D35A825D442B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02EEF-09F9-41E0-8B67-8CFC1AC20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C1F79-DE3E-4AC0-AFFB-4A5792885922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70E92-53A9-44BA-BE78-896F1A97F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defTabSz="914400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DE7F7-7835-4A83-8623-E7B6631520B8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E26A-6A16-43F4-80AA-B7C68036C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A8E3C-0DF0-4C26-9605-6FA9D2B62DF6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31DCB4F6-1BC4-4F36-BE06-A972A7ECE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2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3538" indent="-280988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4238" indent="-2270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060575"/>
            <a:ext cx="8388350" cy="19018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defTabSz="912813" eaLnBrk="1" hangingPunct="1"/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ИНТЕРВАЛЬНАЯ ГИПОКСИЧЕСКАЯ ТРЕНИРОВКА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ЛЫЖНИКОВ-ГОНЩИКОВ ВЫСОКОЙ КВАЛИФИКАЦИИ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738" y="4437063"/>
            <a:ext cx="4745037" cy="1512887"/>
          </a:xfrm>
        </p:spPr>
        <p:txBody>
          <a:bodyPr/>
          <a:lstStyle/>
          <a:p>
            <a:pPr marL="26988" defTabSz="912813"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Исполнитель: </a:t>
            </a:r>
          </a:p>
          <a:p>
            <a:pPr marL="26988" defTabSz="912813"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к.п.н., доцент,</a:t>
            </a:r>
          </a:p>
          <a:p>
            <a:pPr marL="26988" defTabSz="912813"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профессор кафедры ТиМ ЦВС</a:t>
            </a:r>
          </a:p>
          <a:p>
            <a:pPr marL="26988" defTabSz="912813"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Чурикова Любовь Николаевна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39750" y="188913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республиканская научно-практическая конференция</a:t>
            </a:r>
          </a:p>
          <a:p>
            <a:pPr algn="ctr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«Актуальные проблемы физической культуры, спорта и туризма»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3132138" y="6092825"/>
            <a:ext cx="2735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г. Воронеж, 2023</a:t>
            </a:r>
          </a:p>
        </p:txBody>
      </p:sp>
      <p:sp>
        <p:nvSpPr>
          <p:cNvPr id="13317" name="TextBox 3"/>
          <p:cNvSpPr txBox="1">
            <a:spLocks noChangeArrowheads="1"/>
          </p:cNvSpPr>
          <p:nvPr/>
        </p:nvSpPr>
        <p:spPr bwMode="auto">
          <a:xfrm>
            <a:off x="971550" y="188913"/>
            <a:ext cx="77771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</a:rPr>
              <a:t>Федеральное государственное бюджетное образовательное учреждение высшего образования «Воронежская государственная академия спорта»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11265" y="625453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1000125" y="5286375"/>
            <a:ext cx="81438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Контрольное упражнение </a:t>
            </a:r>
          </a:p>
          <a:p>
            <a:pPr algn="ctr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«10 км свободным стилем на лыжероллерах»</a:t>
            </a:r>
            <a:endParaRPr lang="ru-RU" sz="360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333375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endParaRPr lang="ru-RU" sz="32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116013" y="1341438"/>
            <a:ext cx="7818437" cy="4800600"/>
          </a:xfrm>
        </p:spPr>
        <p:txBody>
          <a:bodyPr/>
          <a:lstStyle/>
          <a:p>
            <a:pPr algn="just" defTabSz="912813"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Вся многолетняя подготовка лыжника-гонщика должна рассматриваться как управляемая система, нацеленная на достижение наивысших результатов в соответствии с динамикой возрастного развития, индивидуальными особенностями спортсмена и принципами и закономерностями становления спортивного мастерства в лыжных гонках.</a:t>
            </a:r>
          </a:p>
          <a:p>
            <a:pPr algn="just" defTabSz="912813"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Таким образом, следует признать вполне целесообразной практику применения интервальной гипоксической тренировки в качестве дополнительного средства в подготовительном и соревновательном периодах спортивной подготовки.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2133600"/>
            <a:ext cx="8147050" cy="17907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satMod val="130000"/>
                  </a:schemeClr>
                </a:solidFill>
              </a:rPr>
              <a:t>СПАСИБО ЗА ВНИМАНИЕ!</a:t>
            </a:r>
            <a:endParaRPr lang="ru-RU" sz="4800" b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6375" y="981075"/>
            <a:ext cx="7497763" cy="4800600"/>
          </a:xfrm>
        </p:spPr>
        <p:txBody>
          <a:bodyPr>
            <a:noAutofit/>
          </a:bodyPr>
          <a:lstStyle/>
          <a:p>
            <a:pPr marL="80963" indent="0" algn="ctr" defTabSz="912813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Цель исследования: </a:t>
            </a:r>
          </a:p>
          <a:p>
            <a:pPr marL="80963" indent="0" algn="ctr" defTabSz="912813" eaLnBrk="1" hangingPunct="1"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определение роли влияния гипоксической тренировки на результативность высококвалифицированных лыжников-гонщиков.</a:t>
            </a:r>
          </a:p>
          <a:p>
            <a:pPr marL="80963" indent="0" defTabSz="912813" eaLnBrk="1" hangingPunct="1"/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defTabSz="912813" eaLnBrk="1" hangingPunct="1"/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defTabSz="912813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defTabSz="912813"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Дать теоретическое обоснование подготовки в лыжных гонках;</a:t>
            </a:r>
          </a:p>
          <a:p>
            <a:pPr marL="80963" indent="0" defTabSz="912813"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Определить влияние условий среднегорья на лыжника-гонщика;</a:t>
            </a:r>
          </a:p>
          <a:p>
            <a:pPr marL="80963" indent="0" defTabSz="912813"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Оценить влияние гипоксической тренировки на результативность высококвалифицированных лыжников-гонщиков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defTabSz="912813"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Разработать практические рекомендации по повышению работоспособности результативность с помощью использования гипоксической тренировки.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891462" cy="15843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лыжных гонках 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следующее </a:t>
            </a: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варианта </a:t>
            </a: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периодизации 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год составляет один большой </a:t>
            </a: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цикл и делится 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три периода</a:t>
            </a:r>
            <a:endParaRPr lang="ru-RU" sz="24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1435100" y="2276475"/>
            <a:ext cx="7499350" cy="3971925"/>
          </a:xfrm>
        </p:spPr>
        <p:txBody>
          <a:bodyPr/>
          <a:lstStyle/>
          <a:p>
            <a:pPr defTabSz="912813" eaLnBrk="1" hangingPunct="1"/>
            <a:r>
              <a:rPr lang="ru-RU" smtClean="0"/>
              <a:t>Подготовительный</a:t>
            </a:r>
          </a:p>
          <a:p>
            <a:pPr defTabSz="912813" eaLnBrk="1" hangingPunct="1"/>
            <a:endParaRPr lang="ru-RU" smtClean="0"/>
          </a:p>
          <a:p>
            <a:pPr defTabSz="912813" eaLnBrk="1" hangingPunct="1"/>
            <a:r>
              <a:rPr lang="ru-RU" smtClean="0"/>
              <a:t>Соревновательный</a:t>
            </a:r>
          </a:p>
          <a:p>
            <a:pPr defTabSz="912813" eaLnBrk="1" hangingPunct="1"/>
            <a:endParaRPr lang="ru-RU" smtClean="0"/>
          </a:p>
          <a:p>
            <a:pPr defTabSz="912813" eaLnBrk="1" hangingPunct="1"/>
            <a:r>
              <a:rPr lang="ru-RU" smtClean="0"/>
              <a:t>Переходный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988" y="476250"/>
            <a:ext cx="8748712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Гипоксическая тренировка </a:t>
            </a:r>
            <a:r>
              <a:rPr lang="ru-RU" sz="27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воздействие кислородным голоданием, применяемая </a:t>
            </a:r>
            <a:r>
              <a:rPr lang="ru-RU" sz="27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7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спортивных тренировок</a:t>
            </a:r>
            <a:r>
              <a:rPr lang="ru-RU" sz="4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3" y="1447800"/>
            <a:ext cx="8034337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комфортности для здорового человека высоты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местности подразделяются: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зона до 2 км, где никаких  изменений в организме не наблюдается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зона от 2 до 4 км где изменения в организме могут  компенсироваться после нескольких дней акклиматизации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выше 4 км, где появляются отчетливые признаки гипоксии.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 bwMode="auto">
          <a:xfrm>
            <a:off x="1331913" y="1196975"/>
            <a:ext cx="7515225" cy="17145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defTabSz="912813" eaLnBrk="1" hangingPunct="1"/>
            <a:r>
              <a:rPr lang="ru-RU" sz="18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Исследуемая группа: </a:t>
            </a:r>
            <a:br>
              <a:rPr lang="ru-RU" sz="18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исследовании принимали участие лыжники-гонщики 2002-2003 года рождения группы совершенствования спортивного мастерства под руководством Коняхина Виктора Витальевича в количестве 5 человек, посещающие тренировочные занятия 6 раз в неделю, 2 раза в день, продолжительностью 2,5-3 часа.</a:t>
            </a:r>
            <a:br>
              <a:rPr lang="ru-RU" sz="18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116013" y="3357563"/>
            <a:ext cx="7673975" cy="2530475"/>
          </a:xfrm>
        </p:spPr>
        <p:txBody>
          <a:bodyPr/>
          <a:lstStyle/>
          <a:p>
            <a:pPr marL="80963" indent="0" algn="ctr" defTabSz="912813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База исследования: </a:t>
            </a:r>
          </a:p>
          <a:p>
            <a:pPr marL="80963" indent="0" defTabSz="912813"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СОК «Олимпик» – Кросс 1 и 3 км по пересеченной местности, гонка 10 км на лыжероллерах свободным стилем </a:t>
            </a:r>
          </a:p>
          <a:p>
            <a:pPr marL="80963" indent="0" defTabSz="912813"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Использование гипоксической тренировки в спортивной подготовке спортсменов – Карачаево-Черкесия, пгт. Домбай, Кавказкий хребет (высота над уровнем моря 2300 м.)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620713"/>
            <a:ext cx="7499350" cy="9413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исследование состояло из следующих этапов:</a:t>
            </a:r>
            <a:br>
              <a:rPr lang="ru-RU" sz="2400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971550" y="1844675"/>
            <a:ext cx="7962900" cy="4403725"/>
          </a:xfrm>
        </p:spPr>
        <p:txBody>
          <a:bodyPr/>
          <a:lstStyle/>
          <a:p>
            <a:pPr marL="80963" indent="0" defTabSz="912813" eaLnBrk="1" hangingPunct="1"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Контрольные нормативы: кросс по пересеченной местности 1 и 3 км; прохождение дистанции 10 км свободным стилем на лыжероллерах;</a:t>
            </a:r>
          </a:p>
          <a:p>
            <a:pPr marL="80963" indent="0" defTabSz="912813" eaLnBrk="1" hangingPunct="1">
              <a:buFont typeface="Wingdings 2" pitchFamily="18" charset="2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defTabSz="912813" eaLnBrk="1" hangingPunct="1"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2. Тренировочный сбор в условиях среднегорья;</a:t>
            </a:r>
          </a:p>
          <a:p>
            <a:pPr marL="80963" indent="0" defTabSz="912813" eaLnBrk="1" hangingPunct="1">
              <a:buFont typeface="Wingdings 2" pitchFamily="18" charset="2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defTabSz="912813" eaLnBrk="1" hangingPunct="1"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3. Контрольные нормативы: кросс по пересеченной местности 1 и 3 км; прохождение дистанции 10 км свободным стилем на лыжероллерах.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лыжников-гонщиков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42988" y="1397000"/>
          <a:ext cx="7920037" cy="447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1">
                  <a:extLst>
                    <a:ext uri="{9D8B030D-6E8A-4147-A177-3AD203B41FA5}"/>
                  </a:extLst>
                </a:gridCol>
                <a:gridCol w="1313819">
                  <a:extLst>
                    <a:ext uri="{9D8B030D-6E8A-4147-A177-3AD203B41FA5}"/>
                  </a:extLst>
                </a:gridCol>
                <a:gridCol w="990000">
                  <a:extLst>
                    <a:ext uri="{9D8B030D-6E8A-4147-A177-3AD203B41FA5}"/>
                  </a:extLst>
                </a:gridCol>
                <a:gridCol w="990000">
                  <a:extLst>
                    <a:ext uri="{9D8B030D-6E8A-4147-A177-3AD203B41FA5}"/>
                  </a:extLst>
                </a:gridCol>
                <a:gridCol w="990000">
                  <a:extLst>
                    <a:ext uri="{9D8B030D-6E8A-4147-A177-3AD203B41FA5}"/>
                  </a:extLst>
                </a:gridCol>
                <a:gridCol w="990000">
                  <a:extLst>
                    <a:ext uri="{9D8B030D-6E8A-4147-A177-3AD203B41FA5}"/>
                  </a:extLst>
                </a:gridCol>
                <a:gridCol w="990000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Контрольные</a:t>
                      </a:r>
                      <a:r>
                        <a:rPr lang="ru-RU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упражнения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Кросс 1 км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Констати-рующие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2,48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2,55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3,03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3,09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Контроль-</a:t>
                      </a:r>
                      <a:r>
                        <a:rPr lang="ru-RU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2,33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2,54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3,03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3,16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Кросс 3 км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Констати-рующие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9,16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9,18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9,29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Контроль-</a:t>
                      </a:r>
                      <a:r>
                        <a:rPr lang="ru-RU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8,48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9,16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9,12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Лыжероллеры 10 км</a:t>
                      </a:r>
                      <a:r>
                        <a:rPr lang="ru-RU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свободным стилем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Констати-рующие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22,01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22,15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Контроль-</a:t>
                      </a:r>
                      <a:r>
                        <a:rPr lang="ru-RU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21,23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21,34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00100" y="332656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000125" y="5502275"/>
            <a:ext cx="8143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Контрольное упражнение «Кросс 1 км»</a:t>
            </a:r>
            <a:endParaRPr lang="ru-RU" sz="360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39828" y="480990"/>
          <a:ext cx="749935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000125" y="5502275"/>
            <a:ext cx="8143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Контрольное упражнение «Кросс 3 км»</a:t>
            </a:r>
            <a:endParaRPr lang="ru-RU" sz="360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435</TotalTime>
  <Words>420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12</vt:i4>
      </vt:variant>
    </vt:vector>
  </HeadingPairs>
  <TitlesOfParts>
    <vt:vector size="26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ИНТЕРВАЛЬНАЯ ГИПОКСИЧЕСКАЯ ТРЕНИРОВКА  ЛЫЖНИКОВ-ГОНЩИКОВ ВЫСОКОЙ КВАЛИФИКАЦИИ </vt:lpstr>
      <vt:lpstr>Слайд 2</vt:lpstr>
      <vt:lpstr>В лыжных гонках принято следующее построение основного варианта периодизации – год составляет один большой цикл и делится на три периода</vt:lpstr>
      <vt:lpstr>Гипоксическая тренировка – воздействие кислородным голоданием, применяемая для спортивных тренировок. </vt:lpstr>
      <vt:lpstr>Исследуемая группа:   В исследовании принимали участие лыжники-гонщики 2002-2003 года рождения группы совершенствования спортивного мастерства под руководством Коняхина Виктора Витальевича в количестве 5 человек, посещающие тренировочные занятия 6 раз в неделю, 2 раза в день, продолжительностью 2,5-3 часа. </vt:lpstr>
      <vt:lpstr>Данное исследование состояло из следующих этапов: </vt:lpstr>
      <vt:lpstr>Результаты исследования лыжников-гонщиков </vt:lpstr>
      <vt:lpstr>Слайд 8</vt:lpstr>
      <vt:lpstr>Слайд 9</vt:lpstr>
      <vt:lpstr>Слайд 10</vt:lpstr>
      <vt:lpstr>Заключение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ТРЕВОЖНОСТИ НА ДОСТИЖЕНИЕ УСПЕХОВ В СПОРТЕ</dc:title>
  <dc:creator>Я</dc:creator>
  <cp:lastModifiedBy>user</cp:lastModifiedBy>
  <cp:revision>48</cp:revision>
  <dcterms:created xsi:type="dcterms:W3CDTF">2018-05-26T12:22:21Z</dcterms:created>
  <dcterms:modified xsi:type="dcterms:W3CDTF">2023-03-15T05:44:51Z</dcterms:modified>
</cp:coreProperties>
</file>