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9" r:id="rId2"/>
    <p:sldId id="258" r:id="rId3"/>
    <p:sldId id="259" r:id="rId4"/>
    <p:sldId id="260" r:id="rId5"/>
    <p:sldId id="262" r:id="rId6"/>
    <p:sldId id="263" r:id="rId7"/>
    <p:sldId id="264" r:id="rId8"/>
    <p:sldId id="269" r:id="rId9"/>
    <p:sldId id="266" r:id="rId10"/>
    <p:sldId id="267" r:id="rId11"/>
    <p:sldId id="273" r:id="rId12"/>
    <p:sldId id="274" r:id="rId13"/>
    <p:sldId id="276" r:id="rId14"/>
    <p:sldId id="275" r:id="rId15"/>
    <p:sldId id="281" r:id="rId16"/>
    <p:sldId id="278" r:id="rId17"/>
    <p:sldId id="309" r:id="rId18"/>
    <p:sldId id="311" r:id="rId19"/>
    <p:sldId id="310" r:id="rId20"/>
    <p:sldId id="287" r:id="rId21"/>
    <p:sldId id="288" r:id="rId22"/>
    <p:sldId id="312" r:id="rId23"/>
    <p:sldId id="279" r:id="rId24"/>
    <p:sldId id="270" r:id="rId25"/>
    <p:sldId id="290" r:id="rId26"/>
    <p:sldId id="307" r:id="rId27"/>
    <p:sldId id="291" r:id="rId28"/>
    <p:sldId id="292" r:id="rId29"/>
    <p:sldId id="293" r:id="rId30"/>
    <p:sldId id="294" r:id="rId31"/>
    <p:sldId id="295" r:id="rId32"/>
    <p:sldId id="304" r:id="rId33"/>
    <p:sldId id="313" r:id="rId34"/>
    <p:sldId id="305" r:id="rId35"/>
    <p:sldId id="299" r:id="rId36"/>
    <p:sldId id="308" r:id="rId37"/>
    <p:sldId id="280" r:id="rId38"/>
    <p:sldId id="314" r:id="rId39"/>
    <p:sldId id="277" r:id="rId40"/>
    <p:sldId id="283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38400"/>
            <a:ext cx="8183880" cy="35814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ТЕХНОЛОГИИ УКРУПНЕНИЯ ДИДАКТИЧЕСКИХ </a:t>
            </a:r>
            <a:b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ЕДИНИЦ ДЛЯ РАЗВИТИЯ МЫШЛЕНИЯ </a:t>
            </a:r>
            <a:b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Лекция и практическое занятие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преподавателя математики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Л.В.Пешиной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36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РОСЖЕЛДОР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высшего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«Ростовский государственный университет путей сообщения»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(ФГБОУ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РГУПС)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Лиховской техникум железнодорожного транспорта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ЛиТЖТ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филиал РГУПС)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038225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5943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Технология УДЕ включает в себя целый ряд </a:t>
            </a:r>
          </a:p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специальных принципов организации усвоения знаний: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крупноблочное построение теоретического содержания;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2) совместное и одновременное изучение противоположных и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сходных понятий, действий, операций, взаимосвязанных тем и разделов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учебной программы;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взаимообратные действия на основе анализа и синтеза, сравнения и обобщения, индукции и аналогии, классификации и систематизации.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обратных задач П.М. Эрдниев считал основой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технологии;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4) обращение упражнений.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развития мышления важен прежде всего процесс преобразования одной задачи в другую, поэтому в обращенных упражнениях искомым элементом последовательно выступает каждый элемент данного упражнения;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5) обеспечение единства процессов решения и составления задач.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Лейтмотив урока, построенного по технологии УДЕ, заключается в следующем:</a:t>
            </a:r>
          </a:p>
          <a:p>
            <a:pPr marL="0" algn="ctr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важно не повторение, отложенное на следующие уроки, а преобразование выполненного задания, осуществляемое немедленно на этом уроке, через несколько минут после исходного, чтобы познавать объект в его развитии, противопоставлять исходную форму знания видоизмененной.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изучать не все понемногу, а многое об одном, о главном, постигая многообразие в целом.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Использование технологии УДЕ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учебном процессе обеспечивает: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достижение целостности знаний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(аспект философский);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достижение системности знаний (аспект информационный);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открытие путей самообучения обучающихся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(аспект дидактический);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4) прочность усвоения информации при существенном сокращении расхода учебного времени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(аспект организационный).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85800"/>
            <a:ext cx="8183880" cy="5638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Использование технологии УДЕ 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учебном процессе дает возможность: </a:t>
            </a:r>
            <a:endParaRPr lang="ru-RU" sz="5100" dirty="0" smtClean="0"/>
          </a:p>
          <a:p>
            <a:pPr marL="514350" indent="-514350" algn="ctr">
              <a:buNone/>
            </a:pPr>
            <a:r>
              <a:rPr lang="ru-RU" dirty="0" smtClean="0"/>
              <a:t> </a:t>
            </a:r>
          </a:p>
          <a:p>
            <a:pPr marL="0" indent="-514350" algn="ctr"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а) четкого структурирования теоретического содержания (использование опорных конспектов, логических схем, таблиц); </a:t>
            </a:r>
          </a:p>
          <a:p>
            <a:pPr marL="0" indent="-514350" algn="ctr"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б) многократного повторения основного материала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-51435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-51435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в) организации самостоятельной работы обучающихся с опорой на ранее изученный материал</a:t>
            </a:r>
          </a:p>
          <a:p>
            <a:pPr marL="0" indent="-514350" algn="ctr"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найти время для решения задач и упражнений.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838200"/>
            <a:ext cx="8183880" cy="5105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Идея  технологии УДЕ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формировании знаний на основе их целостности отвечает тенденции современного познания к интеграции и синтезу информации, поэтому в настоящее время технология востребована не только математиками, но и преподавателями физики, химии, биологии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Эрдниев, П.М., Эрдниев, Б.П. Укрупнение дидактических единиц в обучении математике. - М.: Просвещение. 1986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Эрдниев, П.М. УДЕ как технология обучения в 2 т. - М.: Просвещение. 1992.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52600"/>
            <a:ext cx="8183880" cy="3810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технологии УДЕ для развития мышления обучающихся при изучении математики.</a:t>
            </a:r>
            <a:b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93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Практическое занятие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8183880" cy="59466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Базовые понятия математики, полученные из вводной лекции «Функциональная зависимость»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Переменные величины. В математике отвлекаются от конкретного физического смысла величин и считают переменную величину заданной, если известно множество всех численных значений, которые она может принимать;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Понятие функции. Переменная у называется функцией переменной х, если: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задано множество численных значений х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2)задан закон по которому каждому значению х из этого множества существует единственное значение у;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в) Графиком функции называют геометрическое место точек плоскости Оху, для каждой из которых абсцисса х является значением аргумента, а ордината у-соответствующим значением данной функции;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533400"/>
                <a:ext cx="8183880" cy="5946648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endParaRPr lang="ru-RU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г) Способы задания функций: аналитический(формулой), табличный(составляется таблица в которой указывается ряд значений аргумента и соответствующих значений функции), графический (дается график функции);</a:t>
                </a:r>
              </a:p>
              <a:p>
                <a:pPr>
                  <a:buNone/>
                </a:pPr>
                <a:endParaRPr lang="ru-RU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ru-RU" sz="2200" b="1" dirty="0" smtClean="0">
                    <a:latin typeface="Times New Roman" pitchFamily="18" charset="0"/>
                    <a:cs typeface="Times New Roman" pitchFamily="18" charset="0"/>
                  </a:rPr>
                  <a:t>д)Основные элементарные функции и их графики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. Постоянная </m:t>
                    </m:r>
                    <m:d>
                      <m:dPr>
                        <m:ctrlP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константа</m:t>
                        </m:r>
                      </m:e>
                    </m:d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у=С</m:t>
                    </m:r>
                  </m:oMath>
                </a14:m>
                <a:r>
                  <a:rPr lang="ru-RU" sz="18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Степенная функция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					</a:t>
                </a: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действительное число, отличное от 0.</a:t>
                </a:r>
              </a:p>
              <a:p>
                <a:pPr>
                  <a:buNone/>
                </a:pPr>
                <a:r>
                  <a:rPr lang="ru-RU" sz="1800" b="1" dirty="0" smtClean="0">
                    <a:latin typeface="Times New Roman" pitchFamily="18" charset="0"/>
                    <a:cs typeface="Times New Roman" pitchFamily="18" charset="0"/>
                  </a:rPr>
                  <a:t>								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ru-RU" sz="1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533400"/>
                <a:ext cx="8183880" cy="5946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6400800" y="40386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05400" y="53340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5704764" y="4217158"/>
            <a:ext cx="1305636" cy="1132795"/>
          </a:xfrm>
          <a:custGeom>
            <a:avLst/>
            <a:gdLst>
              <a:gd name="connsiteX0" fmla="*/ 0 w 1241946"/>
              <a:gd name="connsiteY0" fmla="*/ 0 h 1132795"/>
              <a:gd name="connsiteX1" fmla="*/ 668740 w 1241946"/>
              <a:gd name="connsiteY1" fmla="*/ 1132764 h 1132795"/>
              <a:gd name="connsiteX2" fmla="*/ 1241946 w 1241946"/>
              <a:gd name="connsiteY2" fmla="*/ 40943 h 11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46" h="1132795">
                <a:moveTo>
                  <a:pt x="0" y="0"/>
                </a:moveTo>
                <a:cubicBezTo>
                  <a:pt x="230874" y="562970"/>
                  <a:pt x="461749" y="1125940"/>
                  <a:pt x="668740" y="1132764"/>
                </a:cubicBezTo>
                <a:cubicBezTo>
                  <a:pt x="875731" y="1139588"/>
                  <a:pt x="1241946" y="40943"/>
                  <a:pt x="1241946" y="409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183880" cy="556564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ru-RU" dirty="0" smtClean="0"/>
                  <a:t>		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Степенная функция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 					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действительное число, отличное от 0.</a:t>
                </a:r>
              </a:p>
              <a:p>
                <a:pPr>
                  <a:buNone/>
                </a:pPr>
                <a:r>
                  <a:rPr lang="ru-RU" dirty="0" smtClean="0"/>
                  <a:t>	</a:t>
                </a:r>
                <a:r>
                  <a:rPr lang="ru-RU" sz="1800" b="1" dirty="0" smtClean="0"/>
                  <a:t>				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183880" cy="5565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 descr="http://uslide.ru/images/24/30705/960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399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6019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Ни один наставник не должен забывать, что его главнейшая обязанность состоит в приучении воспитанников к умственному труду и что эта обязанность более важна, нежели передача самого предмета.</a:t>
            </a:r>
            <a:br>
              <a:rPr lang="ru-RU" sz="4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         К.Д. Ушинский. </a:t>
            </a:r>
            <a:br>
              <a:rPr lang="ru-RU" sz="4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502920" y="609600"/>
                <a:ext cx="8183880" cy="609600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Показательная функция 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у=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sz="1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(а</a:t>
                </a: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а≠</m:t>
                    </m:r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ru-RU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2920" y="609600"/>
                <a:ext cx="8183880" cy="609600"/>
              </a:xfrm>
              <a:blipFill rotWithShape="1">
                <a:blip r:embed="rId2"/>
                <a:stretch>
                  <a:fillRect l="-969" b="-2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http://www.mathematics-repetition.com/wp-content/uploads/2012/06/pokaz-f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814512"/>
            <a:ext cx="25908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thematics-repetition.com/wp-content/uploads/2012/06/pokaz-f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14512"/>
            <a:ext cx="29718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8183880" cy="533400"/>
              </a:xfrm>
            </p:spPr>
            <p:txBody>
              <a:bodyPr>
                <a:noAutofit/>
              </a:bodyPr>
              <a:lstStyle/>
              <a:p>
                <a:r>
                  <a:rPr lang="ru-RU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Логарифмическая  функция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у=</m:t>
                    </m:r>
                    <m:sSub>
                      <m:sSubPr>
                        <m:ctrlPr>
                          <a:rPr lang="en-US" sz="1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</m:e>
                      <m:sub>
                        <m:r>
                          <a:rPr lang="ru-RU" sz="14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х (а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а≠</m:t>
                    </m:r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ru-RU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sz="1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457200"/>
                <a:ext cx="8183880" cy="533400"/>
              </a:xfrm>
              <a:blipFill rotWithShape="1">
                <a:blip r:embed="rId2"/>
                <a:stretch>
                  <a:fillRect l="-447" b="-1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http://konspekta.net/studopediaorg/baza8/1675972497369.files/image81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533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Тригонометрические функции.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onspekta.net/studopediaorg/baza8/1675972714687.files/image01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467599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4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с использованием технологии УДЕ строится по следующей схеме: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стадия усвоения недифференцированного целого в его первом приближении;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выделение в целом элементов и их взаимоотношений;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формирование на базе усвоенных элементов и их взаимоотношений более совершенного и точного целостного образа.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Ключевым элементом технологии УДЕ выступает многокомпонентное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– триада,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которое должно быть включено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каждый урок.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– триада рассматривается на одном занятии и включает в себя: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1) исходную задачу;</a:t>
            </a:r>
          </a:p>
          <a:p>
            <a:pPr marL="514350" indent="-51435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2) обратную задачу;</a:t>
            </a:r>
          </a:p>
          <a:p>
            <a:pPr marL="514350" indent="-51435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3) обобщение.</a:t>
            </a:r>
          </a:p>
          <a:p>
            <a:pPr marL="514350" indent="-514350">
              <a:buAutoNum type="arabicParenR"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90800"/>
            <a:ext cx="8183880" cy="3444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 Стадия усвоения недифференцированного целого в его первом приближении</a:t>
            </a:r>
            <a:r>
              <a:rPr lang="ru-RU" sz="27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схемы классификации функций (без указания особенностей).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62000"/>
            <a:ext cx="8183880" cy="19050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УКРУПНЕННАЯ ДИДАКТИЧЕСКАЯ ЕДИНИЦА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66800"/>
            <a:ext cx="8183880" cy="47244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ЭЛЕМЕНТАРНЫЕ ФУНКЦИИ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Степенная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Показательная    			Тригонометрическая</a:t>
            </a: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	Логарифмическая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											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43000" y="16002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09800" y="1600200"/>
            <a:ext cx="685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1344304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24600" y="1679243"/>
            <a:ext cx="685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057400"/>
            <a:ext cx="7620000" cy="472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2) Выделение в целом элементов и их взаимоотношений</a:t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многокомпонентного </a:t>
            </a:r>
            <a:b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– триады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09600"/>
            <a:ext cx="8183880" cy="2286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УКРУПНЕННАЯ ДИДАКТИЧЕСКАЯ ЕДИНИЦА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Логарифмическая и показательная функции</a:t>
            </a:r>
          </a:p>
          <a:p>
            <a:pPr algn="ctr">
              <a:lnSpc>
                <a:spcPct val="120000"/>
              </a:lnSpc>
              <a:buNone/>
            </a:pP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02920" y="533400"/>
                <a:ext cx="8183880" cy="5334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4800" i="1" dirty="0" smtClean="0"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Исходная задача</a:t>
                </a:r>
                <a: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Определить классовую принадлежность и записать свойства заданных функций:</a:t>
                </a:r>
                <a:b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6000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60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У=</m:t>
                    </m:r>
                    <m:sSup>
                      <m:sSupPr>
                        <m:ctrlP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  <m:r>
                      <a:rPr lang="ru-RU" sz="60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 и У=(</m:t>
                    </m:r>
                    <m:sSup>
                      <m:sSupPr>
                        <m:ctrlP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</a:br>
                <a:endParaRPr lang="ru-RU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2920" y="533400"/>
                <a:ext cx="8183880" cy="5334000"/>
              </a:xfrm>
              <a:blipFill rotWithShape="1">
                <a:blip r:embed="rId2"/>
                <a:stretch>
                  <a:fillRect l="-596" r="-2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183880" cy="22271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</a:t>
            </a:r>
            <a:endParaRPr lang="ru-RU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4352" y="530352"/>
                <a:ext cx="6343648" cy="4498848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							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Показательная функция.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О.О. х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−∞;+∞</m:t>
                        </m:r>
                      </m:e>
                    </m:d>
                  </m:oMath>
                </a14:m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.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О.З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4. Возрастает на всей области определения.</a:t>
                </a:r>
              </a:p>
              <a:p>
                <a:pPr marL="0" indent="0">
                  <a:buNone/>
                </a:pPr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у=(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</m:oMath>
                </a14:m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Показательная функция.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О.О. х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−∞;+∞</m:t>
                        </m:r>
                      </m:e>
                    </m:d>
                  </m:oMath>
                </a14:m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О.З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4. Убывает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на всей области определения.</a:t>
                </a:r>
              </a:p>
              <a:p>
                <a:pPr marL="0" indent="0">
                  <a:buNone/>
                </a:pPr>
                <a:endPara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4352" y="530352"/>
                <a:ext cx="6343648" cy="4498848"/>
              </a:xfrm>
              <a:blipFill rotWithShape="1">
                <a:blip r:embed="rId2"/>
                <a:stretch>
                  <a:fillRect l="-480" r="-576" b="-1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38800" y="1524000"/>
            <a:ext cx="3048480" cy="304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						  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4401" y="762000"/>
                <a:ext cx="25907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У=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х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762000"/>
                <a:ext cx="259079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5181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неразрывно связанный с речью социально обусловленный психический процесс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самостоятельного искания и открытия существенно нового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т. е. опосредствованного 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обобщенного отражения действительности в ходе ее анализа и синтеза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возникающий на основе практической деятельности из чувственного познания и далеко выходящий за ее пределы.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Брушлинский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685800"/>
                <a:ext cx="8183880" cy="5029200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ru-RU" sz="4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Обратная задача</a:t>
                </a:r>
                <a:endParaRPr lang="ru-RU" sz="48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dirty="0" smtClean="0"/>
              </a:p>
              <a:p>
                <a:pPr algn="ctr">
                  <a:buNone/>
                </a:pP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Определить классовую принадлежность и свойства функции :</a:t>
                </a:r>
              </a:p>
              <a:p>
                <a:pPr algn="ctr">
                  <a:buNone/>
                </a:pPr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У=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ru-RU" sz="36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Х</m:t>
                    </m:r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и У=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ru-RU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ru-RU" sz="3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Х</m:t>
                    </m:r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685800"/>
                <a:ext cx="8183880" cy="5029200"/>
              </a:xfrm>
              <a:blipFill rotWithShape="1"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114800"/>
            <a:ext cx="8183880" cy="19223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4352" y="530352"/>
                <a:ext cx="7791448" cy="457504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у=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</m:e>
                      <m:sub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ru-RU" sz="32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Х</m:t>
                    </m:r>
                  </m:oMath>
                </a14:m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Логарифмическая </a:t>
                </a:r>
                <a:r>
                  <a:rPr lang="ru-RU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функция.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О.О. х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3. О.З </a:t>
                </a: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−∞;+∞</m:t>
                        </m:r>
                      </m:e>
                    </m:d>
                  </m:oMath>
                </a14:m>
                <a:endPara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Возрастает на всей области определения.</a:t>
                </a:r>
              </a:p>
              <a:p>
                <a:pPr marL="0" indent="0">
                  <a:buNone/>
                </a:pPr>
                <a:endPara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у=</m:t>
                    </m:r>
                    <m:sSub>
                      <m:sSub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𝒍𝒐𝒈</m:t>
                        </m:r>
                      </m:e>
                      <m:sub>
                        <m:f>
                          <m:fPr>
                            <m:ctrlPr>
                              <a:rPr lang="ru-RU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ru-RU" sz="28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Х</m:t>
                    </m:r>
                  </m:oMath>
                </a14:m>
                <a:endPara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Логарифмическая </a:t>
                </a:r>
                <a:r>
                  <a:rPr lang="ru-RU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функция.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О.О. х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О.З </a:t>
                </a: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−∞;+∞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3. Убывает на всей области определения.</a:t>
                </a:r>
              </a:p>
              <a:p>
                <a:endPara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4352" y="530352"/>
                <a:ext cx="7791448" cy="4575048"/>
              </a:xfrm>
              <a:blipFill rotWithShape="1"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530352"/>
            <a:ext cx="4572480" cy="343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85800"/>
            <a:ext cx="818388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рисунке видно, что «меняются местами» область определения и область значений данных функций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3e43ed8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914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dxmbkxacdb7tv.cloudfront.net/0534dcfa-7e18-4bc6-856d-f6e813701350/log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62037"/>
            <a:ext cx="3276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xmbkxacdb7tv.cloudfront.net/8ef0c27a-56a9-4a70-afd3-f3d6513d3b95/log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200399" cy="320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838200"/>
            <a:ext cx="7924800" cy="2819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Показательная и логарифмическая функции – взаимно-обратные функции.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57400" y="3581400"/>
            <a:ext cx="4953000" cy="2133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19400"/>
            <a:ext cx="8183880" cy="3429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3) Формирование на базе усвоенных элементов и их взаимоотношений более совершенного и точного целостного образа.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366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УКРУПНЕННАЯ ДИДАКТИЧЕСКАЯ ЕДИНИЦА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показательных и логарифмических неравенств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762000"/>
                <a:ext cx="8183880" cy="487680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Решение показательных (логарифмических) неравенств также можно преподнести в виде УДЕ:</a:t>
                </a:r>
              </a:p>
              <a:p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 1 </a:t>
                </a:r>
                <a:r>
                  <a:rPr lang="ru-RU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sup>
                    </m:sSup>
                    <m:r>
                      <a:rPr lang="ru-RU" b="1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&gt;1</a:t>
                </a:r>
              </a:p>
              <a:p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 1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неравенстве 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знак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неравенства не меняется, 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функция возрастает,  во 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знак неравенства меняется, 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функция убывает</a:t>
                </a:r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Аналогично объясняется решение логарифмических неравенств.</a:t>
                </a:r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762000"/>
                <a:ext cx="8183880" cy="4876800"/>
              </a:xfrm>
              <a:blipFill rotWithShape="1">
                <a:blip r:embed="rId2"/>
                <a:stretch>
                  <a:fillRect t="-12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использовании технологии УДЕ построение учебного содержания по математике происходит по принципу восхождения от абстрактного к конкретному, что обеспечивает единый подход к изучению функций на основе зависимости между ее свойствами и ее графиком.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не просто заучивают свойства функций, а учатся прогнозировать их на основе знания теории, используя общие мыслительные операции (анализ, синтез, обобщение, сравнение, классификацию).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итоге обучающиеся приходят к пониманию того, что математика - это не набор отдельных фактов, а стройная логическая наука.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i="1" dirty="0"/>
              <a:t>Математика отличается новым методическим подходом к изучению математических понятий, свойств и способов действий, в основе которого лежит установление соответствия между предметными, словесными, графическими (схематическими) и символическими моделями, их выбор, преобразование и конструирование, в соответствии с заданными условиями</a:t>
            </a:r>
            <a:r>
              <a:rPr lang="ru-RU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579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технологии УДЕ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учебном процессе способствует формированию личности с развитым гибким интеллектом и творческими способностями, способной решать различные, в том числе и производственные, задачи.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19200"/>
            <a:ext cx="818388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17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ОБЩИЕ МЫСЛИТЕЛЬНЫЕ ОПЕРАЦИИ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19200"/>
            <a:ext cx="8153400" cy="53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мысленное расчленение предмета, явления, ситуации и выявление составляющих его элементов, частей, моментов, сторон.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мысленное соотнесение, сопоставление, установление связи между различными элементами.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Абстракция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отвлечение существенных свойств предмета от несущественных.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мысленное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соотнесение каких-либо объектов и выделение в них общего или различного.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мысленное соотнесение и выделение общего в двух или нескольких различных явлениях или ситуациях.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деление объектов на группы по тому или иному признаку.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48006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«Мыслящий и работающий человек есть мера всего. </a:t>
            </a:r>
            <a:br>
              <a:rPr lang="ru-RU" sz="5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Он есть огромное </a:t>
            </a:r>
            <a:br>
              <a:rPr lang="ru-RU" sz="5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планетарное явление»               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</a:t>
            </a:r>
            <a:br>
              <a:rPr lang="ru-RU" sz="16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                           В.И. Вернадский.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14400"/>
            <a:ext cx="8183880" cy="480060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96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464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мыслительной деятельностью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учебном процессе понимается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самостоятельное совершение мыслительных операций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(анализа, синтеза, сравнения, обобщения, абстрагирования, классификации)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получение с их помощью продуктов мыслительной деятельности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(понятий, суждений, умозаключений).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18388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высокоэффективной методической системы обучения на основе УДЕ – результат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30-летнего исследования профессора математики Калмыцкого государственного университета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Пюрвя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Мучкаевича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Эрдниева.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технология УДЕ данная система обучения  рекомендована к внедрению в школьную практику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1980 года.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55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УКРУПНЕНИЯ ДИДАКТИЧЕСКИХ ЕДИНИЦ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(УДЕ)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14600"/>
            <a:ext cx="8183880" cy="3352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технологией укрупнения дидактических единиц в настоящее время понимают технологию обучения, обеспечивающую формирование знаний обучающихся с помощью активизации у них подсознательных механизмов переработки информации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посредством сближения во времени и пространстве взаимодействующих компонентов знания.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84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УКРУПНЕНИЯ ДИДАКТИЧЕСКИХ ЕДИНИЦ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(УДЕ)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86200"/>
            <a:ext cx="8183880" cy="21488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Противопоставление облегчает и ускоряет наше здоровое мышление. </a:t>
            </a:r>
            <a:br>
              <a:rPr lang="ru-RU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                               И.П. Павлов.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62000"/>
            <a:ext cx="8183880" cy="2895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создании данной технологии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П.М. Эрдниев опирался на фундаментальные закономерности мышления, оптимизирующие познавательный процесс, открытые академиками П.К. Анохиным, И.П. Павловым,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А.А. Ухтомским, И.Р. Пригожиным.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38400"/>
            <a:ext cx="8183880" cy="3429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Укрупненная дидактическая единица – это локальная система понятий, объединенных на основе их смысловых логических связей и образующих целостно усваиваемую единицу информации.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0804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УКРУПНЕНИЯ ДИДАКТИЧЕСКИХ ЕДИНИЦ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(УДЕ)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2020</TotalTime>
  <Words>1204</Words>
  <Application>Microsoft Office PowerPoint</Application>
  <PresentationFormat>Экран (4:3)</PresentationFormat>
  <Paragraphs>187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ИСПОЛЬЗОВАНИЕ ТЕХНОЛОГИИ УКРУПНЕНИЯ ДИДАКТИЧЕСКИХ  ЕДИНИЦ ДЛЯ РАЗВИТИЯ МЫШЛЕНИЯ  ОБУЧАЮЩИХСЯ  Лекция и практическое занятие  преподавателя математики Л.В.Пешиной</vt:lpstr>
      <vt:lpstr>    Ни один наставник не должен забывать, что его главнейшая обязанность состоит в приучении воспитанников к умственному труду и что эта обязанность более важна, нежели передача самого предмета.                                К.Д. Ушинский.  </vt:lpstr>
      <vt:lpstr>Мышление — неразрывно связанный с речью социально обусловленный психический процесс самостоятельного искания и открытия существенно нового, т. е. опосредствованного и обобщенного отражения действительности в ходе ее анализа и синтеза, возникающий на основе практической деятельности из чувственного познания и далеко выходящий за ее пределы.  А.В. Брушлинский.                                                                                                              </vt:lpstr>
      <vt:lpstr> </vt:lpstr>
      <vt:lpstr>Под мыслительной деятельностью  в учебном процессе понимается самостоятельное совершение мыслительных операций  (анализа, синтеза, сравнения, обобщения, абстрагирования, классификации) и получение с их помощью продуктов мыслительной деятельности  (понятий, суждений, умозаключений).</vt:lpstr>
      <vt:lpstr>Создание высокоэффективной методической системы обучения на основе УДЕ – результат  30-летнего исследования профессора математики Калмыцкого государственного университета Пюрвя Мучкаевича Эрдниева.  Как технология УДЕ данная система обучения  рекомендована к внедрению в школьную практику  с 1980 года.</vt:lpstr>
      <vt:lpstr>Под технологией укрупнения дидактических единиц в настоящее время понимают технологию обучения, обеспечивающую формирование знаний обучающихся с помощью активизации у них подсознательных механизмов переработки информации посредством сближения во времени и пространстве взаимодействующих компонентов знания.</vt:lpstr>
      <vt:lpstr>Противопоставление облегчает и ускоряет наше здоровое мышление.                                                      И.П. Павлов. </vt:lpstr>
      <vt:lpstr>Укрупненная дидактическая единица – это локальная система понятий, объединенных на основе их смысловых логических связей и образующих целостно усваиваемую единицу информации.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технологии УДЕ для развития мышления обучающихся при изучении математики.  Тема: Функции</vt:lpstr>
      <vt:lpstr>Презентация PowerPoint</vt:lpstr>
      <vt:lpstr>Презентация PowerPoint</vt:lpstr>
      <vt:lpstr>Презентация PowerPoint</vt:lpstr>
      <vt:lpstr>3. Показательная функция у=а^х (а&gt;0, а≠1)</vt:lpstr>
      <vt:lpstr>4. Логарифмическая  функция у=〖log〗_а х (а&gt;0, а≠1)</vt:lpstr>
      <vt:lpstr>4. Тригонометрические функции.</vt:lpstr>
      <vt:lpstr>Презентация PowerPoint</vt:lpstr>
      <vt:lpstr>Презентация PowerPoint</vt:lpstr>
      <vt:lpstr>1) Стадия усвоения недифференцированного целого в его первом приближении   Составление схемы классификации функций (без указания особенностей). </vt:lpstr>
      <vt:lpstr>Презентация PowerPoint</vt:lpstr>
      <vt:lpstr>                2) Выделение в целом элементов и их взаимоотношений  Решение многокомпонентного  упражнения – триады      </vt:lpstr>
      <vt:lpstr>Исходная задача  Определить классовую принадлежность и записать свойства заданных функций:  У=2^х  и У=(〖1/2)〗^х </vt:lpstr>
      <vt:lpstr>    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3) Формирование на базе усвоенных элементов и их взаимоотношений более совершенного и точного целостного образа.    </vt:lpstr>
      <vt:lpstr>Презентация PowerPoint</vt:lpstr>
      <vt:lpstr>Презентация PowerPoint</vt:lpstr>
      <vt:lpstr>Презентация PowerPoint</vt:lpstr>
      <vt:lpstr>Презентация PowerPoint</vt:lpstr>
      <vt:lpstr>«Мыслящий и работающий человек есть мера всего.  Он есть огромное  планетарное явление»                                                                                         В.И. Вернадский.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Студент</cp:lastModifiedBy>
  <cp:revision>271</cp:revision>
  <dcterms:created xsi:type="dcterms:W3CDTF">2015-03-30T15:14:33Z</dcterms:created>
  <dcterms:modified xsi:type="dcterms:W3CDTF">2015-12-15T13:41:32Z</dcterms:modified>
</cp:coreProperties>
</file>