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2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71" r:id="rId17"/>
    <p:sldId id="272" r:id="rId18"/>
    <p:sldId id="273" r:id="rId19"/>
    <p:sldId id="275" r:id="rId20"/>
    <p:sldId id="283" r:id="rId21"/>
    <p:sldId id="277" r:id="rId22"/>
    <p:sldId id="28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Дворникова" initials="ЕД" lastIdx="4" clrIdx="0">
    <p:extLst>
      <p:ext uri="{19B8F6BF-5375-455C-9EA6-DF929625EA0E}">
        <p15:presenceInfo xmlns:p15="http://schemas.microsoft.com/office/powerpoint/2012/main" userId="81eb2d50c26f8e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81A"/>
    <a:srgbClr val="076907"/>
    <a:srgbClr val="0CA80C"/>
    <a:srgbClr val="022E7E"/>
    <a:srgbClr val="C7B617"/>
    <a:srgbClr val="285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55:34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4:55:44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priority.com/blog/pitanie/glutamat-natriya-mify-o-vrede-i-polze-dlya-zdorovya/" TargetMode="External"/><Relationship Id="rId7" Type="http://schemas.openxmlformats.org/officeDocument/2006/relationships/hyperlink" Target="https://www.utkonos.ru/item/3336585/chipsy-lays-kartofelnye-so-vkusom-kraba-240-g" TargetMode="External"/><Relationship Id="rId2" Type="http://schemas.openxmlformats.org/officeDocument/2006/relationships/hyperlink" Target="https://foodandhealth.ru/dobavki/glutamat-natriya-e6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ukatv.ru/articles/slovo_v_zaschitu_glutamata_natriya" TargetMode="External"/><Relationship Id="rId5" Type="http://schemas.openxmlformats.org/officeDocument/2006/relationships/hyperlink" Target="https://100ing.ru/publication/glutamat-natriya-polza-i-vred-kak-ispolzovat-v-domashnih-usloviyah/" TargetMode="External"/><Relationship Id="rId4" Type="http://schemas.openxmlformats.org/officeDocument/2006/relationships/hyperlink" Target="https://www.nestlebaby.ru/articles/ostorozno-glutamat-natr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2549B-2922-DCC3-A41F-3BB12DCD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809" y="1727837"/>
            <a:ext cx="4886661" cy="1701162"/>
          </a:xfr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/>
              <a:t>Проект по химии на тему: «Глутамат натрия (е621)-сущность вкуса»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DE566-099E-CCF6-2BFB-FF858B3C4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809" y="3928910"/>
            <a:ext cx="5069541" cy="1794254"/>
          </a:xfrm>
        </p:spPr>
        <p:txBody>
          <a:bodyPr>
            <a:noAutofit/>
          </a:bodyPr>
          <a:lstStyle/>
          <a:p>
            <a:r>
              <a:rPr lang="ru-RU" b="1" i="1" dirty="0"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Ученицы 9 «Г» класса </a:t>
            </a:r>
            <a:r>
              <a:rPr lang="ru-RU" b="1" dirty="0" err="1">
                <a:cs typeface="Times New Roman" panose="02020603050405020304" pitchFamily="18" charset="0"/>
              </a:rPr>
              <a:t>Абузейд</a:t>
            </a:r>
            <a:r>
              <a:rPr lang="ru-RU" b="1" dirty="0">
                <a:cs typeface="Times New Roman" panose="02020603050405020304" pitchFamily="18" charset="0"/>
              </a:rPr>
              <a:t> Жасмин и Петрова Алина</a:t>
            </a:r>
          </a:p>
          <a:p>
            <a:r>
              <a:rPr lang="ru-RU" b="1" i="1" dirty="0">
                <a:cs typeface="Times New Roman" panose="02020603050405020304" pitchFamily="18" charset="0"/>
              </a:rPr>
              <a:t>Учитель химии и биологии: 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Васильева Елена Анатольевна</a:t>
            </a:r>
          </a:p>
        </p:txBody>
      </p:sp>
      <p:pic>
        <p:nvPicPr>
          <p:cNvPr id="7170" name="Picture 2" descr="https://sun9-73.userapi.com/impg/4uOIC-XjGhEoO45ieH5YABACYGVxMPOCpACc7g/2U3jUrnh9mc.jpg?size=933x1200&amp;quality=96&amp;sign=7216a85a42387c3400210d2645725107&amp;c_uniq_tag=OEm3Oklb5-gu7TXoQCHbiBJOce243NH8SZNhKAyn9CM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713754"/>
            <a:ext cx="4222206" cy="54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58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908D2-8194-BDCD-F650-5A775FF4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94" y="297665"/>
            <a:ext cx="8823307" cy="55430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400" dirty="0"/>
              <a:t>Безопасная норма вещества Е621 для организма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B3030-88AB-6E47-8B5F-C2E1C7C8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1259768"/>
            <a:ext cx="10987496" cy="513735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нормальных условиях человек может </a:t>
            </a:r>
            <a:r>
              <a:rPr lang="ru-RU" sz="2000" dirty="0" err="1">
                <a:solidFill>
                  <a:schemeClr val="bg1"/>
                </a:solidFill>
              </a:rPr>
              <a:t>метаболизировать</a:t>
            </a:r>
            <a:r>
              <a:rPr lang="ru-RU" sz="2000" dirty="0">
                <a:solidFill>
                  <a:schemeClr val="bg1"/>
                </a:solidFill>
              </a:rPr>
              <a:t> (усвоить и переработать) относительно большие количества глутамата. Ни использование E621 в качестве пищевой добавки, ни естественный уровень глутаминовой кислоты в пищевых продуктах не вызывают никаких токсических эффектов у людей.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Для взрослого человека разрешено употребление глутамата натрия в дозировке не более 10г на 1кг массы тела;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Для детей старше трех лет норма несколько меньше 3-4 г на 1 кг массы тела;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Детям младшего возраста врачи вообще не рекомендуют давать чипсы, консервы, колбасы и другую вредную еду;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Ученые также подсчитали смертельную дозу глутамата натрия для взрослого организма: она составляет 16 г на 1 кг массы тела.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Расчетная смертельная доза глутамата – 16,6 грамма на каждый килограмм веса. То есть, если вес составляет 70 кг, то вам нужно съесть около 1 килограмма этих кристаллов, чтобы навредить своему здоровью.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126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599D2-EAB6-8F07-883F-B1D980B7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95" y="113207"/>
            <a:ext cx="7878971" cy="64367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900" dirty="0"/>
              <a:t>Содержание глутамата натрия в продуктах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7D9A4-374C-F96E-62D0-C9AB6571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2" y="849087"/>
            <a:ext cx="10598332" cy="5052181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</a:rPr>
              <a:t>Ещё одно свойство, из-за которого этот компонент присутствует в составе многих, потребляемых нами продуктов - его способность подавлять размножение бактерий. То есть продукты с глутаматом натрия не испортятся в течение более длительного срока, чем без него.</a:t>
            </a:r>
          </a:p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</a:rPr>
              <a:t>   Усилитель вкуса может быть, как </a:t>
            </a:r>
            <a:r>
              <a:rPr lang="ru-RU" sz="2000" i="1" dirty="0">
                <a:solidFill>
                  <a:schemeClr val="bg1"/>
                </a:solidFill>
              </a:rPr>
              <a:t>натуральным</a:t>
            </a:r>
            <a:r>
              <a:rPr lang="ru-RU" sz="2000" dirty="0">
                <a:solidFill>
                  <a:schemeClr val="bg1"/>
                </a:solidFill>
              </a:rPr>
              <a:t>, так и </a:t>
            </a:r>
            <a:r>
              <a:rPr lang="ru-RU" sz="2000" i="1" dirty="0">
                <a:solidFill>
                  <a:schemeClr val="bg1"/>
                </a:solidFill>
              </a:rPr>
              <a:t>искусственным</a:t>
            </a:r>
            <a:r>
              <a:rPr lang="ru-RU" sz="2000" dirty="0">
                <a:solidFill>
                  <a:schemeClr val="bg1"/>
                </a:solidFill>
              </a:rPr>
              <a:t>. Первый находится в привычных пищевых продуктах, например, в рыбе, мясе, морепродуктах, соевом соусе, грибах, орехах. Даже в грудном молоке есть усилитель вкуса – глутамин.</a:t>
            </a:r>
          </a:p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</a:rPr>
              <a:t> На упаковках никогда не указано точное количество глутамата и усилителя вкуса!</a:t>
            </a:r>
          </a:p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</a:rPr>
              <a:t>Из этого следует, что глутамат натрия содержится почти во всех продуктах питания.</a:t>
            </a:r>
          </a:p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</a:rPr>
              <a:t> Чаще всего он содержится в таких продуктах как: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в чипсах и сухариках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в полуфабрикатах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smtClean="0">
                <a:solidFill>
                  <a:schemeClr val="bg1"/>
                </a:solidFill>
              </a:rPr>
              <a:t>фаст-фуд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в лапше быстрого приготовления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 в колбасно-сосисочных изделиях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 </a:t>
            </a:r>
            <a:r>
              <a:rPr lang="ru-RU" sz="2000" dirty="0">
                <a:solidFill>
                  <a:schemeClr val="bg1"/>
                </a:solidFill>
              </a:rPr>
              <a:t>в бульонных кубиках</a:t>
            </a:r>
          </a:p>
          <a:p>
            <a:pPr marL="0" indent="0">
              <a:lnSpc>
                <a:spcPts val="2000"/>
              </a:lnSpc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-</a:t>
            </a:r>
            <a:r>
              <a:rPr lang="ru-RU" sz="2000" dirty="0">
                <a:solidFill>
                  <a:schemeClr val="bg1"/>
                </a:solidFill>
              </a:rPr>
              <a:t> в детских пакетированных соках</a:t>
            </a:r>
          </a:p>
          <a:p>
            <a:pPr>
              <a:lnSpc>
                <a:spcPts val="2000"/>
              </a:lnSpc>
            </a:pPr>
            <a:endParaRPr lang="ru-RU" sz="800" dirty="0"/>
          </a:p>
        </p:txBody>
      </p:sp>
      <p:pic>
        <p:nvPicPr>
          <p:cNvPr id="1026" name="Picture 2" descr="https://mondaycareer.com/wp-content/uploads/2020/09/tao-gala-new-zealand-nhap-khau-hop-1kg-6-7-trai-201910261118368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48" y="4452310"/>
            <a:ext cx="3720228" cy="20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95" y="4452310"/>
            <a:ext cx="3265620" cy="20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5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4C322-AFC6-B45F-869E-7E0F9185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440" y="187164"/>
            <a:ext cx="7459871" cy="513044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Польза глутамата натрия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DEDDB-7A7E-7226-0572-749D112F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73347"/>
            <a:ext cx="12170179" cy="56320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Изучение этого вещества до сих пор идёт полным ходом. Сложно назвать </a:t>
            </a:r>
            <a:r>
              <a:rPr lang="ru-RU" sz="2000" u="sng" dirty="0">
                <a:solidFill>
                  <a:schemeClr val="bg1"/>
                </a:solidFill>
              </a:rPr>
              <a:t>полезные</a:t>
            </a:r>
            <a:r>
              <a:rPr lang="ru-RU" sz="2000" dirty="0">
                <a:solidFill>
                  <a:schemeClr val="bg1"/>
                </a:solidFill>
              </a:rPr>
              <a:t> качества этой добавки, но врачи, учёные и химики по-прежнему делятся на несколько лагерей: одни утверждают, что глутамат натрия вреден для человека, другие, наоборот, считают его безопасной составляющей привычной пищи. В одном утверждении они сходятся: в небольших количествах усилитель вкуса не представляет опасности для здоровья человека. В отличие от других Е-добавок он  не имеет такого токсического влияния на организм. Но тем не менее медики говорят о том, что вещество может с пользой применяться в лечебных целях в стоматологии, при белковой недостаточности, однако </a:t>
            </a:r>
            <a:r>
              <a:rPr lang="ru-RU" sz="2000" u="sng" dirty="0">
                <a:solidFill>
                  <a:schemeClr val="bg1"/>
                </a:solidFill>
              </a:rPr>
              <a:t>надёжных подтверждений этой точки зрения нет. </a:t>
            </a:r>
          </a:p>
        </p:txBody>
      </p:sp>
      <p:pic>
        <p:nvPicPr>
          <p:cNvPr id="2050" name="Picture 2" descr="https://mon.medikforum.ru/uploads/posts/2020-06/1591068116_vakc_d_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7" y="1044000"/>
            <a:ext cx="3905793" cy="29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76" y="1044000"/>
            <a:ext cx="4112964" cy="29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3B40-297F-5EC4-09D6-15E4F5EF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89" y="227434"/>
            <a:ext cx="7059821" cy="46653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Вред глутамата натрия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62091-93C8-C90C-7300-326DE582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206" y="925412"/>
            <a:ext cx="6679365" cy="4768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Что произойдет, если употреблять глутамат натрия бесконтрольно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То есть в количествах, превышающих рекомендуемую норму?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Мы </a:t>
            </a:r>
            <a:r>
              <a:rPr lang="ru-RU" sz="2000" dirty="0">
                <a:solidFill>
                  <a:schemeClr val="bg1"/>
                </a:solidFill>
              </a:rPr>
              <a:t>получим следующее: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головная боль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аллергия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ожирение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заболевания ЖКТ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повышенного потоотделения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покраснения кожных покровов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болевых симптомов в области грудной клетки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аритмия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слабость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C000"/>
                </a:solidFill>
              </a:rPr>
              <a:t>-</a:t>
            </a:r>
            <a:r>
              <a:rPr lang="ru-RU" sz="2000" dirty="0" smtClean="0">
                <a:solidFill>
                  <a:schemeClr val="bg1"/>
                </a:solidFill>
              </a:rPr>
              <a:t>привыкание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DBD38-222B-1403-B26B-0CBF06604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8" b="6640"/>
          <a:stretch/>
        </p:blipFill>
        <p:spPr>
          <a:xfrm>
            <a:off x="488308" y="1017059"/>
            <a:ext cx="4457532" cy="3154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7074" y="6048103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783" y="4372154"/>
            <a:ext cx="4376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E6981A"/>
                </a:solidFill>
              </a:rPr>
              <a:t> В совокупности все эти симптомы получили название «синдром китайского ресторана», так как </a:t>
            </a:r>
            <a:r>
              <a:rPr lang="ru-RU" sz="2000" dirty="0" err="1">
                <a:solidFill>
                  <a:srgbClr val="E6981A"/>
                </a:solidFill>
              </a:rPr>
              <a:t>глутамат</a:t>
            </a:r>
            <a:r>
              <a:rPr lang="ru-RU" sz="2000" dirty="0">
                <a:solidFill>
                  <a:srgbClr val="E6981A"/>
                </a:solidFill>
              </a:rPr>
              <a:t> в больших количествах используется именно в восточной кухне. </a:t>
            </a:r>
          </a:p>
        </p:txBody>
      </p:sp>
    </p:spTree>
    <p:extLst>
      <p:ext uri="{BB962C8B-B14F-4D97-AF65-F5344CB8AC3E}">
        <p14:creationId xmlns:p14="http://schemas.microsoft.com/office/powerpoint/2010/main" val="376438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DB33-6DDB-64BC-C65D-F6CBFF94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50" y="294080"/>
            <a:ext cx="7729728" cy="509703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300" dirty="0"/>
              <a:t>Мифы и правда о глутамате натрия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BE9A4-BF36-F26B-7724-BFD94121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240835"/>
            <a:ext cx="11672047" cy="555185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Миф №1</a:t>
            </a:r>
            <a:r>
              <a:rPr lang="ru-RU" sz="2000" dirty="0">
                <a:solidFill>
                  <a:schemeClr val="bg1"/>
                </a:solidFill>
              </a:rPr>
              <a:t>.Полезен только «натуральный» глутамат натрия из продуктов.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«Искусственный» глутамат натрия ничем не отличается от того, что содержится в продуктах. </a:t>
            </a:r>
          </a:p>
          <a:p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Миф №2.</a:t>
            </a:r>
            <a:r>
              <a:rPr lang="ru-RU" sz="2000" dirty="0">
                <a:solidFill>
                  <a:schemeClr val="bg1"/>
                </a:solidFill>
              </a:rPr>
              <a:t>Глутамат – это всего лишь усилитель вкуса.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Глутамат-это «улучшитель»- он не усиливает вкусы, но делает пищу вкуснее в целом. Это дает сигналы мозгу, что пища вкусная и сытная. Желудочно-кишечный тракт почти полностью расщепляет глутамат и выводит из организма естественным путем, используя его как топливо.</a:t>
            </a:r>
          </a:p>
          <a:p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Миф №3</a:t>
            </a:r>
            <a:r>
              <a:rPr lang="ru-RU" sz="2000" dirty="0">
                <a:solidFill>
                  <a:schemeClr val="bg1"/>
                </a:solidFill>
              </a:rPr>
              <a:t>. В природе он содержится в очень малых количествах.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Глутамата достаточно много во всех продуктах, где есть белок. Поскольку белки - это последовательность аминокислот, то глутамат содержится в них в связанном виде, что не меняет сути его воздействия на организм, а после ферментации (приготовления пищи) и на вкусовые рецепторы. Грибы, мясо и томаты очень богаты глутаматом натрия.</a:t>
            </a:r>
          </a:p>
        </p:txBody>
      </p:sp>
    </p:spTree>
    <p:extLst>
      <p:ext uri="{BB962C8B-B14F-4D97-AF65-F5344CB8AC3E}">
        <p14:creationId xmlns:p14="http://schemas.microsoft.com/office/powerpoint/2010/main" val="412725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DB33-6DDB-64BC-C65D-F6CBFF94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34" y="166497"/>
            <a:ext cx="7729728" cy="509703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300" dirty="0"/>
              <a:t>Мифы и правда о глутамате натрия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BE9A4-BF36-F26B-7724-BFD94121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681318"/>
            <a:ext cx="11672047" cy="5551851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Миф №4</a:t>
            </a:r>
            <a:r>
              <a:rPr lang="ru-RU" dirty="0">
                <a:solidFill>
                  <a:schemeClr val="bg1"/>
                </a:solidFill>
              </a:rPr>
              <a:t>. Глутамат натрия может навредить организму.</a:t>
            </a:r>
          </a:p>
          <a:p>
            <a:pPr marL="0" indent="0">
              <a:lnSpc>
                <a:spcPts val="22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 В нормальных условиях человек может усваивать и перерабатывать относительно большие количества глутамата. Но ни  E621, ни глутаминовые кислоты в пищевых продуктах не вызывают никаких токсических эффектов у людей. В действительности же его концентрация в пище очень мала, даже если вы специально приправили блюдо глутаматом натрия. Но расчетная смертельная доза глутамата – 16,6 грамма на каждый килограмм веса. </a:t>
            </a:r>
          </a:p>
          <a:p>
            <a:pPr marL="0" indent="0">
              <a:lnSpc>
                <a:spcPts val="22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    Глутамат не попадает в кровь и уж тем более никак не может повлиять на ДНК. При этом организм сам вырабатывает глутамат для нервной системы – это нейромедиатор. Однако в нервную систему это вещество не может попасть из еды благодаря нашей физиологии.</a:t>
            </a:r>
          </a:p>
          <a:p>
            <a:pPr>
              <a:lnSpc>
                <a:spcPts val="2200"/>
              </a:lnSpc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Миф №5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Производители добавляют слишком много глутамата, можно ли отравиться или стать зависимым?</a:t>
            </a:r>
          </a:p>
          <a:p>
            <a:pPr marL="0" indent="0">
              <a:lnSpc>
                <a:spcPts val="22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  По кулинарным свойствам глутамат натрия аналогичен соли: если его добавить слишком много, то будет невкусно. Поэтому производители останавливаются на значение 0,5% от веса продукта.</a:t>
            </a:r>
          </a:p>
          <a:p>
            <a:pPr marL="0" indent="0">
              <a:lnSpc>
                <a:spcPts val="2200"/>
              </a:lnSpc>
              <a:buNone/>
            </a:pPr>
            <a:r>
              <a:rPr lang="ru-RU" i="1" dirty="0">
                <a:solidFill>
                  <a:schemeClr val="bg1"/>
                </a:solidFill>
              </a:rPr>
              <a:t>«Эйфорический эффект» </a:t>
            </a:r>
            <a:r>
              <a:rPr lang="ru-RU" dirty="0">
                <a:solidFill>
                  <a:schemeClr val="bg1"/>
                </a:solidFill>
              </a:rPr>
              <a:t>глутамата натрия – это вымысел: сам по себе он не может вызывать состояний измененного сознания. Возможно, формирование этого мифа связано с тем, что глутамат – важный нейромедиатор, то есть вещество, участвующее в передаче нервных импульсов. Но ничего угрожающего в этом факте нет. Как раз наоборот: даже если вы волшебным образом смогли полностью избежать потребления глутамата, то он все равно будет вырабатываться в вашем организме – без него нормальное функционирование мозга невозможно. Что касается привыкания, то у человека </a:t>
            </a:r>
            <a:r>
              <a:rPr lang="ru-RU" b="1" dirty="0">
                <a:solidFill>
                  <a:schemeClr val="bg1"/>
                </a:solidFill>
              </a:rPr>
              <a:t>может</a:t>
            </a:r>
            <a:r>
              <a:rPr lang="ru-RU" dirty="0">
                <a:solidFill>
                  <a:schemeClr val="bg1"/>
                </a:solidFill>
              </a:rPr>
              <a:t> появиться некая пищевая зависимость, так как эта добавка улучшает вкус пищи, что заставляет нас потреблять все больше. Таким же образом привыкание может вызвать любой продукт, включая соль и сахар.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29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04C1E-C101-DAD3-7A98-95EFBB4F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73" y="222413"/>
            <a:ext cx="8080427" cy="632866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Результаты Анкетирования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751CA-3A3B-FDC6-D7BD-95A3CAEC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" y="1238003"/>
            <a:ext cx="6013525" cy="75303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В вашем рационе присутствуют такие продукты как: колбаса, чипсы, сухарики, лапша быстрого приготовления, крабовые палочки, полуфабрикаты и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др.?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C1596-A7E0-BDF7-79F4-21236030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5" y="2618384"/>
            <a:ext cx="5833154" cy="3661924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C0CAB12-C3AD-DF93-A34E-66703E393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8486" y="1238003"/>
            <a:ext cx="5190565" cy="3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Часто ли вы употребляете фаст-фуд?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8C32625-E742-6248-BF10-4C4CD6725A1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6358486" y="2340798"/>
            <a:ext cx="5685416" cy="7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BA740-D6CE-D957-F69D-AB4581262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88"/>
          <a:stretch/>
        </p:blipFill>
        <p:spPr>
          <a:xfrm>
            <a:off x="6358486" y="2618384"/>
            <a:ext cx="5507915" cy="36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4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77798C-832E-BC51-07B9-6F28480A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97" y="1101581"/>
            <a:ext cx="5626248" cy="78530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Смотрите ли вы на состав, покупаемых продуктов?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E442D-1438-4704-EF34-74DEBAAFC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" r="10436" b="984"/>
          <a:stretch/>
        </p:blipFill>
        <p:spPr>
          <a:xfrm>
            <a:off x="399726" y="2391800"/>
            <a:ext cx="5569390" cy="3834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B3A91-C11D-3F71-0FB6-43DE52BBA5B5}"/>
              </a:ext>
            </a:extLst>
          </p:cNvPr>
          <p:cNvSpPr txBox="1"/>
          <p:nvPr/>
        </p:nvSpPr>
        <p:spPr>
          <a:xfrm>
            <a:off x="6251315" y="832517"/>
            <a:ext cx="5283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Знаете ли вы, что в состав таких продуктов как: колбаса, чипсы, сухарики, лапша быстрого приготовления, крабовые палочки и полуфабрикаты входит глутамат натрия?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C0937F-FBC5-A4D9-1F1E-D9CD4F5AD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429" b="-279"/>
          <a:stretch/>
        </p:blipFill>
        <p:spPr>
          <a:xfrm>
            <a:off x="6251315" y="2391800"/>
            <a:ext cx="5569390" cy="383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574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A1B74E-0CCB-E3F0-DC1E-DE47151D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11" y="734879"/>
            <a:ext cx="9104056" cy="5954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Если Вам предложат перекусить чем-то вкусненьким, что Вы выберете?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83FCA8-FAFB-092D-3F28-BD68F8586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" b="8346"/>
          <a:stretch/>
        </p:blipFill>
        <p:spPr>
          <a:xfrm>
            <a:off x="1944437" y="1516048"/>
            <a:ext cx="7598005" cy="4780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8DB5D-41B4-619E-3653-7F3FE588168F}"/>
              </a:ext>
            </a:extLst>
          </p:cNvPr>
          <p:cNvSpPr txBox="1"/>
          <p:nvPr/>
        </p:nvSpPr>
        <p:spPr>
          <a:xfrm>
            <a:off x="9001287" y="2086497"/>
            <a:ext cx="465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%)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CA6A7770-88C1-786B-B45E-D768788DFA31}"/>
                  </a:ext>
                </a:extLst>
              </p14:cNvPr>
              <p14:cNvContentPartPr/>
              <p14:nvPr/>
            </p14:nvContentPartPr>
            <p14:xfrm>
              <a:off x="9274551" y="1714603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CA6A7770-88C1-786B-B45E-D768788DF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6911" y="169660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BC082EF-1351-1D8A-FA6B-792BC75C3604}"/>
                  </a:ext>
                </a:extLst>
              </p14:cNvPr>
              <p14:cNvContentPartPr/>
              <p14:nvPr/>
            </p14:nvContentPartPr>
            <p14:xfrm>
              <a:off x="9233871" y="2179723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BC082EF-1351-1D8A-FA6B-792BC75C36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5871" y="216172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7141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4B1F1-D195-5CCA-2442-9524D0F1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499" y="188105"/>
            <a:ext cx="8977185" cy="706631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 самые чаще</a:t>
            </a:r>
            <a:r>
              <a:rPr lang="en-US" sz="2000" dirty="0"/>
              <a:t> </a:t>
            </a:r>
            <a:r>
              <a:rPr lang="ru-RU" sz="2000" dirty="0"/>
              <a:t>употребляемые виды снеков среди учащихся 9-10 классов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0B7F5-4E4F-BA7A-0D36-0754AA8E9204}"/>
              </a:ext>
            </a:extLst>
          </p:cNvPr>
          <p:cNvSpPr txBox="1"/>
          <p:nvPr/>
        </p:nvSpPr>
        <p:spPr>
          <a:xfrm>
            <a:off x="942105" y="1155578"/>
            <a:ext cx="296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1.</a:t>
            </a:r>
            <a:r>
              <a:rPr lang="en-US" sz="3600" b="1" dirty="0">
                <a:solidFill>
                  <a:srgbClr val="FFC000"/>
                </a:solidFill>
              </a:rPr>
              <a:t>”Lay’s”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AF2D41-258E-DACC-8222-199B8B064EEB}"/>
              </a:ext>
            </a:extLst>
          </p:cNvPr>
          <p:cNvSpPr txBox="1"/>
          <p:nvPr/>
        </p:nvSpPr>
        <p:spPr>
          <a:xfrm>
            <a:off x="942105" y="2124900"/>
            <a:ext cx="34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2. </a:t>
            </a:r>
            <a:r>
              <a:rPr lang="en-US" sz="3600" b="1" dirty="0">
                <a:solidFill>
                  <a:srgbClr val="FFC000"/>
                </a:solidFill>
              </a:rPr>
              <a:t>“Cheetos”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55B2F-2B11-8BEB-A042-623D063E439D}"/>
              </a:ext>
            </a:extLst>
          </p:cNvPr>
          <p:cNvSpPr txBox="1"/>
          <p:nvPr/>
        </p:nvSpPr>
        <p:spPr>
          <a:xfrm>
            <a:off x="942105" y="3052918"/>
            <a:ext cx="504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3. </a:t>
            </a:r>
            <a:r>
              <a:rPr lang="en-US" sz="3600" b="1" dirty="0">
                <a:solidFill>
                  <a:srgbClr val="FFC000"/>
                </a:solidFill>
              </a:rPr>
              <a:t>“Pringles”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A67B4-4933-6A15-A453-E9E9BDD4128A}"/>
              </a:ext>
            </a:extLst>
          </p:cNvPr>
          <p:cNvSpPr txBox="1"/>
          <p:nvPr/>
        </p:nvSpPr>
        <p:spPr>
          <a:xfrm>
            <a:off x="972689" y="4034273"/>
            <a:ext cx="278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4.</a:t>
            </a:r>
            <a:r>
              <a:rPr lang="en-US" sz="3600" b="1" dirty="0">
                <a:solidFill>
                  <a:srgbClr val="FFC000"/>
                </a:solidFill>
              </a:rPr>
              <a:t>“Doritos”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DF7CD-D3CF-110B-FD48-88EBE9B50D9F}"/>
              </a:ext>
            </a:extLst>
          </p:cNvPr>
          <p:cNvSpPr txBox="1"/>
          <p:nvPr/>
        </p:nvSpPr>
        <p:spPr>
          <a:xfrm>
            <a:off x="973946" y="4959640"/>
            <a:ext cx="50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5. </a:t>
            </a:r>
            <a:r>
              <a:rPr lang="en-US" sz="3600" b="1" dirty="0">
                <a:solidFill>
                  <a:srgbClr val="FFC000"/>
                </a:solidFill>
              </a:rPr>
              <a:t>“</a:t>
            </a:r>
            <a:r>
              <a:rPr lang="ru-RU" sz="3600" b="1" dirty="0">
                <a:solidFill>
                  <a:srgbClr val="FFC000"/>
                </a:solidFill>
              </a:rPr>
              <a:t>Русская картошка</a:t>
            </a:r>
            <a:r>
              <a:rPr lang="en-US" sz="3600" b="1" dirty="0">
                <a:solidFill>
                  <a:srgbClr val="FFC000"/>
                </a:solidFill>
              </a:rPr>
              <a:t>”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36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428" y="125128"/>
            <a:ext cx="4521419" cy="529296"/>
          </a:xfr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95" y="756024"/>
            <a:ext cx="13090359" cy="5724383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1. Введение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2. Что такое глутамат натрия?                                                                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3. История открытия                                                                                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4. Содержание </a:t>
            </a:r>
            <a:r>
              <a:rPr lang="ru-R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глутамата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натрия в природе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5. Каким образом глутамат участвует в обмене веществ?                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6. Влияние </a:t>
            </a:r>
            <a:r>
              <a:rPr lang="ru-R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глутамата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натрия на организм человека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7. Безопасная норма вещества Е621 для организма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8. Содержание глутамата натрия в продуктах питания                                                                 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9. Польза глутамата натрия     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10. Вред глутамата натрия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11. Мифы глутамата натрия</a:t>
            </a:r>
          </a:p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12. Анкетирование</a:t>
            </a: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13. 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Итоги анализов </a:t>
            </a: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14. 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Рекомендации</a:t>
            </a: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15.Вывод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16.Источники 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информации </a:t>
            </a:r>
          </a:p>
          <a:p>
            <a:pPr>
              <a:lnSpc>
                <a:spcPts val="1800"/>
              </a:lnSpc>
            </a:pP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endParaRPr lang="ru-RU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0A060-E058-F53B-407F-A6B5F1A8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330" y="193112"/>
            <a:ext cx="6973340" cy="521717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Итоги анализов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CA796-5F2C-1BEF-46AF-9F2DCB8D3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429"/>
            <a:ext cx="12192000" cy="515670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E6981A"/>
                </a:solidFill>
              </a:rPr>
              <a:t>Самые вредные добавки и их влияние на организм: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Глутамат натрия (Е621) </a:t>
            </a:r>
            <a:r>
              <a:rPr lang="ru-RU" sz="2000" dirty="0">
                <a:solidFill>
                  <a:schemeClr val="bg1"/>
                </a:solidFill>
              </a:rPr>
              <a:t>– ожирение, запрещен к использованию в детском питании, вызывает кишечные расстройства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Инозинат</a:t>
            </a:r>
            <a:r>
              <a:rPr lang="ru-RU" sz="2000" b="1" dirty="0">
                <a:solidFill>
                  <a:schemeClr val="bg1"/>
                </a:solidFill>
              </a:rPr>
              <a:t> натрия (Е631) </a:t>
            </a:r>
            <a:r>
              <a:rPr lang="ru-RU" sz="2000" dirty="0">
                <a:solidFill>
                  <a:schemeClr val="bg1"/>
                </a:solidFill>
              </a:rPr>
              <a:t>– не рекомендован для употребления гипертоникам, т.к. он может вызвать резкие скачки артериального давления. E-631 не рекомендуется детям.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Гуанилат</a:t>
            </a:r>
            <a:r>
              <a:rPr lang="ru-RU" sz="2000" b="1" dirty="0">
                <a:solidFill>
                  <a:schemeClr val="bg1"/>
                </a:solidFill>
              </a:rPr>
              <a:t> натрия (Е627) </a:t>
            </a:r>
            <a:r>
              <a:rPr lang="ru-RU" sz="2000" dirty="0">
                <a:solidFill>
                  <a:schemeClr val="bg1"/>
                </a:solidFill>
              </a:rPr>
              <a:t>– нарушает нормальное артериальное давление, по некоторым данным двузамещенный </a:t>
            </a:r>
            <a:r>
              <a:rPr lang="ru-RU" sz="2000" dirty="0" err="1">
                <a:solidFill>
                  <a:schemeClr val="bg1"/>
                </a:solidFill>
              </a:rPr>
              <a:t>гуанилат</a:t>
            </a:r>
            <a:r>
              <a:rPr lang="ru-RU" sz="2000" dirty="0">
                <a:solidFill>
                  <a:schemeClr val="bg1"/>
                </a:solidFill>
              </a:rPr>
              <a:t> натрия может вызвать кишечные расстройства.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Пальмовое масло </a:t>
            </a:r>
            <a:r>
              <a:rPr lang="ru-RU" sz="2000" dirty="0">
                <a:solidFill>
                  <a:schemeClr val="bg1"/>
                </a:solidFill>
              </a:rPr>
              <a:t>– повышает уровень холестерина, провоцирует развитие атеросклероза, тромбоз сосудов, вызывает ожирение, заболевания сердца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 Соевое масло </a:t>
            </a:r>
            <a:r>
              <a:rPr lang="ru-RU" sz="2000" dirty="0">
                <a:solidFill>
                  <a:schemeClr val="bg1"/>
                </a:solidFill>
              </a:rPr>
              <a:t>– избыточный вес, диабет и жировой гепатоз.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Мальтодекстрин </a:t>
            </a:r>
            <a:r>
              <a:rPr lang="ru-RU" sz="2000" dirty="0">
                <a:solidFill>
                  <a:schemeClr val="bg1"/>
                </a:solidFill>
              </a:rPr>
              <a:t>– злоупотребление продуктами с этим веществом негативно влияет на микрофлору кишечника, категорически запрещен людям, страдающим сахарным диабетом.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Декстроза </a:t>
            </a:r>
            <a:r>
              <a:rPr lang="ru-RU" sz="2000" dirty="0">
                <a:solidFill>
                  <a:schemeClr val="bg1"/>
                </a:solidFill>
              </a:rPr>
              <a:t>– злоупотребление декстрозой приводит к риску развития диабета. Кроме того, это может привести к повреждению памяти, повышению артериального давления и началом болезни Альцгеймера.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ru-RU" sz="2000" dirty="0">
                <a:solidFill>
                  <a:schemeClr val="bg1"/>
                </a:solidFill>
              </a:rPr>
              <a:t>    Самая вредная марка чипсов оказалась </a:t>
            </a:r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Doritos</a:t>
            </a:r>
            <a:r>
              <a:rPr lang="ru-RU" sz="2000" b="1" dirty="0">
                <a:solidFill>
                  <a:schemeClr val="bg1"/>
                </a:solidFill>
              </a:rPr>
              <a:t>». </a:t>
            </a:r>
            <a:r>
              <a:rPr lang="ru-RU" sz="2000" dirty="0">
                <a:solidFill>
                  <a:schemeClr val="bg1"/>
                </a:solidFill>
              </a:rPr>
              <a:t>В данных чипсах содержится больше красителей, различных пищевых добавок, а также </a:t>
            </a:r>
            <a:r>
              <a:rPr lang="ru-RU" sz="2000" dirty="0" err="1">
                <a:solidFill>
                  <a:schemeClr val="bg1"/>
                </a:solidFill>
              </a:rPr>
              <a:t>вкусоароматических</a:t>
            </a:r>
            <a:r>
              <a:rPr lang="ru-RU" sz="2000" dirty="0">
                <a:solidFill>
                  <a:schemeClr val="bg1"/>
                </a:solidFill>
              </a:rPr>
              <a:t> веществ, чем во всех остальных вариантах.</a:t>
            </a:r>
          </a:p>
          <a:p>
            <a:pPr marL="0" indent="0">
              <a:lnSpc>
                <a:spcPts val="2400"/>
              </a:lnSpc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ru-RU" sz="24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ru-RU" sz="24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ru-RU" sz="28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ru-RU" sz="2800" dirty="0">
              <a:solidFill>
                <a:srgbClr val="FFC000"/>
              </a:solidFill>
            </a:endParaRPr>
          </a:p>
          <a:p>
            <a:pPr marL="342900" indent="-342900">
              <a:lnSpc>
                <a:spcPts val="2400"/>
              </a:lnSpc>
              <a:buAutoNum type="arabicPeriod"/>
            </a:pPr>
            <a:endParaRPr lang="ru-RU" sz="2800" dirty="0">
              <a:solidFill>
                <a:srgbClr val="FFC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02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BA40-7A34-F808-91BC-E24CB6E3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55" y="304383"/>
            <a:ext cx="5997858" cy="446731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027AD-AE1C-D2F0-E48D-A1C74FCD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78" y="1215681"/>
            <a:ext cx="10918198" cy="487759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 Внимательно изучайте этикетки товаров и выбирайте продукты, содержащие минимальное количество искусственных добавок.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Нельзя рисковать и брать незнакомые продукты, особенно если 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 этикетке указано много разных Е (можно носить с собой шпаргалку с добавками).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При переизбытке, глутамат натрия оказывает ядовитое действие 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организм. На упаковках никогда не указано точное количество глутамата,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поэтому лучше в день съедать не более двух блюд, содержащих эту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добавку. Все остальные блюда в этот день глутаматов содержать не должны.</a:t>
            </a:r>
          </a:p>
          <a:p>
            <a:r>
              <a:rPr lang="ru-RU" sz="2000" dirty="0">
                <a:solidFill>
                  <a:schemeClr val="bg1"/>
                </a:solidFill>
              </a:rPr>
              <a:t>4. В качестве альтернативы глутамату используйте натуральные приправы, сухие и свежие пряности и специи.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 По возможности избегайте употребления «</a:t>
            </a:r>
            <a:r>
              <a:rPr lang="ru-RU" sz="2000" dirty="0" smtClean="0">
                <a:solidFill>
                  <a:schemeClr val="bg1"/>
                </a:solidFill>
              </a:rPr>
              <a:t>фаст-фуд» </a:t>
            </a:r>
            <a:r>
              <a:rPr lang="ru-RU" sz="2000" dirty="0">
                <a:solidFill>
                  <a:schemeClr val="bg1"/>
                </a:solidFill>
              </a:rPr>
              <a:t>и полуфабрикатов</a:t>
            </a:r>
          </a:p>
        </p:txBody>
      </p:sp>
    </p:spTree>
    <p:extLst>
      <p:ext uri="{BB962C8B-B14F-4D97-AF65-F5344CB8AC3E}">
        <p14:creationId xmlns:p14="http://schemas.microsoft.com/office/powerpoint/2010/main" val="31469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8732-3503-B712-9DB9-57914D89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708" y="278962"/>
            <a:ext cx="4291306" cy="50481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7876E-EDC8-FC9D-6BD9-FD972F69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25" y="1277559"/>
            <a:ext cx="11410345" cy="51140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Мы то, что мы едим. Иногда важно задумываться о том, что находится в нашем рационе питания и как это влияет на нас и наше здоровье. Не зависимо от времени и возраста образ жизни и питание отражается на нас самих, поэтому от каждого приема пищи нужно получать насыщение и удовольствие, не нанося при этом вред.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 данный момент проведено достаточно большое количество исследований, посвященных изучению глутамата натрия и его влиянию на человеческий организм. Проведя собственное исследование, мы выяснили, что все учащиеся 9-10 классов употребляют продукты, содержащие эту пищевую добавку, но в разных количествах. Также мы узнали любимые снеки учеников и тем самым выявили их вред. Более того мы доказали, что при малых дозах, глутамат натрия не приводит к серьезных проблемам со здоровьем, но тем не менее, вызывает привыкание, то есть некую пищевую наркоманию. Употребление глутамата натрия в больших дозах приводит к серьезным заболеваниям или усугубляет существующие заболевания.</a:t>
            </a:r>
          </a:p>
          <a:p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7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5E20A-26DB-89D8-7116-10D43B76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746" y="262944"/>
            <a:ext cx="6647050" cy="598294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726F7-F534-CA94-5EAC-8BEA5ABA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09" y="1355539"/>
            <a:ext cx="11057381" cy="51809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hlinkClick r:id="rId2"/>
              </a:rPr>
              <a:t>https://foodandhealth.ru/dobavki/glutamat-natriya-e621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3"/>
              </a:rPr>
              <a:t>https://sportpriority.com/blog/pitanie/glutamat-natriya-mify-o-vrede-i-polze-dlya-zdorovya/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4"/>
              </a:rPr>
              <a:t>https://www.nestlebaby.ru/articles/ostorozno-glutamat-natria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5"/>
              </a:rPr>
              <a:t>https://100ing.ru/publication/glutamat-natriya-polza-i-vred-kak-ispolzovat-v-domashnih-usloviyah/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6"/>
              </a:rPr>
              <a:t>https://naukatv.ru/articles/slovo_v_zaschitu_glutamata_natriya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  <a:hlinkClick r:id="rId7"/>
              </a:rPr>
              <a:t>https://www.utkonos.ru/item/3336585/chipsy-lays-kartofelnye-so-vkusom-kraba-240-g</a:t>
            </a:r>
            <a:endParaRPr lang="ru-RU" sz="2000" dirty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https://www.webmd.com/diet/high-glutamate-foods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2400" dirty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7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3091" y="656971"/>
            <a:ext cx="10457276" cy="176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E6981A"/>
                </a:solidFill>
                <a:cs typeface="Times New Roman" panose="02020603050405020304" pitchFamily="18" charset="0"/>
              </a:rPr>
              <a:t>Цель: </a:t>
            </a:r>
            <a:r>
              <a:rPr lang="ru-RU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выявить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насколько вреден или полезен глутамат натрия и как он влияет на организм человека; появляется ли от глутамата натрия наркотическая зависимость.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390" y="1825785"/>
            <a:ext cx="103317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E6981A"/>
                </a:solidFill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E6981A"/>
                </a:solidFill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E6981A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Узнать, что такое глутамат натрия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Найти как можно больше информации о вреде и  пользе глутамата натрия - Е-621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Определить в каких продуктах он содержится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Выяснить, как влияет вещество на организм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Понять, вызывает ли глутамат натрия зависимость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Выявить плюсы и минусы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Выяснить нормы внесения </a:t>
            </a:r>
            <a:r>
              <a:rPr lang="ru-R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глутамата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натрия в пищевые продукты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Исследовать продукты питания на наличие пищевой добавки Е-621: состав, наличие маркировки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	Провести анкетирование среди обучающихся 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0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219" y="229405"/>
            <a:ext cx="5139999" cy="559090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47634"/>
            <a:ext cx="11914935" cy="174334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современном мире пищевая промышленность развита настолько, что вряд ли найдётся сегодня человек, который никогда не сталкивался с пищевыми добавками и усилителями вкуса. А среди всех синтетических добавок и веществ, встречающихся в составах продуктов питания, одним из самых обсуждаемых является глутамат натрия. Учёные, врачи, диетологи и владельцы крупных пищевых корпораций до сих пор не могут однозначно сказать, вредит ли человеческому организму употребление продуктов с этим усилителем вкуса. Тем не менее чтобы найти на полках магазинов обработанные продукты без добавки Е621, нужно очень постараться, потому что её добавляют в любую еду, начиная от колбас и сосисок, заканчивая детскими соками и овсянкой быстрого приготовления. Неужели производители продуктов питания действительно так сильно переживают о потребителе и заботятся о том, чтобы он мог есть всё только самое вкусное, раз практически в любой пакетированной еде в составе присутствует глутамат натрия?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577A7D-BF14-6495-B3A6-C2697918C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t="-1" r="6199" b="378"/>
          <a:stretch/>
        </p:blipFill>
        <p:spPr>
          <a:xfrm>
            <a:off x="1429361" y="978926"/>
            <a:ext cx="3785715" cy="2250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13" t="-1037" r="8550" b="22923"/>
          <a:stretch/>
        </p:blipFill>
        <p:spPr>
          <a:xfrm>
            <a:off x="5892218" y="978926"/>
            <a:ext cx="3986865" cy="22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23548"/>
            <a:ext cx="7729728" cy="511238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Что такое глутамат натрия?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34" y="4302246"/>
            <a:ext cx="11863529" cy="11347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Глутамат натрия-это соль глутоминовой кислоты, одной из аминокислот, из которой построены белки (без нее белка не существует). На вид глутамат натрия-это белый порошок без вкуса и запаха, который может вступать в реакцию с водой. Растворимый в воде белый кристаллический порошок с молярной массой </a:t>
            </a:r>
            <a:r>
              <a:rPr lang="ru-RU" sz="2000" b="1" dirty="0">
                <a:solidFill>
                  <a:schemeClr val="bg1"/>
                </a:solidFill>
              </a:rPr>
              <a:t>169 г/моль. </a:t>
            </a:r>
            <a:r>
              <a:rPr lang="ru-RU" sz="2000" dirty="0">
                <a:solidFill>
                  <a:schemeClr val="bg1"/>
                </a:solidFill>
              </a:rPr>
              <a:t>Без него мы вряд ли стали бы употреблять в пищу консервы, продукты в вакуумных и бумажных упаковках, сыры, колбасы и полуфабрикаты.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16" t="2164" r="-202" b="17202"/>
          <a:stretch/>
        </p:blipFill>
        <p:spPr>
          <a:xfrm>
            <a:off x="3373291" y="895338"/>
            <a:ext cx="4920150" cy="3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3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558" y="240204"/>
            <a:ext cx="6945521" cy="510911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 История открытия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58" y="751115"/>
            <a:ext cx="7053942" cy="5168765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Вещество впервые было обнаружено и описано в середине 19 века, причём обнаружено в натуральных пищевых продуктах: томатах, брокколи, мясе, молоке, сыре. Уже в начале 20 века в Японии было налажено промышленное производство добавки.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Химически чистый глутамат натрия впервые был выделен в 1907 году сотрудником Токийского Имперского Университета-профессором </a:t>
            </a:r>
            <a:r>
              <a:rPr lang="ru-RU" sz="2000" dirty="0" err="1">
                <a:solidFill>
                  <a:srgbClr val="E6981A"/>
                </a:solidFill>
              </a:rPr>
              <a:t>Икэдой</a:t>
            </a:r>
            <a:r>
              <a:rPr lang="ru-RU" sz="2000" dirty="0">
                <a:solidFill>
                  <a:srgbClr val="E6981A"/>
                </a:solidFill>
              </a:rPr>
              <a:t> Кику-</a:t>
            </a:r>
            <a:r>
              <a:rPr lang="ru-RU" sz="2000" dirty="0" err="1">
                <a:solidFill>
                  <a:srgbClr val="E6981A"/>
                </a:solidFill>
              </a:rPr>
              <a:t>наэ</a:t>
            </a:r>
            <a:r>
              <a:rPr lang="ru-RU" sz="2000" dirty="0">
                <a:solidFill>
                  <a:schemeClr val="bg1"/>
                </a:solidFill>
              </a:rPr>
              <a:t>. Он решил определить вещество в составе водорослей </a:t>
            </a:r>
            <a:r>
              <a:rPr lang="ru-RU" sz="2000" i="1" dirty="0" err="1">
                <a:solidFill>
                  <a:schemeClr val="bg1"/>
                </a:solidFill>
              </a:rPr>
              <a:t>комбу</a:t>
            </a:r>
            <a:r>
              <a:rPr lang="ru-RU" sz="2000" dirty="0">
                <a:solidFill>
                  <a:schemeClr val="bg1"/>
                </a:solidFill>
              </a:rPr>
              <a:t>, которое делает блюда с ними более вкусными. В 1909 году выдан патент на способ производства пищевых препаратов. Глутамат натрия он получал гидролизом соевого и пшеничного белка. Добавку стали выпускать в Японии на продажу под названием «</a:t>
            </a:r>
            <a:r>
              <a:rPr lang="ru-RU" sz="2000" dirty="0" err="1">
                <a:solidFill>
                  <a:schemeClr val="bg1"/>
                </a:solidFill>
              </a:rPr>
              <a:t>адзиномото</a:t>
            </a:r>
            <a:r>
              <a:rPr lang="ru-RU" sz="2000" dirty="0">
                <a:solidFill>
                  <a:schemeClr val="bg1"/>
                </a:solidFill>
              </a:rPr>
              <a:t>» - «сущность вкуса».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1947 году в США и странах Европы Е621 официально признан усилителем вкуса, и с тех он начал использоваться в пищевой промышленности повсеместно. </a:t>
            </a:r>
          </a:p>
        </p:txBody>
      </p:sp>
      <p:pic>
        <p:nvPicPr>
          <p:cNvPr id="4098" name="Picture 2" descr="https://gsminfo.com.ua/wp-content/uploads/2022/02/yaponskyj-himik-ikeda-kikun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5" y="1183725"/>
            <a:ext cx="4867983" cy="33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4039" y="4741165"/>
            <a:ext cx="3940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6981A"/>
                </a:solidFill>
              </a:rPr>
              <a:t>Профессор </a:t>
            </a:r>
            <a:r>
              <a:rPr lang="ru-RU" sz="2400" b="1" dirty="0" err="1" smtClean="0">
                <a:solidFill>
                  <a:srgbClr val="E6981A"/>
                </a:solidFill>
              </a:rPr>
              <a:t>Икэда</a:t>
            </a:r>
            <a:r>
              <a:rPr lang="ru-RU" sz="2400" b="1" dirty="0" smtClean="0">
                <a:solidFill>
                  <a:srgbClr val="E6981A"/>
                </a:solidFill>
              </a:rPr>
              <a:t> </a:t>
            </a:r>
            <a:r>
              <a:rPr lang="ru-RU" sz="2400" b="1" dirty="0">
                <a:solidFill>
                  <a:srgbClr val="E6981A"/>
                </a:solidFill>
              </a:rPr>
              <a:t>Кику-</a:t>
            </a:r>
            <a:r>
              <a:rPr lang="ru-RU" sz="2400" b="1" dirty="0" err="1">
                <a:solidFill>
                  <a:srgbClr val="E6981A"/>
                </a:solidFill>
              </a:rPr>
              <a:t>наэ</a:t>
            </a:r>
            <a:endParaRPr lang="ru-RU" sz="2400" b="1" dirty="0">
              <a:solidFill>
                <a:srgbClr val="E69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3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D1D88-4902-6ABD-8E1F-F49255A3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8111"/>
            <a:ext cx="7729728" cy="667463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/>
              <a:t>СОДЕРЖАНИЕ ГЛУТАМАТА В ПРИРОДЕ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74A1C-6759-AC44-394F-AC7F5951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64" y="1117276"/>
            <a:ext cx="11948672" cy="52527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Глутаминовая кислота (C₅H₉NO₄) - вещество, которое встречается в природе и относится к условно незаменимым аминокислотам. В организме человека она представлена настолько широко, что ее доля среди аминокислот мышечной ткани составляет до 60%. В частности, для тяжелобольных с травмами или ожогами суточная доза (при средней массе кг) составляет не менее 20 граммов.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 Глутамат в норме синтезируется организмом и используется для обеспечения функции практических любых быстро делящихся клеток: иммунная система, эпителий желудочно-кишечного тракта и т.п. Присутствие в пище свободного (то есть не связанного с белками) глутамата, или глутамата в форме солей натрия или калия придает пище так называемый «мясной» вкус, что, собственно, и позволяет использовать его как усилитель вкуса. При этом метаболизм естественного глутамата, встречающегося в пище и метаболизм глутамата натрия в виде искусственных добавок не отличаются.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  Синтетический глутамат натрия обладает токсическими свойствами и излишне возбуждает клетки головного мозга, а при частом употреблении может вызвать в них необратимые изменения, особенно у детей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552450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668E-56B9-068E-0CAD-58979DDA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943"/>
            <a:ext cx="7729728" cy="716625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/>
              <a:t>Каким образом глутамат участвует в обмене веществ?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3F967-ACDF-B1E7-FD5D-97CC3FF3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050565"/>
            <a:ext cx="11268634" cy="52406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Клетки кишечника используют его в качестве источника энергии, они его сжигают для своих целей. Метаболизм 90–95% глутамата заканчивается в клетках кишечника, они используют его в качестве источника энергии, буквально сжигают. И он практически не попадает в кровь.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Но ключевое значение глутамата для человека — он является нейромедиатором: с помощью него передаются порядка 60%  нервных импульсов. В связи с этим ходит много разных историй про то, что глутамат из пищи может вызывать нервные заболевания. Следует отметить, что в таком случае их мог бы вызвать любой глутамат — не только из пищи, приправленной соевым соусом, или из продукта, в который добавлен кристаллический глутамат, но и из обычного мяса. Но глутамат натрия не вызывает нервных заболеваний по двум простым причинам: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организм сам способен синтезировать </a:t>
            </a:r>
            <a:r>
              <a:rPr lang="ru-RU" sz="2000" dirty="0" err="1" smtClean="0">
                <a:solidFill>
                  <a:schemeClr val="bg1"/>
                </a:solidFill>
              </a:rPr>
              <a:t>глутамат</a:t>
            </a:r>
            <a:r>
              <a:rPr lang="ru-RU" sz="2000" dirty="0" smtClean="0">
                <a:solidFill>
                  <a:schemeClr val="bg1"/>
                </a:solidFill>
              </a:rPr>
              <a:t>, если  его недостаточно, и разрушает его, если его слишком много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между кровеносной и центральной нервной системами существует гематоэнцефалический барьер, который пропускает нужные вещества, защищаясь от ненужных. </a:t>
            </a:r>
            <a:r>
              <a:rPr lang="ru-RU" sz="2000" dirty="0" err="1" smtClean="0">
                <a:solidFill>
                  <a:schemeClr val="bg1"/>
                </a:solidFill>
              </a:rPr>
              <a:t>Глутамат</a:t>
            </a:r>
            <a:r>
              <a:rPr lang="ru-RU" sz="2000" dirty="0" smtClean="0">
                <a:solidFill>
                  <a:schemeClr val="bg1"/>
                </a:solidFill>
              </a:rPr>
              <a:t> не может пройти этот барьер и в мозг не попадает. </a:t>
            </a:r>
            <a:r>
              <a:rPr lang="ru-RU" sz="2000" dirty="0" err="1" smtClean="0">
                <a:solidFill>
                  <a:schemeClr val="bg1"/>
                </a:solidFill>
              </a:rPr>
              <a:t>Глутамат</a:t>
            </a:r>
            <a:r>
              <a:rPr lang="ru-RU" sz="2000" dirty="0" smtClean="0">
                <a:solidFill>
                  <a:schemeClr val="bg1"/>
                </a:solidFill>
              </a:rPr>
              <a:t>, который используется нервной системой, синтезируется и уничтожается по месту использования.</a:t>
            </a:r>
          </a:p>
          <a:p>
            <a:endParaRPr lang="ru-RU" sz="2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1718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81877-BBD4-D31D-18AB-7ACA1F20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6266"/>
            <a:ext cx="7729728" cy="726456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/>
              <a:t>Влияние глутамата натрия на организм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8B4BB-C7E7-E2EA-5E35-EB71051F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166" y="1235179"/>
            <a:ext cx="6130833" cy="509689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Глутамат натрия способен вызывать у человека некую пищевую зависимость. У людей, постоянно употребляющих глутамат натрия, снижается чувствительность вкусовых рецепторов. И организм уже перестает воспринимать натуральный вкус пищи, подсаживаясь на глутамат.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Принцип “работы” этой добавки заключается в том, что она стимулирует определенную часть вкусовых рецепторов человека, за счёт чего вкус еды ощущается ярче, и сама пища кажется вкуснее. Почему так происходит? Потому что эти рецепторы на языке и в ротовой полости реагируют на пищу с глутаматом натрия как на продукт, богатый протеином, то есть сытный и полезный, поэтому появляется сильное желание съесть ещё и ещё, что, безусловно, выгодно для производителей.</a:t>
            </a:r>
          </a:p>
          <a:p>
            <a:endParaRPr lang="ru-RU" sz="2800" dirty="0"/>
          </a:p>
        </p:txBody>
      </p:sp>
      <p:pic>
        <p:nvPicPr>
          <p:cNvPr id="6146" name="Picture 2" descr="https://i.ytimg.com/vi/OO-kdEFu4y0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b="19229"/>
          <a:stretch/>
        </p:blipFill>
        <p:spPr bwMode="auto">
          <a:xfrm>
            <a:off x="260077" y="2211300"/>
            <a:ext cx="5605145" cy="26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076" y="1855386"/>
            <a:ext cx="5605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22E7E"/>
                </a:solidFill>
              </a:rPr>
              <a:t>     </a:t>
            </a:r>
            <a:r>
              <a:rPr lang="ru-RU" b="1" dirty="0" smtClean="0">
                <a:solidFill>
                  <a:srgbClr val="022E7E"/>
                </a:solidFill>
              </a:rPr>
              <a:t>Умами       Кислый       Сладкий    Горький     Соленый</a:t>
            </a:r>
            <a:endParaRPr lang="ru-RU" b="1" dirty="0">
              <a:solidFill>
                <a:srgbClr val="02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0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3701</TotalTime>
  <Words>2759</Words>
  <Application>Microsoft Office PowerPoint</Application>
  <PresentationFormat>Широкоэкранный</PresentationFormat>
  <Paragraphs>158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Corbel</vt:lpstr>
      <vt:lpstr>Gill Sans MT</vt:lpstr>
      <vt:lpstr>Times New Roman</vt:lpstr>
      <vt:lpstr>Wingdings</vt:lpstr>
      <vt:lpstr>Parcel</vt:lpstr>
      <vt:lpstr>Проект по химии на тему: «Глутамат натрия (е621)-сущность вкуса»</vt:lpstr>
      <vt:lpstr>план</vt:lpstr>
      <vt:lpstr>Презентация PowerPoint</vt:lpstr>
      <vt:lpstr>введение</vt:lpstr>
      <vt:lpstr>Что такое глутамат натрия?</vt:lpstr>
      <vt:lpstr> История открытия</vt:lpstr>
      <vt:lpstr>СОДЕРЖАНИЕ ГЛУТАМАТА В ПРИРОДЕ </vt:lpstr>
      <vt:lpstr>Каким образом глутамат участвует в обмене веществ?</vt:lpstr>
      <vt:lpstr>Влияние глутамата натрия на организм</vt:lpstr>
      <vt:lpstr> Безопасная норма вещества Е621 для организма</vt:lpstr>
      <vt:lpstr>Содержание глутамата натрия в продуктах питания</vt:lpstr>
      <vt:lpstr>Польза глутамата натрия</vt:lpstr>
      <vt:lpstr>Вред глутамата натрия</vt:lpstr>
      <vt:lpstr>Мифы и правда о глутамате натрия</vt:lpstr>
      <vt:lpstr>Мифы и правда о глутамате натрия</vt:lpstr>
      <vt:lpstr>Результаты Анкетирования</vt:lpstr>
      <vt:lpstr>Презентация PowerPoint</vt:lpstr>
      <vt:lpstr>Презентация PowerPoint</vt:lpstr>
      <vt:lpstr> самые чаще употребляемые виды снеков среди учащихся 9-10 классов</vt:lpstr>
      <vt:lpstr>Итоги анализов</vt:lpstr>
      <vt:lpstr>Рекомендации</vt:lpstr>
      <vt:lpstr>вывод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химии на тему: «Глутамат натрия (Е621) - причина пищевой наркомании»</dc:title>
  <dc:creator>Yuriy</dc:creator>
  <cp:lastModifiedBy>Yuriy</cp:lastModifiedBy>
  <cp:revision>31</cp:revision>
  <dcterms:created xsi:type="dcterms:W3CDTF">2022-11-11T13:44:35Z</dcterms:created>
  <dcterms:modified xsi:type="dcterms:W3CDTF">2023-03-03T10:02:09Z</dcterms:modified>
</cp:coreProperties>
</file>