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media/image1.jpeg" ContentType="image/jpeg"/>
  <Override PartName="/ppt/media/image9.jpeg" ContentType="image/jpeg"/>
  <Override PartName="/ppt/media/image2.jpeg" ContentType="image/jpeg"/>
  <Override PartName="/ppt/media/image3.jpeg" ContentType="image/jpeg"/>
  <Override PartName="/ppt/media/image5.png" ContentType="image/png"/>
  <Override PartName="/ppt/media/image4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png" ContentType="image/pn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1375560"/>
            <a:ext cx="2769120" cy="548100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0" y="0"/>
            <a:ext cx="1371960" cy="68565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565200"/>
            <a:ext cx="1132560" cy="62913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0" y="0"/>
            <a:ext cx="563760" cy="68565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0" y="565200"/>
            <a:ext cx="1132560" cy="62913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0" y="0"/>
            <a:ext cx="563760" cy="68565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0" y="565200"/>
            <a:ext cx="1132560" cy="62913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2"/>
          <p:cNvSpPr/>
          <p:nvPr/>
        </p:nvSpPr>
        <p:spPr>
          <a:xfrm>
            <a:off x="0" y="0"/>
            <a:ext cx="563760" cy="68565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0" y="565200"/>
            <a:ext cx="1132560" cy="62913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2"/>
          <p:cNvSpPr/>
          <p:nvPr/>
        </p:nvSpPr>
        <p:spPr>
          <a:xfrm>
            <a:off x="0" y="0"/>
            <a:ext cx="563760" cy="68565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hyperlink" Target="https://etosibir.ru/legendy-o-proishozhdenii-bajkala/" TargetMode="External"/><Relationship Id="rId3" Type="http://schemas.openxmlformats.org/officeDocument/2006/relationships/hyperlink" Target="https://chara-baikal.ru/proishozhdenie-bajkala/" TargetMode="External"/><Relationship Id="rId4" Type="http://schemas.openxmlformats.org/officeDocument/2006/relationships/hyperlink" Target="https://faktypro.ru/kak-obrazovalsya-bajkal.html" TargetMode="External"/><Relationship Id="rId5" Type="http://schemas.openxmlformats.org/officeDocument/2006/relationships/hyperlink" Target="http://www.lib23.irk.ru/baikal3.htm" TargetMode="External"/><Relationship Id="rId6" Type="http://schemas.openxmlformats.org/officeDocument/2006/relationships/hyperlink" Target="http://irkipedia.ru/content/kotlovina_baykala_proishozhdenie_istoriya_i_teoriya" TargetMode="External"/><Relationship Id="rId7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hyperlink" Target="https://ru.wikipedia.org/wiki/%D0%A1%D0%B5%D0%B9%D1%81%D0%BC%D0%BE%D1%82%D0%B5%D1%80%D0%BC%D0%B8%D0%BD%D0%BE%D0%BB%D0%BE%D0%B3%D0%B8%D1%8F" TargetMode="External"/><Relationship Id="rId3" Type="http://schemas.openxmlformats.org/officeDocument/2006/relationships/hyperlink" Target="https://ru.wikipedia.org/wiki/%D0%9F%D0%BE%D0%B4%D0%B2%D0%B8%D0%B4" TargetMode="External"/><Relationship Id="rId4" Type="http://schemas.openxmlformats.org/officeDocument/2006/relationships/hyperlink" Target="https://ru.wikipedia.org/wiki/%D0%96%D0%B8%D0%B2%D0%BE%D1%82%D0%BD%D1%8B%D0%B5" TargetMode="External"/><Relationship Id="rId5" Type="http://schemas.openxmlformats.org/officeDocument/2006/relationships/hyperlink" Target="https://ru.wikipedia.org/wiki/%D0%AD%D0%BD%D0%B4%D0%B5%D0%BC%D0%B8%D0%BA" TargetMode="External"/><Relationship Id="rId6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Рисунок 2" descr="Изображение выглядит как вода, внешний, небо, гора&#10;&#10;Автоматически созданное описание"/>
          <p:cNvPicPr/>
          <p:nvPr/>
        </p:nvPicPr>
        <p:blipFill>
          <a:blip r:embed="rId1"/>
          <a:stretch/>
        </p:blipFill>
        <p:spPr>
          <a:xfrm>
            <a:off x="1360440" y="-4680"/>
            <a:ext cx="10827000" cy="6866280"/>
          </a:xfrm>
          <a:prstGeom prst="rect">
            <a:avLst/>
          </a:prstGeom>
          <a:ln>
            <a:noFill/>
          </a:ln>
        </p:spPr>
      </p:pic>
      <p:sp>
        <p:nvSpPr>
          <p:cNvPr id="201" name="CustomShape 1"/>
          <p:cNvSpPr/>
          <p:nvPr/>
        </p:nvSpPr>
        <p:spPr>
          <a:xfrm>
            <a:off x="2122560" y="459000"/>
            <a:ext cx="8085240" cy="580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  <a:ea typeface="DejaVu Sans"/>
              </a:rPr>
              <a:t>Титульный лист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Times New Roman, serif"/>
                <a:ea typeface="DejaVu Sans"/>
              </a:rPr>
              <a:t>Муниципальное бюджетное общеобразовательное учреждение 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Times New Roman, serif"/>
                <a:ea typeface="DejaVu Sans"/>
              </a:rPr>
              <a:t>г. Богородска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ffffff"/>
                </a:solidFill>
                <a:latin typeface="Times New Roman, serif"/>
                <a:ea typeface="DejaVu Sans"/>
              </a:rPr>
              <a:t>Исследовательская работа по географии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ffffff"/>
                </a:solidFill>
                <a:latin typeface="Times New Roman, serif"/>
                <a:ea typeface="DejaVu Sans"/>
              </a:rPr>
              <a:t>Тайны и загадки происхождения оз. Байка</a:t>
            </a:r>
            <a:br/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Times New Roman, serif"/>
                <a:ea typeface="DejaVu Sans"/>
              </a:rPr>
              <a:t>                                                                                                      </a:t>
            </a:r>
            <a:r>
              <a:rPr b="0" lang="ru-RU" sz="2000" spc="-1" strike="noStrike">
                <a:solidFill>
                  <a:srgbClr val="ffffff"/>
                </a:solidFill>
                <a:latin typeface="Times New Roman, serif"/>
                <a:ea typeface="DejaVu Sans"/>
              </a:rPr>
              <a:t>Разработала: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Times New Roman, serif"/>
                <a:ea typeface="DejaVu Sans"/>
              </a:rPr>
              <a:t>Ученица 8 «А» класса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Times New Roman, serif"/>
                <a:ea typeface="DejaVu Sans"/>
              </a:rPr>
              <a:t>МБОУ СОШ №3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Times New Roman, serif"/>
                <a:ea typeface="DejaVu Sans"/>
              </a:rPr>
              <a:t>Шолохова Полина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Times New Roman, serif"/>
                <a:ea typeface="DejaVu Sans"/>
              </a:rPr>
              <a:t>Руководитель проекта: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Times New Roman, serif"/>
                <a:ea typeface="DejaVu Sans"/>
              </a:rPr>
              <a:t>Бурова Юлия Викторовна 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Times New Roman, serif"/>
                <a:ea typeface="DejaVu Sans"/>
              </a:rPr>
              <a:t>г. Богородск 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500" spc="-1" strike="noStrike">
                <a:solidFill>
                  <a:srgbClr val="ffffff"/>
                </a:solidFill>
                <a:latin typeface="Times New Roman, serif"/>
                <a:ea typeface="DejaVu Sans"/>
              </a:rPr>
              <a:t>2023 г.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576000" y="567000"/>
            <a:ext cx="1290600" cy="62913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0" y="1375560"/>
            <a:ext cx="2769120" cy="548100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CustomShape 2"/>
          <p:cNvSpPr/>
          <p:nvPr/>
        </p:nvSpPr>
        <p:spPr>
          <a:xfrm>
            <a:off x="0" y="0"/>
            <a:ext cx="1371960" cy="68565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CustomShape 3"/>
          <p:cNvSpPr/>
          <p:nvPr/>
        </p:nvSpPr>
        <p:spPr>
          <a:xfrm>
            <a:off x="0" y="0"/>
            <a:ext cx="1218744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9" name="Рисунок 4" descr="Изображение выглядит как природа, снег, внешний, конькобежный&#10;&#10;Автоматически созданное описание"/>
          <p:cNvPicPr/>
          <p:nvPr/>
        </p:nvPicPr>
        <p:blipFill>
          <a:blip r:embed="rId1"/>
          <a:srcRect l="0" t="25018" r="0" b="0"/>
          <a:stretch/>
        </p:blipFill>
        <p:spPr>
          <a:xfrm>
            <a:off x="92880" y="0"/>
            <a:ext cx="12190680" cy="6856560"/>
          </a:xfrm>
          <a:prstGeom prst="rect">
            <a:avLst/>
          </a:prstGeom>
          <a:ln>
            <a:noFill/>
          </a:ln>
        </p:spPr>
      </p:pic>
      <p:sp>
        <p:nvSpPr>
          <p:cNvPr id="260" name="CustomShape 4"/>
          <p:cNvSpPr/>
          <p:nvPr/>
        </p:nvSpPr>
        <p:spPr>
          <a:xfrm>
            <a:off x="1342800" y="3665520"/>
            <a:ext cx="10847880" cy="2484720"/>
          </a:xfrm>
          <a:prstGeom prst="rect">
            <a:avLst/>
          </a:prstGeom>
          <a:solidFill>
            <a:schemeClr val="bg1">
              <a:alpha val="8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5"/>
          <p:cNvSpPr/>
          <p:nvPr/>
        </p:nvSpPr>
        <p:spPr>
          <a:xfrm>
            <a:off x="46440" y="1282680"/>
            <a:ext cx="1217160" cy="548100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CustomShape 6"/>
          <p:cNvSpPr/>
          <p:nvPr/>
        </p:nvSpPr>
        <p:spPr>
          <a:xfrm>
            <a:off x="0" y="0"/>
            <a:ext cx="1371960" cy="68565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CustomShape 7"/>
          <p:cNvSpPr/>
          <p:nvPr/>
        </p:nvSpPr>
        <p:spPr>
          <a:xfrm>
            <a:off x="1465920" y="107280"/>
            <a:ext cx="8391600" cy="101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Ледниковое происхождение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64" name="CustomShape 8"/>
          <p:cNvSpPr/>
          <p:nvPr/>
        </p:nvSpPr>
        <p:spPr>
          <a:xfrm>
            <a:off x="1546560" y="3915720"/>
            <a:ext cx="1080828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Многие ученые в течении длительного времени считали, что Байкал появился во время ледникового периода. И действительно, наличие ледников в этих местах было доказано. И рельеф озера потерпел определенные изменения во время таяния ледника. Но в последствии в водах Бакала были обнаружены обитатели, которые могли появится здесь только задолго до ледникового периода. Это губки, голомянки, плоские черви и другие. Так же эту теорию опровергают тем, что озера ледникового происхождения узкие, но не глубокие.</a:t>
            </a:r>
            <a:endParaRPr b="0" lang="ru-RU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Изучением ледникового покрова занимался Галазий Г.И.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Рисунок 5" descr="Изображение выглядит как внешний, гора, скала, природа&#10;&#10;Автоматически созданное описание"/>
          <p:cNvPicPr/>
          <p:nvPr/>
        </p:nvPicPr>
        <p:blipFill>
          <a:blip r:embed="rId1"/>
          <a:stretch/>
        </p:blipFill>
        <p:spPr>
          <a:xfrm>
            <a:off x="745920" y="-3240"/>
            <a:ext cx="11446560" cy="6827040"/>
          </a:xfrm>
          <a:prstGeom prst="rect">
            <a:avLst/>
          </a:prstGeom>
          <a:ln>
            <a:noFill/>
          </a:ln>
        </p:spPr>
      </p:pic>
      <p:sp>
        <p:nvSpPr>
          <p:cNvPr id="266" name="CustomShape 1"/>
          <p:cNvSpPr/>
          <p:nvPr/>
        </p:nvSpPr>
        <p:spPr>
          <a:xfrm>
            <a:off x="0" y="1375560"/>
            <a:ext cx="1375200" cy="548100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7" name="CustomShape 2"/>
          <p:cNvSpPr/>
          <p:nvPr/>
        </p:nvSpPr>
        <p:spPr>
          <a:xfrm>
            <a:off x="0" y="0"/>
            <a:ext cx="740160" cy="68565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8" name="CustomShape 3"/>
          <p:cNvSpPr/>
          <p:nvPr/>
        </p:nvSpPr>
        <p:spPr>
          <a:xfrm>
            <a:off x="111600" y="845640"/>
            <a:ext cx="1064160" cy="6010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CustomShape 4"/>
          <p:cNvSpPr/>
          <p:nvPr/>
        </p:nvSpPr>
        <p:spPr>
          <a:xfrm>
            <a:off x="55800" y="565200"/>
            <a:ext cx="1327680" cy="62913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ustomShape 5"/>
          <p:cNvSpPr/>
          <p:nvPr/>
        </p:nvSpPr>
        <p:spPr>
          <a:xfrm>
            <a:off x="0" y="0"/>
            <a:ext cx="563760" cy="68565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CustomShape 6"/>
          <p:cNvSpPr/>
          <p:nvPr/>
        </p:nvSpPr>
        <p:spPr>
          <a:xfrm>
            <a:off x="1517040" y="-114120"/>
            <a:ext cx="9676440" cy="113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Тектоническое образование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72" name="CustomShape 7"/>
          <p:cNvSpPr/>
          <p:nvPr/>
        </p:nvSpPr>
        <p:spPr>
          <a:xfrm>
            <a:off x="1518480" y="1964520"/>
            <a:ext cx="6403680" cy="393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f8a5c"/>
                </a:solidFill>
                <a:latin typeface="Arial"/>
                <a:ea typeface="DejaVu Sans"/>
              </a:rPr>
              <a:t>​</a:t>
            </a: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Arial"/>
              </a:rPr>
              <a:t>Тектоническое образование озера заключается в том, что озеро образовалось из-за смещения тектонических плит. Образования озер подразумевает опускание в трещины и разломы земной коры. В результате этого образуются впадины невероятной глубины, со временем заполняющееся водой. Подтверждения этой теории: 1) Озеро расположено в тектоническом разломе, а вокруг него находятся горные хребты. 2) Форма Байкала - котлован. Причем у него довольно крутые склоны. 3) Форма озера вытянута в меридианном направлении. 4) Все природные источники такого происхождения очень глубокие.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Arial"/>
              </a:rPr>
              <a:t>Изучал - Обручев В.А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0" y="1375560"/>
            <a:ext cx="2769120" cy="548100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2"/>
          <p:cNvSpPr/>
          <p:nvPr/>
        </p:nvSpPr>
        <p:spPr>
          <a:xfrm>
            <a:off x="0" y="0"/>
            <a:ext cx="1371960" cy="68565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3"/>
          <p:cNvSpPr/>
          <p:nvPr/>
        </p:nvSpPr>
        <p:spPr>
          <a:xfrm>
            <a:off x="0" y="0"/>
            <a:ext cx="1218744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6" name="Рисунок 4" descr="Изображение выглядит как скала, внешний, оранжевый, цветной&#10;&#10;Автоматически созданное описание"/>
          <p:cNvPicPr/>
          <p:nvPr/>
        </p:nvPicPr>
        <p:blipFill>
          <a:blip r:embed="rId1"/>
          <a:srcRect l="11753" t="0" r="3811" b="0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>
            <a:noFill/>
          </a:ln>
        </p:spPr>
      </p:pic>
      <p:sp>
        <p:nvSpPr>
          <p:cNvPr id="277" name="CustomShape 4"/>
          <p:cNvSpPr/>
          <p:nvPr/>
        </p:nvSpPr>
        <p:spPr>
          <a:xfrm>
            <a:off x="-129960" y="3999960"/>
            <a:ext cx="12187440" cy="2179800"/>
          </a:xfrm>
          <a:prstGeom prst="rect">
            <a:avLst/>
          </a:prstGeom>
          <a:solidFill>
            <a:schemeClr val="bg1">
              <a:alpha val="8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5"/>
          <p:cNvSpPr/>
          <p:nvPr/>
        </p:nvSpPr>
        <p:spPr>
          <a:xfrm>
            <a:off x="10825920" y="0"/>
            <a:ext cx="1290600" cy="62913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6"/>
          <p:cNvSpPr/>
          <p:nvPr/>
        </p:nvSpPr>
        <p:spPr>
          <a:xfrm>
            <a:off x="11505960" y="0"/>
            <a:ext cx="684720" cy="68565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CustomShape 7"/>
          <p:cNvSpPr/>
          <p:nvPr/>
        </p:nvSpPr>
        <p:spPr>
          <a:xfrm>
            <a:off x="632160" y="53280"/>
            <a:ext cx="9625680" cy="113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ffffff"/>
                </a:solidFill>
                <a:latin typeface="Neue Haas Grotesk Text Pro"/>
                <a:ea typeface="DejaVu Sans"/>
              </a:rPr>
              <a:t>Вулканическое происхождение</a:t>
            </a:r>
            <a:r>
              <a:rPr b="1" lang="ru-RU" sz="5100" spc="-1" strike="noStrike">
                <a:solidFill>
                  <a:srgbClr val="ffffff"/>
                </a:solidFill>
                <a:latin typeface="Neue Haas Grotesk Text Pro"/>
                <a:ea typeface="DejaVu Sans"/>
              </a:rPr>
              <a:t> </a:t>
            </a:r>
            <a:endParaRPr b="0" lang="ru-RU" sz="5100" spc="-1" strike="noStrike">
              <a:latin typeface="Arial"/>
            </a:endParaRPr>
          </a:p>
        </p:txBody>
      </p:sp>
      <p:sp>
        <p:nvSpPr>
          <p:cNvPr id="281" name="CustomShape 8"/>
          <p:cNvSpPr/>
          <p:nvPr/>
        </p:nvSpPr>
        <p:spPr>
          <a:xfrm>
            <a:off x="505800" y="4157280"/>
            <a:ext cx="974880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Ученые, исследовавшие Байкал, задавались вопросами относительно его вулканического происхождения, но вулканической активности не наблюдалась или была незначительной.</a:t>
            </a:r>
            <a:endParaRPr b="0" lang="ru-RU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1" i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Источник: Е.Н. Кузеванова, В.Н. Сергеева, Байкаловедение. Байкал в с древних времен до наших дней. - Иркутск, 2014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 ​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​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Рисунок 6" descr="Изображение выглядит как внешний, небо, вода, природа&#10;&#10;Автоматически созданное описание"/>
          <p:cNvPicPr/>
          <p:nvPr/>
        </p:nvPicPr>
        <p:blipFill>
          <a:blip r:embed="rId1"/>
          <a:stretch/>
        </p:blipFill>
        <p:spPr>
          <a:xfrm>
            <a:off x="561240" y="-4320"/>
            <a:ext cx="11626200" cy="6866280"/>
          </a:xfrm>
          <a:prstGeom prst="rect">
            <a:avLst/>
          </a:prstGeom>
          <a:ln>
            <a:noFill/>
          </a:ln>
        </p:spPr>
      </p:pic>
      <p:sp>
        <p:nvSpPr>
          <p:cNvPr id="283" name="CustomShape 1"/>
          <p:cNvSpPr/>
          <p:nvPr/>
        </p:nvSpPr>
        <p:spPr>
          <a:xfrm>
            <a:off x="1011600" y="1351440"/>
            <a:ext cx="10591200" cy="504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10000"/>
              </a:lnSpc>
              <a:spcBef>
                <a:spcPts val="1199"/>
              </a:spcBef>
            </a:pPr>
            <a:r>
              <a:rPr b="0" lang="ru-RU" sz="2200" spc="-1" strike="noStrike">
                <a:solidFill>
                  <a:srgbClr val="ffffff"/>
                </a:solidFill>
                <a:latin typeface="Neue Haas Grotesk Text Pro"/>
                <a:ea typeface="Neue Haas Grotesk Text Pro"/>
              </a:rPr>
              <a:t> </a:t>
            </a:r>
            <a:r>
              <a:rPr b="0" lang="ru-RU" sz="2200" spc="-1" strike="noStrike">
                <a:solidFill>
                  <a:srgbClr val="ffffff"/>
                </a:solidFill>
                <a:latin typeface="Neue Haas Grotesk Text Pro"/>
                <a:ea typeface="Neue Haas Grotesk Text Pro"/>
              </a:rPr>
              <a:t>Флоренсов </a:t>
            </a:r>
            <a:r>
              <a:rPr b="1" lang="ru-RU" sz="2200" spc="-1" strike="noStrike">
                <a:solidFill>
                  <a:srgbClr val="ffffff"/>
                </a:solidFill>
                <a:latin typeface="Neue Haas Grotesk Text Pro"/>
                <a:ea typeface="Neue Haas Grotesk Text Pro"/>
              </a:rPr>
              <a:t>Н</a:t>
            </a:r>
            <a:r>
              <a:rPr b="0" lang="ru-RU" sz="2200" spc="-1" strike="noStrike">
                <a:solidFill>
                  <a:srgbClr val="ffffff"/>
                </a:solidFill>
                <a:latin typeface="Neue Haas Grotesk Text Pro"/>
                <a:ea typeface="Neue Haas Grotesk Text Pro"/>
              </a:rPr>
              <a:t>.А. к основным научным результатам деятельности, предложил современную концепцию рифтогенного происхождения котловины озера </a:t>
            </a:r>
            <a:r>
              <a:rPr b="1" lang="ru-RU" sz="2200" spc="-1" strike="noStrike">
                <a:solidFill>
                  <a:srgbClr val="ffffff"/>
                </a:solidFill>
                <a:latin typeface="Neue Haas Grotesk Text Pro"/>
                <a:ea typeface="Neue Haas Grotesk Text Pro"/>
              </a:rPr>
              <a:t>Байкал. </a:t>
            </a:r>
            <a:r>
              <a:rPr b="0" lang="ru-RU" sz="2200" spc="-1" strike="noStrike">
                <a:solidFill>
                  <a:srgbClr val="ffffff"/>
                </a:solidFill>
                <a:latin typeface="Neue Haas Grotesk Text Pro"/>
                <a:ea typeface="Neue Haas Grotesk Text Pro"/>
              </a:rPr>
              <a:t>Активный и пассивный рифтогенез - впадина образовалась благодаря восходящему потоку разогретой мантии, которая в последствии растеклась и сформировала рифтовые впадины, из-за этого земная кора треснула, появились разломы и начались землетрясения в этой области,  в результате, вокруг образуются горные хребты, сначала небольшие. Блоки земной коры опускаются, и формируется глубокая Байкальская впадина. Этот процесс занял не один млн лет и не прекращается до сих пор. Эту теорию доказывают большое кол-во разогретого мантийного вещества, которое было обнаружено под горными системами Монголии и Прибайкалья (Мантийный плюм)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1199"/>
              </a:spcBef>
            </a:pPr>
            <a:endParaRPr b="0" lang="ru-RU" sz="2200" spc="-1" strike="noStrike">
              <a:latin typeface="Arial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1239480" y="96480"/>
            <a:ext cx="27421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Рифтогенез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0" y="602280"/>
            <a:ext cx="1002600" cy="625428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0" y="1375560"/>
            <a:ext cx="2769120" cy="548100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7" name="CustomShape 2"/>
          <p:cNvSpPr/>
          <p:nvPr/>
        </p:nvSpPr>
        <p:spPr>
          <a:xfrm>
            <a:off x="0" y="0"/>
            <a:ext cx="1371960" cy="68565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8" name="CustomShape 3"/>
          <p:cNvSpPr/>
          <p:nvPr/>
        </p:nvSpPr>
        <p:spPr>
          <a:xfrm>
            <a:off x="2880" y="0"/>
            <a:ext cx="1218744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9" name="Рисунок 4" descr="Изображение выглядит как небо, внешний, вода, природа&#10;&#10;Автоматически созданное описание"/>
          <p:cNvPicPr/>
          <p:nvPr/>
        </p:nvPicPr>
        <p:blipFill>
          <a:blip r:embed="rId1"/>
          <a:srcRect l="0" t="0" r="0" b="15390"/>
          <a:stretch/>
        </p:blipFill>
        <p:spPr>
          <a:xfrm>
            <a:off x="2880" y="0"/>
            <a:ext cx="12187440" cy="6856560"/>
          </a:xfrm>
          <a:prstGeom prst="rect">
            <a:avLst/>
          </a:prstGeom>
          <a:ln>
            <a:noFill/>
          </a:ln>
        </p:spPr>
      </p:pic>
      <p:sp>
        <p:nvSpPr>
          <p:cNvPr id="290" name="CustomShape 4"/>
          <p:cNvSpPr/>
          <p:nvPr/>
        </p:nvSpPr>
        <p:spPr>
          <a:xfrm rot="16200000">
            <a:off x="578880" y="-576000"/>
            <a:ext cx="6856560" cy="8014320"/>
          </a:xfrm>
          <a:prstGeom prst="rect">
            <a:avLst/>
          </a:prstGeom>
          <a:gradFill rotWithShape="0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33333"/>
                </a:srgbClr>
              </a:gs>
            </a:gsLst>
            <a:lin ang="1080000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5"/>
          <p:cNvSpPr/>
          <p:nvPr/>
        </p:nvSpPr>
        <p:spPr>
          <a:xfrm>
            <a:off x="0" y="565200"/>
            <a:ext cx="1132560" cy="62913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CustomShape 6"/>
          <p:cNvSpPr/>
          <p:nvPr/>
        </p:nvSpPr>
        <p:spPr>
          <a:xfrm>
            <a:off x="0" y="0"/>
            <a:ext cx="563760" cy="68565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CustomShape 7"/>
          <p:cNvSpPr/>
          <p:nvPr/>
        </p:nvSpPr>
        <p:spPr>
          <a:xfrm>
            <a:off x="1444680" y="199440"/>
            <a:ext cx="4648680" cy="94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ffffff"/>
                </a:solidFill>
                <a:latin typeface="Neue Haas Grotesk Text Pro"/>
                <a:ea typeface="DejaVu Sans"/>
              </a:rPr>
              <a:t>3) Заключение 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94" name="CustomShape 8"/>
          <p:cNvSpPr/>
          <p:nvPr/>
        </p:nvSpPr>
        <p:spPr>
          <a:xfrm>
            <a:off x="1373400" y="1442520"/>
            <a:ext cx="7391880" cy="475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280" algn="just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Байкал - достопримечательность не только России, а всего мира. Многих людей планеты это озеро привлекает не только своей неповторимой красотой, но и прежде всего своими загадками и тайнами. Байкал обладает уникальными особенностями. Ему нет равных в мире по возрасту, глубине, запасам и свойствам пресной воды, многообразию и эндемизму органической жизни.​</a:t>
            </a:r>
            <a:endParaRPr b="0" lang="ru-RU" sz="18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Уникально и то, что ученые всего мира не могут прийти к единому выводу о происхождении оз. Байкал. ​</a:t>
            </a:r>
            <a:endParaRPr b="0" lang="ru-RU" sz="18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Тектонические процессы в земной коре продолжаются </a:t>
            </a: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до</a:t>
            </a: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сих</a:t>
            </a: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пор</a:t>
            </a: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 и увеличивают ширину </a:t>
            </a: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озера</a:t>
            </a: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 до сантиметра в год, что достаточно много в общеисторическом масштабе, за миллионы лет </a:t>
            </a: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озеро</a:t>
            </a: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 может стать морем. Озеро продолжает формироваться, меняется рельеф дна и структура пород.​</a:t>
            </a:r>
            <a:endParaRPr b="0" lang="ru-RU" sz="18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В 1996 году Байкал был объявлен территорией всемирного наследия ЮНЕСКО.​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​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0" y="0"/>
            <a:ext cx="1218744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96" name="Рисунок 5" descr="Изображение выглядит как внешний, гора, снег, природа&#10;&#10;Автоматически созданное описание"/>
          <p:cNvPicPr/>
          <p:nvPr/>
        </p:nvPicPr>
        <p:blipFill>
          <a:blip r:embed="rId1"/>
          <a:srcRect l="15295" t="0" r="23644" b="0"/>
          <a:stretch/>
        </p:blipFill>
        <p:spPr>
          <a:xfrm>
            <a:off x="0" y="0"/>
            <a:ext cx="7443000" cy="6856560"/>
          </a:xfrm>
          <a:prstGeom prst="rect">
            <a:avLst/>
          </a:prstGeom>
          <a:ln>
            <a:noFill/>
          </a:ln>
        </p:spPr>
      </p:pic>
      <p:sp>
        <p:nvSpPr>
          <p:cNvPr id="297" name="CustomShape 2"/>
          <p:cNvSpPr/>
          <p:nvPr/>
        </p:nvSpPr>
        <p:spPr>
          <a:xfrm>
            <a:off x="6310440" y="565200"/>
            <a:ext cx="1132560" cy="62913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8" name="CustomShape 3"/>
          <p:cNvSpPr/>
          <p:nvPr/>
        </p:nvSpPr>
        <p:spPr>
          <a:xfrm>
            <a:off x="6310440" y="0"/>
            <a:ext cx="563760" cy="68565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9" name="CustomShape 4"/>
          <p:cNvSpPr/>
          <p:nvPr/>
        </p:nvSpPr>
        <p:spPr>
          <a:xfrm>
            <a:off x="8018640" y="455400"/>
            <a:ext cx="3675960" cy="154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ru-RU" sz="44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4) Вывод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00" name="CustomShape 5"/>
          <p:cNvSpPr/>
          <p:nvPr/>
        </p:nvSpPr>
        <p:spPr>
          <a:xfrm>
            <a:off x="7479720" y="1397880"/>
            <a:ext cx="4558680" cy="392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86560" indent="-284400">
              <a:lnSpc>
                <a:spcPct val="100000"/>
              </a:lnSpc>
              <a:spcBef>
                <a:spcPts val="1199"/>
              </a:spcBef>
              <a:buClr>
                <a:srgbClr val="21b2b8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Я исследовала научные теории об образовании оз. Бакал с точки зрения ученых. И пришла к выводу, что т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айна — это всегда интересно и хочется познать истину, а у Байкала много тайн, одна из которых — тайна образования оз. Байкал. Исследовав основные теории и гипотезы ученых, я предполагаю, что, возможно, озеро Байкал образовалось всеми четырьмя теоретическими способами, потому что все теории дополняют друг друга. </a:t>
            </a:r>
            <a:endParaRPr b="0" lang="ru-RU" sz="1600" spc="-1" strike="noStrike">
              <a:latin typeface="Arial"/>
            </a:endParaRPr>
          </a:p>
          <a:p>
            <a:pPr marL="286560" indent="-284400">
              <a:lnSpc>
                <a:spcPct val="100000"/>
              </a:lnSpc>
              <a:spcBef>
                <a:spcPts val="1199"/>
              </a:spcBef>
              <a:buClr>
                <a:srgbClr val="21b2b8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Ученые не могут прийти к единому выводу об происхождении оз. Байкал, потому что оно до сих пор формируется, меняется рельеф дна и структура пород.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А так же предлагаю Вашему вниманию продукт моего научно-исследовательского проекта Буклет «ТАЙНА ПРОИСХОЖДЕНИЯ БАЙКАЛА»</a:t>
            </a:r>
            <a:endParaRPr b="0" lang="ru-RU" sz="1600" spc="-1" strike="noStrike">
              <a:latin typeface="Arial"/>
            </a:endParaRPr>
          </a:p>
          <a:p>
            <a:pPr marL="720">
              <a:lnSpc>
                <a:spcPct val="100000"/>
              </a:lnSpc>
              <a:spcBef>
                <a:spcPts val="1199"/>
              </a:spcBef>
            </a:pP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Рисунок 2" descr="Изображение выглядит как внешний, природа, гора&#10;&#10;Автоматически созданное описание"/>
          <p:cNvPicPr/>
          <p:nvPr/>
        </p:nvPicPr>
        <p:blipFill>
          <a:blip r:embed="rId1"/>
          <a:stretch/>
        </p:blipFill>
        <p:spPr>
          <a:xfrm>
            <a:off x="542520" y="-2880"/>
            <a:ext cx="11644920" cy="6863400"/>
          </a:xfrm>
          <a:prstGeom prst="rect">
            <a:avLst/>
          </a:prstGeom>
          <a:ln>
            <a:noFill/>
          </a:ln>
        </p:spPr>
      </p:pic>
      <p:sp>
        <p:nvSpPr>
          <p:cNvPr id="302" name="CustomShape 1"/>
          <p:cNvSpPr/>
          <p:nvPr/>
        </p:nvSpPr>
        <p:spPr>
          <a:xfrm>
            <a:off x="1458720" y="300240"/>
            <a:ext cx="10117440" cy="638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  <a:ea typeface="DejaVu Sans"/>
              </a:rPr>
              <a:t>Мифы и легенды -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r>
              <a:rPr b="0" lang="ru-RU" sz="2000" spc="-1" strike="noStrike" u="sng">
                <a:solidFill>
                  <a:srgbClr val="5b8e2f"/>
                </a:solidFill>
                <a:uFillTx/>
                <a:latin typeface="Arial"/>
                <a:ea typeface="Arial"/>
                <a:hlinkClick r:id="rId2"/>
              </a:rPr>
              <a:t>Легенды о происхождении Байкала – Это Сибирь! (etosibir.ru)</a:t>
            </a:r>
            <a:endParaRPr b="0" lang="ru-RU" sz="20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  <a:ea typeface="DejaVu Sans"/>
              </a:rPr>
              <a:t>Гипотезы ученых - </a:t>
            </a:r>
            <a:r>
              <a:rPr b="0" lang="ru-RU" sz="2000" spc="-1" strike="noStrike" u="sng">
                <a:solidFill>
                  <a:srgbClr val="5b8e2f"/>
                </a:solidFill>
                <a:uFillTx/>
                <a:latin typeface="Arial"/>
                <a:ea typeface="Arial"/>
                <a:hlinkClick r:id="rId3"/>
              </a:rPr>
              <a:t>Происхождение Байкала: основные версии, возраст, изменения в ледниковый период (chara-baikal.ru)</a:t>
            </a:r>
            <a:endParaRPr b="0" lang="ru-RU" sz="20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  <a:ea typeface="Arial"/>
              </a:rPr>
              <a:t>Ледниковое, тектаническое происхождение - </a:t>
            </a:r>
            <a:r>
              <a:rPr b="0" lang="ru-RU" sz="2000" spc="-1" strike="noStrike" u="sng">
                <a:solidFill>
                  <a:srgbClr val="5b8e2f"/>
                </a:solidFill>
                <a:uFillTx/>
                <a:latin typeface="Arial"/>
                <a:ea typeface="Arial"/>
                <a:hlinkClick r:id="rId4"/>
              </a:rPr>
              <a:t>Как образовался Байкал? История и легенды (faktypro.ru) 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  <a:ea typeface="Arial"/>
              </a:rPr>
              <a:t>,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ru-RU" sz="2000" spc="-1" strike="noStrike" u="sng">
                <a:solidFill>
                  <a:srgbClr val="5b8e2f"/>
                </a:solidFill>
                <a:uFillTx/>
                <a:latin typeface="Arial"/>
                <a:ea typeface="Arial"/>
                <a:hlinkClick r:id="rId5"/>
              </a:rPr>
              <a:t>Исследователи оз. Байкал (irk.ru)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  <a:ea typeface="Arial"/>
              </a:rPr>
              <a:t>Рифтогенез - </a:t>
            </a:r>
            <a:r>
              <a:rPr b="0" lang="ru-RU" sz="2000" spc="-1" strike="noStrike" u="sng">
                <a:solidFill>
                  <a:srgbClr val="5b8e2f"/>
                </a:solidFill>
                <a:uFillTx/>
                <a:latin typeface="Arial"/>
                <a:ea typeface="Arial"/>
                <a:hlinkClick r:id="rId6"/>
              </a:rPr>
              <a:t>Котловина Байкала. Происхождение, история и теория | ИРКИПЕДИЯ - портал Иркутской области: знания и новости (irkipedia.ru)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  <a:ea typeface="Arial"/>
              </a:rPr>
              <a:t>Возраст - </a:t>
            </a:r>
            <a:r>
              <a:rPr b="0" lang="ru-RU" sz="2000" spc="-1" strike="noStrike" u="sng">
                <a:solidFill>
                  <a:srgbClr val="5b8e2f"/>
                </a:solidFill>
                <a:uFillTx/>
                <a:latin typeface="Arial"/>
                <a:ea typeface="Arial"/>
              </a:rPr>
              <a:t>Сколько лет байкалу происхождение байкала как озера произошло примерно (fat-control.ru)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1456920" y="226440"/>
            <a:ext cx="1969560" cy="97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  <a:ea typeface="Arial"/>
              </a:rPr>
              <a:t>Интернет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b="0" lang="ru-RU" sz="2800" spc="-1" strike="noStrike">
                <a:solidFill>
                  <a:srgbClr val="ffffff"/>
                </a:solidFill>
                <a:latin typeface="Arial"/>
                <a:ea typeface="Arial"/>
              </a:rPr>
              <a:t>ресурсы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  <a:ea typeface="Arial"/>
              </a:rPr>
              <a:t>: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0" y="565200"/>
            <a:ext cx="1049040" cy="62913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0" y="1375560"/>
            <a:ext cx="2769120" cy="548100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2"/>
          <p:cNvSpPr/>
          <p:nvPr/>
        </p:nvSpPr>
        <p:spPr>
          <a:xfrm>
            <a:off x="0" y="0"/>
            <a:ext cx="1371960" cy="68565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3"/>
          <p:cNvSpPr/>
          <p:nvPr/>
        </p:nvSpPr>
        <p:spPr>
          <a:xfrm>
            <a:off x="2880" y="0"/>
            <a:ext cx="1218744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6" name="Рисунок 4" descr="Изображение выглядит как вода, внешний, небо, закат&#10;&#10;Автоматически созданное описание"/>
          <p:cNvPicPr/>
          <p:nvPr/>
        </p:nvPicPr>
        <p:blipFill>
          <a:blip r:embed="rId1"/>
          <a:srcRect l="0" t="15251" r="0" b="9734"/>
          <a:stretch/>
        </p:blipFill>
        <p:spPr>
          <a:xfrm>
            <a:off x="2880" y="0"/>
            <a:ext cx="12187440" cy="6856560"/>
          </a:xfrm>
          <a:prstGeom prst="rect">
            <a:avLst/>
          </a:prstGeom>
          <a:ln>
            <a:noFill/>
          </a:ln>
        </p:spPr>
      </p:pic>
      <p:sp>
        <p:nvSpPr>
          <p:cNvPr id="207" name="CustomShape 4"/>
          <p:cNvSpPr/>
          <p:nvPr/>
        </p:nvSpPr>
        <p:spPr>
          <a:xfrm rot="16200000">
            <a:off x="-2045160" y="2549880"/>
            <a:ext cx="6819480" cy="1723320"/>
          </a:xfrm>
          <a:prstGeom prst="rect">
            <a:avLst/>
          </a:prstGeom>
          <a:gradFill rotWithShape="0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33333"/>
                </a:srgbClr>
              </a:gs>
            </a:gsLst>
            <a:lin ang="1080000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5"/>
          <p:cNvSpPr/>
          <p:nvPr/>
        </p:nvSpPr>
        <p:spPr>
          <a:xfrm>
            <a:off x="0" y="565200"/>
            <a:ext cx="1132560" cy="62913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6"/>
          <p:cNvSpPr/>
          <p:nvPr/>
        </p:nvSpPr>
        <p:spPr>
          <a:xfrm>
            <a:off x="0" y="0"/>
            <a:ext cx="563760" cy="68565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7"/>
          <p:cNvSpPr/>
          <p:nvPr/>
        </p:nvSpPr>
        <p:spPr>
          <a:xfrm>
            <a:off x="4579200" y="311760"/>
            <a:ext cx="2604960" cy="73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Arial"/>
                <a:ea typeface="DejaVu Sans"/>
              </a:rPr>
              <a:t>Введение.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11" name="CustomShape 8"/>
          <p:cNvSpPr/>
          <p:nvPr/>
        </p:nvSpPr>
        <p:spPr>
          <a:xfrm>
            <a:off x="1755000" y="1333080"/>
            <a:ext cx="9485280" cy="475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 u="sng">
                <a:solidFill>
                  <a:srgbClr val="ffffff"/>
                </a:solidFill>
                <a:uFillTx/>
                <a:latin typeface="Arial"/>
                <a:ea typeface="Arial"/>
              </a:rPr>
              <a:t>Актуальность темы</a:t>
            </a: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Arial"/>
              </a:rPr>
              <a:t>:</a:t>
            </a:r>
            <a:endParaRPr b="0" lang="ru-RU" sz="18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Arial"/>
              </a:rPr>
              <a:t>Существует множество гипотез и теорий, и нет прямых доказательств и ответов, почему происхождение оз. Байкал является тайной. Хотя оз. Байкал занимаются многие научно-исследовательские институты и университеты, как в России, так и за рубежом. В Иркутском научном центре находится 10 научных учреждений, исследующих озеро Байкал и его побережье по различным направлениям, в том числе и по его происхождению. Изучением по этому направлению ученые занимаются  до сих пор.</a:t>
            </a:r>
            <a:endParaRPr b="0" lang="ru-RU" sz="1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Цель исследования: изучить гипотезы и теории ученых-исследователей о происхождении оз. Байкал</a:t>
            </a:r>
            <a:endParaRPr b="0" lang="ru-RU" sz="1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Объект исследования: рифтовая впадина (котлован)  оз. Байкал</a:t>
            </a:r>
            <a:endParaRPr b="0" lang="ru-RU" sz="1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Проблема исследования: </a:t>
            </a: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Arial"/>
              </a:rPr>
              <a:t>Почему происхождение оз</a:t>
            </a: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. Байкала до сих пор являются тайной?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0" y="0"/>
            <a:ext cx="1218744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CustomShape 2"/>
          <p:cNvSpPr/>
          <p:nvPr/>
        </p:nvSpPr>
        <p:spPr>
          <a:xfrm>
            <a:off x="446040" y="142920"/>
            <a:ext cx="3732120" cy="654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4" name="Рисунок 2" descr="Изображение выглядит как вода, небо, внешний, трава&#10;&#10;Автоматически созданное описание"/>
          <p:cNvPicPr/>
          <p:nvPr/>
        </p:nvPicPr>
        <p:blipFill>
          <a:blip r:embed="rId1"/>
          <a:stretch/>
        </p:blipFill>
        <p:spPr>
          <a:xfrm>
            <a:off x="4306320" y="-3240"/>
            <a:ext cx="7881480" cy="6864120"/>
          </a:xfrm>
          <a:prstGeom prst="rect">
            <a:avLst/>
          </a:prstGeom>
          <a:ln>
            <a:noFill/>
          </a:ln>
        </p:spPr>
      </p:pic>
      <p:sp>
        <p:nvSpPr>
          <p:cNvPr id="215" name="CustomShape 3"/>
          <p:cNvSpPr/>
          <p:nvPr/>
        </p:nvSpPr>
        <p:spPr>
          <a:xfrm>
            <a:off x="4748400" y="565200"/>
            <a:ext cx="1132560" cy="62913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4"/>
          <p:cNvSpPr/>
          <p:nvPr/>
        </p:nvSpPr>
        <p:spPr>
          <a:xfrm>
            <a:off x="4304520" y="720"/>
            <a:ext cx="851760" cy="68565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5"/>
          <p:cNvSpPr/>
          <p:nvPr/>
        </p:nvSpPr>
        <p:spPr>
          <a:xfrm>
            <a:off x="65160" y="83880"/>
            <a:ext cx="3602160" cy="74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Задачи проекта: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18" name="CustomShape 6"/>
          <p:cNvSpPr/>
          <p:nvPr/>
        </p:nvSpPr>
        <p:spPr>
          <a:xfrm>
            <a:off x="64080" y="1098000"/>
            <a:ext cx="4242960" cy="331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840" indent="-34236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Изучить происхождение оз. Байкал (основные гипотезы и теории)</a:t>
            </a:r>
            <a:endParaRPr b="0" lang="ru-RU" sz="2200" spc="-1" strike="noStrike">
              <a:latin typeface="Arial"/>
            </a:endParaRPr>
          </a:p>
          <a:p>
            <a:pPr marL="114840" indent="-34236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Использовать интернет ресурсы, статьи и др. источники</a:t>
            </a:r>
            <a:endParaRPr b="0" lang="ru-RU" sz="2200" spc="-1" strike="noStrike">
              <a:latin typeface="Arial"/>
            </a:endParaRPr>
          </a:p>
          <a:p>
            <a:pPr marL="114840" indent="-34236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По изученному материалу сделать вывод(ы)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0" y="0"/>
            <a:ext cx="1218744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0" name="Рисунок 4" descr="Изображение выглядит как вода, внешний, небо, природа&#10;&#10;Автоматически созданное описание"/>
          <p:cNvPicPr/>
          <p:nvPr/>
        </p:nvPicPr>
        <p:blipFill>
          <a:blip r:embed="rId1"/>
          <a:srcRect l="4482" t="0" r="27696" b="0"/>
          <a:stretch/>
        </p:blipFill>
        <p:spPr>
          <a:xfrm>
            <a:off x="4748400" y="0"/>
            <a:ext cx="7442280" cy="6856560"/>
          </a:xfrm>
          <a:prstGeom prst="rect">
            <a:avLst/>
          </a:prstGeom>
          <a:ln>
            <a:noFill/>
          </a:ln>
        </p:spPr>
      </p:pic>
      <p:sp>
        <p:nvSpPr>
          <p:cNvPr id="221" name="CustomShape 2"/>
          <p:cNvSpPr/>
          <p:nvPr/>
        </p:nvSpPr>
        <p:spPr>
          <a:xfrm>
            <a:off x="4748400" y="565200"/>
            <a:ext cx="1132560" cy="62913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3"/>
          <p:cNvSpPr/>
          <p:nvPr/>
        </p:nvSpPr>
        <p:spPr>
          <a:xfrm>
            <a:off x="4592520" y="-8640"/>
            <a:ext cx="563760" cy="68565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4"/>
          <p:cNvSpPr/>
          <p:nvPr/>
        </p:nvSpPr>
        <p:spPr>
          <a:xfrm>
            <a:off x="9172080" y="111600"/>
            <a:ext cx="3602160" cy="74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Neue Haas Grotesk Text Pro"/>
                <a:ea typeface="DejaVu Sans"/>
              </a:rPr>
              <a:t>Содержание: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24" name="CustomShape 5"/>
          <p:cNvSpPr/>
          <p:nvPr/>
        </p:nvSpPr>
        <p:spPr>
          <a:xfrm>
            <a:off x="446040" y="142920"/>
            <a:ext cx="3732120" cy="654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1)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Введение 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2) Основная часть: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Догадки по происхождению и возрасту Байкала: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 </a:t>
            </a:r>
            <a:r>
              <a:rPr b="0" lang="ru-RU" sz="1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А) мифы и легенды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Б) </a:t>
            </a:r>
            <a:r>
              <a:rPr b="0" lang="ru-RU" sz="16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Гипотезы ученых 18,19,20 вв и нашего времени по происхождению;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В) Основные теории происхождения озера Байкал: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- Ледниковая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1199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- Тектоническая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1199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- Вулканическая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1199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- Рифтогенез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3) Заключение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4) Вывод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5) Интернет ресурсы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445760" y="691920"/>
            <a:ext cx="4271760" cy="114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План моей работы</a:t>
            </a:r>
            <a:r>
              <a:rPr b="0" lang="ru-RU" sz="4400" spc="-1" strike="noStrike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br/>
            <a:endParaRPr b="0" lang="ru-RU" sz="4400" spc="-1" strike="noStrike">
              <a:latin typeface="Arial"/>
            </a:endParaRPr>
          </a:p>
        </p:txBody>
      </p:sp>
      <p:graphicFrame>
        <p:nvGraphicFramePr>
          <p:cNvPr id="226" name="Table 2"/>
          <p:cNvGraphicFramePr/>
          <p:nvPr/>
        </p:nvGraphicFramePr>
        <p:xfrm>
          <a:off x="5302440" y="605880"/>
          <a:ext cx="6400080" cy="5577840"/>
        </p:xfrm>
        <a:graphic>
          <a:graphicData uri="http://schemas.openxmlformats.org/drawingml/2006/table">
            <a:tbl>
              <a:tblPr/>
              <a:tblGrid>
                <a:gridCol w="857160"/>
                <a:gridCol w="5543280"/>
              </a:tblGrid>
              <a:tr h="11156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​</a:t>
                      </a: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05.02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1b2b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Выбор темы и уточнение названия. Планирование.​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Сбор информации в интернете и библиотеке.​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1b2b8"/>
                    </a:solidFill>
                  </a:tcPr>
                </a:tc>
              </a:tr>
              <a:tr h="8596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​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06.02-08.02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4e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Обработка полученной информации, консультация руководителя проекта​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4e6"/>
                    </a:solidFill>
                  </a:tcPr>
                </a:tc>
              </a:tr>
              <a:tr h="16275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​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09.02-14.02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2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Изготовление продукта (информационный буклет).​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Работа с источником информации, поиск, отбор, анализ и обобщение полученных сведений.​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2"/>
                    </a:solidFill>
                  </a:tcPr>
                </a:tc>
              </a:tr>
              <a:tr h="11156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​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15.02-18.02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4e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Подготовка презентации (оформление результатов исследования, подготовка продукта к сдачи на проверку)​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4e6"/>
                    </a:solidFill>
                  </a:tcPr>
                </a:tc>
              </a:tr>
              <a:tr h="8596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​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19.02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2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Защита проекта. Обсуждение результатов работы.​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2"/>
                    </a:solidFill>
                  </a:tcPr>
                </a:tc>
              </a:tr>
            </a:tbl>
          </a:graphicData>
        </a:graphic>
      </p:graphicFrame>
      <p:pic>
        <p:nvPicPr>
          <p:cNvPr id="227" name="Рисунок 5" descr="Изображение выглядит как вода, скала, внешний, природа&#10;&#10;Автоматически созданное описание"/>
          <p:cNvPicPr/>
          <p:nvPr/>
        </p:nvPicPr>
        <p:blipFill>
          <a:blip r:embed="rId1"/>
          <a:stretch/>
        </p:blipFill>
        <p:spPr>
          <a:xfrm>
            <a:off x="1750680" y="2230200"/>
            <a:ext cx="2742480" cy="3660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Рисунок 6" descr="Изображение выглядит как вода, небо, природа, внешний&#10;&#10;Автоматически созданное описание"/>
          <p:cNvPicPr/>
          <p:nvPr/>
        </p:nvPicPr>
        <p:blipFill>
          <a:blip r:embed="rId1"/>
          <a:stretch/>
        </p:blipFill>
        <p:spPr>
          <a:xfrm>
            <a:off x="542520" y="-2520"/>
            <a:ext cx="11644920" cy="6862680"/>
          </a:xfrm>
          <a:prstGeom prst="rect">
            <a:avLst/>
          </a:prstGeom>
          <a:ln>
            <a:noFill/>
          </a:ln>
        </p:spPr>
      </p:pic>
      <p:sp>
        <p:nvSpPr>
          <p:cNvPr id="229" name="CustomShape 1"/>
          <p:cNvSpPr/>
          <p:nvPr/>
        </p:nvSpPr>
        <p:spPr>
          <a:xfrm>
            <a:off x="1408680" y="264240"/>
            <a:ext cx="10971720" cy="114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Arial"/>
                <a:ea typeface="DejaVu Sans"/>
              </a:rPr>
              <a:t>Краткая характеристика оз. Байкала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3155760" y="2505960"/>
            <a:ext cx="8992440" cy="47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28600" indent="-227160">
              <a:lnSpc>
                <a:spcPct val="90000"/>
              </a:lnSpc>
              <a:spcBef>
                <a:spcPts val="1199"/>
              </a:spcBef>
              <a:buClr>
                <a:srgbClr val="ffffff"/>
              </a:buClr>
              <a:buFont typeface="Arial,Sans-Serif"/>
              <a:buChar char="•"/>
            </a:pPr>
            <a:r>
              <a:rPr b="0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Байкал находится на Юге Восточной Сибири. Продольный размер составляет 640 км. Поперечный размер колеблется от 25 до 79 км. Его глубина достигает </a:t>
            </a: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1 642 м. </a:t>
            </a:r>
            <a:r>
              <a:rPr b="0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У Байкала выражено ложе трёх основных котловин озера — Южной, Средней и Северной, отделённых друг от друга двумя хребтами — Академическим и Селенгинским. Возраст Байкала от 25 до 30 млн лет , для озера, очень почетны возраст, т.к. другие озера живут не более 15 млн лет . 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ru-RU" sz="1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ffffff"/>
                </a:solidFill>
                <a:latin typeface="Arial"/>
                <a:ea typeface="Arial"/>
              </a:rPr>
              <a:t>В Байкал впадают 336 рек и выходит только одна - Ангара.</a:t>
            </a:r>
            <a:endParaRPr b="0" lang="ru-RU" sz="1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199"/>
              </a:spcBef>
              <a:buClr>
                <a:srgbClr val="ffffff"/>
              </a:buClr>
              <a:buFont typeface="Arial,Sans-Serif"/>
              <a:buChar char="•"/>
            </a:pPr>
            <a:r>
              <a:rPr b="0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Район Байкала относится к территориям с высокой </a:t>
            </a:r>
            <a:r>
              <a:rPr b="0" lang="ru-RU" sz="1400" spc="-1" strike="noStrike" u="sng">
                <a:solidFill>
                  <a:srgbClr val="5b8e2f"/>
                </a:solidFill>
                <a:uFillTx/>
                <a:latin typeface="Arial"/>
                <a:ea typeface="DejaVu Sans"/>
                <a:hlinkClick r:id="rId2"/>
              </a:rPr>
              <a:t>сейсмичностью.</a:t>
            </a:r>
            <a:endParaRPr b="0" lang="ru-RU" sz="1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199"/>
              </a:spcBef>
              <a:buClr>
                <a:srgbClr val="ffffff"/>
              </a:buClr>
              <a:buFont typeface="Arial,Sans-Serif"/>
              <a:buChar char="•"/>
            </a:pPr>
            <a:r>
              <a:rPr b="0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Были обнаружены грязевые вулканы во впадинах Байкальской рифтовой системы.</a:t>
            </a:r>
            <a:endParaRPr b="0" lang="ru-RU" sz="1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199"/>
              </a:spcBef>
              <a:buClr>
                <a:srgbClr val="ffffff"/>
              </a:buClr>
              <a:buFont typeface="Arial,Sans-Serif"/>
              <a:buChar char="•"/>
            </a:pPr>
            <a:r>
              <a:rPr b="0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В озере установлено наличие 2630 видов, </a:t>
            </a:r>
            <a:r>
              <a:rPr b="0" lang="ru-RU" sz="1400" spc="-1" strike="noStrike" u="sng">
                <a:solidFill>
                  <a:srgbClr val="5b8e2f"/>
                </a:solidFill>
                <a:uFillTx/>
                <a:latin typeface="Arial"/>
                <a:ea typeface="DejaVu Sans"/>
                <a:hlinkClick r:id="rId3"/>
              </a:rPr>
              <a:t>подвидов</a:t>
            </a:r>
            <a:r>
              <a:rPr b="0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 и разновидностей </a:t>
            </a:r>
            <a:r>
              <a:rPr b="0" lang="ru-RU" sz="1400" spc="-1" strike="noStrike" u="sng">
                <a:solidFill>
                  <a:srgbClr val="5b8e2f"/>
                </a:solidFill>
                <a:uFillTx/>
                <a:latin typeface="Arial"/>
                <a:ea typeface="DejaVu Sans"/>
                <a:hlinkClick r:id="rId4"/>
              </a:rPr>
              <a:t>животных</a:t>
            </a:r>
            <a:r>
              <a:rPr b="0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 и водных растений. 2/3 из них являются </a:t>
            </a:r>
            <a:r>
              <a:rPr b="0" lang="ru-RU" sz="1400" spc="-1" strike="noStrike" u="sng">
                <a:solidFill>
                  <a:srgbClr val="5b8e2f"/>
                </a:solidFill>
                <a:uFillTx/>
                <a:latin typeface="Arial"/>
                <a:ea typeface="DejaVu Sans"/>
                <a:hlinkClick r:id="rId5"/>
              </a:rPr>
              <a:t>эндемиками</a:t>
            </a:r>
            <a:r>
              <a:rPr b="0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, обитающими только в этом водоёме. 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0" y="565200"/>
            <a:ext cx="1049040" cy="62913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0" y="1375560"/>
            <a:ext cx="2769120" cy="548100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2"/>
          <p:cNvSpPr/>
          <p:nvPr/>
        </p:nvSpPr>
        <p:spPr>
          <a:xfrm>
            <a:off x="0" y="0"/>
            <a:ext cx="1371960" cy="68565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3"/>
          <p:cNvSpPr/>
          <p:nvPr/>
        </p:nvSpPr>
        <p:spPr>
          <a:xfrm>
            <a:off x="2880" y="0"/>
            <a:ext cx="1218744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5" name="Рисунок 8" descr=""/>
          <p:cNvPicPr/>
          <p:nvPr/>
        </p:nvPicPr>
        <p:blipFill>
          <a:blip r:embed="rId1"/>
          <a:srcRect l="0" t="15713" r="0" b="0"/>
          <a:stretch/>
        </p:blipFill>
        <p:spPr>
          <a:xfrm>
            <a:off x="2880" y="27720"/>
            <a:ext cx="12187440" cy="6856560"/>
          </a:xfrm>
          <a:prstGeom prst="rect">
            <a:avLst/>
          </a:prstGeom>
          <a:ln>
            <a:noFill/>
          </a:ln>
        </p:spPr>
      </p:pic>
      <p:sp>
        <p:nvSpPr>
          <p:cNvPr id="236" name="CustomShape 4"/>
          <p:cNvSpPr/>
          <p:nvPr/>
        </p:nvSpPr>
        <p:spPr>
          <a:xfrm rot="16200000">
            <a:off x="578880" y="-576000"/>
            <a:ext cx="6856560" cy="8014320"/>
          </a:xfrm>
          <a:prstGeom prst="rect">
            <a:avLst/>
          </a:prstGeom>
          <a:gradFill rotWithShape="0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33333"/>
                </a:srgbClr>
              </a:gs>
            </a:gsLst>
            <a:lin ang="1080000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5"/>
          <p:cNvSpPr/>
          <p:nvPr/>
        </p:nvSpPr>
        <p:spPr>
          <a:xfrm>
            <a:off x="0" y="565200"/>
            <a:ext cx="1132560" cy="62913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CustomShape 6"/>
          <p:cNvSpPr/>
          <p:nvPr/>
        </p:nvSpPr>
        <p:spPr>
          <a:xfrm>
            <a:off x="0" y="0"/>
            <a:ext cx="563760" cy="68565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CustomShape 7"/>
          <p:cNvSpPr/>
          <p:nvPr/>
        </p:nvSpPr>
        <p:spPr>
          <a:xfrm>
            <a:off x="1312560" y="29880"/>
            <a:ext cx="4648680" cy="224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85840" indent="-283680">
              <a:lnSpc>
                <a:spcPct val="90000"/>
              </a:lnSpc>
            </a:pPr>
            <a:r>
              <a:rPr b="1" lang="ru-RU" sz="3800" spc="-1" strike="noStrike" u="sng">
                <a:solidFill>
                  <a:srgbClr val="ffffff"/>
                </a:solidFill>
                <a:uFillTx/>
                <a:latin typeface="Neue Haas Grotesk Text Pro"/>
                <a:ea typeface="DejaVu Sans"/>
              </a:rPr>
              <a:t>2) Основная часть</a:t>
            </a:r>
            <a:r>
              <a:rPr b="1" lang="ru-RU" sz="3800" spc="-1" strike="noStrike">
                <a:solidFill>
                  <a:srgbClr val="ffffff"/>
                </a:solidFill>
                <a:latin typeface="Neue Haas Grotesk Text Pro"/>
                <a:ea typeface="DejaVu Sans"/>
              </a:rPr>
              <a:t>:</a:t>
            </a:r>
            <a:endParaRPr b="0" lang="ru-RU" sz="3800" spc="-1" strike="noStrike">
              <a:latin typeface="Arial"/>
            </a:endParaRPr>
          </a:p>
          <a:p>
            <a:pPr marL="285840" indent="-283680">
              <a:lnSpc>
                <a:spcPct val="9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Neue Haas Grotesk Text Pro"/>
                <a:ea typeface="DejaVu Sans"/>
              </a:rPr>
              <a:t>Догадки по происхождению  Байкала:</a:t>
            </a:r>
            <a:br/>
            <a:r>
              <a:rPr b="1" lang="ru-RU" sz="2400" spc="-1" strike="noStrike">
                <a:solidFill>
                  <a:srgbClr val="ffffff"/>
                </a:solidFill>
                <a:latin typeface="Neue Haas Grotesk Text Pro"/>
                <a:ea typeface="DejaVu Sans"/>
              </a:rPr>
              <a:t> А) мифы и легенды </a:t>
            </a:r>
            <a:br/>
            <a:endParaRPr b="0" lang="ru-RU" sz="2400" spc="-1" strike="noStrike">
              <a:latin typeface="Arial"/>
            </a:endParaRPr>
          </a:p>
        </p:txBody>
      </p:sp>
      <p:sp>
        <p:nvSpPr>
          <p:cNvPr id="240" name="CustomShape 8"/>
          <p:cNvSpPr/>
          <p:nvPr/>
        </p:nvSpPr>
        <p:spPr>
          <a:xfrm>
            <a:off x="6410880" y="394560"/>
            <a:ext cx="5034240" cy="398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720">
              <a:lnSpc>
                <a:spcPct val="110000"/>
              </a:lnSpc>
              <a:spcBef>
                <a:spcPts val="1199"/>
              </a:spcBef>
            </a:pPr>
            <a:r>
              <a:rPr b="0" lang="ru-RU" sz="1400" spc="-1" strike="noStrike">
                <a:solidFill>
                  <a:srgbClr val="ffffff"/>
                </a:solidFill>
                <a:latin typeface="Neue Haas Grotesk Text Pro"/>
                <a:ea typeface="Neue Haas Grotesk Text Pro"/>
              </a:rPr>
              <a:t>Бурятские народы именовали озеро «Байгалом». Согласно старинным преданиям, содрогнувшись, земля образовала огромную трещину, в которой запылал огонь. В своих мольбах бурханам люди просили остановить сие бедствие, однако боги не вняли их просьбам. Люди в панике стали выкрикивать: «Бай, галл!», что означало «Огонь, остановись!». Дух огня сжалился над людьми и постепенно затих. Со временем провал в земной поверхности заполнился кристально чистой водой. </a:t>
            </a:r>
            <a:endParaRPr b="0" lang="ru-RU" sz="1400" spc="-1" strike="noStrike">
              <a:latin typeface="Arial"/>
            </a:endParaRPr>
          </a:p>
          <a:p>
            <a:pPr marL="720">
              <a:lnSpc>
                <a:spcPct val="110000"/>
              </a:lnSpc>
              <a:spcBef>
                <a:spcPts val="1199"/>
              </a:spcBef>
            </a:pPr>
            <a:br/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0">
                                  <p:stCondLst>
                                    <p:cond delay="1000"/>
                                  </p:stCondLst>
                                  <p:iterate type="el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7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0" y="1375560"/>
            <a:ext cx="2769120" cy="548100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2"/>
          <p:cNvSpPr/>
          <p:nvPr/>
        </p:nvSpPr>
        <p:spPr>
          <a:xfrm>
            <a:off x="0" y="0"/>
            <a:ext cx="1371960" cy="68565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CustomShape 3"/>
          <p:cNvSpPr/>
          <p:nvPr/>
        </p:nvSpPr>
        <p:spPr>
          <a:xfrm>
            <a:off x="0" y="0"/>
            <a:ext cx="1218744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4" name="Рисунок 5" descr="Изображение выглядит как внешний, природа, снег, конькобежный&#10;&#10;Автоматически созданное описание"/>
          <p:cNvPicPr/>
          <p:nvPr/>
        </p:nvPicPr>
        <p:blipFill>
          <a:blip r:embed="rId1"/>
          <a:srcRect l="0" t="15713" r="0" b="0"/>
          <a:stretch/>
        </p:blipFill>
        <p:spPr>
          <a:xfrm>
            <a:off x="2880" y="0"/>
            <a:ext cx="12187440" cy="6856560"/>
          </a:xfrm>
          <a:prstGeom prst="rect">
            <a:avLst/>
          </a:prstGeom>
          <a:ln>
            <a:noFill/>
          </a:ln>
        </p:spPr>
      </p:pic>
      <p:sp>
        <p:nvSpPr>
          <p:cNvPr id="245" name="CustomShape 4"/>
          <p:cNvSpPr/>
          <p:nvPr/>
        </p:nvSpPr>
        <p:spPr>
          <a:xfrm>
            <a:off x="2880" y="4268880"/>
            <a:ext cx="12187440" cy="2021760"/>
          </a:xfrm>
          <a:prstGeom prst="rect">
            <a:avLst/>
          </a:prstGeom>
          <a:solidFill>
            <a:schemeClr val="bg1">
              <a:alpha val="8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5"/>
          <p:cNvSpPr/>
          <p:nvPr/>
        </p:nvSpPr>
        <p:spPr>
          <a:xfrm>
            <a:off x="0" y="0"/>
            <a:ext cx="1132560" cy="62913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CustomShape 6"/>
          <p:cNvSpPr/>
          <p:nvPr/>
        </p:nvSpPr>
        <p:spPr>
          <a:xfrm>
            <a:off x="0" y="0"/>
            <a:ext cx="563760" cy="68565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CustomShape 7"/>
          <p:cNvSpPr/>
          <p:nvPr/>
        </p:nvSpPr>
        <p:spPr>
          <a:xfrm>
            <a:off x="1483200" y="1431720"/>
            <a:ext cx="9625680" cy="113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ru-RU" sz="38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Б) Гипотезы  ученых </a:t>
            </a:r>
            <a:endParaRPr b="0" lang="ru-RU" sz="3800" spc="-1" strike="noStrike">
              <a:latin typeface="Arial"/>
            </a:endParaRPr>
          </a:p>
        </p:txBody>
      </p:sp>
      <p:sp>
        <p:nvSpPr>
          <p:cNvPr id="249" name="CustomShape 8"/>
          <p:cNvSpPr/>
          <p:nvPr/>
        </p:nvSpPr>
        <p:spPr>
          <a:xfrm>
            <a:off x="1314000" y="4426920"/>
            <a:ext cx="11003400" cy="173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Единого мнения об образовании Байкала у ученых нет. Очевидно одно, что оно находится в рифтовой впадине. Выдвигалось несколько версий образования этого озера:​</a:t>
            </a:r>
            <a:endParaRPr b="0" lang="ru-RU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 результате провала суши при землетрясении (гипотеза Палласа). 18 век​</a:t>
            </a:r>
            <a:endParaRPr b="0" lang="ru-RU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 результате сжатия земной коры в горизонтальном направлении (гипотеза Черского). 19 век​</a:t>
            </a:r>
            <a:endParaRPr b="0" lang="ru-RU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 результате оседания суши по поверхностям разломов (гипотеза Обручева). 20 век​</a:t>
            </a:r>
            <a:endParaRPr b="0" lang="ru-RU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Как следствие процессов в мировой рифтовой системе, Байкальский рифт (разлом земной коры).​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0" y="0"/>
            <a:ext cx="1218744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1" name="Рисунок 7" descr="Изображение выглядит как внешний, природа, гора&#10;&#10;Автоматически созданное описание"/>
          <p:cNvPicPr/>
          <p:nvPr/>
        </p:nvPicPr>
        <p:blipFill>
          <a:blip r:embed="rId1"/>
          <a:srcRect l="20586" t="0" r="2539" b="0"/>
          <a:stretch/>
        </p:blipFill>
        <p:spPr>
          <a:xfrm>
            <a:off x="0" y="0"/>
            <a:ext cx="7530120" cy="6856560"/>
          </a:xfrm>
          <a:prstGeom prst="rect">
            <a:avLst/>
          </a:prstGeom>
          <a:ln>
            <a:noFill/>
          </a:ln>
        </p:spPr>
      </p:pic>
      <p:sp>
        <p:nvSpPr>
          <p:cNvPr id="252" name="CustomShape 2"/>
          <p:cNvSpPr/>
          <p:nvPr/>
        </p:nvSpPr>
        <p:spPr>
          <a:xfrm>
            <a:off x="0" y="565200"/>
            <a:ext cx="1132560" cy="62913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CustomShape 3"/>
          <p:cNvSpPr/>
          <p:nvPr/>
        </p:nvSpPr>
        <p:spPr>
          <a:xfrm>
            <a:off x="0" y="0"/>
            <a:ext cx="563760" cy="6856560"/>
          </a:xfrm>
          <a:prstGeom prst="rect">
            <a:avLst/>
          </a:prstGeom>
          <a:gradFill rotWithShape="0">
            <a:gsLst>
              <a:gs pos="0">
                <a:srgbClr val="21b2b8"/>
              </a:gs>
              <a:gs pos="100000">
                <a:srgbClr val="7ab11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CustomShape 4"/>
          <p:cNvSpPr/>
          <p:nvPr/>
        </p:nvSpPr>
        <p:spPr>
          <a:xfrm>
            <a:off x="8018640" y="455400"/>
            <a:ext cx="3682080" cy="154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br/>
            <a:endParaRPr b="0" lang="ru-RU" sz="1800" spc="-1" strike="noStrike">
              <a:latin typeface="Arial"/>
            </a:endParaRPr>
          </a:p>
        </p:txBody>
      </p:sp>
      <p:sp>
        <p:nvSpPr>
          <p:cNvPr id="255" name="CustomShape 5"/>
          <p:cNvSpPr/>
          <p:nvPr/>
        </p:nvSpPr>
        <p:spPr>
          <a:xfrm>
            <a:off x="8018640" y="282960"/>
            <a:ext cx="3682080" cy="580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3000"/>
          </a:bodyPr>
          <a:p>
            <a:pPr marL="228600" indent="-226440">
              <a:lnSpc>
                <a:spcPct val="100000"/>
              </a:lnSpc>
              <a:spcBef>
                <a:spcPts val="1199"/>
              </a:spcBef>
              <a:buClr>
                <a:srgbClr val="21b2b8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В) Основные теории 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происхождения озера    Байкал:</a:t>
            </a:r>
            <a:br/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ru-RU" sz="2800" spc="-1" strike="noStrike">
              <a:latin typeface="Arial"/>
            </a:endParaRPr>
          </a:p>
          <a:p>
            <a:pPr marL="228600" indent="-226440">
              <a:lnSpc>
                <a:spcPct val="100000"/>
              </a:lnSpc>
              <a:spcBef>
                <a:spcPts val="1199"/>
              </a:spcBef>
              <a:buClr>
                <a:srgbClr val="21b2b8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Понять, как образовалось озеро и причины его долголетия пытались понять многие ученые, но в настоящее время являются научно обоснованными несколько научных теорий:</a:t>
            </a:r>
            <a:endParaRPr b="0" lang="ru-RU" sz="1800" spc="-1" strike="noStrike">
              <a:latin typeface="Arial"/>
            </a:endParaRPr>
          </a:p>
          <a:p>
            <a:pPr marL="228600" indent="-226440">
              <a:lnSpc>
                <a:spcPct val="100000"/>
              </a:lnSpc>
              <a:spcBef>
                <a:spcPts val="1199"/>
              </a:spcBef>
              <a:buClr>
                <a:srgbClr val="21b2b8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 </a:t>
            </a:r>
            <a:r>
              <a:rPr b="0" lang="ru-RU" sz="18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Ледниковая</a:t>
            </a:r>
            <a:endParaRPr b="0" lang="ru-RU" sz="1800" spc="-1" strike="noStrike">
              <a:latin typeface="Arial"/>
            </a:endParaRPr>
          </a:p>
          <a:p>
            <a:pPr marL="285840" indent="-283680">
              <a:lnSpc>
                <a:spcPct val="100000"/>
              </a:lnSpc>
              <a:spcBef>
                <a:spcPts val="1199"/>
              </a:spcBef>
              <a:buClr>
                <a:srgbClr val="21b2b8"/>
              </a:buClr>
              <a:buFont typeface="Arial,Sans-Serif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Тектоническая</a:t>
            </a:r>
            <a:endParaRPr b="0" lang="ru-RU" sz="1800" spc="-1" strike="noStrike">
              <a:latin typeface="Arial"/>
            </a:endParaRPr>
          </a:p>
          <a:p>
            <a:pPr marL="285840" indent="-283680">
              <a:lnSpc>
                <a:spcPct val="100000"/>
              </a:lnSpc>
              <a:spcBef>
                <a:spcPts val="1199"/>
              </a:spcBef>
              <a:buClr>
                <a:srgbClr val="21b2b8"/>
              </a:buClr>
              <a:buFont typeface="Arial,Sans-Serif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Вулканическая</a:t>
            </a:r>
            <a:endParaRPr b="0" lang="ru-RU" sz="1800" spc="-1" strike="noStrike">
              <a:latin typeface="Arial"/>
            </a:endParaRPr>
          </a:p>
          <a:p>
            <a:pPr marL="285840" indent="-283680">
              <a:lnSpc>
                <a:spcPct val="100000"/>
              </a:lnSpc>
              <a:spcBef>
                <a:spcPts val="1199"/>
              </a:spcBef>
              <a:buClr>
                <a:srgbClr val="21b2b8"/>
              </a:buClr>
              <a:buFont typeface="Arial,Sans-Serif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Рифтогенез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23a3b"/>
      </a:dk2>
      <a:lt2>
        <a:srgbClr val="e8e2e2"/>
      </a:lt2>
      <a:accent1>
        <a:srgbClr val="21b2b8"/>
      </a:accent1>
      <a:accent2>
        <a:srgbClr val="14b87b"/>
      </a:accent2>
      <a:accent3>
        <a:srgbClr val="21ba41"/>
      </a:accent3>
      <a:accent4>
        <a:srgbClr val="36b814"/>
      </a:accent4>
      <a:accent5>
        <a:srgbClr val="7ab11f"/>
      </a:accent5>
      <a:accent6>
        <a:srgbClr val="aaa412"/>
      </a:accent6>
      <a:hlink>
        <a:srgbClr val="5b8e2f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23a3b"/>
      </a:dk2>
      <a:lt2>
        <a:srgbClr val="e8e2e2"/>
      </a:lt2>
      <a:accent1>
        <a:srgbClr val="21b2b8"/>
      </a:accent1>
      <a:accent2>
        <a:srgbClr val="14b87b"/>
      </a:accent2>
      <a:accent3>
        <a:srgbClr val="21ba41"/>
      </a:accent3>
      <a:accent4>
        <a:srgbClr val="36b814"/>
      </a:accent4>
      <a:accent5>
        <a:srgbClr val="7ab11f"/>
      </a:accent5>
      <a:accent6>
        <a:srgbClr val="aaa412"/>
      </a:accent6>
      <a:hlink>
        <a:srgbClr val="5b8e2f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23a3b"/>
      </a:dk2>
      <a:lt2>
        <a:srgbClr val="e8e2e2"/>
      </a:lt2>
      <a:accent1>
        <a:srgbClr val="21b2b8"/>
      </a:accent1>
      <a:accent2>
        <a:srgbClr val="14b87b"/>
      </a:accent2>
      <a:accent3>
        <a:srgbClr val="21ba41"/>
      </a:accent3>
      <a:accent4>
        <a:srgbClr val="36b814"/>
      </a:accent4>
      <a:accent5>
        <a:srgbClr val="7ab11f"/>
      </a:accent5>
      <a:accent6>
        <a:srgbClr val="aaa412"/>
      </a:accent6>
      <a:hlink>
        <a:srgbClr val="5b8e2f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23a3b"/>
      </a:dk2>
      <a:lt2>
        <a:srgbClr val="e8e2e2"/>
      </a:lt2>
      <a:accent1>
        <a:srgbClr val="21b2b8"/>
      </a:accent1>
      <a:accent2>
        <a:srgbClr val="14b87b"/>
      </a:accent2>
      <a:accent3>
        <a:srgbClr val="21ba41"/>
      </a:accent3>
      <a:accent4>
        <a:srgbClr val="36b814"/>
      </a:accent4>
      <a:accent5>
        <a:srgbClr val="7ab11f"/>
      </a:accent5>
      <a:accent6>
        <a:srgbClr val="aaa412"/>
      </a:accent6>
      <a:hlink>
        <a:srgbClr val="5b8e2f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23a3b"/>
      </a:dk2>
      <a:lt2>
        <a:srgbClr val="e8e2e2"/>
      </a:lt2>
      <a:accent1>
        <a:srgbClr val="21b2b8"/>
      </a:accent1>
      <a:accent2>
        <a:srgbClr val="14b87b"/>
      </a:accent2>
      <a:accent3>
        <a:srgbClr val="21ba41"/>
      </a:accent3>
      <a:accent4>
        <a:srgbClr val="36b814"/>
      </a:accent4>
      <a:accent5>
        <a:srgbClr val="7ab11f"/>
      </a:accent5>
      <a:accent6>
        <a:srgbClr val="aaa412"/>
      </a:accent6>
      <a:hlink>
        <a:srgbClr val="5b8e2f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Application>Document_Manager_Pro/6.3.5.2$Windows_x86 LibreOffice_project/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2022-01-26T15:31:46Z</dcterms:created>
  <dc:creator/>
  <dc:description/>
  <dc:language>ru-RU</dc:language>
  <cp:lastModifiedBy/>
  <dcterms:modified xsi:type="dcterms:W3CDTF">2023-02-27T16:25:56Z</dcterms:modified>
  <cp:revision>338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Notes">
    <vt:i4>0</vt:i4>
  </property>
  <property fmtid="{D5CDD505-2E9C-101B-9397-08002B2CF9AE}" pid="7" name="PresentationFormat">
    <vt:lpwstr>Широкоэкранный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16</vt:i4>
  </property>
</Properties>
</file>