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73" r:id="rId11"/>
    <p:sldId id="268" r:id="rId12"/>
    <p:sldId id="267" r:id="rId13"/>
    <p:sldId id="279" r:id="rId14"/>
    <p:sldId id="284" r:id="rId15"/>
    <p:sldId id="275" r:id="rId16"/>
    <p:sldId id="276" r:id="rId17"/>
    <p:sldId id="281" r:id="rId18"/>
    <p:sldId id="277" r:id="rId19"/>
    <p:sldId id="282" r:id="rId20"/>
    <p:sldId id="280" r:id="rId21"/>
    <p:sldId id="283" r:id="rId22"/>
    <p:sldId id="285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99A600-EAE1-4057-8229-F47B65738D3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D9697-918C-4062-99C7-D048972EFFBC}">
      <dgm:prSet phldrT="[Текст]"/>
      <dgm:spPr/>
      <dgm:t>
        <a:bodyPr/>
        <a:lstStyle/>
        <a:p>
          <a:r>
            <a:rPr lang="ru-RU" dirty="0" smtClean="0"/>
            <a:t>как влияет процесс рафинации на показатели масла;</a:t>
          </a:r>
          <a:endParaRPr lang="ru-RU" dirty="0"/>
        </a:p>
      </dgm:t>
    </dgm:pt>
    <dgm:pt modelId="{F862D927-AA7F-4400-A561-4AEC1F78B898}" type="parTrans" cxnId="{620CF65B-10A4-45BE-AE69-4CD5D1B9E157}">
      <dgm:prSet/>
      <dgm:spPr/>
      <dgm:t>
        <a:bodyPr/>
        <a:lstStyle/>
        <a:p>
          <a:endParaRPr lang="ru-RU"/>
        </a:p>
      </dgm:t>
    </dgm:pt>
    <dgm:pt modelId="{C7F8806B-388A-407B-A970-E5F36BE82D82}" type="sibTrans" cxnId="{620CF65B-10A4-45BE-AE69-4CD5D1B9E157}">
      <dgm:prSet/>
      <dgm:spPr/>
      <dgm:t>
        <a:bodyPr/>
        <a:lstStyle/>
        <a:p>
          <a:endParaRPr lang="ru-RU"/>
        </a:p>
      </dgm:t>
    </dgm:pt>
    <dgm:pt modelId="{20360DDA-F7D9-4387-BF15-F3495E8E2412}">
      <dgm:prSet/>
      <dgm:spPr/>
      <dgm:t>
        <a:bodyPr/>
        <a:lstStyle/>
        <a:p>
          <a:r>
            <a:rPr lang="ru-RU" dirty="0" smtClean="0"/>
            <a:t>какие витамины содержатся в масле;</a:t>
          </a:r>
          <a:endParaRPr lang="ru-RU" dirty="0"/>
        </a:p>
      </dgm:t>
    </dgm:pt>
    <dgm:pt modelId="{C1064CE0-E953-4A32-B1BE-1C79C3DA93C2}" type="parTrans" cxnId="{79E1CB81-671F-40D6-83F8-DD0F8CD8F013}">
      <dgm:prSet/>
      <dgm:spPr/>
      <dgm:t>
        <a:bodyPr/>
        <a:lstStyle/>
        <a:p>
          <a:endParaRPr lang="ru-RU"/>
        </a:p>
      </dgm:t>
    </dgm:pt>
    <dgm:pt modelId="{74011B70-19A0-454E-8D0B-4BC40728762C}" type="sibTrans" cxnId="{79E1CB81-671F-40D6-83F8-DD0F8CD8F013}">
      <dgm:prSet/>
      <dgm:spPr/>
      <dgm:t>
        <a:bodyPr/>
        <a:lstStyle/>
        <a:p>
          <a:endParaRPr lang="ru-RU"/>
        </a:p>
      </dgm:t>
    </dgm:pt>
    <dgm:pt modelId="{08585473-A34F-4252-8852-262CD26520CF}">
      <dgm:prSet/>
      <dgm:spPr/>
      <dgm:t>
        <a:bodyPr/>
        <a:lstStyle/>
        <a:p>
          <a:r>
            <a:rPr lang="ru-RU" dirty="0" smtClean="0"/>
            <a:t>какую пользу получает человеческий организм при его употреблении.;</a:t>
          </a:r>
          <a:endParaRPr lang="ru-RU" dirty="0"/>
        </a:p>
      </dgm:t>
    </dgm:pt>
    <dgm:pt modelId="{5AB724F1-2795-4CF0-B6F9-F841F08CE368}" type="parTrans" cxnId="{7573A6A3-D67D-4ED5-B335-9388A4C05776}">
      <dgm:prSet/>
      <dgm:spPr/>
      <dgm:t>
        <a:bodyPr/>
        <a:lstStyle/>
        <a:p>
          <a:endParaRPr lang="ru-RU"/>
        </a:p>
      </dgm:t>
    </dgm:pt>
    <dgm:pt modelId="{39C461B0-6734-4A09-BCFC-E8926DDEF72C}" type="sibTrans" cxnId="{7573A6A3-D67D-4ED5-B335-9388A4C05776}">
      <dgm:prSet/>
      <dgm:spPr/>
      <dgm:t>
        <a:bodyPr/>
        <a:lstStyle/>
        <a:p>
          <a:endParaRPr lang="ru-RU"/>
        </a:p>
      </dgm:t>
    </dgm:pt>
    <dgm:pt modelId="{76C0AD4B-26D8-4F7F-8CF8-31DF67346E06}" type="pres">
      <dgm:prSet presAssocID="{7999A600-EAE1-4057-8229-F47B65738D3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2ABCBC-FE25-4BF7-B605-1C1C739FB7A4}" type="pres">
      <dgm:prSet presAssocID="{08585473-A34F-4252-8852-262CD26520CF}" presName="parentLin" presStyleCnt="0"/>
      <dgm:spPr/>
    </dgm:pt>
    <dgm:pt modelId="{E58E96B4-FB7A-4526-B144-40190EA48392}" type="pres">
      <dgm:prSet presAssocID="{08585473-A34F-4252-8852-262CD26520C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3F2141-04E7-4477-B59D-838268FA3100}" type="pres">
      <dgm:prSet presAssocID="{08585473-A34F-4252-8852-262CD26520C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9E27C-FC0F-45B1-8C19-E62631D03A20}" type="pres">
      <dgm:prSet presAssocID="{08585473-A34F-4252-8852-262CD26520CF}" presName="negativeSpace" presStyleCnt="0"/>
      <dgm:spPr/>
    </dgm:pt>
    <dgm:pt modelId="{2ADFF7E0-9F41-4A0A-967E-504DBC5C2ED7}" type="pres">
      <dgm:prSet presAssocID="{08585473-A34F-4252-8852-262CD26520CF}" presName="childText" presStyleLbl="conFgAcc1" presStyleIdx="0" presStyleCnt="3">
        <dgm:presLayoutVars>
          <dgm:bulletEnabled val="1"/>
        </dgm:presLayoutVars>
      </dgm:prSet>
      <dgm:spPr/>
    </dgm:pt>
    <dgm:pt modelId="{E406124C-BF52-41DE-ACD3-26C58692D54C}" type="pres">
      <dgm:prSet presAssocID="{39C461B0-6734-4A09-BCFC-E8926DDEF72C}" presName="spaceBetweenRectangles" presStyleCnt="0"/>
      <dgm:spPr/>
    </dgm:pt>
    <dgm:pt modelId="{EFDC8C60-3A98-4AA6-B9E7-CFCB1992F54C}" type="pres">
      <dgm:prSet presAssocID="{20360DDA-F7D9-4387-BF15-F3495E8E2412}" presName="parentLin" presStyleCnt="0"/>
      <dgm:spPr/>
    </dgm:pt>
    <dgm:pt modelId="{C4F89142-E407-4CBA-B5BA-7437C42DFE94}" type="pres">
      <dgm:prSet presAssocID="{20360DDA-F7D9-4387-BF15-F3495E8E241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EAB559C-8573-4051-A83B-83AF58BB6A5B}" type="pres">
      <dgm:prSet presAssocID="{20360DDA-F7D9-4387-BF15-F3495E8E241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FE8E8-4B27-44B4-B880-695EE7A7FDA9}" type="pres">
      <dgm:prSet presAssocID="{20360DDA-F7D9-4387-BF15-F3495E8E2412}" presName="negativeSpace" presStyleCnt="0"/>
      <dgm:spPr/>
    </dgm:pt>
    <dgm:pt modelId="{912B9939-11A0-426B-A4A5-CBE118AB5CD2}" type="pres">
      <dgm:prSet presAssocID="{20360DDA-F7D9-4387-BF15-F3495E8E2412}" presName="childText" presStyleLbl="conFgAcc1" presStyleIdx="1" presStyleCnt="3">
        <dgm:presLayoutVars>
          <dgm:bulletEnabled val="1"/>
        </dgm:presLayoutVars>
      </dgm:prSet>
      <dgm:spPr/>
    </dgm:pt>
    <dgm:pt modelId="{962CDF04-62F1-4633-843E-07A3A23B848B}" type="pres">
      <dgm:prSet presAssocID="{74011B70-19A0-454E-8D0B-4BC40728762C}" presName="spaceBetweenRectangles" presStyleCnt="0"/>
      <dgm:spPr/>
    </dgm:pt>
    <dgm:pt modelId="{C718F9D0-6126-4E02-805E-F97770CDF6C1}" type="pres">
      <dgm:prSet presAssocID="{598D9697-918C-4062-99C7-D048972EFFBC}" presName="parentLin" presStyleCnt="0"/>
      <dgm:spPr/>
    </dgm:pt>
    <dgm:pt modelId="{63935B6D-6FE7-4E05-B910-2ED631028D8B}" type="pres">
      <dgm:prSet presAssocID="{598D9697-918C-4062-99C7-D048972EFFB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3009BFD-1AAD-451A-98E1-7760E5091A63}" type="pres">
      <dgm:prSet presAssocID="{598D9697-918C-4062-99C7-D048972EFFB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B9D00-114B-4ADE-A097-26C3AD9AFA2D}" type="pres">
      <dgm:prSet presAssocID="{598D9697-918C-4062-99C7-D048972EFFBC}" presName="negativeSpace" presStyleCnt="0"/>
      <dgm:spPr/>
    </dgm:pt>
    <dgm:pt modelId="{051D0D0B-A753-4B70-BD7E-ED3DF1FA813A}" type="pres">
      <dgm:prSet presAssocID="{598D9697-918C-4062-99C7-D048972EFFB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573A6A3-D67D-4ED5-B335-9388A4C05776}" srcId="{7999A600-EAE1-4057-8229-F47B65738D39}" destId="{08585473-A34F-4252-8852-262CD26520CF}" srcOrd="0" destOrd="0" parTransId="{5AB724F1-2795-4CF0-B6F9-F841F08CE368}" sibTransId="{39C461B0-6734-4A09-BCFC-E8926DDEF72C}"/>
    <dgm:cxn modelId="{36968C57-6247-424E-BA1B-1B61CBAC7486}" type="presOf" srcId="{598D9697-918C-4062-99C7-D048972EFFBC}" destId="{23009BFD-1AAD-451A-98E1-7760E5091A63}" srcOrd="1" destOrd="0" presId="urn:microsoft.com/office/officeart/2005/8/layout/list1"/>
    <dgm:cxn modelId="{620CF65B-10A4-45BE-AE69-4CD5D1B9E157}" srcId="{7999A600-EAE1-4057-8229-F47B65738D39}" destId="{598D9697-918C-4062-99C7-D048972EFFBC}" srcOrd="2" destOrd="0" parTransId="{F862D927-AA7F-4400-A561-4AEC1F78B898}" sibTransId="{C7F8806B-388A-407B-A970-E5F36BE82D82}"/>
    <dgm:cxn modelId="{C3EFB8DF-4A6B-4A94-94DC-5F105F95B353}" type="presOf" srcId="{7999A600-EAE1-4057-8229-F47B65738D39}" destId="{76C0AD4B-26D8-4F7F-8CF8-31DF67346E06}" srcOrd="0" destOrd="0" presId="urn:microsoft.com/office/officeart/2005/8/layout/list1"/>
    <dgm:cxn modelId="{B9211024-0E10-43C7-B9DF-5AAA518A806B}" type="presOf" srcId="{08585473-A34F-4252-8852-262CD26520CF}" destId="{C23F2141-04E7-4477-B59D-838268FA3100}" srcOrd="1" destOrd="0" presId="urn:microsoft.com/office/officeart/2005/8/layout/list1"/>
    <dgm:cxn modelId="{68552DB8-600B-4FF0-B5CE-CD6351BF69F2}" type="presOf" srcId="{08585473-A34F-4252-8852-262CD26520CF}" destId="{E58E96B4-FB7A-4526-B144-40190EA48392}" srcOrd="0" destOrd="0" presId="urn:microsoft.com/office/officeart/2005/8/layout/list1"/>
    <dgm:cxn modelId="{9A9124F1-8A04-44BD-9DFA-937F34FD1FAC}" type="presOf" srcId="{20360DDA-F7D9-4387-BF15-F3495E8E2412}" destId="{C4F89142-E407-4CBA-B5BA-7437C42DFE94}" srcOrd="0" destOrd="0" presId="urn:microsoft.com/office/officeart/2005/8/layout/list1"/>
    <dgm:cxn modelId="{94937D95-BBE5-4996-92DB-7D9F03548FA5}" type="presOf" srcId="{598D9697-918C-4062-99C7-D048972EFFBC}" destId="{63935B6D-6FE7-4E05-B910-2ED631028D8B}" srcOrd="0" destOrd="0" presId="urn:microsoft.com/office/officeart/2005/8/layout/list1"/>
    <dgm:cxn modelId="{3CD33EE5-3B6B-4C9D-B5EE-4D53D6430D26}" type="presOf" srcId="{20360DDA-F7D9-4387-BF15-F3495E8E2412}" destId="{EEAB559C-8573-4051-A83B-83AF58BB6A5B}" srcOrd="1" destOrd="0" presId="urn:microsoft.com/office/officeart/2005/8/layout/list1"/>
    <dgm:cxn modelId="{79E1CB81-671F-40D6-83F8-DD0F8CD8F013}" srcId="{7999A600-EAE1-4057-8229-F47B65738D39}" destId="{20360DDA-F7D9-4387-BF15-F3495E8E2412}" srcOrd="1" destOrd="0" parTransId="{C1064CE0-E953-4A32-B1BE-1C79C3DA93C2}" sibTransId="{74011B70-19A0-454E-8D0B-4BC40728762C}"/>
    <dgm:cxn modelId="{C47C9DC2-AEBA-4A07-B373-09792407089C}" type="presParOf" srcId="{76C0AD4B-26D8-4F7F-8CF8-31DF67346E06}" destId="{902ABCBC-FE25-4BF7-B605-1C1C739FB7A4}" srcOrd="0" destOrd="0" presId="urn:microsoft.com/office/officeart/2005/8/layout/list1"/>
    <dgm:cxn modelId="{404B90A8-08B7-4CB5-B108-3B6FEAAB83EF}" type="presParOf" srcId="{902ABCBC-FE25-4BF7-B605-1C1C739FB7A4}" destId="{E58E96B4-FB7A-4526-B144-40190EA48392}" srcOrd="0" destOrd="0" presId="urn:microsoft.com/office/officeart/2005/8/layout/list1"/>
    <dgm:cxn modelId="{0BFE15E5-AF62-4FBB-B2FF-EE499140BAF1}" type="presParOf" srcId="{902ABCBC-FE25-4BF7-B605-1C1C739FB7A4}" destId="{C23F2141-04E7-4477-B59D-838268FA3100}" srcOrd="1" destOrd="0" presId="urn:microsoft.com/office/officeart/2005/8/layout/list1"/>
    <dgm:cxn modelId="{BA97950F-2981-4049-8517-F2635A84945E}" type="presParOf" srcId="{76C0AD4B-26D8-4F7F-8CF8-31DF67346E06}" destId="{5419E27C-FC0F-45B1-8C19-E62631D03A20}" srcOrd="1" destOrd="0" presId="urn:microsoft.com/office/officeart/2005/8/layout/list1"/>
    <dgm:cxn modelId="{4E31A716-B106-49B3-AAD0-79C162D31293}" type="presParOf" srcId="{76C0AD4B-26D8-4F7F-8CF8-31DF67346E06}" destId="{2ADFF7E0-9F41-4A0A-967E-504DBC5C2ED7}" srcOrd="2" destOrd="0" presId="urn:microsoft.com/office/officeart/2005/8/layout/list1"/>
    <dgm:cxn modelId="{5B8101F3-DE41-4AAB-AFBD-5126718106C4}" type="presParOf" srcId="{76C0AD4B-26D8-4F7F-8CF8-31DF67346E06}" destId="{E406124C-BF52-41DE-ACD3-26C58692D54C}" srcOrd="3" destOrd="0" presId="urn:microsoft.com/office/officeart/2005/8/layout/list1"/>
    <dgm:cxn modelId="{52B9C1F6-CE8D-46BB-91BE-D61CC918F720}" type="presParOf" srcId="{76C0AD4B-26D8-4F7F-8CF8-31DF67346E06}" destId="{EFDC8C60-3A98-4AA6-B9E7-CFCB1992F54C}" srcOrd="4" destOrd="0" presId="urn:microsoft.com/office/officeart/2005/8/layout/list1"/>
    <dgm:cxn modelId="{86D1D6E5-8D23-4115-B113-EAE0D31E2FD3}" type="presParOf" srcId="{EFDC8C60-3A98-4AA6-B9E7-CFCB1992F54C}" destId="{C4F89142-E407-4CBA-B5BA-7437C42DFE94}" srcOrd="0" destOrd="0" presId="urn:microsoft.com/office/officeart/2005/8/layout/list1"/>
    <dgm:cxn modelId="{E90147E8-EE06-4D9E-A4A9-2DAD0551E4D3}" type="presParOf" srcId="{EFDC8C60-3A98-4AA6-B9E7-CFCB1992F54C}" destId="{EEAB559C-8573-4051-A83B-83AF58BB6A5B}" srcOrd="1" destOrd="0" presId="urn:microsoft.com/office/officeart/2005/8/layout/list1"/>
    <dgm:cxn modelId="{D581E9F1-836A-4FEC-831B-E543BE437A73}" type="presParOf" srcId="{76C0AD4B-26D8-4F7F-8CF8-31DF67346E06}" destId="{252FE8E8-4B27-44B4-B880-695EE7A7FDA9}" srcOrd="5" destOrd="0" presId="urn:microsoft.com/office/officeart/2005/8/layout/list1"/>
    <dgm:cxn modelId="{F74FDC8E-158A-4C61-B8B6-FFF34611A2B0}" type="presParOf" srcId="{76C0AD4B-26D8-4F7F-8CF8-31DF67346E06}" destId="{912B9939-11A0-426B-A4A5-CBE118AB5CD2}" srcOrd="6" destOrd="0" presId="urn:microsoft.com/office/officeart/2005/8/layout/list1"/>
    <dgm:cxn modelId="{636A4E29-6C42-4048-A190-6F840CE4AA8C}" type="presParOf" srcId="{76C0AD4B-26D8-4F7F-8CF8-31DF67346E06}" destId="{962CDF04-62F1-4633-843E-07A3A23B848B}" srcOrd="7" destOrd="0" presId="urn:microsoft.com/office/officeart/2005/8/layout/list1"/>
    <dgm:cxn modelId="{E711E764-F1F1-4C6F-8DED-6A0EE874C627}" type="presParOf" srcId="{76C0AD4B-26D8-4F7F-8CF8-31DF67346E06}" destId="{C718F9D0-6126-4E02-805E-F97770CDF6C1}" srcOrd="8" destOrd="0" presId="urn:microsoft.com/office/officeart/2005/8/layout/list1"/>
    <dgm:cxn modelId="{93E13C19-F137-4301-B934-484CFFFAADF7}" type="presParOf" srcId="{C718F9D0-6126-4E02-805E-F97770CDF6C1}" destId="{63935B6D-6FE7-4E05-B910-2ED631028D8B}" srcOrd="0" destOrd="0" presId="urn:microsoft.com/office/officeart/2005/8/layout/list1"/>
    <dgm:cxn modelId="{814C87F9-D2D3-4264-BEB2-2CF7F0EFA35D}" type="presParOf" srcId="{C718F9D0-6126-4E02-805E-F97770CDF6C1}" destId="{23009BFD-1AAD-451A-98E1-7760E5091A63}" srcOrd="1" destOrd="0" presId="urn:microsoft.com/office/officeart/2005/8/layout/list1"/>
    <dgm:cxn modelId="{9F36AC79-B4B0-496D-8B39-78186B2E5100}" type="presParOf" srcId="{76C0AD4B-26D8-4F7F-8CF8-31DF67346E06}" destId="{C6BB9D00-114B-4ADE-A097-26C3AD9AFA2D}" srcOrd="9" destOrd="0" presId="urn:microsoft.com/office/officeart/2005/8/layout/list1"/>
    <dgm:cxn modelId="{3D2E6A30-BE24-469B-B6B4-B98032F442BC}" type="presParOf" srcId="{76C0AD4B-26D8-4F7F-8CF8-31DF67346E06}" destId="{051D0D0B-A753-4B70-BD7E-ED3DF1FA813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2B47FB-3B7D-4F4E-9205-284A16416F9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F9282E-B470-4FEC-8E56-15B16AC46BF8}">
      <dgm:prSet/>
      <dgm:spPr/>
      <dgm:t>
        <a:bodyPr/>
        <a:lstStyle/>
        <a:p>
          <a:pPr algn="l" rtl="0"/>
          <a:r>
            <a:rPr lang="ru-RU" dirty="0" smtClean="0"/>
            <a:t>-исследовать состав рафинированного и нерафинированного подсолнечного масла; </a:t>
          </a:r>
        </a:p>
        <a:p>
          <a:pPr algn="l" rtl="0"/>
          <a:r>
            <a:rPr lang="ru-RU" dirty="0" smtClean="0"/>
            <a:t>-выявить, влияет ли процесс рафинации на содержание витаминов;</a:t>
          </a:r>
        </a:p>
        <a:p>
          <a:pPr algn="l" rtl="0"/>
          <a:r>
            <a:rPr lang="ru-RU" dirty="0" smtClean="0"/>
            <a:t>-выяснить, какой вид масла полезнее для организма человека.</a:t>
          </a:r>
          <a:endParaRPr lang="ru-RU" dirty="0"/>
        </a:p>
      </dgm:t>
    </dgm:pt>
    <dgm:pt modelId="{2060367B-D843-43E9-883D-84414DC13E44}" type="parTrans" cxnId="{FC3B0F02-02A5-4C3F-9FDC-2BFC2375BFC4}">
      <dgm:prSet/>
      <dgm:spPr/>
      <dgm:t>
        <a:bodyPr/>
        <a:lstStyle/>
        <a:p>
          <a:endParaRPr lang="ru-RU"/>
        </a:p>
      </dgm:t>
    </dgm:pt>
    <dgm:pt modelId="{7DF1E1FC-3AF4-4025-8F2D-B8630733CC55}" type="sibTrans" cxnId="{FC3B0F02-02A5-4C3F-9FDC-2BFC2375BFC4}">
      <dgm:prSet/>
      <dgm:spPr/>
      <dgm:t>
        <a:bodyPr/>
        <a:lstStyle/>
        <a:p>
          <a:endParaRPr lang="ru-RU"/>
        </a:p>
      </dgm:t>
    </dgm:pt>
    <dgm:pt modelId="{50619508-699C-4C64-8CBA-240BD1E5975D}" type="pres">
      <dgm:prSet presAssocID="{AD2B47FB-3B7D-4F4E-9205-284A16416F9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4E5B55A-A6C7-4C95-BD18-2691D292369B}" type="pres">
      <dgm:prSet presAssocID="{AD2B47FB-3B7D-4F4E-9205-284A16416F9E}" presName="pyramid" presStyleLbl="node1" presStyleIdx="0" presStyleCnt="1" custLinFactNeighborX="54382" custLinFactNeighborY="17718"/>
      <dgm:spPr/>
    </dgm:pt>
    <dgm:pt modelId="{D0390016-D031-4E8F-89A0-F03C564D05DD}" type="pres">
      <dgm:prSet presAssocID="{AD2B47FB-3B7D-4F4E-9205-284A16416F9E}" presName="theList" presStyleCnt="0"/>
      <dgm:spPr/>
    </dgm:pt>
    <dgm:pt modelId="{40BF6CB0-62CF-432B-8907-C7CDC7AF101B}" type="pres">
      <dgm:prSet presAssocID="{33F9282E-B470-4FEC-8E56-15B16AC46BF8}" presName="aNode" presStyleLbl="fgAcc1" presStyleIdx="0" presStyleCnt="1" custScaleX="200517" custScaleY="74831" custLinFactY="-9687" custLinFactNeighborX="-7736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6EC3A-5F72-4DF7-9709-01AAC3263BF5}" type="pres">
      <dgm:prSet presAssocID="{33F9282E-B470-4FEC-8E56-15B16AC46BF8}" presName="aSpace" presStyleCnt="0"/>
      <dgm:spPr/>
    </dgm:pt>
  </dgm:ptLst>
  <dgm:cxnLst>
    <dgm:cxn modelId="{027A1801-7D44-4481-8CD6-2B91D8A13765}" type="presOf" srcId="{33F9282E-B470-4FEC-8E56-15B16AC46BF8}" destId="{40BF6CB0-62CF-432B-8907-C7CDC7AF101B}" srcOrd="0" destOrd="0" presId="urn:microsoft.com/office/officeart/2005/8/layout/pyramid2"/>
    <dgm:cxn modelId="{5CA09EFC-F8A4-434F-9DF4-FD73A9E18E2F}" type="presOf" srcId="{AD2B47FB-3B7D-4F4E-9205-284A16416F9E}" destId="{50619508-699C-4C64-8CBA-240BD1E5975D}" srcOrd="0" destOrd="0" presId="urn:microsoft.com/office/officeart/2005/8/layout/pyramid2"/>
    <dgm:cxn modelId="{FC3B0F02-02A5-4C3F-9FDC-2BFC2375BFC4}" srcId="{AD2B47FB-3B7D-4F4E-9205-284A16416F9E}" destId="{33F9282E-B470-4FEC-8E56-15B16AC46BF8}" srcOrd="0" destOrd="0" parTransId="{2060367B-D843-43E9-883D-84414DC13E44}" sibTransId="{7DF1E1FC-3AF4-4025-8F2D-B8630733CC55}"/>
    <dgm:cxn modelId="{9E722B84-0D8B-4BFF-8365-54E74CDFFA38}" type="presParOf" srcId="{50619508-699C-4C64-8CBA-240BD1E5975D}" destId="{14E5B55A-A6C7-4C95-BD18-2691D292369B}" srcOrd="0" destOrd="0" presId="urn:microsoft.com/office/officeart/2005/8/layout/pyramid2"/>
    <dgm:cxn modelId="{272338E4-7D3E-4F61-905D-0ACBF15D2FD6}" type="presParOf" srcId="{50619508-699C-4C64-8CBA-240BD1E5975D}" destId="{D0390016-D031-4E8F-89A0-F03C564D05DD}" srcOrd="1" destOrd="0" presId="urn:microsoft.com/office/officeart/2005/8/layout/pyramid2"/>
    <dgm:cxn modelId="{2C64BE4F-5F39-4940-815C-5F09C95618B8}" type="presParOf" srcId="{D0390016-D031-4E8F-89A0-F03C564D05DD}" destId="{40BF6CB0-62CF-432B-8907-C7CDC7AF101B}" srcOrd="0" destOrd="0" presId="urn:microsoft.com/office/officeart/2005/8/layout/pyramid2"/>
    <dgm:cxn modelId="{2992DBAC-05E0-4022-B26A-F3690902225E}" type="presParOf" srcId="{D0390016-D031-4E8F-89A0-F03C564D05DD}" destId="{1926EC3A-5F72-4DF7-9709-01AAC3263BF5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728812-3F17-4D67-ADC0-F2391AEB2D4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10F7C9-7798-4AAF-B2F8-B6ABD7D13C4C}">
      <dgm:prSet custT="1"/>
      <dgm:spPr/>
      <dgm:t>
        <a:bodyPr vert="horz" anchor="ctr"/>
        <a:lstStyle/>
        <a:p>
          <a:pPr algn="l" rtl="0"/>
          <a:r>
            <a:rPr lang="ru-RU" sz="1400" dirty="0" smtClean="0"/>
            <a:t>Изучить литературу по данной теме</a:t>
          </a:r>
          <a:endParaRPr lang="ru-RU" sz="1400" b="1" dirty="0"/>
        </a:p>
      </dgm:t>
    </dgm:pt>
    <dgm:pt modelId="{41285A3D-0EC4-4BF3-8BFD-B64CF9AC041B}" type="parTrans" cxnId="{FCD1E0B9-E33F-470A-A1CA-4E7104903194}">
      <dgm:prSet/>
      <dgm:spPr/>
      <dgm:t>
        <a:bodyPr/>
        <a:lstStyle/>
        <a:p>
          <a:pPr algn="just"/>
          <a:endParaRPr lang="ru-RU" sz="1800"/>
        </a:p>
      </dgm:t>
    </dgm:pt>
    <dgm:pt modelId="{F6ED391A-0B9F-4F56-A969-58451FF46056}" type="sibTrans" cxnId="{FCD1E0B9-E33F-470A-A1CA-4E7104903194}">
      <dgm:prSet/>
      <dgm:spPr/>
      <dgm:t>
        <a:bodyPr/>
        <a:lstStyle/>
        <a:p>
          <a:pPr algn="just"/>
          <a:endParaRPr lang="ru-RU" sz="1800"/>
        </a:p>
      </dgm:t>
    </dgm:pt>
    <dgm:pt modelId="{7A154CB0-D7A2-48FB-B836-E626834A1543}">
      <dgm:prSet custT="1"/>
      <dgm:spPr/>
      <dgm:t>
        <a:bodyPr vert="horz" anchor="ctr"/>
        <a:lstStyle/>
        <a:p>
          <a:pPr algn="l" rtl="0"/>
          <a:r>
            <a:rPr lang="ru-RU" sz="1400" dirty="0" smtClean="0"/>
            <a:t>Сделать выводы о питательной ценности различных видов подсолнечного масла</a:t>
          </a:r>
          <a:endParaRPr lang="ru-RU" sz="1400" b="1" dirty="0"/>
        </a:p>
      </dgm:t>
    </dgm:pt>
    <dgm:pt modelId="{FD273EE2-DB64-4551-A66C-CAC08F3E855F}" type="parTrans" cxnId="{3B4CE587-E7BF-44D6-9699-7D5FA8A0BBAB}">
      <dgm:prSet/>
      <dgm:spPr/>
      <dgm:t>
        <a:bodyPr/>
        <a:lstStyle/>
        <a:p>
          <a:pPr algn="just"/>
          <a:endParaRPr lang="ru-RU" sz="1800"/>
        </a:p>
      </dgm:t>
    </dgm:pt>
    <dgm:pt modelId="{05D4973A-2A5D-4B8D-9D58-41E2055D1B6B}" type="sibTrans" cxnId="{3B4CE587-E7BF-44D6-9699-7D5FA8A0BBAB}">
      <dgm:prSet/>
      <dgm:spPr/>
      <dgm:t>
        <a:bodyPr/>
        <a:lstStyle/>
        <a:p>
          <a:pPr algn="just"/>
          <a:endParaRPr lang="ru-RU" sz="1800"/>
        </a:p>
      </dgm:t>
    </dgm:pt>
    <dgm:pt modelId="{3F9BE6CF-D938-4D91-82A3-7F2B2639F08C}">
      <dgm:prSet custT="1"/>
      <dgm:spPr/>
      <dgm:t>
        <a:bodyPr vert="horz" anchor="ctr"/>
        <a:lstStyle/>
        <a:p>
          <a:pPr algn="l" rtl="0"/>
          <a:r>
            <a:rPr lang="ru-RU" sz="1400" dirty="0" smtClean="0"/>
            <a:t>Исследовать виды подсолнечного масла на предмет содержания жирорастворимых витаминов </a:t>
          </a:r>
          <a:endParaRPr lang="ru-RU" sz="1400" b="1" dirty="0"/>
        </a:p>
      </dgm:t>
    </dgm:pt>
    <dgm:pt modelId="{D48211A1-44B2-4C37-854B-8021B2295B7A}" type="parTrans" cxnId="{32C79DB6-3166-4F2E-9EF4-2C1811D77FDD}">
      <dgm:prSet/>
      <dgm:spPr/>
      <dgm:t>
        <a:bodyPr/>
        <a:lstStyle/>
        <a:p>
          <a:pPr algn="just"/>
          <a:endParaRPr lang="ru-RU" sz="1800"/>
        </a:p>
      </dgm:t>
    </dgm:pt>
    <dgm:pt modelId="{E1578BC7-E5C0-43F3-AAD3-643E6537E1C8}" type="sibTrans" cxnId="{32C79DB6-3166-4F2E-9EF4-2C1811D77FDD}">
      <dgm:prSet/>
      <dgm:spPr/>
      <dgm:t>
        <a:bodyPr/>
        <a:lstStyle/>
        <a:p>
          <a:pPr algn="just"/>
          <a:endParaRPr lang="ru-RU" sz="1800"/>
        </a:p>
      </dgm:t>
    </dgm:pt>
    <dgm:pt modelId="{7B1AB9BE-3901-4383-AB9B-591CC369EBB3}">
      <dgm:prSet custT="1"/>
      <dgm:spPr/>
      <dgm:t>
        <a:bodyPr vert="horz" anchor="ctr"/>
        <a:lstStyle/>
        <a:p>
          <a:pPr algn="l" rtl="0"/>
          <a:r>
            <a:rPr lang="ru-RU" sz="1400" dirty="0" smtClean="0"/>
            <a:t>Дать рекомендации по употреблению в пищу подсолнечного масла</a:t>
          </a:r>
          <a:endParaRPr lang="ru-RU" sz="1400" b="1" dirty="0">
            <a:solidFill>
              <a:srgbClr val="FF0000"/>
            </a:solidFill>
          </a:endParaRPr>
        </a:p>
      </dgm:t>
    </dgm:pt>
    <dgm:pt modelId="{CFD8F1B9-1491-4EB5-BDE0-388002CD4100}" type="parTrans" cxnId="{008FE83E-E3C4-4A09-A5CF-A19E65EB310B}">
      <dgm:prSet/>
      <dgm:spPr/>
      <dgm:t>
        <a:bodyPr/>
        <a:lstStyle/>
        <a:p>
          <a:pPr algn="just"/>
          <a:endParaRPr lang="ru-RU" sz="1800"/>
        </a:p>
      </dgm:t>
    </dgm:pt>
    <dgm:pt modelId="{3DF4C7C4-5111-4500-91B6-451A2672E5CD}" type="sibTrans" cxnId="{008FE83E-E3C4-4A09-A5CF-A19E65EB310B}">
      <dgm:prSet/>
      <dgm:spPr/>
      <dgm:t>
        <a:bodyPr/>
        <a:lstStyle/>
        <a:p>
          <a:pPr algn="just"/>
          <a:endParaRPr lang="ru-RU" sz="1800"/>
        </a:p>
      </dgm:t>
    </dgm:pt>
    <dgm:pt modelId="{B2A53B6E-EAB1-4800-9027-74F7949417EC}">
      <dgm:prSet custT="1"/>
      <dgm:spPr/>
      <dgm:t>
        <a:bodyPr vert="horz" anchor="ctr"/>
        <a:lstStyle/>
        <a:p>
          <a:pPr algn="l" rtl="0"/>
          <a:endParaRPr lang="ru-RU" sz="1400" b="1" dirty="0">
            <a:solidFill>
              <a:srgbClr val="FF0000"/>
            </a:solidFill>
          </a:endParaRPr>
        </a:p>
      </dgm:t>
    </dgm:pt>
    <dgm:pt modelId="{39A2D1B4-7A42-4FFA-A471-B78AD2F07439}" type="parTrans" cxnId="{F0F02633-F6C1-49F1-97A9-A196E6860318}">
      <dgm:prSet/>
      <dgm:spPr/>
      <dgm:t>
        <a:bodyPr/>
        <a:lstStyle/>
        <a:p>
          <a:pPr algn="just"/>
          <a:endParaRPr lang="ru-RU" sz="1800"/>
        </a:p>
      </dgm:t>
    </dgm:pt>
    <dgm:pt modelId="{DC1C9DB2-DF1C-440D-9A33-3E06F44690D3}" type="sibTrans" cxnId="{F0F02633-F6C1-49F1-97A9-A196E6860318}">
      <dgm:prSet/>
      <dgm:spPr/>
      <dgm:t>
        <a:bodyPr/>
        <a:lstStyle/>
        <a:p>
          <a:pPr algn="just"/>
          <a:endParaRPr lang="ru-RU" sz="1800"/>
        </a:p>
      </dgm:t>
    </dgm:pt>
    <dgm:pt modelId="{0D7EA861-0D9E-4F88-BB24-37F7E7228BDE}" type="pres">
      <dgm:prSet presAssocID="{A6728812-3F17-4D67-ADC0-F2391AEB2D4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029FFF-2910-4ECE-ACE0-CECF64F512F1}" type="pres">
      <dgm:prSet presAssocID="{A6728812-3F17-4D67-ADC0-F2391AEB2D49}" presName="arrow" presStyleLbl="bgShp" presStyleIdx="0" presStyleCnt="1" custLinFactNeighborY="949"/>
      <dgm:spPr/>
    </dgm:pt>
    <dgm:pt modelId="{6F17F08A-811A-4E7E-8194-9E0BCF493758}" type="pres">
      <dgm:prSet presAssocID="{A6728812-3F17-4D67-ADC0-F2391AEB2D49}" presName="points" presStyleCnt="0"/>
      <dgm:spPr/>
    </dgm:pt>
    <dgm:pt modelId="{EAC919EB-9139-44B2-A694-916933E3CA49}" type="pres">
      <dgm:prSet presAssocID="{2610F7C9-7798-4AAF-B2F8-B6ABD7D13C4C}" presName="compositeA" presStyleCnt="0"/>
      <dgm:spPr/>
    </dgm:pt>
    <dgm:pt modelId="{C467D160-FBDB-4E6F-B4ED-154B90BF7846}" type="pres">
      <dgm:prSet presAssocID="{2610F7C9-7798-4AAF-B2F8-B6ABD7D13C4C}" presName="textA" presStyleLbl="revTx" presStyleIdx="0" presStyleCnt="5" custScaleX="283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9989B-C455-4AF8-8ABC-1748222DA205}" type="pres">
      <dgm:prSet presAssocID="{2610F7C9-7798-4AAF-B2F8-B6ABD7D13C4C}" presName="circleA" presStyleLbl="node1" presStyleIdx="0" presStyleCnt="5" custLinFactNeighborX="1123" custLinFactNeighborY="2645"/>
      <dgm:spPr/>
    </dgm:pt>
    <dgm:pt modelId="{5191546D-E42E-4CBE-BC70-D158CD7FBD3C}" type="pres">
      <dgm:prSet presAssocID="{2610F7C9-7798-4AAF-B2F8-B6ABD7D13C4C}" presName="spaceA" presStyleCnt="0"/>
      <dgm:spPr/>
    </dgm:pt>
    <dgm:pt modelId="{81BABD3D-B6B0-4627-ABB9-FD4360F89144}" type="pres">
      <dgm:prSet presAssocID="{F6ED391A-0B9F-4F56-A969-58451FF46056}" presName="space" presStyleCnt="0"/>
      <dgm:spPr/>
    </dgm:pt>
    <dgm:pt modelId="{8E7F4A9B-2F17-4015-908D-11598C7295A8}" type="pres">
      <dgm:prSet presAssocID="{7A154CB0-D7A2-48FB-B836-E626834A1543}" presName="compositeB" presStyleCnt="0"/>
      <dgm:spPr/>
    </dgm:pt>
    <dgm:pt modelId="{EE1FA143-B82E-4B93-BB24-E08BBD18B699}" type="pres">
      <dgm:prSet presAssocID="{7A154CB0-D7A2-48FB-B836-E626834A1543}" presName="textB" presStyleLbl="revTx" presStyleIdx="1" presStyleCnt="5" custScaleX="442874" custScaleY="81012" custLinFactNeighborX="49930" custLinFactNeighborY="-1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4D14F-B334-4181-8E0E-1C779D36BCEB}" type="pres">
      <dgm:prSet presAssocID="{7A154CB0-D7A2-48FB-B836-E626834A1543}" presName="circleB" presStyleLbl="node1" presStyleIdx="1" presStyleCnt="5" custLinFactNeighborX="-991" custLinFactNeighborY="-17651"/>
      <dgm:spPr/>
    </dgm:pt>
    <dgm:pt modelId="{5511552F-1B26-4EEB-9AED-DB99AD0D5685}" type="pres">
      <dgm:prSet presAssocID="{7A154CB0-D7A2-48FB-B836-E626834A1543}" presName="spaceB" presStyleCnt="0"/>
      <dgm:spPr/>
    </dgm:pt>
    <dgm:pt modelId="{4458A78A-EF71-4E52-AD7B-9E22D665B5CD}" type="pres">
      <dgm:prSet presAssocID="{05D4973A-2A5D-4B8D-9D58-41E2055D1B6B}" presName="space" presStyleCnt="0"/>
      <dgm:spPr/>
    </dgm:pt>
    <dgm:pt modelId="{2038A6EB-BFC6-4BCD-8621-4E389EC77984}" type="pres">
      <dgm:prSet presAssocID="{3F9BE6CF-D938-4D91-82A3-7F2B2639F08C}" presName="compositeA" presStyleCnt="0"/>
      <dgm:spPr/>
    </dgm:pt>
    <dgm:pt modelId="{7141F357-39A9-4B12-B3DA-5D1DF319F36F}" type="pres">
      <dgm:prSet presAssocID="{3F9BE6CF-D938-4D91-82A3-7F2B2639F08C}" presName="textA" presStyleLbl="revTx" presStyleIdx="2" presStyleCnt="5" custScaleX="460970" custScaleY="96204" custLinFactNeighborX="46843" custLinFactNeighborY="15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1D605-7816-4E5A-8C13-013A6BEFE7EE}" type="pres">
      <dgm:prSet presAssocID="{3F9BE6CF-D938-4D91-82A3-7F2B2639F08C}" presName="circleA" presStyleLbl="node1" presStyleIdx="2" presStyleCnt="5" custLinFactNeighborX="-86699" custLinFactNeighborY="6702"/>
      <dgm:spPr/>
    </dgm:pt>
    <dgm:pt modelId="{ECC53972-EF3B-494B-BFA6-D917816A7A00}" type="pres">
      <dgm:prSet presAssocID="{3F9BE6CF-D938-4D91-82A3-7F2B2639F08C}" presName="spaceA" presStyleCnt="0"/>
      <dgm:spPr/>
    </dgm:pt>
    <dgm:pt modelId="{A4109052-60AF-4C98-A3D3-8A9B384CD94A}" type="pres">
      <dgm:prSet presAssocID="{E1578BC7-E5C0-43F3-AAD3-643E6537E1C8}" presName="space" presStyleCnt="0"/>
      <dgm:spPr/>
    </dgm:pt>
    <dgm:pt modelId="{5002513C-4325-4E72-8F36-0A49C1D51927}" type="pres">
      <dgm:prSet presAssocID="{7B1AB9BE-3901-4383-AB9B-591CC369EBB3}" presName="compositeB" presStyleCnt="0"/>
      <dgm:spPr/>
    </dgm:pt>
    <dgm:pt modelId="{6778631D-9EA3-4DD2-8BBC-670CE5DDA7D5}" type="pres">
      <dgm:prSet presAssocID="{7B1AB9BE-3901-4383-AB9B-591CC369EBB3}" presName="textB" presStyleLbl="revTx" presStyleIdx="3" presStyleCnt="5" custScaleX="272886" custScaleY="102532" custLinFactNeighborX="-92682" custLinFactNeighborY="7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52D6C-1F6A-4F9C-A367-CBE5FAADABC7}" type="pres">
      <dgm:prSet presAssocID="{7B1AB9BE-3901-4383-AB9B-591CC369EBB3}" presName="circleB" presStyleLbl="node1" presStyleIdx="3" presStyleCnt="5" custLinFactX="-18206" custLinFactNeighborX="-100000" custLinFactNeighborY="5351"/>
      <dgm:spPr/>
    </dgm:pt>
    <dgm:pt modelId="{5EB095E4-F408-4644-A59B-B15B7C1BF056}" type="pres">
      <dgm:prSet presAssocID="{7B1AB9BE-3901-4383-AB9B-591CC369EBB3}" presName="spaceB" presStyleCnt="0"/>
      <dgm:spPr/>
    </dgm:pt>
    <dgm:pt modelId="{EBAAAE36-9F3D-447D-87F9-B363C7EC2DCB}" type="pres">
      <dgm:prSet presAssocID="{3DF4C7C4-5111-4500-91B6-451A2672E5CD}" presName="space" presStyleCnt="0"/>
      <dgm:spPr/>
    </dgm:pt>
    <dgm:pt modelId="{7B091893-9572-49A4-9C2F-9BC3C4791353}" type="pres">
      <dgm:prSet presAssocID="{B2A53B6E-EAB1-4800-9027-74F7949417EC}" presName="compositeA" presStyleCnt="0"/>
      <dgm:spPr/>
    </dgm:pt>
    <dgm:pt modelId="{E7B29C35-0DB1-4D85-B308-933919DE1B34}" type="pres">
      <dgm:prSet presAssocID="{B2A53B6E-EAB1-4800-9027-74F7949417EC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45611-894C-4678-856A-859E559D39CD}" type="pres">
      <dgm:prSet presAssocID="{B2A53B6E-EAB1-4800-9027-74F7949417EC}" presName="circleA" presStyleLbl="node1" presStyleIdx="4" presStyleCnt="5" custLinFactY="185443" custLinFactNeighborX="89571" custLinFactNeighborY="200000"/>
      <dgm:spPr/>
    </dgm:pt>
    <dgm:pt modelId="{527E6498-5C18-4006-984B-095581038D70}" type="pres">
      <dgm:prSet presAssocID="{B2A53B6E-EAB1-4800-9027-74F7949417EC}" presName="spaceA" presStyleCnt="0"/>
      <dgm:spPr/>
    </dgm:pt>
  </dgm:ptLst>
  <dgm:cxnLst>
    <dgm:cxn modelId="{E7ABF746-33C4-453E-A86B-DBD42BC2213B}" type="presOf" srcId="{A6728812-3F17-4D67-ADC0-F2391AEB2D49}" destId="{0D7EA861-0D9E-4F88-BB24-37F7E7228BDE}" srcOrd="0" destOrd="0" presId="urn:microsoft.com/office/officeart/2005/8/layout/hProcess11"/>
    <dgm:cxn modelId="{F0F02633-F6C1-49F1-97A9-A196E6860318}" srcId="{A6728812-3F17-4D67-ADC0-F2391AEB2D49}" destId="{B2A53B6E-EAB1-4800-9027-74F7949417EC}" srcOrd="4" destOrd="0" parTransId="{39A2D1B4-7A42-4FFA-A471-B78AD2F07439}" sibTransId="{DC1C9DB2-DF1C-440D-9A33-3E06F44690D3}"/>
    <dgm:cxn modelId="{DE6C334A-16CB-4CD9-8BED-11B2AC8E4C7A}" type="presOf" srcId="{3F9BE6CF-D938-4D91-82A3-7F2B2639F08C}" destId="{7141F357-39A9-4B12-B3DA-5D1DF319F36F}" srcOrd="0" destOrd="0" presId="urn:microsoft.com/office/officeart/2005/8/layout/hProcess11"/>
    <dgm:cxn modelId="{32C79DB6-3166-4F2E-9EF4-2C1811D77FDD}" srcId="{A6728812-3F17-4D67-ADC0-F2391AEB2D49}" destId="{3F9BE6CF-D938-4D91-82A3-7F2B2639F08C}" srcOrd="2" destOrd="0" parTransId="{D48211A1-44B2-4C37-854B-8021B2295B7A}" sibTransId="{E1578BC7-E5C0-43F3-AAD3-643E6537E1C8}"/>
    <dgm:cxn modelId="{EC404BFB-E314-422A-A1DE-FB25C615A63C}" type="presOf" srcId="{2610F7C9-7798-4AAF-B2F8-B6ABD7D13C4C}" destId="{C467D160-FBDB-4E6F-B4ED-154B90BF7846}" srcOrd="0" destOrd="0" presId="urn:microsoft.com/office/officeart/2005/8/layout/hProcess11"/>
    <dgm:cxn modelId="{FCD1E0B9-E33F-470A-A1CA-4E7104903194}" srcId="{A6728812-3F17-4D67-ADC0-F2391AEB2D49}" destId="{2610F7C9-7798-4AAF-B2F8-B6ABD7D13C4C}" srcOrd="0" destOrd="0" parTransId="{41285A3D-0EC4-4BF3-8BFD-B64CF9AC041B}" sibTransId="{F6ED391A-0B9F-4F56-A969-58451FF46056}"/>
    <dgm:cxn modelId="{3B4CE587-E7BF-44D6-9699-7D5FA8A0BBAB}" srcId="{A6728812-3F17-4D67-ADC0-F2391AEB2D49}" destId="{7A154CB0-D7A2-48FB-B836-E626834A1543}" srcOrd="1" destOrd="0" parTransId="{FD273EE2-DB64-4551-A66C-CAC08F3E855F}" sibTransId="{05D4973A-2A5D-4B8D-9D58-41E2055D1B6B}"/>
    <dgm:cxn modelId="{9E828EEC-FF4E-452B-B197-4EF98502F92A}" type="presOf" srcId="{7B1AB9BE-3901-4383-AB9B-591CC369EBB3}" destId="{6778631D-9EA3-4DD2-8BBC-670CE5DDA7D5}" srcOrd="0" destOrd="0" presId="urn:microsoft.com/office/officeart/2005/8/layout/hProcess11"/>
    <dgm:cxn modelId="{260D16C1-DC0F-4588-9D51-C3E182AF24DA}" type="presOf" srcId="{7A154CB0-D7A2-48FB-B836-E626834A1543}" destId="{EE1FA143-B82E-4B93-BB24-E08BBD18B699}" srcOrd="0" destOrd="0" presId="urn:microsoft.com/office/officeart/2005/8/layout/hProcess11"/>
    <dgm:cxn modelId="{6912E490-858D-485A-95DF-6AB4A9D7F2C0}" type="presOf" srcId="{B2A53B6E-EAB1-4800-9027-74F7949417EC}" destId="{E7B29C35-0DB1-4D85-B308-933919DE1B34}" srcOrd="0" destOrd="0" presId="urn:microsoft.com/office/officeart/2005/8/layout/hProcess11"/>
    <dgm:cxn modelId="{008FE83E-E3C4-4A09-A5CF-A19E65EB310B}" srcId="{A6728812-3F17-4D67-ADC0-F2391AEB2D49}" destId="{7B1AB9BE-3901-4383-AB9B-591CC369EBB3}" srcOrd="3" destOrd="0" parTransId="{CFD8F1B9-1491-4EB5-BDE0-388002CD4100}" sibTransId="{3DF4C7C4-5111-4500-91B6-451A2672E5CD}"/>
    <dgm:cxn modelId="{6D8B8D64-2755-43FF-B8D8-6CAB7BFC80FD}" type="presParOf" srcId="{0D7EA861-0D9E-4F88-BB24-37F7E7228BDE}" destId="{5E029FFF-2910-4ECE-ACE0-CECF64F512F1}" srcOrd="0" destOrd="0" presId="urn:microsoft.com/office/officeart/2005/8/layout/hProcess11"/>
    <dgm:cxn modelId="{E5C3D666-F2BB-46B7-B11E-16C16E7788A6}" type="presParOf" srcId="{0D7EA861-0D9E-4F88-BB24-37F7E7228BDE}" destId="{6F17F08A-811A-4E7E-8194-9E0BCF493758}" srcOrd="1" destOrd="0" presId="urn:microsoft.com/office/officeart/2005/8/layout/hProcess11"/>
    <dgm:cxn modelId="{5A4529D0-9D7F-489E-851E-689D7FA35366}" type="presParOf" srcId="{6F17F08A-811A-4E7E-8194-9E0BCF493758}" destId="{EAC919EB-9139-44B2-A694-916933E3CA49}" srcOrd="0" destOrd="0" presId="urn:microsoft.com/office/officeart/2005/8/layout/hProcess11"/>
    <dgm:cxn modelId="{8611E27A-8194-4C5C-85EA-DD4DA97065EC}" type="presParOf" srcId="{EAC919EB-9139-44B2-A694-916933E3CA49}" destId="{C467D160-FBDB-4E6F-B4ED-154B90BF7846}" srcOrd="0" destOrd="0" presId="urn:microsoft.com/office/officeart/2005/8/layout/hProcess11"/>
    <dgm:cxn modelId="{9C848612-9F17-453B-98F2-94B94625A1EC}" type="presParOf" srcId="{EAC919EB-9139-44B2-A694-916933E3CA49}" destId="{8799989B-C455-4AF8-8ABC-1748222DA205}" srcOrd="1" destOrd="0" presId="urn:microsoft.com/office/officeart/2005/8/layout/hProcess11"/>
    <dgm:cxn modelId="{AFE93993-1B4F-44BC-AD28-D023FF8AE859}" type="presParOf" srcId="{EAC919EB-9139-44B2-A694-916933E3CA49}" destId="{5191546D-E42E-4CBE-BC70-D158CD7FBD3C}" srcOrd="2" destOrd="0" presId="urn:microsoft.com/office/officeart/2005/8/layout/hProcess11"/>
    <dgm:cxn modelId="{28E0A634-DC40-436E-99F8-5575BEC37C8D}" type="presParOf" srcId="{6F17F08A-811A-4E7E-8194-9E0BCF493758}" destId="{81BABD3D-B6B0-4627-ABB9-FD4360F89144}" srcOrd="1" destOrd="0" presId="urn:microsoft.com/office/officeart/2005/8/layout/hProcess11"/>
    <dgm:cxn modelId="{D92282ED-B7F8-4FF2-900C-5547587F9765}" type="presParOf" srcId="{6F17F08A-811A-4E7E-8194-9E0BCF493758}" destId="{8E7F4A9B-2F17-4015-908D-11598C7295A8}" srcOrd="2" destOrd="0" presId="urn:microsoft.com/office/officeart/2005/8/layout/hProcess11"/>
    <dgm:cxn modelId="{DF27341C-6425-473D-A753-66C6C4118E07}" type="presParOf" srcId="{8E7F4A9B-2F17-4015-908D-11598C7295A8}" destId="{EE1FA143-B82E-4B93-BB24-E08BBD18B699}" srcOrd="0" destOrd="0" presId="urn:microsoft.com/office/officeart/2005/8/layout/hProcess11"/>
    <dgm:cxn modelId="{68CD94FE-EC45-4AEE-AEE0-27524A95718C}" type="presParOf" srcId="{8E7F4A9B-2F17-4015-908D-11598C7295A8}" destId="{1D84D14F-B334-4181-8E0E-1C779D36BCEB}" srcOrd="1" destOrd="0" presId="urn:microsoft.com/office/officeart/2005/8/layout/hProcess11"/>
    <dgm:cxn modelId="{704C465C-980B-4904-9B64-6B4922D204DC}" type="presParOf" srcId="{8E7F4A9B-2F17-4015-908D-11598C7295A8}" destId="{5511552F-1B26-4EEB-9AED-DB99AD0D5685}" srcOrd="2" destOrd="0" presId="urn:microsoft.com/office/officeart/2005/8/layout/hProcess11"/>
    <dgm:cxn modelId="{99B1DEEF-F91F-4DBA-A7FC-F886709D70DD}" type="presParOf" srcId="{6F17F08A-811A-4E7E-8194-9E0BCF493758}" destId="{4458A78A-EF71-4E52-AD7B-9E22D665B5CD}" srcOrd="3" destOrd="0" presId="urn:microsoft.com/office/officeart/2005/8/layout/hProcess11"/>
    <dgm:cxn modelId="{16F50F4E-9260-4163-B210-5F6CF17DCC9B}" type="presParOf" srcId="{6F17F08A-811A-4E7E-8194-9E0BCF493758}" destId="{2038A6EB-BFC6-4BCD-8621-4E389EC77984}" srcOrd="4" destOrd="0" presId="urn:microsoft.com/office/officeart/2005/8/layout/hProcess11"/>
    <dgm:cxn modelId="{F4BA6BA1-1CD8-4C8A-B852-B026BDEFAE4F}" type="presParOf" srcId="{2038A6EB-BFC6-4BCD-8621-4E389EC77984}" destId="{7141F357-39A9-4B12-B3DA-5D1DF319F36F}" srcOrd="0" destOrd="0" presId="urn:microsoft.com/office/officeart/2005/8/layout/hProcess11"/>
    <dgm:cxn modelId="{9CFDDC0C-AE03-4C5D-8344-B99BFB562487}" type="presParOf" srcId="{2038A6EB-BFC6-4BCD-8621-4E389EC77984}" destId="{BD71D605-7816-4E5A-8C13-013A6BEFE7EE}" srcOrd="1" destOrd="0" presId="urn:microsoft.com/office/officeart/2005/8/layout/hProcess11"/>
    <dgm:cxn modelId="{4A4033A8-3B43-43CD-999C-41260D75EB9B}" type="presParOf" srcId="{2038A6EB-BFC6-4BCD-8621-4E389EC77984}" destId="{ECC53972-EF3B-494B-BFA6-D917816A7A00}" srcOrd="2" destOrd="0" presId="urn:microsoft.com/office/officeart/2005/8/layout/hProcess11"/>
    <dgm:cxn modelId="{6CF1208F-B889-47F1-9A68-8A4F5634547B}" type="presParOf" srcId="{6F17F08A-811A-4E7E-8194-9E0BCF493758}" destId="{A4109052-60AF-4C98-A3D3-8A9B384CD94A}" srcOrd="5" destOrd="0" presId="urn:microsoft.com/office/officeart/2005/8/layout/hProcess11"/>
    <dgm:cxn modelId="{A4E64A8D-E91D-4752-A023-09ACAEC169D9}" type="presParOf" srcId="{6F17F08A-811A-4E7E-8194-9E0BCF493758}" destId="{5002513C-4325-4E72-8F36-0A49C1D51927}" srcOrd="6" destOrd="0" presId="urn:microsoft.com/office/officeart/2005/8/layout/hProcess11"/>
    <dgm:cxn modelId="{C2DC8387-92E1-4229-8CFC-1C0A8E9D21C7}" type="presParOf" srcId="{5002513C-4325-4E72-8F36-0A49C1D51927}" destId="{6778631D-9EA3-4DD2-8BBC-670CE5DDA7D5}" srcOrd="0" destOrd="0" presId="urn:microsoft.com/office/officeart/2005/8/layout/hProcess11"/>
    <dgm:cxn modelId="{35A5E6B2-7703-4732-9135-0CD9DE716374}" type="presParOf" srcId="{5002513C-4325-4E72-8F36-0A49C1D51927}" destId="{92852D6C-1F6A-4F9C-A367-CBE5FAADABC7}" srcOrd="1" destOrd="0" presId="urn:microsoft.com/office/officeart/2005/8/layout/hProcess11"/>
    <dgm:cxn modelId="{7E4D6E2B-CEB1-46C1-9F51-0EF57A3C36C8}" type="presParOf" srcId="{5002513C-4325-4E72-8F36-0A49C1D51927}" destId="{5EB095E4-F408-4644-A59B-B15B7C1BF056}" srcOrd="2" destOrd="0" presId="urn:microsoft.com/office/officeart/2005/8/layout/hProcess11"/>
    <dgm:cxn modelId="{B5D0C21A-F4F0-4310-861D-CB6070263C96}" type="presParOf" srcId="{6F17F08A-811A-4E7E-8194-9E0BCF493758}" destId="{EBAAAE36-9F3D-447D-87F9-B363C7EC2DCB}" srcOrd="7" destOrd="0" presId="urn:microsoft.com/office/officeart/2005/8/layout/hProcess11"/>
    <dgm:cxn modelId="{82EBA5DF-6DAB-49D4-882A-33CE5A2B5D6C}" type="presParOf" srcId="{6F17F08A-811A-4E7E-8194-9E0BCF493758}" destId="{7B091893-9572-49A4-9C2F-9BC3C4791353}" srcOrd="8" destOrd="0" presId="urn:microsoft.com/office/officeart/2005/8/layout/hProcess11"/>
    <dgm:cxn modelId="{0B1A09E0-7AE4-45A4-9964-19725AB7007A}" type="presParOf" srcId="{7B091893-9572-49A4-9C2F-9BC3C4791353}" destId="{E7B29C35-0DB1-4D85-B308-933919DE1B34}" srcOrd="0" destOrd="0" presId="urn:microsoft.com/office/officeart/2005/8/layout/hProcess11"/>
    <dgm:cxn modelId="{9158A282-C722-435F-BCEC-8496030D5565}" type="presParOf" srcId="{7B091893-9572-49A4-9C2F-9BC3C4791353}" destId="{6DE45611-894C-4678-856A-859E559D39CD}" srcOrd="1" destOrd="0" presId="urn:microsoft.com/office/officeart/2005/8/layout/hProcess11"/>
    <dgm:cxn modelId="{DEC75071-7D5A-4155-890A-7A05CF9805DC}" type="presParOf" srcId="{7B091893-9572-49A4-9C2F-9BC3C4791353}" destId="{527E6498-5C18-4006-984B-095581038D7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44D68E-3FC6-4630-B848-CAF962EB44C0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9DB3F9-F021-4E19-95E3-C11BC7FDF078}">
      <dgm:prSet/>
      <dgm:spPr/>
      <dgm:t>
        <a:bodyPr/>
        <a:lstStyle/>
        <a:p>
          <a:r>
            <a:rPr lang="ru-RU" b="1" dirty="0" smtClean="0"/>
            <a:t>Объект исследования </a:t>
          </a:r>
          <a:r>
            <a:rPr lang="ru-RU" dirty="0" smtClean="0"/>
            <a:t>– масло, получаемое из семян подсолнечника</a:t>
          </a:r>
        </a:p>
      </dgm:t>
    </dgm:pt>
    <dgm:pt modelId="{F23A1FB3-E248-48BC-9146-1A459B7EDC0C}" type="parTrans" cxnId="{900948EC-E19E-4833-95BB-0B6018685B80}">
      <dgm:prSet/>
      <dgm:spPr/>
      <dgm:t>
        <a:bodyPr/>
        <a:lstStyle/>
        <a:p>
          <a:endParaRPr lang="ru-RU"/>
        </a:p>
      </dgm:t>
    </dgm:pt>
    <dgm:pt modelId="{18213C62-1397-4D13-A205-3C93F54EBD6C}" type="sibTrans" cxnId="{900948EC-E19E-4833-95BB-0B6018685B80}">
      <dgm:prSet/>
      <dgm:spPr/>
      <dgm:t>
        <a:bodyPr/>
        <a:lstStyle/>
        <a:p>
          <a:endParaRPr lang="ru-RU"/>
        </a:p>
      </dgm:t>
    </dgm:pt>
    <dgm:pt modelId="{02313452-F93B-4CC1-BF3A-10793499301A}">
      <dgm:prSet phldrT="[Текст]"/>
      <dgm:spPr/>
      <dgm:t>
        <a:bodyPr/>
        <a:lstStyle/>
        <a:p>
          <a:pPr rtl="0"/>
          <a:r>
            <a:rPr lang="ru-RU" b="1" dirty="0" smtClean="0"/>
            <a:t>Предмет исследования </a:t>
          </a:r>
          <a:r>
            <a:rPr lang="ru-RU" dirty="0" smtClean="0"/>
            <a:t>– выявление полезности подсолнечного масла для организма человека</a:t>
          </a:r>
          <a:endParaRPr lang="ru-RU" dirty="0"/>
        </a:p>
      </dgm:t>
    </dgm:pt>
    <dgm:pt modelId="{769EDA08-5AC3-4A2E-BB54-73B4549962CE}" type="parTrans" cxnId="{619137C4-1DB7-456E-964F-5ED8A6024838}">
      <dgm:prSet/>
      <dgm:spPr/>
      <dgm:t>
        <a:bodyPr/>
        <a:lstStyle/>
        <a:p>
          <a:endParaRPr lang="ru-RU"/>
        </a:p>
      </dgm:t>
    </dgm:pt>
    <dgm:pt modelId="{7C92B6E1-674E-4964-9B09-866FCF0A1656}" type="sibTrans" cxnId="{619137C4-1DB7-456E-964F-5ED8A6024838}">
      <dgm:prSet/>
      <dgm:spPr/>
      <dgm:t>
        <a:bodyPr/>
        <a:lstStyle/>
        <a:p>
          <a:endParaRPr lang="ru-RU"/>
        </a:p>
      </dgm:t>
    </dgm:pt>
    <dgm:pt modelId="{74182E7D-396B-4621-B9C8-6FD3251AD5E4}" type="pres">
      <dgm:prSet presAssocID="{CC44D68E-3FC6-4630-B848-CAF962EB44C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265BED-3EE8-4B36-B092-319F36889AAA}" type="pres">
      <dgm:prSet presAssocID="{CC44D68E-3FC6-4630-B848-CAF962EB44C0}" presName="divider" presStyleLbl="fgShp" presStyleIdx="0" presStyleCnt="1"/>
      <dgm:spPr/>
    </dgm:pt>
    <dgm:pt modelId="{9BC53B94-2CB3-4594-869A-E16B6FFD678E}" type="pres">
      <dgm:prSet presAssocID="{829DB3F9-F021-4E19-95E3-C11BC7FDF078}" presName="downArrow" presStyleLbl="node1" presStyleIdx="0" presStyleCnt="2"/>
      <dgm:spPr/>
    </dgm:pt>
    <dgm:pt modelId="{91426D1E-FB22-4852-B9B8-E8C1A4CCF217}" type="pres">
      <dgm:prSet presAssocID="{829DB3F9-F021-4E19-95E3-C11BC7FDF078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3AE28-87F2-4BA3-B547-253FA55D96AF}" type="pres">
      <dgm:prSet presAssocID="{02313452-F93B-4CC1-BF3A-10793499301A}" presName="upArrow" presStyleLbl="node1" presStyleIdx="1" presStyleCnt="2"/>
      <dgm:spPr/>
    </dgm:pt>
    <dgm:pt modelId="{65E023AE-33C6-41C1-B970-570B32895814}" type="pres">
      <dgm:prSet presAssocID="{02313452-F93B-4CC1-BF3A-10793499301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0948EC-E19E-4833-95BB-0B6018685B80}" srcId="{CC44D68E-3FC6-4630-B848-CAF962EB44C0}" destId="{829DB3F9-F021-4E19-95E3-C11BC7FDF078}" srcOrd="0" destOrd="0" parTransId="{F23A1FB3-E248-48BC-9146-1A459B7EDC0C}" sibTransId="{18213C62-1397-4D13-A205-3C93F54EBD6C}"/>
    <dgm:cxn modelId="{7355CFBD-6E4D-4126-8F47-CC63F3CA0DD3}" type="presOf" srcId="{CC44D68E-3FC6-4630-B848-CAF962EB44C0}" destId="{74182E7D-396B-4621-B9C8-6FD3251AD5E4}" srcOrd="0" destOrd="0" presId="urn:microsoft.com/office/officeart/2005/8/layout/arrow3"/>
    <dgm:cxn modelId="{98D7E6FF-1CF6-42AE-876A-310A2491F1C5}" type="presOf" srcId="{02313452-F93B-4CC1-BF3A-10793499301A}" destId="{65E023AE-33C6-41C1-B970-570B32895814}" srcOrd="0" destOrd="0" presId="urn:microsoft.com/office/officeart/2005/8/layout/arrow3"/>
    <dgm:cxn modelId="{7DA0A859-4651-4B9C-9C08-BFB7982AAB4A}" type="presOf" srcId="{829DB3F9-F021-4E19-95E3-C11BC7FDF078}" destId="{91426D1E-FB22-4852-B9B8-E8C1A4CCF217}" srcOrd="0" destOrd="0" presId="urn:microsoft.com/office/officeart/2005/8/layout/arrow3"/>
    <dgm:cxn modelId="{619137C4-1DB7-456E-964F-5ED8A6024838}" srcId="{CC44D68E-3FC6-4630-B848-CAF962EB44C0}" destId="{02313452-F93B-4CC1-BF3A-10793499301A}" srcOrd="1" destOrd="0" parTransId="{769EDA08-5AC3-4A2E-BB54-73B4549962CE}" sibTransId="{7C92B6E1-674E-4964-9B09-866FCF0A1656}"/>
    <dgm:cxn modelId="{BF372BB0-40F9-46B4-888D-B69C7A52F87B}" type="presParOf" srcId="{74182E7D-396B-4621-B9C8-6FD3251AD5E4}" destId="{7D265BED-3EE8-4B36-B092-319F36889AAA}" srcOrd="0" destOrd="0" presId="urn:microsoft.com/office/officeart/2005/8/layout/arrow3"/>
    <dgm:cxn modelId="{5EFF7F21-2371-49CC-B7E5-DBA4FC5B35A4}" type="presParOf" srcId="{74182E7D-396B-4621-B9C8-6FD3251AD5E4}" destId="{9BC53B94-2CB3-4594-869A-E16B6FFD678E}" srcOrd="1" destOrd="0" presId="urn:microsoft.com/office/officeart/2005/8/layout/arrow3"/>
    <dgm:cxn modelId="{1A700E4B-E622-4789-8B6E-482A40042F0E}" type="presParOf" srcId="{74182E7D-396B-4621-B9C8-6FD3251AD5E4}" destId="{91426D1E-FB22-4852-B9B8-E8C1A4CCF217}" srcOrd="2" destOrd="0" presId="urn:microsoft.com/office/officeart/2005/8/layout/arrow3"/>
    <dgm:cxn modelId="{8A03918E-4BA3-41E3-9388-4CED16868355}" type="presParOf" srcId="{74182E7D-396B-4621-B9C8-6FD3251AD5E4}" destId="{64B3AE28-87F2-4BA3-B547-253FA55D96AF}" srcOrd="3" destOrd="0" presId="urn:microsoft.com/office/officeart/2005/8/layout/arrow3"/>
    <dgm:cxn modelId="{36853B04-26BE-41C3-B4AD-87BD7F0CCBFF}" type="presParOf" srcId="{74182E7D-396B-4621-B9C8-6FD3251AD5E4}" destId="{65E023AE-33C6-41C1-B970-570B32895814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1FDADC-35E5-4E47-B3B6-D01E3EDA96C5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969656-B604-4B2B-A82F-F56A5BF4F9A8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ru-RU" sz="2000" dirty="0" smtClean="0"/>
            <a:t>Предположим, что жирорастворимые витамины – A, D, E содержатся только в нерафинированном подсолнечном масле.</a:t>
          </a:r>
          <a:endParaRPr lang="ru-RU" sz="2000" dirty="0"/>
        </a:p>
      </dgm:t>
    </dgm:pt>
    <dgm:pt modelId="{8852C423-D02B-4AE7-89F0-6CFDA25ED4BB}" type="parTrans" cxnId="{211FFC10-3CBB-46D7-8EC8-27E0270095CE}">
      <dgm:prSet/>
      <dgm:spPr/>
      <dgm:t>
        <a:bodyPr/>
        <a:lstStyle/>
        <a:p>
          <a:endParaRPr lang="ru-RU"/>
        </a:p>
      </dgm:t>
    </dgm:pt>
    <dgm:pt modelId="{CFDACBA0-3F9E-4D90-A461-038B2B31CE0C}" type="sibTrans" cxnId="{211FFC10-3CBB-46D7-8EC8-27E0270095CE}">
      <dgm:prSet/>
      <dgm:spPr/>
      <dgm:t>
        <a:bodyPr/>
        <a:lstStyle/>
        <a:p>
          <a:endParaRPr lang="ru-RU"/>
        </a:p>
      </dgm:t>
    </dgm:pt>
    <dgm:pt modelId="{234F9520-5E63-4E3F-90BA-BBEF1D8A9780}" type="pres">
      <dgm:prSet presAssocID="{5C1FDADC-35E5-4E47-B3B6-D01E3EDA96C5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A1E70E-1C86-4D81-BF56-404E550E4F67}" type="pres">
      <dgm:prSet presAssocID="{8F969656-B604-4B2B-A82F-F56A5BF4F9A8}" presName="circle1" presStyleLbl="lnNode1" presStyleIdx="0" presStyleCnt="1" custLinFactNeighborX="-3730" custLinFactNeighborY="-10217"/>
      <dgm:spPr/>
    </dgm:pt>
    <dgm:pt modelId="{65CA5690-1C26-49D9-828A-40F77D916599}" type="pres">
      <dgm:prSet presAssocID="{8F969656-B604-4B2B-A82F-F56A5BF4F9A8}" presName="text1" presStyleLbl="revTx" presStyleIdx="0" presStyleCnt="1" custScaleX="208756" custScaleY="230808" custLinFactNeighborX="5062" custLinFactNeighborY="35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EF28B-15A4-4E9F-8EF3-0BA0F704DE74}" type="pres">
      <dgm:prSet presAssocID="{8F969656-B604-4B2B-A82F-F56A5BF4F9A8}" presName="line1" presStyleLbl="callout" presStyleIdx="0" presStyleCnt="2"/>
      <dgm:spPr/>
    </dgm:pt>
    <dgm:pt modelId="{274DC568-DF21-4648-9009-9F8A92E78B2C}" type="pres">
      <dgm:prSet presAssocID="{8F969656-B604-4B2B-A82F-F56A5BF4F9A8}" presName="d1" presStyleLbl="callout" presStyleIdx="1" presStyleCnt="2"/>
      <dgm:spPr/>
    </dgm:pt>
  </dgm:ptLst>
  <dgm:cxnLst>
    <dgm:cxn modelId="{896C6B98-4BF0-4E74-B936-4E7BA2AB84FF}" type="presOf" srcId="{8F969656-B604-4B2B-A82F-F56A5BF4F9A8}" destId="{65CA5690-1C26-49D9-828A-40F77D916599}" srcOrd="0" destOrd="0" presId="urn:microsoft.com/office/officeart/2005/8/layout/target1"/>
    <dgm:cxn modelId="{ECA12B00-F74E-47EC-B74F-F7675E80E37C}" type="presOf" srcId="{5C1FDADC-35E5-4E47-B3B6-D01E3EDA96C5}" destId="{234F9520-5E63-4E3F-90BA-BBEF1D8A9780}" srcOrd="0" destOrd="0" presId="urn:microsoft.com/office/officeart/2005/8/layout/target1"/>
    <dgm:cxn modelId="{211FFC10-3CBB-46D7-8EC8-27E0270095CE}" srcId="{5C1FDADC-35E5-4E47-B3B6-D01E3EDA96C5}" destId="{8F969656-B604-4B2B-A82F-F56A5BF4F9A8}" srcOrd="0" destOrd="0" parTransId="{8852C423-D02B-4AE7-89F0-6CFDA25ED4BB}" sibTransId="{CFDACBA0-3F9E-4D90-A461-038B2B31CE0C}"/>
    <dgm:cxn modelId="{F575751B-C833-478F-85C6-3468B2D54767}" type="presParOf" srcId="{234F9520-5E63-4E3F-90BA-BBEF1D8A9780}" destId="{37A1E70E-1C86-4D81-BF56-404E550E4F67}" srcOrd="0" destOrd="0" presId="urn:microsoft.com/office/officeart/2005/8/layout/target1"/>
    <dgm:cxn modelId="{C9CC556B-67C2-45EE-82B2-CA1137E8C6BE}" type="presParOf" srcId="{234F9520-5E63-4E3F-90BA-BBEF1D8A9780}" destId="{65CA5690-1C26-49D9-828A-40F77D916599}" srcOrd="1" destOrd="0" presId="urn:microsoft.com/office/officeart/2005/8/layout/target1"/>
    <dgm:cxn modelId="{B5F6310C-F4BD-4B29-B325-BC7D9D307889}" type="presParOf" srcId="{234F9520-5E63-4E3F-90BA-BBEF1D8A9780}" destId="{99EEF28B-15A4-4E9F-8EF3-0BA0F704DE74}" srcOrd="2" destOrd="0" presId="urn:microsoft.com/office/officeart/2005/8/layout/target1"/>
    <dgm:cxn modelId="{2D6CCA8E-4915-4E3D-88BF-FB31FFFDDD19}" type="presParOf" srcId="{234F9520-5E63-4E3F-90BA-BBEF1D8A9780}" destId="{274DC568-DF21-4648-9009-9F8A92E78B2C}" srcOrd="3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240D3B-9B15-41DC-9949-E9C8CB7AC91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7F313E-F4CE-4510-A7BF-2E1A945D9B7D}">
      <dgm:prSet/>
      <dgm:spPr/>
      <dgm:t>
        <a:bodyPr/>
        <a:lstStyle/>
        <a:p>
          <a:pPr rtl="0"/>
          <a:endParaRPr lang="ru-RU" dirty="0"/>
        </a:p>
      </dgm:t>
    </dgm:pt>
    <dgm:pt modelId="{B2FC3D8F-F1CC-4F0D-A726-27780E916212}" type="parTrans" cxnId="{8C50C878-6AF0-4F93-AA93-E0ACE1CB4F87}">
      <dgm:prSet/>
      <dgm:spPr/>
      <dgm:t>
        <a:bodyPr/>
        <a:lstStyle/>
        <a:p>
          <a:endParaRPr lang="ru-RU"/>
        </a:p>
      </dgm:t>
    </dgm:pt>
    <dgm:pt modelId="{FD637512-1AA5-4349-BADB-6960934636DC}" type="sibTrans" cxnId="{8C50C878-6AF0-4F93-AA93-E0ACE1CB4F87}">
      <dgm:prSet/>
      <dgm:spPr/>
      <dgm:t>
        <a:bodyPr/>
        <a:lstStyle/>
        <a:p>
          <a:endParaRPr lang="ru-RU"/>
        </a:p>
      </dgm:t>
    </dgm:pt>
    <dgm:pt modelId="{4C833485-2379-41F6-9267-EDDB83EC8867}">
      <dgm:prSet/>
      <dgm:spPr/>
      <dgm:t>
        <a:bodyPr/>
        <a:lstStyle/>
        <a:p>
          <a:pPr rtl="0"/>
          <a:endParaRPr lang="ru-RU" dirty="0"/>
        </a:p>
      </dgm:t>
    </dgm:pt>
    <dgm:pt modelId="{5B1B73B9-B7D3-43C1-8C85-ACDF7FFF4E6B}" type="parTrans" cxnId="{FB17238A-7D0F-47A8-845A-76BA5FB22E5F}">
      <dgm:prSet/>
      <dgm:spPr/>
      <dgm:t>
        <a:bodyPr/>
        <a:lstStyle/>
        <a:p>
          <a:endParaRPr lang="ru-RU"/>
        </a:p>
      </dgm:t>
    </dgm:pt>
    <dgm:pt modelId="{F7AE3126-A6BA-458E-9464-729C6D508DEE}" type="sibTrans" cxnId="{FB17238A-7D0F-47A8-845A-76BA5FB22E5F}">
      <dgm:prSet/>
      <dgm:spPr/>
      <dgm:t>
        <a:bodyPr/>
        <a:lstStyle/>
        <a:p>
          <a:endParaRPr lang="ru-RU"/>
        </a:p>
      </dgm:t>
    </dgm:pt>
    <dgm:pt modelId="{9DC6B575-443A-4F9B-82C1-7324076E3EDD}">
      <dgm:prSet/>
      <dgm:spPr/>
      <dgm:t>
        <a:bodyPr/>
        <a:lstStyle/>
        <a:p>
          <a:pPr rtl="0"/>
          <a:endParaRPr lang="ru-RU" dirty="0"/>
        </a:p>
      </dgm:t>
    </dgm:pt>
    <dgm:pt modelId="{DC948BFC-A711-4433-AD5F-672FCB42A744}" type="parTrans" cxnId="{2C619E0A-17DD-4AED-AB81-A9FDA73DAC14}">
      <dgm:prSet/>
      <dgm:spPr/>
      <dgm:t>
        <a:bodyPr/>
        <a:lstStyle/>
        <a:p>
          <a:endParaRPr lang="ru-RU"/>
        </a:p>
      </dgm:t>
    </dgm:pt>
    <dgm:pt modelId="{6C9CE58F-80DD-4270-BEB6-78715F5247A2}" type="sibTrans" cxnId="{2C619E0A-17DD-4AED-AB81-A9FDA73DAC14}">
      <dgm:prSet/>
      <dgm:spPr/>
      <dgm:t>
        <a:bodyPr/>
        <a:lstStyle/>
        <a:p>
          <a:endParaRPr lang="ru-RU"/>
        </a:p>
      </dgm:t>
    </dgm:pt>
    <dgm:pt modelId="{E19C2318-86BD-40A3-83F5-894573CF87F5}">
      <dgm:prSet/>
      <dgm:spPr/>
      <dgm:t>
        <a:bodyPr/>
        <a:lstStyle/>
        <a:p>
          <a:pPr rtl="0"/>
          <a:r>
            <a:rPr lang="ru-RU" dirty="0" smtClean="0"/>
            <a:t>Теоретический анализ литературы</a:t>
          </a:r>
          <a:endParaRPr lang="ru-RU" dirty="0"/>
        </a:p>
      </dgm:t>
    </dgm:pt>
    <dgm:pt modelId="{328B7732-BCDC-4BAF-AA82-591EC8D7FAC3}" type="parTrans" cxnId="{4733CAD2-7B96-46A9-83DD-7F19417F042A}">
      <dgm:prSet/>
      <dgm:spPr/>
      <dgm:t>
        <a:bodyPr/>
        <a:lstStyle/>
        <a:p>
          <a:endParaRPr lang="ru-RU"/>
        </a:p>
      </dgm:t>
    </dgm:pt>
    <dgm:pt modelId="{8026EECF-247A-43EF-9596-E3B942CDDEDF}" type="sibTrans" cxnId="{4733CAD2-7B96-46A9-83DD-7F19417F042A}">
      <dgm:prSet/>
      <dgm:spPr/>
      <dgm:t>
        <a:bodyPr/>
        <a:lstStyle/>
        <a:p>
          <a:endParaRPr lang="ru-RU"/>
        </a:p>
      </dgm:t>
    </dgm:pt>
    <dgm:pt modelId="{D862CAE2-8B72-4C50-9947-E998E62304B5}">
      <dgm:prSet/>
      <dgm:spPr/>
      <dgm:t>
        <a:bodyPr/>
        <a:lstStyle/>
        <a:p>
          <a:pPr rtl="0"/>
          <a:r>
            <a:rPr lang="ru-RU" dirty="0" smtClean="0"/>
            <a:t>Эксперимент</a:t>
          </a:r>
          <a:endParaRPr lang="ru-RU" dirty="0"/>
        </a:p>
      </dgm:t>
    </dgm:pt>
    <dgm:pt modelId="{611ADC8C-83C3-4AD9-B9F0-2C551B2CF295}" type="parTrans" cxnId="{83D15861-A8CB-4650-BAA9-F778E517EE84}">
      <dgm:prSet/>
      <dgm:spPr/>
      <dgm:t>
        <a:bodyPr/>
        <a:lstStyle/>
        <a:p>
          <a:endParaRPr lang="ru-RU"/>
        </a:p>
      </dgm:t>
    </dgm:pt>
    <dgm:pt modelId="{274FDCD7-1411-471D-91DD-DB3D2F774641}" type="sibTrans" cxnId="{83D15861-A8CB-4650-BAA9-F778E517EE84}">
      <dgm:prSet/>
      <dgm:spPr/>
      <dgm:t>
        <a:bodyPr/>
        <a:lstStyle/>
        <a:p>
          <a:endParaRPr lang="ru-RU"/>
        </a:p>
      </dgm:t>
    </dgm:pt>
    <dgm:pt modelId="{7A360027-157E-477F-8D04-0355D7AADE9A}">
      <dgm:prSet/>
      <dgm:spPr/>
      <dgm:t>
        <a:bodyPr/>
        <a:lstStyle/>
        <a:p>
          <a:pPr rtl="0"/>
          <a:r>
            <a:rPr lang="ru-RU" dirty="0" smtClean="0"/>
            <a:t>Анализ полученных данных</a:t>
          </a:r>
          <a:endParaRPr lang="ru-RU" dirty="0"/>
        </a:p>
      </dgm:t>
    </dgm:pt>
    <dgm:pt modelId="{8D5024DD-4E63-4C57-8CAF-79BA33DC93CE}" type="parTrans" cxnId="{B5EF0D07-EF35-4AE4-933F-C5AA30496FC0}">
      <dgm:prSet/>
      <dgm:spPr/>
      <dgm:t>
        <a:bodyPr/>
        <a:lstStyle/>
        <a:p>
          <a:endParaRPr lang="ru-RU"/>
        </a:p>
      </dgm:t>
    </dgm:pt>
    <dgm:pt modelId="{0B9BE20D-7D54-402A-A886-D2B8EF4E7906}" type="sibTrans" cxnId="{B5EF0D07-EF35-4AE4-933F-C5AA30496FC0}">
      <dgm:prSet/>
      <dgm:spPr/>
      <dgm:t>
        <a:bodyPr/>
        <a:lstStyle/>
        <a:p>
          <a:endParaRPr lang="ru-RU"/>
        </a:p>
      </dgm:t>
    </dgm:pt>
    <dgm:pt modelId="{2DA033DE-2106-4D88-BFE8-B04298E0946C}" type="pres">
      <dgm:prSet presAssocID="{BE240D3B-9B15-41DC-9949-E9C8CB7AC9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FB64D8-A36D-4AC6-8974-895CD0277277}" type="pres">
      <dgm:prSet presAssocID="{B57F313E-F4CE-4510-A7BF-2E1A945D9B7D}" presName="composite" presStyleCnt="0"/>
      <dgm:spPr/>
    </dgm:pt>
    <dgm:pt modelId="{B8459A4D-589B-4F25-A5D1-D39A5A351E35}" type="pres">
      <dgm:prSet presAssocID="{B57F313E-F4CE-4510-A7BF-2E1A945D9B7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C11A2-B8E8-42DD-9FF3-6BA6DAF6F645}" type="pres">
      <dgm:prSet presAssocID="{B57F313E-F4CE-4510-A7BF-2E1A945D9B7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C3F7D-9608-4F48-83FC-34DAD2D636AD}" type="pres">
      <dgm:prSet presAssocID="{FD637512-1AA5-4349-BADB-6960934636DC}" presName="sp" presStyleCnt="0"/>
      <dgm:spPr/>
    </dgm:pt>
    <dgm:pt modelId="{2403BFA5-CFA0-4EC3-BB79-C42FCFDEFA04}" type="pres">
      <dgm:prSet presAssocID="{4C833485-2379-41F6-9267-EDDB83EC8867}" presName="composite" presStyleCnt="0"/>
      <dgm:spPr/>
    </dgm:pt>
    <dgm:pt modelId="{CA393221-DB05-4782-B40D-A7F2443BA0B2}" type="pres">
      <dgm:prSet presAssocID="{4C833485-2379-41F6-9267-EDDB83EC886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05737-9F0B-487A-82C4-1B25B88F2DD5}" type="pres">
      <dgm:prSet presAssocID="{4C833485-2379-41F6-9267-EDDB83EC886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85745-7566-4746-947E-2028D08A51A6}" type="pres">
      <dgm:prSet presAssocID="{F7AE3126-A6BA-458E-9464-729C6D508DEE}" presName="sp" presStyleCnt="0"/>
      <dgm:spPr/>
    </dgm:pt>
    <dgm:pt modelId="{6AA157AE-68DB-4CA9-BC1D-63920ABB5631}" type="pres">
      <dgm:prSet presAssocID="{9DC6B575-443A-4F9B-82C1-7324076E3EDD}" presName="composite" presStyleCnt="0"/>
      <dgm:spPr/>
    </dgm:pt>
    <dgm:pt modelId="{3EA727F6-A1A5-48D7-9114-4DFF00E5DE5A}" type="pres">
      <dgm:prSet presAssocID="{9DC6B575-443A-4F9B-82C1-7324076E3ED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C4C55-587F-4FBC-A3E1-32A1DE4F679D}" type="pres">
      <dgm:prSet presAssocID="{9DC6B575-443A-4F9B-82C1-7324076E3ED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33CAD2-7B96-46A9-83DD-7F19417F042A}" srcId="{B57F313E-F4CE-4510-A7BF-2E1A945D9B7D}" destId="{E19C2318-86BD-40A3-83F5-894573CF87F5}" srcOrd="0" destOrd="0" parTransId="{328B7732-BCDC-4BAF-AA82-591EC8D7FAC3}" sibTransId="{8026EECF-247A-43EF-9596-E3B942CDDEDF}"/>
    <dgm:cxn modelId="{FB17238A-7D0F-47A8-845A-76BA5FB22E5F}" srcId="{BE240D3B-9B15-41DC-9949-E9C8CB7AC912}" destId="{4C833485-2379-41F6-9267-EDDB83EC8867}" srcOrd="1" destOrd="0" parTransId="{5B1B73B9-B7D3-43C1-8C85-ACDF7FFF4E6B}" sibTransId="{F7AE3126-A6BA-458E-9464-729C6D508DEE}"/>
    <dgm:cxn modelId="{B5EF0D07-EF35-4AE4-933F-C5AA30496FC0}" srcId="{9DC6B575-443A-4F9B-82C1-7324076E3EDD}" destId="{7A360027-157E-477F-8D04-0355D7AADE9A}" srcOrd="0" destOrd="0" parTransId="{8D5024DD-4E63-4C57-8CAF-79BA33DC93CE}" sibTransId="{0B9BE20D-7D54-402A-A886-D2B8EF4E7906}"/>
    <dgm:cxn modelId="{2A37DB82-6C0C-473C-B326-6E9C51FEDD2C}" type="presOf" srcId="{BE240D3B-9B15-41DC-9949-E9C8CB7AC912}" destId="{2DA033DE-2106-4D88-BFE8-B04298E0946C}" srcOrd="0" destOrd="0" presId="urn:microsoft.com/office/officeart/2005/8/layout/chevron2"/>
    <dgm:cxn modelId="{09ADDFDF-269C-41BA-93B7-656893C201EE}" type="presOf" srcId="{D862CAE2-8B72-4C50-9947-E998E62304B5}" destId="{54E05737-9F0B-487A-82C4-1B25B88F2DD5}" srcOrd="0" destOrd="0" presId="urn:microsoft.com/office/officeart/2005/8/layout/chevron2"/>
    <dgm:cxn modelId="{83D15861-A8CB-4650-BAA9-F778E517EE84}" srcId="{4C833485-2379-41F6-9267-EDDB83EC8867}" destId="{D862CAE2-8B72-4C50-9947-E998E62304B5}" srcOrd="0" destOrd="0" parTransId="{611ADC8C-83C3-4AD9-B9F0-2C551B2CF295}" sibTransId="{274FDCD7-1411-471D-91DD-DB3D2F774641}"/>
    <dgm:cxn modelId="{2CCB4578-AEAC-44D1-8119-92247E6E57E6}" type="presOf" srcId="{9DC6B575-443A-4F9B-82C1-7324076E3EDD}" destId="{3EA727F6-A1A5-48D7-9114-4DFF00E5DE5A}" srcOrd="0" destOrd="0" presId="urn:microsoft.com/office/officeart/2005/8/layout/chevron2"/>
    <dgm:cxn modelId="{474AF5D7-F94A-4250-838C-8E3094197230}" type="presOf" srcId="{E19C2318-86BD-40A3-83F5-894573CF87F5}" destId="{BD9C11A2-B8E8-42DD-9FF3-6BA6DAF6F645}" srcOrd="0" destOrd="0" presId="urn:microsoft.com/office/officeart/2005/8/layout/chevron2"/>
    <dgm:cxn modelId="{0CEF0622-D24A-420E-B70A-50BA1C9D985C}" type="presOf" srcId="{B57F313E-F4CE-4510-A7BF-2E1A945D9B7D}" destId="{B8459A4D-589B-4F25-A5D1-D39A5A351E35}" srcOrd="0" destOrd="0" presId="urn:microsoft.com/office/officeart/2005/8/layout/chevron2"/>
    <dgm:cxn modelId="{2C619E0A-17DD-4AED-AB81-A9FDA73DAC14}" srcId="{BE240D3B-9B15-41DC-9949-E9C8CB7AC912}" destId="{9DC6B575-443A-4F9B-82C1-7324076E3EDD}" srcOrd="2" destOrd="0" parTransId="{DC948BFC-A711-4433-AD5F-672FCB42A744}" sibTransId="{6C9CE58F-80DD-4270-BEB6-78715F5247A2}"/>
    <dgm:cxn modelId="{7A15884E-C396-4EA3-918B-C336E23A0096}" type="presOf" srcId="{7A360027-157E-477F-8D04-0355D7AADE9A}" destId="{15AC4C55-587F-4FBC-A3E1-32A1DE4F679D}" srcOrd="0" destOrd="0" presId="urn:microsoft.com/office/officeart/2005/8/layout/chevron2"/>
    <dgm:cxn modelId="{1875FB58-2DC1-4C45-A51E-DB4982F93658}" type="presOf" srcId="{4C833485-2379-41F6-9267-EDDB83EC8867}" destId="{CA393221-DB05-4782-B40D-A7F2443BA0B2}" srcOrd="0" destOrd="0" presId="urn:microsoft.com/office/officeart/2005/8/layout/chevron2"/>
    <dgm:cxn modelId="{8C50C878-6AF0-4F93-AA93-E0ACE1CB4F87}" srcId="{BE240D3B-9B15-41DC-9949-E9C8CB7AC912}" destId="{B57F313E-F4CE-4510-A7BF-2E1A945D9B7D}" srcOrd="0" destOrd="0" parTransId="{B2FC3D8F-F1CC-4F0D-A726-27780E916212}" sibTransId="{FD637512-1AA5-4349-BADB-6960934636DC}"/>
    <dgm:cxn modelId="{7C356100-0DB1-4E21-A354-6D1D1FD709F9}" type="presParOf" srcId="{2DA033DE-2106-4D88-BFE8-B04298E0946C}" destId="{C9FB64D8-A36D-4AC6-8974-895CD0277277}" srcOrd="0" destOrd="0" presId="urn:microsoft.com/office/officeart/2005/8/layout/chevron2"/>
    <dgm:cxn modelId="{E3578F0F-C3A8-4B0C-B00E-B8BB2E3351FC}" type="presParOf" srcId="{C9FB64D8-A36D-4AC6-8974-895CD0277277}" destId="{B8459A4D-589B-4F25-A5D1-D39A5A351E35}" srcOrd="0" destOrd="0" presId="urn:microsoft.com/office/officeart/2005/8/layout/chevron2"/>
    <dgm:cxn modelId="{F0F16109-25B6-4402-BC01-AB27551C5990}" type="presParOf" srcId="{C9FB64D8-A36D-4AC6-8974-895CD0277277}" destId="{BD9C11A2-B8E8-42DD-9FF3-6BA6DAF6F645}" srcOrd="1" destOrd="0" presId="urn:microsoft.com/office/officeart/2005/8/layout/chevron2"/>
    <dgm:cxn modelId="{737FC79E-3F62-4201-A6D8-C760273F73FC}" type="presParOf" srcId="{2DA033DE-2106-4D88-BFE8-B04298E0946C}" destId="{D10C3F7D-9608-4F48-83FC-34DAD2D636AD}" srcOrd="1" destOrd="0" presId="urn:microsoft.com/office/officeart/2005/8/layout/chevron2"/>
    <dgm:cxn modelId="{BC013229-9DB3-47C2-A048-154A50E143CA}" type="presParOf" srcId="{2DA033DE-2106-4D88-BFE8-B04298E0946C}" destId="{2403BFA5-CFA0-4EC3-BB79-C42FCFDEFA04}" srcOrd="2" destOrd="0" presId="urn:microsoft.com/office/officeart/2005/8/layout/chevron2"/>
    <dgm:cxn modelId="{AED0AD20-109D-4513-B892-66EB68C3D33B}" type="presParOf" srcId="{2403BFA5-CFA0-4EC3-BB79-C42FCFDEFA04}" destId="{CA393221-DB05-4782-B40D-A7F2443BA0B2}" srcOrd="0" destOrd="0" presId="urn:microsoft.com/office/officeart/2005/8/layout/chevron2"/>
    <dgm:cxn modelId="{299F4A7B-06DC-4E1E-81A5-06F323F93A07}" type="presParOf" srcId="{2403BFA5-CFA0-4EC3-BB79-C42FCFDEFA04}" destId="{54E05737-9F0B-487A-82C4-1B25B88F2DD5}" srcOrd="1" destOrd="0" presId="urn:microsoft.com/office/officeart/2005/8/layout/chevron2"/>
    <dgm:cxn modelId="{2C91A991-0CA5-4295-82A3-BCFDDD6DF8AF}" type="presParOf" srcId="{2DA033DE-2106-4D88-BFE8-B04298E0946C}" destId="{57C85745-7566-4746-947E-2028D08A51A6}" srcOrd="3" destOrd="0" presId="urn:microsoft.com/office/officeart/2005/8/layout/chevron2"/>
    <dgm:cxn modelId="{7C48EAAD-2BFE-4881-85CE-1A96A41AF7E5}" type="presParOf" srcId="{2DA033DE-2106-4D88-BFE8-B04298E0946C}" destId="{6AA157AE-68DB-4CA9-BC1D-63920ABB5631}" srcOrd="4" destOrd="0" presId="urn:microsoft.com/office/officeart/2005/8/layout/chevron2"/>
    <dgm:cxn modelId="{34E6BF93-94DC-4010-8715-91C6C8554B12}" type="presParOf" srcId="{6AA157AE-68DB-4CA9-BC1D-63920ABB5631}" destId="{3EA727F6-A1A5-48D7-9114-4DFF00E5DE5A}" srcOrd="0" destOrd="0" presId="urn:microsoft.com/office/officeart/2005/8/layout/chevron2"/>
    <dgm:cxn modelId="{A6B9C72A-284E-4919-8B26-03FEFD1ABB48}" type="presParOf" srcId="{6AA157AE-68DB-4CA9-BC1D-63920ABB5631}" destId="{15AC4C55-587F-4FBC-A3E1-32A1DE4F679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3FC972D-4BCC-4CAC-8453-489750D41806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C24FBD-EE8F-426F-ADC9-802501F805FC}">
      <dgm:prSet/>
      <dgm:spPr/>
      <dgm:t>
        <a:bodyPr/>
        <a:lstStyle/>
        <a:p>
          <a:pPr rtl="0"/>
          <a:endParaRPr lang="ru-RU" dirty="0"/>
        </a:p>
      </dgm:t>
    </dgm:pt>
    <dgm:pt modelId="{A69D2065-AF26-4409-B2EE-889CED076099}" type="parTrans" cxnId="{51CC0E18-5315-461E-BBDD-EE7CB4210055}">
      <dgm:prSet/>
      <dgm:spPr/>
      <dgm:t>
        <a:bodyPr/>
        <a:lstStyle/>
        <a:p>
          <a:endParaRPr lang="ru-RU"/>
        </a:p>
      </dgm:t>
    </dgm:pt>
    <dgm:pt modelId="{FA4180E8-1132-4B45-93D2-1B68A9EE74A8}" type="sibTrans" cxnId="{51CC0E18-5315-461E-BBDD-EE7CB4210055}">
      <dgm:prSet/>
      <dgm:spPr/>
      <dgm:t>
        <a:bodyPr/>
        <a:lstStyle/>
        <a:p>
          <a:endParaRPr lang="ru-RU"/>
        </a:p>
      </dgm:t>
    </dgm:pt>
    <dgm:pt modelId="{5114265A-E11E-411F-B274-F1EC11A76B88}" type="pres">
      <dgm:prSet presAssocID="{83FC972D-4BCC-4CAC-8453-489750D41806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ru-RU"/>
        </a:p>
      </dgm:t>
    </dgm:pt>
    <dgm:pt modelId="{03FB23D6-FE1D-45E5-AF4F-A371E93374D2}" type="pres">
      <dgm:prSet presAssocID="{6AC24FBD-EE8F-426F-ADC9-802501F805FC}" presName="text1" presStyleCnt="0"/>
      <dgm:spPr/>
    </dgm:pt>
    <dgm:pt modelId="{2F45397B-95DD-4D55-A1E8-22F2B957DDF7}" type="pres">
      <dgm:prSet presAssocID="{6AC24FBD-EE8F-426F-ADC9-802501F805FC}" presName="textRepeatNode" presStyleLbl="alignNode1" presStyleIdx="0" presStyleCnt="1" custLinFactNeighborX="-1078" custLinFactNeighborY="8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CB486-5AAB-4587-B94E-F7A8D5C70490}" type="pres">
      <dgm:prSet presAssocID="{6AC24FBD-EE8F-426F-ADC9-802501F805FC}" presName="textaccent1" presStyleCnt="0"/>
      <dgm:spPr/>
    </dgm:pt>
    <dgm:pt modelId="{252B9503-1ECF-4D56-A7FA-EC9285CBEC16}" type="pres">
      <dgm:prSet presAssocID="{6AC24FBD-EE8F-426F-ADC9-802501F805FC}" presName="accentRepeatNode" presStyleLbl="solidAlignAcc1" presStyleIdx="0" presStyleCnt="2"/>
      <dgm:spPr/>
    </dgm:pt>
    <dgm:pt modelId="{D02871C4-7B61-4E0F-BD91-076D94046FEB}" type="pres">
      <dgm:prSet presAssocID="{FA4180E8-1132-4B45-93D2-1B68A9EE74A8}" presName="image1" presStyleCnt="0"/>
      <dgm:spPr/>
    </dgm:pt>
    <dgm:pt modelId="{1CC7A956-1729-46F9-8C26-9EA0F829E1FF}" type="pres">
      <dgm:prSet presAssocID="{FA4180E8-1132-4B45-93D2-1B68A9EE74A8}" presName="imageRepeatNode" presStyleLbl="alignAcc1" presStyleIdx="0" presStyleCnt="1" custLinFactNeighborX="3534" custLinFactNeighborY="316"/>
      <dgm:spPr/>
      <dgm:t>
        <a:bodyPr/>
        <a:lstStyle/>
        <a:p>
          <a:endParaRPr lang="ru-RU"/>
        </a:p>
      </dgm:t>
    </dgm:pt>
    <dgm:pt modelId="{FCEE8161-0CE0-4D5B-90D0-7003AF913457}" type="pres">
      <dgm:prSet presAssocID="{FA4180E8-1132-4B45-93D2-1B68A9EE74A8}" presName="imageaccent1" presStyleCnt="0"/>
      <dgm:spPr/>
    </dgm:pt>
    <dgm:pt modelId="{73750263-56EF-4221-BB9B-45C490567CD8}" type="pres">
      <dgm:prSet presAssocID="{FA4180E8-1132-4B45-93D2-1B68A9EE74A8}" presName="accentRepeatNode" presStyleLbl="solidAlignAcc1" presStyleIdx="1" presStyleCnt="2"/>
      <dgm:spPr/>
    </dgm:pt>
  </dgm:ptLst>
  <dgm:cxnLst>
    <dgm:cxn modelId="{51CC0E18-5315-461E-BBDD-EE7CB4210055}" srcId="{83FC972D-4BCC-4CAC-8453-489750D41806}" destId="{6AC24FBD-EE8F-426F-ADC9-802501F805FC}" srcOrd="0" destOrd="0" parTransId="{A69D2065-AF26-4409-B2EE-889CED076099}" sibTransId="{FA4180E8-1132-4B45-93D2-1B68A9EE74A8}"/>
    <dgm:cxn modelId="{ADD0889E-E4F8-4AB5-8439-52D5E214EAA0}" type="presOf" srcId="{FA4180E8-1132-4B45-93D2-1B68A9EE74A8}" destId="{1CC7A956-1729-46F9-8C26-9EA0F829E1FF}" srcOrd="0" destOrd="0" presId="urn:microsoft.com/office/officeart/2008/layout/HexagonCluster"/>
    <dgm:cxn modelId="{2D4B7472-479C-4DE3-8ED7-5525DAE77D50}" type="presOf" srcId="{83FC972D-4BCC-4CAC-8453-489750D41806}" destId="{5114265A-E11E-411F-B274-F1EC11A76B88}" srcOrd="0" destOrd="0" presId="urn:microsoft.com/office/officeart/2008/layout/HexagonCluster"/>
    <dgm:cxn modelId="{D1EBD1B5-E4C6-44CB-B87B-5D8E74E92BA0}" type="presOf" srcId="{6AC24FBD-EE8F-426F-ADC9-802501F805FC}" destId="{2F45397B-95DD-4D55-A1E8-22F2B957DDF7}" srcOrd="0" destOrd="0" presId="urn:microsoft.com/office/officeart/2008/layout/HexagonCluster"/>
    <dgm:cxn modelId="{1856B4DD-1A4D-42AA-866B-C328C3E11B9B}" type="presParOf" srcId="{5114265A-E11E-411F-B274-F1EC11A76B88}" destId="{03FB23D6-FE1D-45E5-AF4F-A371E93374D2}" srcOrd="0" destOrd="0" presId="urn:microsoft.com/office/officeart/2008/layout/HexagonCluster"/>
    <dgm:cxn modelId="{5A8AB50E-E9E2-4336-B0F8-36D9017DBF47}" type="presParOf" srcId="{03FB23D6-FE1D-45E5-AF4F-A371E93374D2}" destId="{2F45397B-95DD-4D55-A1E8-22F2B957DDF7}" srcOrd="0" destOrd="0" presId="urn:microsoft.com/office/officeart/2008/layout/HexagonCluster"/>
    <dgm:cxn modelId="{E51794FA-BF85-4512-8885-5CFC897498F9}" type="presParOf" srcId="{5114265A-E11E-411F-B274-F1EC11A76B88}" destId="{B35CB486-5AAB-4587-B94E-F7A8D5C70490}" srcOrd="1" destOrd="0" presId="urn:microsoft.com/office/officeart/2008/layout/HexagonCluster"/>
    <dgm:cxn modelId="{DB7C4AD8-9AC1-4FFF-B541-000294F66538}" type="presParOf" srcId="{B35CB486-5AAB-4587-B94E-F7A8D5C70490}" destId="{252B9503-1ECF-4D56-A7FA-EC9285CBEC16}" srcOrd="0" destOrd="0" presId="urn:microsoft.com/office/officeart/2008/layout/HexagonCluster"/>
    <dgm:cxn modelId="{1EC5C270-4307-4159-AC78-991E713EF7E1}" type="presParOf" srcId="{5114265A-E11E-411F-B274-F1EC11A76B88}" destId="{D02871C4-7B61-4E0F-BD91-076D94046FEB}" srcOrd="2" destOrd="0" presId="urn:microsoft.com/office/officeart/2008/layout/HexagonCluster"/>
    <dgm:cxn modelId="{2646985D-7E77-4378-A438-79D5AC3FE948}" type="presParOf" srcId="{D02871C4-7B61-4E0F-BD91-076D94046FEB}" destId="{1CC7A956-1729-46F9-8C26-9EA0F829E1FF}" srcOrd="0" destOrd="0" presId="urn:microsoft.com/office/officeart/2008/layout/HexagonCluster"/>
    <dgm:cxn modelId="{B88FC586-FC33-4FD2-916D-D2A6E38A8A3F}" type="presParOf" srcId="{5114265A-E11E-411F-B274-F1EC11A76B88}" destId="{FCEE8161-0CE0-4D5B-90D0-7003AF913457}" srcOrd="3" destOrd="0" presId="urn:microsoft.com/office/officeart/2008/layout/HexagonCluster"/>
    <dgm:cxn modelId="{12D1D8AF-9F2B-419A-9B70-E79DF2A9ED7F}" type="presParOf" srcId="{FCEE8161-0CE0-4D5B-90D0-7003AF913457}" destId="{73750263-56EF-4221-BB9B-45C490567CD8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FF7E0-9F41-4A0A-967E-504DBC5C2ED7}">
      <dsp:nvSpPr>
        <dsp:cNvPr id="0" name=""/>
        <dsp:cNvSpPr/>
      </dsp:nvSpPr>
      <dsp:spPr>
        <a:xfrm>
          <a:off x="0" y="1030278"/>
          <a:ext cx="634841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F2141-04E7-4477-B59D-838268FA3100}">
      <dsp:nvSpPr>
        <dsp:cNvPr id="0" name=""/>
        <dsp:cNvSpPr/>
      </dsp:nvSpPr>
      <dsp:spPr>
        <a:xfrm>
          <a:off x="317420" y="764598"/>
          <a:ext cx="444388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968" tIns="0" rIns="1679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какую пользу получает человеческий организм при его употреблении.;</a:t>
          </a:r>
          <a:endParaRPr lang="ru-RU" sz="1800" kern="1200" dirty="0"/>
        </a:p>
      </dsp:txBody>
      <dsp:txXfrm>
        <a:off x="343359" y="790537"/>
        <a:ext cx="4392011" cy="479482"/>
      </dsp:txXfrm>
    </dsp:sp>
    <dsp:sp modelId="{912B9939-11A0-426B-A4A5-CBE118AB5CD2}">
      <dsp:nvSpPr>
        <dsp:cNvPr id="0" name=""/>
        <dsp:cNvSpPr/>
      </dsp:nvSpPr>
      <dsp:spPr>
        <a:xfrm>
          <a:off x="0" y="1846758"/>
          <a:ext cx="634841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B559C-8573-4051-A83B-83AF58BB6A5B}">
      <dsp:nvSpPr>
        <dsp:cNvPr id="0" name=""/>
        <dsp:cNvSpPr/>
      </dsp:nvSpPr>
      <dsp:spPr>
        <a:xfrm>
          <a:off x="317420" y="1581078"/>
          <a:ext cx="444388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968" tIns="0" rIns="1679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какие витамины содержатся в масле;</a:t>
          </a:r>
          <a:endParaRPr lang="ru-RU" sz="1800" kern="1200" dirty="0"/>
        </a:p>
      </dsp:txBody>
      <dsp:txXfrm>
        <a:off x="343359" y="1607017"/>
        <a:ext cx="4392011" cy="479482"/>
      </dsp:txXfrm>
    </dsp:sp>
    <dsp:sp modelId="{051D0D0B-A753-4B70-BD7E-ED3DF1FA813A}">
      <dsp:nvSpPr>
        <dsp:cNvPr id="0" name=""/>
        <dsp:cNvSpPr/>
      </dsp:nvSpPr>
      <dsp:spPr>
        <a:xfrm>
          <a:off x="0" y="2663238"/>
          <a:ext cx="634841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09BFD-1AAD-451A-98E1-7760E5091A63}">
      <dsp:nvSpPr>
        <dsp:cNvPr id="0" name=""/>
        <dsp:cNvSpPr/>
      </dsp:nvSpPr>
      <dsp:spPr>
        <a:xfrm>
          <a:off x="317420" y="2397558"/>
          <a:ext cx="444388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968" tIns="0" rIns="1679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как влияет процесс рафинации на показатели масла;</a:t>
          </a:r>
          <a:endParaRPr lang="ru-RU" sz="1800" kern="1200" dirty="0"/>
        </a:p>
      </dsp:txBody>
      <dsp:txXfrm>
        <a:off x="343359" y="2423497"/>
        <a:ext cx="4392011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5B55A-A6C7-4C95-BD18-2691D292369B}">
      <dsp:nvSpPr>
        <dsp:cNvPr id="0" name=""/>
        <dsp:cNvSpPr/>
      </dsp:nvSpPr>
      <dsp:spPr>
        <a:xfrm>
          <a:off x="3024343" y="0"/>
          <a:ext cx="4442155" cy="444215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F6CB0-62CF-432B-8907-C7CDC7AF101B}">
      <dsp:nvSpPr>
        <dsp:cNvPr id="0" name=""/>
        <dsp:cNvSpPr/>
      </dsp:nvSpPr>
      <dsp:spPr>
        <a:xfrm>
          <a:off x="0" y="0"/>
          <a:ext cx="5789729" cy="26592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-исследовать состав рафинированного и нерафинированного подсолнечного масла; </a:t>
          </a:r>
        </a:p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-выявить, влияет ли процесс рафинации на содержание витаминов;</a:t>
          </a:r>
        </a:p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-выяснить, какой вид масла полезнее для организма человека.</a:t>
          </a:r>
          <a:endParaRPr lang="ru-RU" sz="2100" kern="1200" dirty="0"/>
        </a:p>
      </dsp:txBody>
      <dsp:txXfrm>
        <a:off x="129816" y="129816"/>
        <a:ext cx="5530097" cy="23996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29FFF-2910-4ECE-ACE0-CECF64F512F1}">
      <dsp:nvSpPr>
        <dsp:cNvPr id="0" name=""/>
        <dsp:cNvSpPr/>
      </dsp:nvSpPr>
      <dsp:spPr>
        <a:xfrm>
          <a:off x="0" y="1728183"/>
          <a:ext cx="9361040" cy="227545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67D160-FBDB-4E6F-B4ED-154B90BF7846}">
      <dsp:nvSpPr>
        <dsp:cNvPr id="0" name=""/>
        <dsp:cNvSpPr/>
      </dsp:nvSpPr>
      <dsp:spPr>
        <a:xfrm>
          <a:off x="8728" y="0"/>
          <a:ext cx="1506167" cy="2275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Изучить литературу по данной теме</a:t>
          </a:r>
          <a:endParaRPr lang="ru-RU" sz="1400" b="1" kern="1200" dirty="0"/>
        </a:p>
      </dsp:txBody>
      <dsp:txXfrm>
        <a:off x="8728" y="0"/>
        <a:ext cx="1506167" cy="2275452"/>
      </dsp:txXfrm>
    </dsp:sp>
    <dsp:sp modelId="{8799989B-C455-4AF8-8ABC-1748222DA205}">
      <dsp:nvSpPr>
        <dsp:cNvPr id="0" name=""/>
        <dsp:cNvSpPr/>
      </dsp:nvSpPr>
      <dsp:spPr>
        <a:xfrm>
          <a:off x="502095" y="2592288"/>
          <a:ext cx="568863" cy="532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FA143-B82E-4B93-BB24-E08BBD18B699}">
      <dsp:nvSpPr>
        <dsp:cNvPr id="0" name=""/>
        <dsp:cNvSpPr/>
      </dsp:nvSpPr>
      <dsp:spPr>
        <a:xfrm>
          <a:off x="1807237" y="3708419"/>
          <a:ext cx="2357014" cy="1843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Сделать выводы о питательной ценности различных видов подсолнечного масла</a:t>
          </a:r>
          <a:endParaRPr lang="ru-RU" sz="1400" b="1" kern="1200" dirty="0"/>
        </a:p>
      </dsp:txBody>
      <dsp:txXfrm>
        <a:off x="1807237" y="3708419"/>
        <a:ext cx="2357014" cy="1843389"/>
      </dsp:txXfrm>
    </dsp:sp>
    <dsp:sp modelId="{1D84D14F-B334-4181-8E0E-1C779D36BCEB}">
      <dsp:nvSpPr>
        <dsp:cNvPr id="0" name=""/>
        <dsp:cNvSpPr/>
      </dsp:nvSpPr>
      <dsp:spPr>
        <a:xfrm>
          <a:off x="2448271" y="2592287"/>
          <a:ext cx="568863" cy="532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1F357-39A9-4B12-B3DA-5D1DF319F36F}">
      <dsp:nvSpPr>
        <dsp:cNvPr id="0" name=""/>
        <dsp:cNvSpPr/>
      </dsp:nvSpPr>
      <dsp:spPr>
        <a:xfrm>
          <a:off x="4174433" y="57591"/>
          <a:ext cx="2453323" cy="2189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Исследовать виды подсолнечного масла на предмет содержания жирорастворимых витаминов </a:t>
          </a:r>
          <a:endParaRPr lang="ru-RU" sz="1400" b="1" kern="1200" dirty="0"/>
        </a:p>
      </dsp:txBody>
      <dsp:txXfrm>
        <a:off x="4174433" y="57591"/>
        <a:ext cx="2453323" cy="2189076"/>
      </dsp:txXfrm>
    </dsp:sp>
    <dsp:sp modelId="{BD71D605-7816-4E5A-8C13-013A6BEFE7EE}">
      <dsp:nvSpPr>
        <dsp:cNvPr id="0" name=""/>
        <dsp:cNvSpPr/>
      </dsp:nvSpPr>
      <dsp:spPr>
        <a:xfrm>
          <a:off x="4392489" y="2592286"/>
          <a:ext cx="568863" cy="532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78631D-9EA3-4DD2-8BBC-670CE5DDA7D5}">
      <dsp:nvSpPr>
        <dsp:cNvPr id="0" name=""/>
        <dsp:cNvSpPr/>
      </dsp:nvSpPr>
      <dsp:spPr>
        <a:xfrm>
          <a:off x="5911802" y="3369968"/>
          <a:ext cx="1452323" cy="2333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Дать рекомендации по употреблению в пищу подсолнечного масла</a:t>
          </a:r>
          <a:endParaRPr lang="ru-RU" sz="1400" b="1" kern="1200" dirty="0">
            <a:solidFill>
              <a:srgbClr val="FF0000"/>
            </a:solidFill>
          </a:endParaRPr>
        </a:p>
      </dsp:txBody>
      <dsp:txXfrm>
        <a:off x="5911802" y="3369968"/>
        <a:ext cx="1452323" cy="2333067"/>
      </dsp:txXfrm>
    </dsp:sp>
    <dsp:sp modelId="{92852D6C-1F6A-4F9C-A367-CBE5FAADABC7}">
      <dsp:nvSpPr>
        <dsp:cNvPr id="0" name=""/>
        <dsp:cNvSpPr/>
      </dsp:nvSpPr>
      <dsp:spPr>
        <a:xfrm>
          <a:off x="6192691" y="2592286"/>
          <a:ext cx="568863" cy="532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29C35-0DB1-4D85-B308-933919DE1B34}">
      <dsp:nvSpPr>
        <dsp:cNvPr id="0" name=""/>
        <dsp:cNvSpPr/>
      </dsp:nvSpPr>
      <dsp:spPr>
        <a:xfrm>
          <a:off x="7883998" y="0"/>
          <a:ext cx="532208" cy="2275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FF0000"/>
            </a:solidFill>
          </a:endParaRPr>
        </a:p>
      </dsp:txBody>
      <dsp:txXfrm>
        <a:off x="7883998" y="0"/>
        <a:ext cx="532208" cy="2275452"/>
      </dsp:txXfrm>
    </dsp:sp>
    <dsp:sp modelId="{6DE45611-894C-4678-856A-859E559D39CD}">
      <dsp:nvSpPr>
        <dsp:cNvPr id="0" name=""/>
        <dsp:cNvSpPr/>
      </dsp:nvSpPr>
      <dsp:spPr>
        <a:xfrm>
          <a:off x="8360703" y="4629573"/>
          <a:ext cx="532208" cy="532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65BED-3EE8-4B36-B092-319F36889AAA}">
      <dsp:nvSpPr>
        <dsp:cNvPr id="0" name=""/>
        <dsp:cNvSpPr/>
      </dsp:nvSpPr>
      <dsp:spPr>
        <a:xfrm rot="21300000">
          <a:off x="27730" y="2690123"/>
          <a:ext cx="8981035" cy="1028464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C53B94-2CB3-4594-869A-E16B6FFD678E}">
      <dsp:nvSpPr>
        <dsp:cNvPr id="0" name=""/>
        <dsp:cNvSpPr/>
      </dsp:nvSpPr>
      <dsp:spPr>
        <a:xfrm>
          <a:off x="1084379" y="320435"/>
          <a:ext cx="2710948" cy="256348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26D1E-FB22-4852-B9B8-E8C1A4CCF217}">
      <dsp:nvSpPr>
        <dsp:cNvPr id="0" name=""/>
        <dsp:cNvSpPr/>
      </dsp:nvSpPr>
      <dsp:spPr>
        <a:xfrm>
          <a:off x="4789342" y="0"/>
          <a:ext cx="2891678" cy="2691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Объект исследования </a:t>
          </a:r>
          <a:r>
            <a:rPr lang="ru-RU" sz="2200" kern="1200" dirty="0" smtClean="0"/>
            <a:t>– масло, получаемое из семян подсолнечника</a:t>
          </a:r>
        </a:p>
      </dsp:txBody>
      <dsp:txXfrm>
        <a:off x="4789342" y="0"/>
        <a:ext cx="2891678" cy="2691659"/>
      </dsp:txXfrm>
    </dsp:sp>
    <dsp:sp modelId="{64B3AE28-87F2-4BA3-B547-253FA55D96AF}">
      <dsp:nvSpPr>
        <dsp:cNvPr id="0" name=""/>
        <dsp:cNvSpPr/>
      </dsp:nvSpPr>
      <dsp:spPr>
        <a:xfrm>
          <a:off x="5241167" y="3524791"/>
          <a:ext cx="2710948" cy="256348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023AE-33C6-41C1-B970-570B32895814}">
      <dsp:nvSpPr>
        <dsp:cNvPr id="0" name=""/>
        <dsp:cNvSpPr/>
      </dsp:nvSpPr>
      <dsp:spPr>
        <a:xfrm>
          <a:off x="1355474" y="3717052"/>
          <a:ext cx="2891678" cy="2691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Предмет исследования </a:t>
          </a:r>
          <a:r>
            <a:rPr lang="ru-RU" sz="2200" kern="1200" dirty="0" smtClean="0"/>
            <a:t>– выявление полезности подсолнечного масла для организма человека</a:t>
          </a:r>
          <a:endParaRPr lang="ru-RU" sz="2200" kern="1200" dirty="0"/>
        </a:p>
      </dsp:txBody>
      <dsp:txXfrm>
        <a:off x="1355474" y="3717052"/>
        <a:ext cx="2891678" cy="26916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1E70E-1C86-4D81-BF56-404E550E4F67}">
      <dsp:nvSpPr>
        <dsp:cNvPr id="0" name=""/>
        <dsp:cNvSpPr/>
      </dsp:nvSpPr>
      <dsp:spPr>
        <a:xfrm>
          <a:off x="99654" y="1599734"/>
          <a:ext cx="4353948" cy="43539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CA5690-1C26-49D9-828A-40F77D916599}">
      <dsp:nvSpPr>
        <dsp:cNvPr id="0" name=""/>
        <dsp:cNvSpPr/>
      </dsp:nvSpPr>
      <dsp:spPr>
        <a:xfrm>
          <a:off x="4268066" y="47439"/>
          <a:ext cx="4544563" cy="4187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Предположим, что жирорастворимые витамины – A, D, E содержатся только в нерафинированном подсолнечном масле.</a:t>
          </a:r>
          <a:endParaRPr lang="ru-RU" sz="2000" kern="1200" dirty="0"/>
        </a:p>
      </dsp:txBody>
      <dsp:txXfrm>
        <a:off x="4268066" y="47439"/>
        <a:ext cx="4544563" cy="4187191"/>
      </dsp:txXfrm>
    </dsp:sp>
    <dsp:sp modelId="{99EEF28B-15A4-4E9F-8EF3-0BA0F704DE74}">
      <dsp:nvSpPr>
        <dsp:cNvPr id="0" name=""/>
        <dsp:cNvSpPr/>
      </dsp:nvSpPr>
      <dsp:spPr>
        <a:xfrm>
          <a:off x="4797419" y="1500334"/>
          <a:ext cx="5442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4DC568-DF21-4648-9009-9F8A92E78B2C}">
      <dsp:nvSpPr>
        <dsp:cNvPr id="0" name=""/>
        <dsp:cNvSpPr/>
      </dsp:nvSpPr>
      <dsp:spPr>
        <a:xfrm rot="5400000">
          <a:off x="2255983" y="1681930"/>
          <a:ext cx="2722668" cy="235657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59A4D-589B-4F25-A5D1-D39A5A351E35}">
      <dsp:nvSpPr>
        <dsp:cNvPr id="0" name=""/>
        <dsp:cNvSpPr/>
      </dsp:nvSpPr>
      <dsp:spPr>
        <a:xfrm rot="5400000">
          <a:off x="-233921" y="235685"/>
          <a:ext cx="1559474" cy="10916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-5400000">
        <a:off x="0" y="547580"/>
        <a:ext cx="1091632" cy="467842"/>
      </dsp:txXfrm>
    </dsp:sp>
    <dsp:sp modelId="{BD9C11A2-B8E8-42DD-9FF3-6BA6DAF6F645}">
      <dsp:nvSpPr>
        <dsp:cNvPr id="0" name=""/>
        <dsp:cNvSpPr/>
      </dsp:nvSpPr>
      <dsp:spPr>
        <a:xfrm rot="5400000">
          <a:off x="3352334" y="-2258938"/>
          <a:ext cx="1013658" cy="55350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Теоретический анализ литературы</a:t>
          </a:r>
          <a:endParaRPr lang="ru-RU" sz="3200" kern="1200" dirty="0"/>
        </a:p>
      </dsp:txBody>
      <dsp:txXfrm rot="-5400000">
        <a:off x="1091632" y="51247"/>
        <a:ext cx="5485580" cy="914692"/>
      </dsp:txXfrm>
    </dsp:sp>
    <dsp:sp modelId="{CA393221-DB05-4782-B40D-A7F2443BA0B2}">
      <dsp:nvSpPr>
        <dsp:cNvPr id="0" name=""/>
        <dsp:cNvSpPr/>
      </dsp:nvSpPr>
      <dsp:spPr>
        <a:xfrm rot="5400000">
          <a:off x="-233921" y="1600557"/>
          <a:ext cx="1559474" cy="10916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-5400000">
        <a:off x="0" y="1912452"/>
        <a:ext cx="1091632" cy="467842"/>
      </dsp:txXfrm>
    </dsp:sp>
    <dsp:sp modelId="{54E05737-9F0B-487A-82C4-1B25B88F2DD5}">
      <dsp:nvSpPr>
        <dsp:cNvPr id="0" name=""/>
        <dsp:cNvSpPr/>
      </dsp:nvSpPr>
      <dsp:spPr>
        <a:xfrm rot="5400000">
          <a:off x="3352334" y="-894065"/>
          <a:ext cx="1013658" cy="55350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Эксперимент</a:t>
          </a:r>
          <a:endParaRPr lang="ru-RU" sz="3200" kern="1200" dirty="0"/>
        </a:p>
      </dsp:txBody>
      <dsp:txXfrm rot="-5400000">
        <a:off x="1091632" y="1416120"/>
        <a:ext cx="5485580" cy="914692"/>
      </dsp:txXfrm>
    </dsp:sp>
    <dsp:sp modelId="{3EA727F6-A1A5-48D7-9114-4DFF00E5DE5A}">
      <dsp:nvSpPr>
        <dsp:cNvPr id="0" name=""/>
        <dsp:cNvSpPr/>
      </dsp:nvSpPr>
      <dsp:spPr>
        <a:xfrm rot="5400000">
          <a:off x="-233921" y="2965430"/>
          <a:ext cx="1559474" cy="10916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-5400000">
        <a:off x="0" y="3277325"/>
        <a:ext cx="1091632" cy="467842"/>
      </dsp:txXfrm>
    </dsp:sp>
    <dsp:sp modelId="{15AC4C55-587F-4FBC-A3E1-32A1DE4F679D}">
      <dsp:nvSpPr>
        <dsp:cNvPr id="0" name=""/>
        <dsp:cNvSpPr/>
      </dsp:nvSpPr>
      <dsp:spPr>
        <a:xfrm rot="5400000">
          <a:off x="3352334" y="470806"/>
          <a:ext cx="1013658" cy="55350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Анализ полученных данных</a:t>
          </a:r>
          <a:endParaRPr lang="ru-RU" sz="3200" kern="1200" dirty="0"/>
        </a:p>
      </dsp:txBody>
      <dsp:txXfrm rot="-5400000">
        <a:off x="1091632" y="2780992"/>
        <a:ext cx="5485580" cy="9146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5397B-95DD-4D55-A1E8-22F2B957DDF7}">
      <dsp:nvSpPr>
        <dsp:cNvPr id="0" name=""/>
        <dsp:cNvSpPr/>
      </dsp:nvSpPr>
      <dsp:spPr>
        <a:xfrm>
          <a:off x="2508372" y="1920406"/>
          <a:ext cx="3075101" cy="264816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550" rIns="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2985311" y="2331129"/>
        <a:ext cx="2121223" cy="1826720"/>
      </dsp:txXfrm>
    </dsp:sp>
    <dsp:sp modelId="{252B9503-1ECF-4D56-A7FA-EC9285CBEC16}">
      <dsp:nvSpPr>
        <dsp:cNvPr id="0" name=""/>
        <dsp:cNvSpPr/>
      </dsp:nvSpPr>
      <dsp:spPr>
        <a:xfrm>
          <a:off x="2612853" y="3066110"/>
          <a:ext cx="358902" cy="30976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7A956-1729-46F9-8C26-9EA0F829E1FF}">
      <dsp:nvSpPr>
        <dsp:cNvPr id="0" name=""/>
        <dsp:cNvSpPr/>
      </dsp:nvSpPr>
      <dsp:spPr>
        <a:xfrm>
          <a:off x="108535" y="504053"/>
          <a:ext cx="3071170" cy="26473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50263-56EF-4221-BB9B-45C490567CD8}">
      <dsp:nvSpPr>
        <dsp:cNvPr id="0" name=""/>
        <dsp:cNvSpPr/>
      </dsp:nvSpPr>
      <dsp:spPr>
        <a:xfrm>
          <a:off x="2079274" y="2776593"/>
          <a:ext cx="358902" cy="30976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15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8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8207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460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8297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081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568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20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21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4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78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9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54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54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3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61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4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  <p:sldLayoutId id="2147483921" r:id="rId13"/>
    <p:sldLayoutId id="2147483922" r:id="rId14"/>
    <p:sldLayoutId id="2147483923" r:id="rId15"/>
    <p:sldLayoutId id="21474839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alternativa-sar.ru/tehnologu/organizatsiya-i-tekhnologii-pishchevykh-proizvodstv/volgarev-skurikhin-khimicheskij-sostav-pishchevykh-produktov-tom-2/2742-vitaminy-2" TargetMode="External"/><Relationship Id="rId2" Type="http://schemas.openxmlformats.org/officeDocument/2006/relationships/hyperlink" Target="https://tea.shert-tm.ru/index.php/interesno-znat/podsolnechnoe-maslo1/26-sravnenie-protsessov-izgotovleniya-masla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848872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«Гимназия№9 имени дважды Героя Советского Союза С. Г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.Горшкова»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Подсолнечное масло: рафинированное или нерафинированное?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805264"/>
            <a:ext cx="6461760" cy="6480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Коломна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2023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429000"/>
            <a:ext cx="7920880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spc="-100" dirty="0">
                <a:solidFill>
                  <a:srgbClr val="DFDCB7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выполнила: Горина Евгения Андреевна,</a:t>
            </a:r>
            <a:br>
              <a:rPr lang="ru-RU" sz="2000" spc="-100" dirty="0">
                <a:solidFill>
                  <a:srgbClr val="DFDCB7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spc="-100" dirty="0">
                <a:solidFill>
                  <a:srgbClr val="DFDCB7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</a:t>
            </a:r>
            <a:r>
              <a:rPr lang="ru-RU" sz="2000" spc="-100" dirty="0" smtClean="0">
                <a:solidFill>
                  <a:srgbClr val="DFDCB7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ученица 11«в</a:t>
            </a:r>
            <a:r>
              <a:rPr lang="ru-RU" sz="2000" spc="-100" dirty="0">
                <a:solidFill>
                  <a:srgbClr val="DFDCB7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» класса</a:t>
            </a:r>
            <a:br>
              <a:rPr lang="ru-RU" sz="2000" spc="-100" dirty="0">
                <a:solidFill>
                  <a:srgbClr val="DFDCB7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spc="-100" dirty="0">
                <a:solidFill>
                  <a:srgbClr val="DFDCB7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научный руководитель: </a:t>
            </a:r>
            <a:r>
              <a:rPr lang="ru-RU" sz="2000" spc="-100" dirty="0" err="1">
                <a:solidFill>
                  <a:srgbClr val="DFDCB7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Плисова</a:t>
            </a:r>
            <a:r>
              <a:rPr lang="ru-RU" sz="2000" spc="-100" dirty="0">
                <a:solidFill>
                  <a:srgbClr val="DFDCB7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Вера Викторовна,</a:t>
            </a:r>
            <a:br>
              <a:rPr lang="ru-RU" sz="2000" spc="-100" dirty="0">
                <a:solidFill>
                  <a:srgbClr val="DFDCB7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spc="-100" dirty="0">
                <a:solidFill>
                  <a:srgbClr val="DFDCB7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учитель биологии, экологии и анатомии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7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подсолнечное масло влияет на организм: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восстанавливает </a:t>
            </a:r>
            <a:r>
              <a:rPr lang="ru-RU" dirty="0"/>
              <a:t>организм при хронических заболеваниях пищеварительной системы; </a:t>
            </a:r>
            <a:endParaRPr lang="ru-RU" dirty="0" smtClean="0"/>
          </a:p>
          <a:p>
            <a:r>
              <a:rPr lang="ru-RU" dirty="0" smtClean="0"/>
              <a:t>устраняет </a:t>
            </a:r>
            <a:r>
              <a:rPr lang="ru-RU" dirty="0"/>
              <a:t>патологии органов дыхания; </a:t>
            </a:r>
            <a:endParaRPr lang="ru-RU" dirty="0" smtClean="0"/>
          </a:p>
          <a:p>
            <a:r>
              <a:rPr lang="ru-RU" dirty="0" smtClean="0"/>
              <a:t>очищает </a:t>
            </a:r>
            <a:r>
              <a:rPr lang="ru-RU" dirty="0"/>
              <a:t>печень; </a:t>
            </a:r>
            <a:endParaRPr lang="ru-RU" dirty="0" smtClean="0"/>
          </a:p>
          <a:p>
            <a:r>
              <a:rPr lang="ru-RU" dirty="0" smtClean="0"/>
              <a:t>справляется </a:t>
            </a:r>
            <a:r>
              <a:rPr lang="ru-RU" dirty="0"/>
              <a:t>с заболеваниями сердца и сосудов </a:t>
            </a:r>
            <a:endParaRPr lang="ru-RU" dirty="0" smtClean="0"/>
          </a:p>
          <a:p>
            <a:r>
              <a:rPr lang="ru-RU" dirty="0" smtClean="0"/>
              <a:t>оказывает </a:t>
            </a:r>
            <a:r>
              <a:rPr lang="ru-RU" dirty="0"/>
              <a:t>профилактическое действие на костную и мышечную систему во избежание артрита, ревматизма; </a:t>
            </a:r>
            <a:endParaRPr lang="ru-RU" dirty="0" smtClean="0"/>
          </a:p>
          <a:p>
            <a:r>
              <a:rPr lang="ru-RU" dirty="0" smtClean="0"/>
              <a:t>минимизирует </a:t>
            </a:r>
            <a:r>
              <a:rPr lang="ru-RU" dirty="0"/>
              <a:t>раны и воспаления как на внешних кожных покровах, так и внутри организма </a:t>
            </a:r>
          </a:p>
        </p:txBody>
      </p:sp>
    </p:spTree>
    <p:extLst>
      <p:ext uri="{BB962C8B-B14F-4D97-AF65-F5344CB8AC3E}">
        <p14:creationId xmlns:p14="http://schemas.microsoft.com/office/powerpoint/2010/main" val="70003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Нерафинированное масло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u="sng" dirty="0"/>
              <a:t>Нерафинированное масло получают двумя </a:t>
            </a:r>
            <a:r>
              <a:rPr lang="ru-RU" b="1" u="sng" dirty="0" smtClean="0"/>
              <a:t>способами:</a:t>
            </a:r>
          </a:p>
          <a:p>
            <a:r>
              <a:rPr lang="ru-RU" dirty="0" smtClean="0"/>
              <a:t> </a:t>
            </a:r>
            <a:r>
              <a:rPr lang="ru-RU" dirty="0"/>
              <a:t>холодный отжим (семечки прессуются, а потом собирается масло). Такое масло считается самым полезным, но хранится </a:t>
            </a:r>
            <a:r>
              <a:rPr lang="ru-RU" dirty="0" smtClean="0"/>
              <a:t>недолго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горячее </a:t>
            </a:r>
            <a:r>
              <a:rPr lang="ru-RU" dirty="0"/>
              <a:t>прессование — предусматривает нагревание семечек, которые потом попадают под пресс. В этом продукте сохраняется меньше полезных веществ, но хранится он дольше благодаря дополнительной обработке. </a:t>
            </a:r>
            <a:endParaRPr lang="ru-RU" dirty="0" smtClean="0"/>
          </a:p>
          <a:p>
            <a:r>
              <a:rPr lang="ru-RU" dirty="0" smtClean="0"/>
              <a:t>Нерафинированное </a:t>
            </a:r>
            <a:r>
              <a:rPr lang="ru-RU" dirty="0"/>
              <a:t>масло </a:t>
            </a:r>
            <a:r>
              <a:rPr lang="ru-RU" b="1" dirty="0"/>
              <a:t>не стоит использовать при жарке</a:t>
            </a:r>
            <a:r>
              <a:rPr lang="ru-RU" dirty="0"/>
              <a:t>, ведь </a:t>
            </a:r>
            <a:r>
              <a:rPr lang="ru-RU" b="1" dirty="0"/>
              <a:t>при высоких температурах в нем образуются вредные канцерогенные вещества</a:t>
            </a:r>
            <a:r>
              <a:rPr lang="ru-RU" dirty="0"/>
              <a:t>. А вот для салатов - это превосходный вариант. Узнать его можно по острому запаху и темному цвету</a:t>
            </a:r>
          </a:p>
        </p:txBody>
      </p:sp>
    </p:spTree>
    <p:extLst>
      <p:ext uri="{BB962C8B-B14F-4D97-AF65-F5344CB8AC3E}">
        <p14:creationId xmlns:p14="http://schemas.microsoft.com/office/powerpoint/2010/main" val="2651936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Рафинированное масло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628800"/>
            <a:ext cx="7346778" cy="496855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Рафинированное масло получается в процессе экстракции: семечки заливают </a:t>
            </a:r>
            <a:r>
              <a:rPr lang="ru-RU" dirty="0" err="1"/>
              <a:t>гексаном</a:t>
            </a:r>
            <a:r>
              <a:rPr lang="ru-RU" dirty="0"/>
              <a:t> (органическим растворителем, подобным бензину), а после выделения масла этот растворитель удаляют водяным паром и щелочью. Такое масло не имеет запаха и не горчит, но не имеет оно и никаких полезных веществ. Даже наоборот - полностью удалить химикаты, с помощью которых оно приготовлено, невозможно. </a:t>
            </a:r>
            <a:endParaRPr lang="ru-RU" dirty="0" smtClean="0"/>
          </a:p>
          <a:p>
            <a:r>
              <a:rPr lang="ru-RU" b="1" dirty="0" smtClean="0"/>
              <a:t>Рафинация</a:t>
            </a:r>
            <a:r>
              <a:rPr lang="ru-RU" dirty="0"/>
              <a:t> подсолнечного масла обеспечивает производство продукта, практически не имеющего цвета, вкуса и запаха. Что также обусловливает его название «обезличенное», характеризующееся в плане пищевой ценности минимальным содержанием незаменимых жирных кислот в виде </a:t>
            </a:r>
            <a:r>
              <a:rPr lang="ru-RU" dirty="0" err="1"/>
              <a:t>линолевой</a:t>
            </a:r>
            <a:r>
              <a:rPr lang="ru-RU" dirty="0"/>
              <a:t> и линоленовой, также называемых витамином F. Данный витамин отвечает за синтез гормонов и поддержание иммунной системы, так как обеспечивает устойчивость и эластичность кровеносных сосудов, а также способствует уменьшению чувствительности организма к воздействию ультрафиолетовых лучей и, соответственно, радиоактивного излучения, регулирует сокращение гладкой мускулатуры и осуществляет еще целый ряд функций, влияющих на жизнедеятельность человека</a:t>
            </a:r>
            <a:r>
              <a:rPr lang="ru-RU" b="1" dirty="0" smtClean="0"/>
              <a:t>!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процессе рафинации </a:t>
            </a:r>
            <a:r>
              <a:rPr lang="ru-RU" b="1" dirty="0"/>
              <a:t>масло подсолнечное</a:t>
            </a:r>
            <a:r>
              <a:rPr lang="ru-RU" dirty="0"/>
              <a:t> теряет не только прелесть индивидуальности, вкус, аромат, из масла </a:t>
            </a:r>
            <a:r>
              <a:rPr lang="ru-RU" b="1" dirty="0"/>
              <a:t>удаляются вещества, имеющие физиологическую ценность: витамины, незаменимые жирные кислоты, каротины, витамин Е</a:t>
            </a:r>
            <a:r>
              <a:rPr lang="ru-RU" dirty="0"/>
              <a:t>. Рафинированные масла прозрачные, но безжизненные. </a:t>
            </a:r>
            <a:r>
              <a:rPr lang="ru-RU" b="1" dirty="0"/>
              <a:t>Рафинированное </a:t>
            </a:r>
            <a:r>
              <a:rPr lang="ru-RU" b="1" dirty="0" smtClean="0"/>
              <a:t>масло </a:t>
            </a:r>
            <a:r>
              <a:rPr lang="ru-RU" dirty="0" smtClean="0"/>
              <a:t>менее </a:t>
            </a:r>
            <a:r>
              <a:rPr lang="ru-RU" dirty="0"/>
              <a:t>полноценно, оно очищено от компонентов исходного сырья, биологически неактивно и не имеет особой ценности для организма.</a:t>
            </a:r>
          </a:p>
          <a:p>
            <a:r>
              <a:rPr lang="ru-RU" dirty="0">
                <a:solidFill>
                  <a:srgbClr val="303030"/>
                </a:solidFill>
                <a:latin typeface="GilroyRegular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790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часть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6347714" cy="3880773"/>
          </a:xfrm>
        </p:spPr>
        <p:txBody>
          <a:bodyPr/>
          <a:lstStyle/>
          <a:p>
            <a:r>
              <a:rPr lang="ru-RU" dirty="0"/>
              <a:t>Обычно содержание витаминов определяется </a:t>
            </a:r>
            <a:r>
              <a:rPr lang="ru-RU" dirty="0" smtClean="0"/>
              <a:t>при помощи метода </a:t>
            </a:r>
            <a:r>
              <a:rPr lang="ru-RU" dirty="0"/>
              <a:t>хроматографии. Провести такое исследование </a:t>
            </a:r>
            <a:r>
              <a:rPr lang="ru-RU" dirty="0" smtClean="0"/>
              <a:t>не предоставляется возможным из-за </a:t>
            </a:r>
            <a:r>
              <a:rPr lang="ru-RU" dirty="0"/>
              <a:t>отсутствия соответствующего </a:t>
            </a:r>
            <a:r>
              <a:rPr lang="ru-RU" dirty="0" smtClean="0"/>
              <a:t>специального оборудования</a:t>
            </a:r>
            <a:r>
              <a:rPr lang="ru-RU" dirty="0"/>
              <a:t>. Поэтому </a:t>
            </a:r>
            <a:r>
              <a:rPr lang="ru-RU" dirty="0" smtClean="0"/>
              <a:t>в моей работе я обратилась </a:t>
            </a:r>
            <a:r>
              <a:rPr lang="ru-RU" dirty="0"/>
              <a:t>к качественному </a:t>
            </a:r>
            <a:r>
              <a:rPr lang="ru-RU" dirty="0" smtClean="0"/>
              <a:t>анализу. </a:t>
            </a:r>
            <a:r>
              <a:rPr lang="ru-RU" dirty="0"/>
              <a:t>Он основан на изменении окраски растворов при добавлении к ним соответствующих реагентов. По интенсивности окраски </a:t>
            </a:r>
            <a:r>
              <a:rPr lang="ru-RU" dirty="0" smtClean="0"/>
              <a:t>растворов возможно определить</a:t>
            </a:r>
            <a:r>
              <a:rPr lang="ru-RU" dirty="0"/>
              <a:t>, в каком из продуктов </a:t>
            </a:r>
            <a:r>
              <a:rPr lang="ru-RU" dirty="0" smtClean="0"/>
              <a:t>(рафинированном или нерафинированном) содержится </a:t>
            </a:r>
            <a:r>
              <a:rPr lang="ru-RU" dirty="0"/>
              <a:t>больше или меньше соответствующего витамина.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828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ПРИБОРЫ И РЕАКТИВЫ.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Штатив </a:t>
            </a:r>
            <a:r>
              <a:rPr lang="ru-RU" dirty="0"/>
              <a:t>с пробирками</a:t>
            </a:r>
          </a:p>
          <a:p>
            <a:r>
              <a:rPr lang="ru-RU" dirty="0"/>
              <a:t>FеSО</a:t>
            </a:r>
            <a:r>
              <a:rPr lang="ru-RU" baseline="-25000" dirty="0"/>
              <a:t>4 </a:t>
            </a:r>
            <a:r>
              <a:rPr lang="ru-RU" dirty="0"/>
              <a:t>насыщенный в концентрированной уксусной кислотой СН</a:t>
            </a:r>
            <a:r>
              <a:rPr lang="ru-RU" baseline="-25000" dirty="0"/>
              <a:t>3</a:t>
            </a:r>
            <a:r>
              <a:rPr lang="ru-RU" dirty="0"/>
              <a:t>СООН</a:t>
            </a:r>
          </a:p>
          <a:p>
            <a:r>
              <a:rPr lang="ru-RU" dirty="0"/>
              <a:t>Н</a:t>
            </a:r>
            <a:r>
              <a:rPr lang="ru-RU" baseline="-25000" dirty="0"/>
              <a:t>2</a:t>
            </a:r>
            <a:r>
              <a:rPr lang="ru-RU" dirty="0"/>
              <a:t>SО</a:t>
            </a:r>
            <a:r>
              <a:rPr lang="ru-RU" baseline="-25000" dirty="0"/>
              <a:t>4</a:t>
            </a:r>
            <a:r>
              <a:rPr lang="ru-RU" dirty="0"/>
              <a:t> концентрированная</a:t>
            </a:r>
          </a:p>
          <a:p>
            <a:r>
              <a:rPr lang="ru-RU" dirty="0"/>
              <a:t>НNО</a:t>
            </a:r>
            <a:r>
              <a:rPr lang="ru-RU" baseline="-25000" dirty="0"/>
              <a:t>3</a:t>
            </a:r>
            <a:r>
              <a:rPr lang="ru-RU" dirty="0"/>
              <a:t> концентрированная</a:t>
            </a:r>
          </a:p>
          <a:p>
            <a:r>
              <a:rPr lang="ru-RU" dirty="0"/>
              <a:t>Капельницы</a:t>
            </a:r>
          </a:p>
          <a:p>
            <a:r>
              <a:rPr lang="ru-RU" dirty="0"/>
              <a:t>Масла </a:t>
            </a:r>
            <a:r>
              <a:rPr lang="ru-RU" dirty="0" smtClean="0"/>
              <a:t>растительные</a:t>
            </a:r>
            <a:r>
              <a:rPr lang="en-US" dirty="0" smtClean="0"/>
              <a:t> (</a:t>
            </a:r>
            <a:r>
              <a:rPr lang="ru-RU" dirty="0" smtClean="0"/>
              <a:t>нерафинированное и рафинированное)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289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914729" cy="1307232"/>
          </a:xfrm>
        </p:spPr>
        <p:txBody>
          <a:bodyPr>
            <a:normAutofit fontScale="90000"/>
          </a:bodyPr>
          <a:lstStyle/>
          <a:p>
            <a:r>
              <a:rPr lang="ru-RU" dirty="0"/>
              <a:t>Исследование органолептических свойств подсолнечного масла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32856"/>
            <a:ext cx="6347714" cy="3880773"/>
          </a:xfrm>
        </p:spPr>
        <p:txBody>
          <a:bodyPr/>
          <a:lstStyle/>
          <a:p>
            <a:r>
              <a:rPr lang="ru-RU" dirty="0"/>
              <a:t>При органолептической оценке растительных масел определяют прозрачность, наличие отстоя, цвет, запах, вкус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u="sng" dirty="0"/>
              <a:t>Результаты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539088"/>
              </p:ext>
            </p:extLst>
          </p:nvPr>
        </p:nvGraphicFramePr>
        <p:xfrm>
          <a:off x="467542" y="3573017"/>
          <a:ext cx="7056785" cy="230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1357">
                  <a:extLst>
                    <a:ext uri="{9D8B030D-6E8A-4147-A177-3AD203B41FA5}">
                      <a16:colId xmlns:a16="http://schemas.microsoft.com/office/drawing/2014/main" val="1209392223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3983524733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320437131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1669515317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1521924886"/>
                    </a:ext>
                  </a:extLst>
                </a:gridCol>
              </a:tblGrid>
              <a:tr h="457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Вид масла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Прозрачность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Цвет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Запах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Вкус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extLst>
                  <a:ext uri="{0D108BD9-81ED-4DB2-BD59-A6C34878D82A}">
                    <a16:rowId xmlns:a16="http://schemas.microsoft.com/office/drawing/2014/main" val="2997626958"/>
                  </a:ext>
                </a:extLst>
              </a:tr>
              <a:tr h="1079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Нерафинированное масло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Прозрачное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Коричневый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Аромат жаренных семечек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Вкус семян </a:t>
                      </a:r>
                      <a:r>
                        <a:rPr lang="ru-RU" sz="1100" dirty="0" smtClean="0">
                          <a:effectLst/>
                        </a:rPr>
                        <a:t>подсолнечника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extLst>
                  <a:ext uri="{0D108BD9-81ED-4DB2-BD59-A6C34878D82A}">
                    <a16:rowId xmlns:a16="http://schemas.microsoft.com/office/drawing/2014/main" val="1534968061"/>
                  </a:ext>
                </a:extLst>
              </a:tr>
              <a:tr h="7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Рафинирован-ное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Прозрачное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Светло-желтый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Без запаха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Нейтральный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extLst>
                  <a:ext uri="{0D108BD9-81ED-4DB2-BD59-A6C34878D82A}">
                    <a16:rowId xmlns:a16="http://schemas.microsoft.com/office/drawing/2014/main" val="1076210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84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770713" cy="1235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Биохимический </a:t>
            </a:r>
            <a:r>
              <a:rPr lang="ru-RU" dirty="0"/>
              <a:t>анализ подсолнечного масла</a:t>
            </a:r>
            <a:r>
              <a:rPr lang="ru-RU" dirty="0" smtClean="0"/>
              <a:t>. Витамин 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7200800" cy="4320480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Физиологическая </a:t>
            </a:r>
            <a:r>
              <a:rPr lang="ru-RU" i="1" dirty="0"/>
              <a:t>функция: </a:t>
            </a:r>
            <a:r>
              <a:rPr lang="ru-RU" dirty="0"/>
              <a:t>принимает участие в ряде </a:t>
            </a:r>
            <a:r>
              <a:rPr lang="ru-RU" dirty="0" err="1"/>
              <a:t>окислительно</a:t>
            </a:r>
            <a:r>
              <a:rPr lang="ru-RU" dirty="0"/>
              <a:t>-восстановительных процессов, обеспечении функции зрения, процессах роста и регенерации тканей; усиливает иммунитет.</a:t>
            </a:r>
          </a:p>
          <a:p>
            <a:r>
              <a:rPr lang="ru-RU" i="1" dirty="0"/>
              <a:t>Суточная доза: </a:t>
            </a:r>
            <a:r>
              <a:rPr lang="ru-RU" dirty="0"/>
              <a:t>1–2,5 мг витамина А или 2–5 мг бета-каротина (провитамина А).</a:t>
            </a:r>
          </a:p>
          <a:p>
            <a:r>
              <a:rPr lang="ru-RU" i="1" dirty="0"/>
              <a:t>Источник:</a:t>
            </a:r>
            <a:r>
              <a:rPr lang="ru-RU" dirty="0"/>
              <a:t> яичный желток, молоко, сметана, сливки, красно-мякотные овощи (морковь, томаты, перец и др.)</a:t>
            </a:r>
          </a:p>
          <a:p>
            <a:r>
              <a:rPr lang="ru-RU" i="1" dirty="0"/>
              <a:t>В организме депонируется: </a:t>
            </a:r>
            <a:r>
              <a:rPr lang="ru-RU" dirty="0"/>
              <a:t>в печени, в норме печень человека содержит около 20 мг витамина на 100 г своего веса</a:t>
            </a:r>
            <a:r>
              <a:rPr lang="ru-RU" dirty="0" smtClean="0"/>
              <a:t>.</a:t>
            </a:r>
          </a:p>
          <a:p>
            <a:r>
              <a:rPr lang="ru-RU" i="1" dirty="0"/>
              <a:t>Гиповитаминоз: </a:t>
            </a:r>
            <a:r>
              <a:rPr lang="ru-RU" dirty="0"/>
              <a:t>проявляется в нарушениях зрения в сумерках и при низкой освещенности; торможении процессов регенерации тканей при травмах; специфических изменениях кожи и слизистых оболочек с тенденцией к сухости и ороговению.</a:t>
            </a:r>
          </a:p>
          <a:p>
            <a:r>
              <a:rPr lang="ru-RU" i="1" dirty="0"/>
              <a:t>Недостаток: </a:t>
            </a:r>
            <a:r>
              <a:rPr lang="ru-RU" dirty="0"/>
              <a:t>бледность, сухость и шелушение кожных покровов; предрасположенность к образованию угрей и фурункулов; ломкость и расслоение ногтей; повышенная утомляемость.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24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770713" cy="1235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Биохимический </a:t>
            </a:r>
            <a:r>
              <a:rPr lang="ru-RU" dirty="0"/>
              <a:t>анализ подсолнечного масла</a:t>
            </a:r>
            <a:r>
              <a:rPr lang="ru-RU" dirty="0" smtClean="0"/>
              <a:t>. Витамин 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7416824" cy="402478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Витамин А представляет собой полиненасыщенный одноатомный спирт, который устойчив к нагреванию. В присутствии кислорода и под действием света витамин А быстро разрушается. Поэтому продукты, содержащие витамин </a:t>
            </a:r>
            <a:r>
              <a:rPr lang="ru-RU" dirty="0" smtClean="0"/>
              <a:t>А, необходимо </a:t>
            </a:r>
            <a:r>
              <a:rPr lang="ru-RU" dirty="0"/>
              <a:t>хранить в тёмном месте.</a:t>
            </a:r>
          </a:p>
          <a:p>
            <a:r>
              <a:rPr lang="ru-RU" dirty="0"/>
              <a:t>В свободном виде содержится витамин А только в продуктах животного происхождения. Так как растительное масло является продуктом растительного происхождения, то мы определим в нем наличие провитамина А, β-каротина.</a:t>
            </a:r>
          </a:p>
          <a:p>
            <a:r>
              <a:rPr lang="ru-RU" dirty="0" smtClean="0"/>
              <a:t>Мы проведём качественную реакцию на β-каротин. В основе качественной реакции лежит способность H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 (серной кислоты) расщеплять витамин А и образовывать при этом окрашенные продукты.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пробирку к 1 мл масла мы прилили 1 мл ледяной уксусной кислоты, насыщенной сульфатом железа (II) и добавили 1-2 капли концентрированной серной кислоты. При наличии β-каротина появляется зелёное окрашивание, постепенно переходящее в красно-розовое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85789"/>
              </p:ext>
            </p:extLst>
          </p:nvPr>
        </p:nvGraphicFramePr>
        <p:xfrm>
          <a:off x="682236" y="5373216"/>
          <a:ext cx="6202437" cy="990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7479">
                  <a:extLst>
                    <a:ext uri="{9D8B030D-6E8A-4147-A177-3AD203B41FA5}">
                      <a16:colId xmlns:a16="http://schemas.microsoft.com/office/drawing/2014/main" val="2725776498"/>
                    </a:ext>
                  </a:extLst>
                </a:gridCol>
                <a:gridCol w="2067479">
                  <a:extLst>
                    <a:ext uri="{9D8B030D-6E8A-4147-A177-3AD203B41FA5}">
                      <a16:colId xmlns:a16="http://schemas.microsoft.com/office/drawing/2014/main" val="1047970542"/>
                    </a:ext>
                  </a:extLst>
                </a:gridCol>
                <a:gridCol w="2067479">
                  <a:extLst>
                    <a:ext uri="{9D8B030D-6E8A-4147-A177-3AD203B41FA5}">
                      <a16:colId xmlns:a16="http://schemas.microsoft.com/office/drawing/2014/main" val="4227717168"/>
                    </a:ext>
                  </a:extLst>
                </a:gridCol>
              </a:tblGrid>
              <a:tr h="127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    Название масла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  Результат    окрашивания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             Вывод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extLst>
                  <a:ext uri="{0D108BD9-81ED-4DB2-BD59-A6C34878D82A}">
                    <a16:rowId xmlns:a16="http://schemas.microsoft.com/office/drawing/2014/main" val="1614550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Нерафинированное масло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Нежно-зеленоватый оттенок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Небольшое содержание витамина 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extLst>
                  <a:ext uri="{0D108BD9-81ED-4DB2-BD59-A6C34878D82A}">
                    <a16:rowId xmlns:a16="http://schemas.microsoft.com/office/drawing/2014/main" val="3952150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Рафинированное масло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Помутнение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extLst>
                  <a:ext uri="{0D108BD9-81ED-4DB2-BD59-A6C34878D82A}">
                    <a16:rowId xmlns:a16="http://schemas.microsoft.com/office/drawing/2014/main" val="125056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383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09600"/>
            <a:ext cx="6201736" cy="947192"/>
          </a:xfrm>
        </p:spPr>
        <p:txBody>
          <a:bodyPr>
            <a:normAutofit fontScale="90000"/>
          </a:bodyPr>
          <a:lstStyle/>
          <a:p>
            <a:r>
              <a:rPr lang="ru-RU" dirty="0"/>
              <a:t>Качественный анализ </a:t>
            </a:r>
            <a:r>
              <a:rPr lang="ru-RU" dirty="0" smtClean="0"/>
              <a:t>витамина</a:t>
            </a:r>
            <a:r>
              <a:rPr lang="en-US" dirty="0" smtClean="0"/>
              <a:t> D</a:t>
            </a:r>
            <a:r>
              <a:rPr lang="ru-RU" dirty="0" smtClean="0"/>
              <a:t>  </a:t>
            </a:r>
            <a:r>
              <a:rPr lang="ru-RU" dirty="0"/>
              <a:t>в подсолнечном   масле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59" y="1772816"/>
            <a:ext cx="6345753" cy="426854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Витамин D (антирахитический, кальциферол)</a:t>
            </a:r>
          </a:p>
          <a:p>
            <a:r>
              <a:rPr lang="ru-RU" i="1" dirty="0"/>
              <a:t>Физиологическая функция: </a:t>
            </a:r>
            <a:r>
              <a:rPr lang="ru-RU" dirty="0"/>
              <a:t>участвует в обмене кальция, фосфора и магния; влияет на состояние эндокринной системы, формирование скелета и зубов у детей. Выводит из организма свинец.</a:t>
            </a:r>
          </a:p>
          <a:p>
            <a:r>
              <a:rPr lang="ru-RU" i="1" dirty="0"/>
              <a:t>Суточная доза: </a:t>
            </a:r>
            <a:r>
              <a:rPr lang="ru-RU" dirty="0"/>
              <a:t>2,5 мкг.</a:t>
            </a:r>
          </a:p>
          <a:p>
            <a:r>
              <a:rPr lang="ru-RU" i="1" dirty="0"/>
              <a:t>Источник:</a:t>
            </a:r>
            <a:r>
              <a:rPr lang="ru-RU" dirty="0"/>
              <a:t> сливочное масло, желток яйца, растительные масла, дрожжи.</a:t>
            </a:r>
          </a:p>
          <a:p>
            <a:r>
              <a:rPr lang="ru-RU" i="1" dirty="0"/>
              <a:t>В организме синтезируется: </a:t>
            </a:r>
            <a:r>
              <a:rPr lang="ru-RU" dirty="0"/>
              <a:t>из </a:t>
            </a:r>
            <a:r>
              <a:rPr lang="ru-RU" dirty="0" err="1"/>
              <a:t>холестерино</a:t>
            </a:r>
            <a:r>
              <a:rPr lang="ru-RU" dirty="0"/>
              <a:t>-подобных веществ, входящих в состав кожи человека, путем облучения ультрафиолетом.</a:t>
            </a:r>
          </a:p>
          <a:p>
            <a:r>
              <a:rPr lang="ru-RU" i="1" dirty="0"/>
              <a:t>Избыток накапливается </a:t>
            </a:r>
            <a:r>
              <a:rPr lang="ru-RU" dirty="0"/>
              <a:t>в печени.</a:t>
            </a:r>
          </a:p>
          <a:p>
            <a:r>
              <a:rPr lang="ru-RU" i="1" dirty="0"/>
              <a:t>Недостаток: </a:t>
            </a:r>
            <a:r>
              <a:rPr lang="ru-RU" dirty="0"/>
              <a:t>кальциферол в рационе детей приводит к возникновению рахита, когда нарушается нормальный процесс костеобразования, затормаживается появление первых зубов. У взрослых сопровождается явлениями остеопороза (кости становятся хрупкими из-за вымывания солей кальция) и вялостью мускулатуры.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069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09600"/>
            <a:ext cx="6201736" cy="947192"/>
          </a:xfrm>
        </p:spPr>
        <p:txBody>
          <a:bodyPr>
            <a:normAutofit fontScale="90000"/>
          </a:bodyPr>
          <a:lstStyle/>
          <a:p>
            <a:r>
              <a:rPr lang="ru-RU" dirty="0"/>
              <a:t>Качественный анализ витамина</a:t>
            </a:r>
            <a:r>
              <a:rPr lang="en-US" dirty="0"/>
              <a:t> D</a:t>
            </a:r>
            <a:r>
              <a:rPr lang="ru-RU" dirty="0"/>
              <a:t>  в подсолнечном   масле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59" y="1772816"/>
            <a:ext cx="6345753" cy="4268547"/>
          </a:xfrm>
        </p:spPr>
        <p:txBody>
          <a:bodyPr>
            <a:normAutofit/>
          </a:bodyPr>
          <a:lstStyle/>
          <a:p>
            <a:r>
              <a:rPr lang="ru-RU" dirty="0" smtClean="0"/>
              <a:t>Проведём </a:t>
            </a:r>
            <a:r>
              <a:rPr lang="ru-RU" dirty="0"/>
              <a:t>качественную реакцию на </a:t>
            </a:r>
            <a:r>
              <a:rPr lang="ru-RU" dirty="0" smtClean="0"/>
              <a:t>выявление витамина </a:t>
            </a:r>
            <a:r>
              <a:rPr lang="en-US" dirty="0" smtClean="0"/>
              <a:t>D. </a:t>
            </a:r>
            <a:r>
              <a:rPr lang="ru-RU" dirty="0" smtClean="0"/>
              <a:t>В ее основе лежит способность </a:t>
            </a:r>
            <a:r>
              <a:rPr lang="ru-RU" dirty="0"/>
              <a:t>серной кислоты вызывать деградацию витамина D с образованием окрашенного продукта.</a:t>
            </a:r>
          </a:p>
          <a:p>
            <a:r>
              <a:rPr lang="ru-RU" dirty="0"/>
              <a:t>В пробирку к 1 мл масла </a:t>
            </a:r>
            <a:r>
              <a:rPr lang="ru-RU" dirty="0" smtClean="0"/>
              <a:t>необходимо добавить 2 </a:t>
            </a:r>
            <a:r>
              <a:rPr lang="ru-RU" dirty="0"/>
              <a:t>капли концентрированной серной кислоты.</a:t>
            </a:r>
          </a:p>
          <a:p>
            <a:r>
              <a:rPr lang="ru-RU" dirty="0"/>
              <a:t>При наличии витамина D </a:t>
            </a:r>
            <a:r>
              <a:rPr lang="ru-RU" dirty="0" smtClean="0"/>
              <a:t>наблюдается </a:t>
            </a:r>
            <a:r>
              <a:rPr lang="ru-RU" dirty="0"/>
              <a:t>красное переходящее в бурно-красное окрашивание смеси.</a:t>
            </a:r>
          </a:p>
          <a:p>
            <a:pPr marL="0" indent="0">
              <a:buNone/>
            </a:pPr>
            <a:endParaRPr lang="ru-RU" b="1" u="sng" dirty="0" smtClean="0"/>
          </a:p>
          <a:p>
            <a:pPr marL="0" indent="0">
              <a:buNone/>
            </a:pPr>
            <a:r>
              <a:rPr lang="ru-RU" b="1" u="sng" dirty="0" smtClean="0"/>
              <a:t>Результат</a:t>
            </a:r>
            <a:endParaRPr lang="ru-RU" b="1" u="sng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112932"/>
              </p:ext>
            </p:extLst>
          </p:nvPr>
        </p:nvGraphicFramePr>
        <p:xfrm>
          <a:off x="682236" y="5085184"/>
          <a:ext cx="6842091" cy="1296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0697">
                  <a:extLst>
                    <a:ext uri="{9D8B030D-6E8A-4147-A177-3AD203B41FA5}">
                      <a16:colId xmlns:a16="http://schemas.microsoft.com/office/drawing/2014/main" val="173263205"/>
                    </a:ext>
                  </a:extLst>
                </a:gridCol>
                <a:gridCol w="2280697">
                  <a:extLst>
                    <a:ext uri="{9D8B030D-6E8A-4147-A177-3AD203B41FA5}">
                      <a16:colId xmlns:a16="http://schemas.microsoft.com/office/drawing/2014/main" val="2952327960"/>
                    </a:ext>
                  </a:extLst>
                </a:gridCol>
                <a:gridCol w="2280697">
                  <a:extLst>
                    <a:ext uri="{9D8B030D-6E8A-4147-A177-3AD203B41FA5}">
                      <a16:colId xmlns:a16="http://schemas.microsoft.com/office/drawing/2014/main" val="53958952"/>
                    </a:ext>
                  </a:extLst>
                </a:gridCol>
              </a:tblGrid>
              <a:tr h="277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Название масла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Результат окрашивания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Вывод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extLst>
                  <a:ext uri="{0D108BD9-81ED-4DB2-BD59-A6C34878D82A}">
                    <a16:rowId xmlns:a16="http://schemas.microsoft.com/office/drawing/2014/main" val="4253637434"/>
                  </a:ext>
                </a:extLst>
              </a:tr>
              <a:tr h="462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Нерафинированное масло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нежно- розовый оттенок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имеется небольшое количество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extLst>
                  <a:ext uri="{0D108BD9-81ED-4DB2-BD59-A6C34878D82A}">
                    <a16:rowId xmlns:a16="http://schemas.microsoft.com/office/drawing/2014/main" val="3089253438"/>
                  </a:ext>
                </a:extLst>
              </a:tr>
              <a:tr h="277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extLst>
                  <a:ext uri="{0D108BD9-81ED-4DB2-BD59-A6C34878D82A}">
                    <a16:rowId xmlns:a16="http://schemas.microsoft.com/office/drawing/2014/main" val="3138673531"/>
                  </a:ext>
                </a:extLst>
              </a:tr>
              <a:tr h="277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Рафинированное масло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обесцвечивание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extLst>
                  <a:ext uri="{0D108BD9-81ED-4DB2-BD59-A6C34878D82A}">
                    <a16:rowId xmlns:a16="http://schemas.microsoft.com/office/drawing/2014/main" val="4176792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74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09600"/>
            <a:ext cx="8496943" cy="1451248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u="sng" dirty="0" smtClean="0"/>
              <a:t>АКТУАЛЬНОСТЬ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Подсолнечное </a:t>
            </a:r>
            <a:r>
              <a:rPr lang="ru-RU" sz="2400" b="1" dirty="0"/>
              <a:t>масло пользуется устойчивым потребительским спросом, но не все знают</a:t>
            </a:r>
            <a:r>
              <a:rPr lang="ru-RU" sz="2400" dirty="0"/>
              <a:t>: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59208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1204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Качественный анализ витамина</a:t>
            </a:r>
            <a:r>
              <a:rPr lang="en-US" dirty="0"/>
              <a:t> E</a:t>
            </a:r>
            <a:r>
              <a:rPr lang="ru-RU" dirty="0" smtClean="0"/>
              <a:t>  </a:t>
            </a:r>
            <a:r>
              <a:rPr lang="ru-RU" dirty="0"/>
              <a:t>в подсолнечном   масле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6914729" cy="4004714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/>
              <a:t>Физиологическая функция: </a:t>
            </a:r>
            <a:r>
              <a:rPr lang="ru-RU" dirty="0"/>
              <a:t>необходим для нормального протекания беременности и вскармливания потомства; способствует образованию сперматозоидов; является физиологическим антиоксидантом (останавливает процесс засорения межклеточных пространств продуктами окисления), что имеет значение для профилактики старения.</a:t>
            </a:r>
          </a:p>
          <a:p>
            <a:r>
              <a:rPr lang="ru-RU" i="1" dirty="0"/>
              <a:t>Суточная доза: </a:t>
            </a:r>
            <a:r>
              <a:rPr lang="ru-RU" dirty="0"/>
              <a:t>10–12 мг.</a:t>
            </a:r>
          </a:p>
          <a:p>
            <a:r>
              <a:rPr lang="ru-RU" i="1" dirty="0"/>
              <a:t>Источник:</a:t>
            </a:r>
            <a:r>
              <a:rPr lang="ru-RU" dirty="0"/>
              <a:t> растительные масла, зеленые части растений, салаты, капуста, семена злаков, яичный желток, сливочное масло, молоко.</a:t>
            </a:r>
          </a:p>
          <a:p>
            <a:r>
              <a:rPr lang="ru-RU" i="1" dirty="0"/>
              <a:t>В организме откладывается: </a:t>
            </a:r>
            <a:r>
              <a:rPr lang="ru-RU" dirty="0"/>
              <a:t>в мышцах, поджелудочной железе, жировой ткани.</a:t>
            </a:r>
          </a:p>
          <a:p>
            <a:r>
              <a:rPr lang="ru-RU" i="1" dirty="0"/>
              <a:t>Гиповитаминоз: </a:t>
            </a:r>
            <a:r>
              <a:rPr lang="ru-RU" dirty="0"/>
              <a:t>проявляется угнетением половых желез, мышечной дистрофией, нарушением целостности эритроцитов, жировой инфильтрацией печени, дегенеративными изменениями в сердечной мышце, потерей способности к нормальному вынашиванию плода, что сопровождается выкидышами или бесплодием.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141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09600"/>
            <a:ext cx="6201736" cy="947192"/>
          </a:xfrm>
        </p:spPr>
        <p:txBody>
          <a:bodyPr>
            <a:normAutofit fontScale="90000"/>
          </a:bodyPr>
          <a:lstStyle/>
          <a:p>
            <a:r>
              <a:rPr lang="ru-RU" dirty="0"/>
              <a:t>Качественный анализ витамина</a:t>
            </a:r>
            <a:r>
              <a:rPr lang="en-US" dirty="0"/>
              <a:t> E</a:t>
            </a:r>
            <a:r>
              <a:rPr lang="ru-RU" dirty="0" smtClean="0"/>
              <a:t>  </a:t>
            </a:r>
            <a:r>
              <a:rPr lang="ru-RU" dirty="0"/>
              <a:t>в подсолнечном   масле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59" y="1700808"/>
            <a:ext cx="7416825" cy="4340555"/>
          </a:xfrm>
        </p:spPr>
        <p:txBody>
          <a:bodyPr>
            <a:normAutofit/>
          </a:bodyPr>
          <a:lstStyle/>
          <a:p>
            <a:r>
              <a:rPr lang="ru-RU" dirty="0"/>
              <a:t>Витамин Е за счёт фенольного гидроксида легко окисляется. Окраска продуктов окисления витамина Е зависит от окислителя. При действии сильных окислителей, таких как, концентрированная азотная кислота, образуется о-</a:t>
            </a:r>
            <a:r>
              <a:rPr lang="ru-RU" dirty="0" err="1"/>
              <a:t>токоферилхинон</a:t>
            </a:r>
            <a:r>
              <a:rPr lang="ru-RU" dirty="0"/>
              <a:t> оранжево-красного цвета.</a:t>
            </a:r>
          </a:p>
          <a:p>
            <a:r>
              <a:rPr lang="ru-RU" dirty="0"/>
              <a:t>В пробирку мы налили 1 мл масла и добавили к нему 1 мл концентрированной азотной кислоты. Затем пробирки поместили в кипящую водяную баню на 2 минуты.</a:t>
            </a:r>
          </a:p>
          <a:p>
            <a:r>
              <a:rPr lang="ru-RU" dirty="0"/>
              <a:t>При наличии витамина Е появляется оранжево-красная окраска.</a:t>
            </a:r>
          </a:p>
          <a:p>
            <a:pPr marL="0" indent="0">
              <a:buNone/>
            </a:pPr>
            <a:r>
              <a:rPr lang="ru-RU" b="1" u="sng" dirty="0" smtClean="0"/>
              <a:t>Результат</a:t>
            </a:r>
            <a:r>
              <a:rPr lang="ru-RU" b="1" u="sng" dirty="0"/>
              <a:t>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582569"/>
              </p:ext>
            </p:extLst>
          </p:nvPr>
        </p:nvGraphicFramePr>
        <p:xfrm>
          <a:off x="682237" y="5013176"/>
          <a:ext cx="6348414" cy="1261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6138">
                  <a:extLst>
                    <a:ext uri="{9D8B030D-6E8A-4147-A177-3AD203B41FA5}">
                      <a16:colId xmlns:a16="http://schemas.microsoft.com/office/drawing/2014/main" val="173263205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2952327960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53958952"/>
                    </a:ext>
                  </a:extLst>
                </a:gridCol>
              </a:tblGrid>
              <a:tr h="262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Название масла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Результат окрашивания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Вывод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extLst>
                  <a:ext uri="{0D108BD9-81ED-4DB2-BD59-A6C34878D82A}">
                    <a16:rowId xmlns:a16="http://schemas.microsoft.com/office/drawing/2014/main" val="4253637434"/>
                  </a:ext>
                </a:extLst>
              </a:tr>
              <a:tr h="262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Нерафинированное масло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нежно- розовый оттенок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имеется небольшое количество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extLst>
                  <a:ext uri="{0D108BD9-81ED-4DB2-BD59-A6C34878D82A}">
                    <a16:rowId xmlns:a16="http://schemas.microsoft.com/office/drawing/2014/main" val="3089253438"/>
                  </a:ext>
                </a:extLst>
              </a:tr>
              <a:tr h="262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extLst>
                  <a:ext uri="{0D108BD9-81ED-4DB2-BD59-A6C34878D82A}">
                    <a16:rowId xmlns:a16="http://schemas.microsoft.com/office/drawing/2014/main" val="3138673531"/>
                  </a:ext>
                </a:extLst>
              </a:tr>
              <a:tr h="262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Рафинированное масло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обесцвечивание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108" marR="91108" marT="45554" marB="45554"/>
                </a:tc>
                <a:extLst>
                  <a:ext uri="{0D108BD9-81ED-4DB2-BD59-A6C34878D82A}">
                    <a16:rowId xmlns:a16="http://schemas.microsoft.com/office/drawing/2014/main" val="4176792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148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556792"/>
            <a:ext cx="7128792" cy="446449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Все витамины жизненно важны. </a:t>
            </a:r>
            <a:r>
              <a:rPr lang="ru-RU" dirty="0" smtClean="0"/>
              <a:t>В фокусе данной  работы –жирорастворимые витамины </a:t>
            </a:r>
            <a:r>
              <a:rPr lang="ru-RU" dirty="0"/>
              <a:t>А, D и Е. </a:t>
            </a:r>
            <a:r>
              <a:rPr lang="ru-RU" dirty="0" smtClean="0"/>
              <a:t>Их недостаток пагубно сказывается на здоровье людей</a:t>
            </a:r>
            <a:r>
              <a:rPr lang="ru-RU" dirty="0"/>
              <a:t>.</a:t>
            </a:r>
          </a:p>
          <a:p>
            <a:r>
              <a:rPr lang="ru-RU" dirty="0"/>
              <a:t>В </a:t>
            </a:r>
            <a:r>
              <a:rPr lang="ru-RU" dirty="0" smtClean="0"/>
              <a:t>данной работе проведены следующие </a:t>
            </a:r>
            <a:r>
              <a:rPr lang="ru-RU" dirty="0"/>
              <a:t>исследования:</a:t>
            </a:r>
          </a:p>
          <a:p>
            <a:pPr marL="0" indent="0">
              <a:buNone/>
            </a:pPr>
            <a:r>
              <a:rPr lang="ru-RU" dirty="0"/>
              <a:t>1</a:t>
            </a:r>
            <a:r>
              <a:rPr lang="ru-RU" b="1" dirty="0"/>
              <a:t>. </a:t>
            </a:r>
            <a:r>
              <a:rPr lang="ru-RU" dirty="0"/>
              <a:t>Качественная реакция на витамин </a:t>
            </a:r>
            <a:r>
              <a:rPr lang="ru-RU" dirty="0" smtClean="0"/>
              <a:t>А;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 Качественная реакция на витамин </a:t>
            </a:r>
            <a:r>
              <a:rPr lang="ru-RU" dirty="0" smtClean="0"/>
              <a:t>Е;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Качественная реакция на витамин D</a:t>
            </a:r>
            <a:r>
              <a:rPr lang="ru-RU" dirty="0" smtClean="0"/>
              <a:t>..</a:t>
            </a:r>
            <a:endParaRPr lang="ru-RU" dirty="0"/>
          </a:p>
          <a:p>
            <a:r>
              <a:rPr lang="ru-RU" dirty="0"/>
              <a:t>В результате </a:t>
            </a:r>
            <a:r>
              <a:rPr lang="ru-RU" dirty="0" smtClean="0"/>
              <a:t>исследования выяснилось, что упомянутые выше витамины выявлены лишь в образцах нерафинированного масла, в образцах масла, подвергшегося процессам рафинации, жирорастворимых витаминов, к сожалению, не обнаружено. Это доказывает, что питательная ценность нерафинированного подсолнечного масла во много раз превосходит ценность рафинированного.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417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556792"/>
            <a:ext cx="7128792" cy="4464496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одсолнечное </a:t>
            </a:r>
            <a:r>
              <a:rPr lang="ru-RU" dirty="0"/>
              <a:t>масло </a:t>
            </a:r>
            <a:r>
              <a:rPr lang="ru-RU" dirty="0" smtClean="0"/>
              <a:t>приносит значительную пользу: оно обладает </a:t>
            </a:r>
            <a:r>
              <a:rPr lang="ru-RU" dirty="0"/>
              <a:t>высокими вкусовыми качествами и превосходит другие растительные масла по питательности и усвояемости. В состав подсолнечного масла входят ценные для организма питательные вещества, а также витамины групп </a:t>
            </a:r>
            <a:r>
              <a:rPr lang="ru-RU" dirty="0" smtClean="0"/>
              <a:t>А,D,Е </a:t>
            </a:r>
            <a:r>
              <a:rPr lang="ru-RU" dirty="0"/>
              <a:t>и F. </a:t>
            </a:r>
            <a:endParaRPr lang="ru-RU" dirty="0" smtClean="0"/>
          </a:p>
          <a:p>
            <a:r>
              <a:rPr lang="ru-RU" dirty="0" smtClean="0"/>
              <a:t>Подсолнечное </a:t>
            </a:r>
            <a:r>
              <a:rPr lang="ru-RU" dirty="0"/>
              <a:t>масло разделяют в зависимости от степени очистки на рафинированное и нерафинированное. </a:t>
            </a:r>
            <a:endParaRPr lang="ru-RU" dirty="0" smtClean="0"/>
          </a:p>
          <a:p>
            <a:r>
              <a:rPr lang="ru-RU" sz="1900" b="1" dirty="0" smtClean="0"/>
              <a:t>И как </a:t>
            </a:r>
            <a:r>
              <a:rPr lang="ru-RU" sz="1900" b="1" dirty="0"/>
              <a:t>показывает </a:t>
            </a:r>
            <a:r>
              <a:rPr lang="ru-RU" sz="1900" b="1" dirty="0" smtClean="0"/>
              <a:t>данное </a:t>
            </a:r>
            <a:r>
              <a:rPr lang="ru-RU" sz="1900" b="1" dirty="0"/>
              <a:t>исследование, </a:t>
            </a:r>
            <a:r>
              <a:rPr lang="ru-RU" sz="1900" b="1" dirty="0" smtClean="0"/>
              <a:t>для человеческого организма наиболее полезным является нерафинированное подсолнечное масло.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393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6489769" cy="4268547"/>
          </a:xfrm>
        </p:spPr>
        <p:txBody>
          <a:bodyPr>
            <a:normAutofit fontScale="92500"/>
          </a:bodyPr>
          <a:lstStyle/>
          <a:p>
            <a:r>
              <a:rPr lang="ru-RU" dirty="0"/>
              <a:t>Питайтесь разнообразно, соблюдайте режим дня и придерживайтесь здорового образа жизни.</a:t>
            </a:r>
          </a:p>
          <a:p>
            <a:r>
              <a:rPr lang="ru-RU" dirty="0"/>
              <a:t>При покупке продуктов не забывайте обращать внимание на срок годности продукта.</a:t>
            </a:r>
          </a:p>
          <a:p>
            <a:r>
              <a:rPr lang="ru-RU" dirty="0"/>
              <a:t>Для сохранения витаминов продукты лучше варить, чем жарить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Употребляйте </a:t>
            </a:r>
            <a:r>
              <a:rPr lang="ru-RU" dirty="0"/>
              <a:t>в пищу нерафинированное </a:t>
            </a:r>
            <a:r>
              <a:rPr lang="ru-RU" dirty="0" smtClean="0"/>
              <a:t>масло в не нагретом виде (для заправки салатов и иных блюд).</a:t>
            </a:r>
          </a:p>
          <a:p>
            <a:r>
              <a:rPr lang="ru-RU" dirty="0" smtClean="0"/>
              <a:t>Обжаривать пищу все-таки лучше на рафинированном подсолнечном масле, </a:t>
            </a:r>
            <a:r>
              <a:rPr lang="ru-RU" dirty="0"/>
              <a:t>так как от такого масла требуются не вкусовые качества, а практические: чтобы не пенилось, не дымилось, содержало и вырабатывало минимум опасных соединений, при готовке на нем. В этом и заключается его польза - не приносить </a:t>
            </a:r>
            <a:r>
              <a:rPr lang="ru-RU" dirty="0" smtClean="0"/>
              <a:t>вреда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473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Библиографический </a:t>
            </a:r>
            <a:r>
              <a:rPr lang="ru-RU" dirty="0" smtClean="0"/>
              <a:t>список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1. В.И. Базарова “Исследование продовольственных товаров” M.: </a:t>
            </a:r>
            <a:r>
              <a:rPr lang="ru-RU" dirty="0" smtClean="0"/>
              <a:t>Экономика 1986 </a:t>
            </a:r>
            <a:r>
              <a:rPr lang="ru-RU" dirty="0"/>
              <a:t>г.</a:t>
            </a:r>
          </a:p>
          <a:p>
            <a:r>
              <a:rPr lang="ru-RU" dirty="0"/>
              <a:t>2. ГОСТ Р 52465-2005.Масло подсолнечное. Национальный стандарт Российской федерации. Москва , </a:t>
            </a:r>
            <a:r>
              <a:rPr lang="ru-RU" dirty="0" err="1"/>
              <a:t>Стандартинформ</a:t>
            </a:r>
            <a:r>
              <a:rPr lang="ru-RU" dirty="0"/>
              <a:t>, 2011</a:t>
            </a:r>
          </a:p>
          <a:p>
            <a:r>
              <a:rPr lang="ru-RU" dirty="0"/>
              <a:t>3. Тимофеева </a:t>
            </a:r>
            <a:r>
              <a:rPr lang="ru-RU" dirty="0" err="1"/>
              <a:t>В.А.Товароведение</a:t>
            </a:r>
            <a:r>
              <a:rPr lang="ru-RU" dirty="0"/>
              <a:t> продовольственных товаров.- Ростов н/Д.: «Феникс», 2006. – 448с. .</a:t>
            </a:r>
          </a:p>
          <a:p>
            <a:r>
              <a:rPr lang="en-US" dirty="0"/>
              <a:t>4</a:t>
            </a:r>
            <a:r>
              <a:rPr lang="ru-RU" dirty="0" smtClean="0"/>
              <a:t>.Интернет – сайты: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https://tea.shert-tm.ru/index.php/interesno-znat/podsolnechnoe-maslo1/26-sravnenie-protsessov-izgotovleniya-masla</a:t>
            </a:r>
            <a:r>
              <a:rPr lang="ru-RU" dirty="0" err="1" smtClean="0">
                <a:hlinkClick r:id="rId2"/>
              </a:rPr>
              <a:t>ru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alternativa-sar.ru/tehnologu/organizatsiya-i-tekhnologii-pishchevykh-proizvodstv/volgarev-skurikhin-khimicheskij-sostav-pishchevykh-produktov-tom-2/2742-vitaminy-2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ru.wikipedia.org/wiki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86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79233"/>
            <a:ext cx="6347713" cy="1320800"/>
          </a:xfrm>
        </p:spPr>
        <p:txBody>
          <a:bodyPr/>
          <a:lstStyle/>
          <a:p>
            <a:r>
              <a:rPr lang="ru-RU" b="1" u="sng" dirty="0" smtClean="0"/>
              <a:t>Цель</a:t>
            </a:r>
            <a:endParaRPr lang="ru-RU" b="1" u="sng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350909"/>
              </p:ext>
            </p:extLst>
          </p:nvPr>
        </p:nvGraphicFramePr>
        <p:xfrm>
          <a:off x="323528" y="1628800"/>
          <a:ext cx="7776864" cy="4442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850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337564"/>
              </p:ext>
            </p:extLst>
          </p:nvPr>
        </p:nvGraphicFramePr>
        <p:xfrm>
          <a:off x="107504" y="980728"/>
          <a:ext cx="936104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821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6732"/>
              </p:ext>
            </p:extLst>
          </p:nvPr>
        </p:nvGraphicFramePr>
        <p:xfrm>
          <a:off x="0" y="332656"/>
          <a:ext cx="903649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207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290144"/>
              </p:ext>
            </p:extLst>
          </p:nvPr>
        </p:nvGraphicFramePr>
        <p:xfrm>
          <a:off x="3804" y="1035937"/>
          <a:ext cx="8964488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31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82612"/>
              </p:ext>
            </p:extLst>
          </p:nvPr>
        </p:nvGraphicFramePr>
        <p:xfrm>
          <a:off x="609600" y="2160588"/>
          <a:ext cx="6626696" cy="4292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81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Теоритическая и практическая значимость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624486"/>
              </p:ext>
            </p:extLst>
          </p:nvPr>
        </p:nvGraphicFramePr>
        <p:xfrm>
          <a:off x="-108520" y="1700808"/>
          <a:ext cx="561662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80112" y="1844824"/>
            <a:ext cx="32617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kern="0" dirty="0">
                <a:solidFill>
                  <a:sysClr val="windowText" lastClr="000000"/>
                </a:solidFill>
              </a:rPr>
              <a:t>Здоровье человека находится в прямой зависимости от </a:t>
            </a:r>
            <a:r>
              <a:rPr lang="ru-RU" sz="2000" b="1" kern="0" dirty="0" smtClean="0">
                <a:solidFill>
                  <a:sysClr val="windowText" lastClr="000000"/>
                </a:solidFill>
              </a:rPr>
              <a:t>того, богата ли его пища витаминами. Усваивание витаминов и микроэлементов невозможно без жиров. Исследование полезных свойств подсолнечного масла, составляющего ежедневный рацион человека, позволяет составить сбалансированный по составу план питания. </a:t>
            </a:r>
            <a:endParaRPr lang="ru-RU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937649"/>
            <a:ext cx="21602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Здоровье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58480" y="4365104"/>
            <a:ext cx="2232248" cy="10584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Витамины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7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подсолнечном масле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778826" cy="429274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Жиры обязательно должны присутствовать в ежедневном рационе человека, ведь без них организм не может усваивать полезные витамины и микроэлементы. </a:t>
            </a:r>
            <a:r>
              <a:rPr lang="ru-RU" b="1" dirty="0"/>
              <a:t>Жиры </a:t>
            </a:r>
            <a:r>
              <a:rPr lang="ru-RU" dirty="0"/>
              <a:t>– природные соединения, которые представляют собой сложные эфиры глицерина и высших карбоновых кислот. Растительные жиры называют маслами. Это обычно жидкие вещества: подсолнечное, оливковое, льняное, касторовое масла и др</a:t>
            </a:r>
            <a:r>
              <a:rPr lang="ru-RU" b="1" i="1" dirty="0"/>
              <a:t>.</a:t>
            </a:r>
            <a:endParaRPr lang="ru-RU" dirty="0"/>
          </a:p>
          <a:p>
            <a:r>
              <a:rPr lang="ru-RU" dirty="0" smtClean="0"/>
              <a:t>Семена </a:t>
            </a:r>
            <a:r>
              <a:rPr lang="ru-RU" dirty="0"/>
              <a:t>подсолнечника содержат 55-65% </a:t>
            </a:r>
            <a:r>
              <a:rPr lang="ru-RU" dirty="0" err="1"/>
              <a:t>линолевой</a:t>
            </a:r>
            <a:r>
              <a:rPr lang="ru-RU" dirty="0"/>
              <a:t>, 33-36% олеиновой и 5-10% пальмитиновой кислоты. </a:t>
            </a:r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Если употребить в день только 100 г масла подсолнечника, то будет удовлетворена суточная потребность в витамине Е почти на 300%, в жирах – на 160%, в калориях – на 50%. При этом продукт растительного происхождения не содержит холестерина.</a:t>
            </a:r>
          </a:p>
          <a:p>
            <a:endParaRPr lang="ru-RU" dirty="0" smtClean="0"/>
          </a:p>
          <a:p>
            <a:r>
              <a:rPr lang="ru-RU" dirty="0" smtClean="0"/>
              <a:t>Сегодня </a:t>
            </a:r>
            <a:r>
              <a:rPr lang="ru-RU" dirty="0"/>
              <a:t>в продаже можно увидеть множество видов растительного масла, произведенных из различных сельскохозяйственных культур. Но нужно также понимать, что здоровый образ жизни становится трендом для производителей продуктов питания – все больше тех, кто стремится выпустить свой товар с пометкой о пользе для человека. Добиваются «здорового» имиджа по-разному и далеко не всегда честно. Поэтому не каждое растительное масло может быть действительно полезным.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90977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398</TotalTime>
  <Words>1146</Words>
  <Application>Microsoft Office PowerPoint</Application>
  <PresentationFormat>Экран (4:3)</PresentationFormat>
  <Paragraphs>171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GilroyRegular</vt:lpstr>
      <vt:lpstr>Times New Roman</vt:lpstr>
      <vt:lpstr>Trebuchet MS</vt:lpstr>
      <vt:lpstr>Wingdings 3</vt:lpstr>
      <vt:lpstr>Аспект</vt:lpstr>
      <vt:lpstr>    Муниципальное бюджетное учреждение «Гимназия№9 имени дважды Героя Советского Союза С. Г .Горшкова» .   Подсолнечное масло: рафинированное или нерафинированное?                                                                      </vt:lpstr>
      <vt:lpstr>АКТУАЛЬНОСТЬ  Подсолнечное масло пользуется устойчивым потребительским спросом, но не все знают: </vt:lpstr>
      <vt:lpstr>Цель</vt:lpstr>
      <vt:lpstr>Задачи</vt:lpstr>
      <vt:lpstr>Презентация PowerPoint</vt:lpstr>
      <vt:lpstr>Гипотеза</vt:lpstr>
      <vt:lpstr>Методы исследования</vt:lpstr>
      <vt:lpstr>Теоритическая и практическая значимость проекта</vt:lpstr>
      <vt:lpstr>О подсолнечном масле</vt:lpstr>
      <vt:lpstr>Как подсолнечное масло влияет на организм:</vt:lpstr>
      <vt:lpstr>Нерафинированное масло</vt:lpstr>
      <vt:lpstr>Рафинированное масло </vt:lpstr>
      <vt:lpstr>Практическая часть </vt:lpstr>
      <vt:lpstr>ПРИБОРЫ И РЕАКТИВЫ. </vt:lpstr>
      <vt:lpstr>Исследование органолептических свойств подсолнечного масла</vt:lpstr>
      <vt:lpstr>Биохимический анализ подсолнечного масла. Витамин А </vt:lpstr>
      <vt:lpstr>Биохимический анализ подсолнечного масла. Витамин А </vt:lpstr>
      <vt:lpstr>Качественный анализ витамина D  в подсолнечном   масле</vt:lpstr>
      <vt:lpstr>Качественный анализ витамина D  в подсолнечном   масле</vt:lpstr>
      <vt:lpstr>Качественный анализ витамина E  в подсолнечном   масле</vt:lpstr>
      <vt:lpstr>Качественный анализ витамина E  в подсолнечном   масле</vt:lpstr>
      <vt:lpstr>Вывод </vt:lpstr>
      <vt:lpstr>Вывод </vt:lpstr>
      <vt:lpstr>Рекомендации</vt:lpstr>
      <vt:lpstr>Библиографический список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Expert</dc:creator>
  <cp:lastModifiedBy>*</cp:lastModifiedBy>
  <cp:revision>41</cp:revision>
  <dcterms:created xsi:type="dcterms:W3CDTF">2021-12-23T19:34:28Z</dcterms:created>
  <dcterms:modified xsi:type="dcterms:W3CDTF">2023-02-17T12:04:10Z</dcterms:modified>
</cp:coreProperties>
</file>