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62" r:id="rId4"/>
    <p:sldId id="261" r:id="rId5"/>
    <p:sldId id="302" r:id="rId6"/>
    <p:sldId id="288" r:id="rId7"/>
    <p:sldId id="300" r:id="rId8"/>
    <p:sldId id="305" r:id="rId9"/>
    <p:sldId id="306" r:id="rId10"/>
    <p:sldId id="307" r:id="rId11"/>
    <p:sldId id="275" r:id="rId12"/>
    <p:sldId id="286" r:id="rId13"/>
  </p:sldIdLst>
  <p:sldSz cx="10256838" cy="7192963"/>
  <p:notesSz cx="6858000" cy="9144000"/>
  <p:defaultTextStyle>
    <a:defPPr>
      <a:defRPr lang="ru-RU"/>
    </a:defPPr>
    <a:lvl1pPr marL="0" algn="l" defTabSz="11167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8373" algn="l" defTabSz="11167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6746" algn="l" defTabSz="11167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5118" algn="l" defTabSz="11167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33491" algn="l" defTabSz="11167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91865" algn="l" defTabSz="11167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50238" algn="l" defTabSz="11167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08610" algn="l" defTabSz="11167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66983" algn="l" defTabSz="11167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6">
          <p15:clr>
            <a:srgbClr val="A4A3A4"/>
          </p15:clr>
        </p15:guide>
        <p15:guide id="2" pos="32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974" y="-192"/>
      </p:cViewPr>
      <p:guideLst>
        <p:guide orient="horz" pos="2266"/>
        <p:guide pos="32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Знаете ли </a:t>
            </a:r>
            <a:r>
              <a:rPr lang="ru-RU" dirty="0" smtClean="0"/>
              <a:t>вы как выглядит красноухая черепаха ?</a:t>
            </a:r>
            <a:endParaRPr lang="ru-RU" dirty="0"/>
          </a:p>
        </c:rich>
      </c:tx>
      <c:layout>
        <c:manualLayout>
          <c:xMode val="edge"/>
          <c:yMode val="edge"/>
          <c:x val="0.1139920781505844"/>
          <c:y val="3.519884111742000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вы, что такое магнитный конструктор?</c:v>
                </c:pt>
              </c:strCache>
            </c:strRef>
          </c:tx>
          <c:explosion val="2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Знаете ли вы как ухаживать за черепахами в домашних условиях?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Использовали вы когда- нибудь магнитный конструктор при моделировании?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Хотели бы вы </a:t>
            </a:r>
            <a:r>
              <a:rPr lang="ru-RU" dirty="0" smtClean="0"/>
              <a:t>завести черепаху в качестве домашнего питомца?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Хотели бы вы получить такой конструктор в подарок?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41895" y="345263"/>
            <a:ext cx="9570419" cy="649948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675" tIns="55837" rIns="111675" bIns="5583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542" y="455367"/>
            <a:ext cx="9317760" cy="326081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675" tIns="55837" rIns="111675" bIns="5583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10290" y="1909111"/>
            <a:ext cx="8718312" cy="1918123"/>
          </a:xfrm>
        </p:spPr>
        <p:txBody>
          <a:bodyPr lIns="55837" rIns="55837" bIns="55837"/>
          <a:lstStyle>
            <a:lvl1pPr algn="r">
              <a:defRPr sz="5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810290" y="3865019"/>
            <a:ext cx="8718312" cy="959062"/>
          </a:xfrm>
        </p:spPr>
        <p:txBody>
          <a:bodyPr lIns="223349" tIns="0"/>
          <a:lstStyle>
            <a:lvl1pPr marL="44670" indent="0" algn="r">
              <a:spcBef>
                <a:spcPts val="0"/>
              </a:spcBef>
              <a:buNone/>
              <a:defRPr sz="2400">
                <a:solidFill>
                  <a:schemeClr val="bg2">
                    <a:shade val="25000"/>
                  </a:schemeClr>
                </a:solidFill>
              </a:defRPr>
            </a:lvl1pPr>
            <a:lvl2pPr marL="558373" indent="0" algn="ctr">
              <a:buNone/>
            </a:lvl2pPr>
            <a:lvl3pPr marL="1116746" indent="0" algn="ctr">
              <a:buNone/>
            </a:lvl3pPr>
            <a:lvl4pPr marL="1675118" indent="0" algn="ctr">
              <a:buNone/>
            </a:lvl4pPr>
            <a:lvl5pPr marL="2233491" indent="0" algn="ctr">
              <a:buNone/>
            </a:lvl5pPr>
            <a:lvl6pPr marL="2791865" indent="0" algn="ctr">
              <a:buNone/>
            </a:lvl6pPr>
            <a:lvl7pPr marL="3350238" indent="0" algn="ctr">
              <a:buNone/>
            </a:lvl7pPr>
            <a:lvl8pPr marL="3908610" indent="0" algn="ctr">
              <a:buNone/>
            </a:lvl8pPr>
            <a:lvl9pPr marL="4466983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E4006-8DE8-4B1D-BBDF-D694842E5EB9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E1DAF-9403-4EBD-8874-E84D1B37AD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126" y="5226886"/>
            <a:ext cx="9179870" cy="1102921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4126" y="556256"/>
            <a:ext cx="9179870" cy="439250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E4006-8DE8-4B1D-BBDF-D694842E5EB9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E1DAF-9403-4EBD-8874-E84D1B37AD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6208" y="559457"/>
            <a:ext cx="2222315" cy="551460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8315" y="559456"/>
            <a:ext cx="6666945" cy="551460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E4006-8DE8-4B1D-BBDF-D694842E5EB9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E1DAF-9403-4EBD-8874-E84D1B37AD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126" y="5226886"/>
            <a:ext cx="9179870" cy="1102921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26" y="556256"/>
            <a:ext cx="9179870" cy="439250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E4006-8DE8-4B1D-BBDF-D694842E5EB9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E1DAF-9403-4EBD-8874-E84D1B37AD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41895" y="345263"/>
            <a:ext cx="9570419" cy="649948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675" tIns="55837" rIns="111675" bIns="5583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9542" y="455370"/>
            <a:ext cx="9317760" cy="455337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675" tIns="55837" rIns="111675" bIns="5583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342" y="5169343"/>
            <a:ext cx="9179870" cy="709706"/>
          </a:xfrm>
        </p:spPr>
        <p:txBody>
          <a:bodyPr lIns="111675" bIns="0" anchor="b"/>
          <a:lstStyle>
            <a:lvl1pPr algn="l">
              <a:buNone/>
              <a:defRPr sz="44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342" y="5899199"/>
            <a:ext cx="9179870" cy="441168"/>
          </a:xfrm>
        </p:spPr>
        <p:txBody>
          <a:bodyPr lIns="145177" tIns="0" anchor="t"/>
          <a:lstStyle>
            <a:lvl1pPr marL="0" marR="44670" indent="0" algn="l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E4006-8DE8-4B1D-BBDF-D694842E5EB9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E1DAF-9403-4EBD-8874-E84D1B37AD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950" y="556256"/>
            <a:ext cx="4410440" cy="46034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94" y="556256"/>
            <a:ext cx="4410440" cy="46034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E4006-8DE8-4B1D-BBDF-D694842E5EB9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E1DAF-9403-4EBD-8874-E84D1B37AD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126" y="5226886"/>
            <a:ext cx="9179870" cy="110292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124" y="607739"/>
            <a:ext cx="4410440" cy="830854"/>
          </a:xfrm>
        </p:spPr>
        <p:txBody>
          <a:bodyPr lIns="178679" anchor="ctr"/>
          <a:lstStyle>
            <a:lvl1pPr marL="0" indent="0" algn="l">
              <a:buNone/>
              <a:defRPr sz="2900" b="1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18345" y="607739"/>
            <a:ext cx="4410440" cy="830854"/>
          </a:xfrm>
        </p:spPr>
        <p:txBody>
          <a:bodyPr lIns="167512" anchor="ctr"/>
          <a:lstStyle>
            <a:lvl1pPr marL="0" indent="0" algn="l">
              <a:buNone/>
              <a:defRPr sz="2900" b="1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81124" y="1518514"/>
            <a:ext cx="4410440" cy="3660419"/>
          </a:xfrm>
        </p:spPr>
        <p:txBody>
          <a:bodyPr anchor="t"/>
          <a:lstStyle>
            <a:lvl1pPr algn="l">
              <a:defRPr sz="2900"/>
            </a:lvl1pPr>
            <a:lvl2pPr algn="l">
              <a:defRPr sz="2400"/>
            </a:lvl2pPr>
            <a:lvl3pPr algn="l">
              <a:defRPr sz="2200"/>
            </a:lvl3pPr>
            <a:lvl4pPr algn="l">
              <a:defRPr sz="2000"/>
            </a:lvl4pPr>
            <a:lvl5pPr algn="l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18345" y="1518514"/>
            <a:ext cx="4410440" cy="3660419"/>
          </a:xfrm>
        </p:spPr>
        <p:txBody>
          <a:bodyPr anchor="t"/>
          <a:lstStyle>
            <a:lvl1pPr algn="l">
              <a:defRPr sz="2900"/>
            </a:lvl1pPr>
            <a:lvl2pPr algn="l">
              <a:defRPr sz="2400"/>
            </a:lvl2pPr>
            <a:lvl3pPr algn="l">
              <a:defRPr sz="2200"/>
            </a:lvl3pPr>
            <a:lvl4pPr algn="l">
              <a:defRPr sz="2000"/>
            </a:lvl4pPr>
            <a:lvl5pPr algn="l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E4006-8DE8-4B1D-BBDF-D694842E5EB9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E1DAF-9403-4EBD-8874-E84D1B37AD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E4006-8DE8-4B1D-BBDF-D694842E5EB9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E1DAF-9403-4EBD-8874-E84D1B37AD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41895" y="345263"/>
            <a:ext cx="9570419" cy="649948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675" tIns="55837" rIns="111675" bIns="5583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E4006-8DE8-4B1D-BBDF-D694842E5EB9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E1DAF-9403-4EBD-8874-E84D1B37AD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2862" y="559453"/>
            <a:ext cx="3333472" cy="959062"/>
          </a:xfrm>
        </p:spPr>
        <p:txBody>
          <a:bodyPr anchor="b"/>
          <a:lstStyle>
            <a:lvl1pPr algn="l">
              <a:buNone/>
              <a:defRPr sz="27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12933" y="1518517"/>
            <a:ext cx="3333472" cy="4411550"/>
          </a:xfrm>
        </p:spPr>
        <p:txBody>
          <a:bodyPr lIns="111675"/>
          <a:lstStyle>
            <a:lvl1pPr marL="22335" marR="22335" indent="0"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>
              <a:buNone/>
              <a:defRPr sz="15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54033" y="975575"/>
            <a:ext cx="5189169" cy="4955155"/>
          </a:xfrm>
        </p:spPr>
        <p:txBody>
          <a:bodyPr/>
          <a:lstStyle>
            <a:lvl1pPr>
              <a:defRPr sz="34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9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E4006-8DE8-4B1D-BBDF-D694842E5EB9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E1DAF-9403-4EBD-8874-E84D1B37AD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41895" y="345263"/>
            <a:ext cx="9570419" cy="649948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675" tIns="55837" rIns="111675" bIns="5583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7179789" y="455369"/>
            <a:ext cx="2607513" cy="4555543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675" tIns="55837" rIns="111675" bIns="5583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42" y="5256858"/>
            <a:ext cx="9231154" cy="1102921"/>
          </a:xfrm>
        </p:spPr>
        <p:txBody>
          <a:bodyPr anchor="t"/>
          <a:lstStyle>
            <a:lvl1pPr algn="l">
              <a:buNone/>
              <a:defRPr sz="44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7249233" y="559453"/>
            <a:ext cx="2512925" cy="4417180"/>
          </a:xfrm>
        </p:spPr>
        <p:txBody>
          <a:bodyPr lIns="111675"/>
          <a:lstStyle>
            <a:lvl1pPr marL="55837" indent="0" algn="l"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>
              <a:defRPr sz="15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E4006-8DE8-4B1D-BBDF-D694842E5EB9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E1DAF-9403-4EBD-8874-E84D1B37AD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774" y="457052"/>
            <a:ext cx="6646431" cy="4555543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0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41895" y="345263"/>
            <a:ext cx="9570419" cy="649948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675" tIns="55837" rIns="111675" bIns="5583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9542" y="455369"/>
            <a:ext cx="9317760" cy="575437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675" tIns="55837" rIns="111675" bIns="5583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64126" y="5229101"/>
            <a:ext cx="9179870" cy="1102921"/>
          </a:xfrm>
          <a:prstGeom prst="rect">
            <a:avLst/>
          </a:prstGeom>
        </p:spPr>
        <p:txBody>
          <a:bodyPr vert="horz" lIns="111675" tIns="55837" rIns="111675" bIns="55837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64126" y="556256"/>
            <a:ext cx="9179870" cy="4392503"/>
          </a:xfrm>
          <a:prstGeom prst="rect">
            <a:avLst/>
          </a:prstGeom>
        </p:spPr>
        <p:txBody>
          <a:bodyPr vert="horz" lIns="223349" tIns="111675" rIns="111675" bIns="55837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4235912" y="6410397"/>
            <a:ext cx="2564210" cy="382959"/>
          </a:xfrm>
          <a:prstGeom prst="rect">
            <a:avLst/>
          </a:prstGeom>
        </p:spPr>
        <p:txBody>
          <a:bodyPr vert="horz" lIns="111675" tIns="55837" rIns="111675" bIns="55837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6E4006-8DE8-4B1D-BBDF-D694842E5EB9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800122" y="6410397"/>
            <a:ext cx="2564210" cy="382959"/>
          </a:xfrm>
          <a:prstGeom prst="rect">
            <a:avLst/>
          </a:prstGeom>
        </p:spPr>
        <p:txBody>
          <a:bodyPr vert="horz" lIns="111675" tIns="55837" rIns="111675" bIns="55837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364332" y="6410397"/>
            <a:ext cx="512842" cy="382959"/>
          </a:xfrm>
          <a:prstGeom prst="rect">
            <a:avLst/>
          </a:prstGeom>
        </p:spPr>
        <p:txBody>
          <a:bodyPr vert="horz" lIns="111675" tIns="55837" rIns="111675" bIns="55837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DBE1DAF-9403-4EBD-8874-E84D1B37AD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23856" indent="-323856" algn="l" rtl="0" eaLnBrk="1" latinLnBrk="0" hangingPunct="1">
        <a:spcBef>
          <a:spcPts val="305"/>
        </a:spcBef>
        <a:buClr>
          <a:schemeClr val="accent1"/>
        </a:buClr>
        <a:buSzPct val="80000"/>
        <a:buFont typeface="Wingdings 2"/>
        <a:buChar char=""/>
        <a:defRPr kumimoji="0" sz="3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70047" indent="-245684" algn="l" rtl="0" eaLnBrk="1" latinLnBrk="0" hangingPunct="1">
        <a:spcBef>
          <a:spcPts val="305"/>
        </a:spcBef>
        <a:buClr>
          <a:schemeClr val="accent1"/>
        </a:buClr>
        <a:buSzPct val="100000"/>
        <a:buFont typeface="Verdana"/>
        <a:buChar char="◦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401" indent="-223349" algn="l" rtl="0" eaLnBrk="1" latinLnBrk="0" hangingPunct="1">
        <a:spcBef>
          <a:spcPts val="305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755" indent="-223349" algn="l" rtl="0" eaLnBrk="1" latinLnBrk="0" hangingPunct="1">
        <a:spcBef>
          <a:spcPts val="281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563444" indent="-223349" algn="l" rtl="0" eaLnBrk="1" latinLnBrk="0" hangingPunct="1">
        <a:spcBef>
          <a:spcPts val="30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20296" indent="-223349" algn="l" rtl="0" eaLnBrk="1" latinLnBrk="0" hangingPunct="1">
        <a:spcBef>
          <a:spcPts val="30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77147" indent="-223349" algn="l" rtl="0" eaLnBrk="1" latinLnBrk="0" hangingPunct="1">
        <a:spcBef>
          <a:spcPts val="31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345166" indent="-223349" algn="l" rtl="0" eaLnBrk="1" latinLnBrk="0" hangingPunct="1">
        <a:spcBef>
          <a:spcPts val="314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24352" indent="-223349" algn="l" rtl="0" eaLnBrk="1" latinLnBrk="0" hangingPunct="1">
        <a:spcBef>
          <a:spcPts val="31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583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16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75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334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91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502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0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4669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931" y="716161"/>
            <a:ext cx="9089660" cy="3168352"/>
          </a:xfrm>
        </p:spPr>
        <p:txBody>
          <a:bodyPr>
            <a:normAutofit fontScale="90000"/>
          </a:bodyPr>
          <a:lstStyle/>
          <a:p>
            <a:pPr algn="l"/>
            <a:r>
              <a:rPr lang="ru-RU" sz="6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53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6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«Черепаха – экзотическое животное или домашний питомец?»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расноухие черепахи. Содеражние и ух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640649"/>
            <a:ext cx="3816424" cy="312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2842" y="291383"/>
            <a:ext cx="9231154" cy="143289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    </a:t>
            </a:r>
            <a:r>
              <a:rPr lang="ru-RU" i="1" dirty="0" smtClean="0">
                <a:solidFill>
                  <a:schemeClr val="tx1"/>
                </a:solidFill>
              </a:rPr>
              <a:t>Возраст наших черепах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16 лет                           14лет</a:t>
            </a: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 rot="8575616">
            <a:off x="2349015" y="1573583"/>
            <a:ext cx="1777140" cy="452890"/>
          </a:xfrm>
          <a:prstGeom prst="notched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706" tIns="49853" rIns="99706" bIns="49853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Times New Roman" pitchFamily="18" charset="0"/>
            </a:endParaRP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 rot="2922765">
            <a:off x="5041460" y="1661063"/>
            <a:ext cx="1585116" cy="486131"/>
          </a:xfrm>
          <a:prstGeom prst="notchedRightArrow">
            <a:avLst>
              <a:gd name="adj1" fmla="val 50000"/>
              <a:gd name="adj2" fmla="val 871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706" tIns="49853" rIns="99706" bIns="49853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Times New Roman" pitchFamily="18" charset="0"/>
            </a:endParaRPr>
          </a:p>
        </p:txBody>
      </p:sp>
      <p:pic>
        <p:nvPicPr>
          <p:cNvPr id="2050" name="Picture 2" descr="C:\Users\User\Desktop\Проект 2023 Иван\Фото\IMG20230122170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3" y="2516361"/>
            <a:ext cx="30783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оект 2023 Иван\Фото\IMG20230122171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61" y="2856035"/>
            <a:ext cx="2160760" cy="28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роект 2023 Иван\Фото\IMG202301221703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57" y="2274435"/>
            <a:ext cx="3033161" cy="40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7899" y="356121"/>
            <a:ext cx="9098435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61850119"/>
              </p:ext>
            </p:extLst>
          </p:nvPr>
        </p:nvGraphicFramePr>
        <p:xfrm>
          <a:off x="2176091" y="1220217"/>
          <a:ext cx="48245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37579928"/>
              </p:ext>
            </p:extLst>
          </p:nvPr>
        </p:nvGraphicFramePr>
        <p:xfrm>
          <a:off x="519907" y="3308449"/>
          <a:ext cx="51125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39768137"/>
              </p:ext>
            </p:extLst>
          </p:nvPr>
        </p:nvGraphicFramePr>
        <p:xfrm>
          <a:off x="5560467" y="2300337"/>
          <a:ext cx="4136936" cy="382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123" y="607739"/>
            <a:ext cx="8947661" cy="83085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81123" y="1148209"/>
            <a:ext cx="8839783" cy="59046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Моя гипотеза подтвердилась. Я считаю, что цель проекта достигнута и все задачи выполнены. В результате исследования я убедился, что черепахи прекрасно могут жить в домашних условиях, если им создать достойные условия содержания, правильно их кормить и проявлять заботу о них. </a:t>
            </a:r>
          </a:p>
          <a:p>
            <a:pPr marL="2286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 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самое главное, в классе я нашел ребят, которым понравились мои домашние любимцы - долгожители. Значит, моя работа заинтересовала их и помогла открыть дорогу в многогранный мир природы и ее необычных обитателей. </a:t>
            </a:r>
          </a:p>
          <a:p>
            <a:pPr marL="0" indent="0" algn="just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2413" y="0"/>
            <a:ext cx="5740988" cy="1027396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Содержание.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591915" y="998031"/>
            <a:ext cx="4697172" cy="543191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400" b="1" dirty="0" smtClean="0"/>
              <a:t>Введение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Теоретическая часть: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2.1Черепахи и их виды</a:t>
            </a:r>
            <a:br>
              <a:rPr lang="ru-RU" sz="2400" dirty="0" smtClean="0"/>
            </a:br>
            <a:r>
              <a:rPr lang="ru-RU" sz="2400" smtClean="0"/>
              <a:t>2.2.Особенности красноухих </a:t>
            </a:r>
            <a:r>
              <a:rPr lang="ru-RU" sz="2400" dirty="0" smtClean="0"/>
              <a:t>черепах</a:t>
            </a:r>
            <a:br>
              <a:rPr lang="ru-RU" sz="2400" dirty="0" smtClean="0"/>
            </a:br>
            <a:r>
              <a:rPr lang="ru-RU" sz="2400" dirty="0" smtClean="0"/>
              <a:t>2.3. История появления в нашей семье необычных питомцев</a:t>
            </a:r>
            <a:br>
              <a:rPr lang="ru-RU" sz="2400" dirty="0" smtClean="0"/>
            </a:b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b="1" dirty="0" smtClean="0"/>
              <a:t>Практическая часть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3.1 Анкетирование</a:t>
            </a:r>
            <a:br>
              <a:rPr lang="ru-RU" sz="2400" dirty="0" smtClean="0"/>
            </a:br>
            <a:r>
              <a:rPr lang="ru-RU" sz="2400" dirty="0" smtClean="0"/>
              <a:t>3.2 Определение возраста по панцирю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3.3 Вывод</a:t>
            </a:r>
            <a:endParaRPr lang="ru-RU" sz="2400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5613048" y="1783881"/>
            <a:ext cx="3877031" cy="4676667"/>
          </a:xfrm>
          <a:prstGeom prst="rect">
            <a:avLst/>
          </a:prstGeom>
        </p:spPr>
        <p:txBody>
          <a:bodyPr vert="horz" lIns="111675" tIns="55837" rIns="111675" bIns="55837">
            <a:normAutofit/>
          </a:bodyPr>
          <a:lstStyle/>
          <a:p>
            <a:pPr marL="446698" indent="-312688">
              <a:spcBef>
                <a:spcPts val="488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33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311" y="1004193"/>
            <a:ext cx="4536504" cy="524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9947" y="4964633"/>
            <a:ext cx="9001000" cy="158417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1041"/>
              </a:spcBef>
            </a:pPr>
            <a:r>
              <a:rPr lang="ru-RU" sz="3100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br>
              <a:rPr lang="ru-RU" sz="3100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Меня </a:t>
            </a:r>
            <a:r>
              <a:rPr lang="ru-RU" sz="3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заинтересовал вопрос: </a:t>
            </a:r>
            <a:br>
              <a:rPr lang="ru-RU" sz="3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Черепаха – это экзотическое животное или домашний питомец?».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63923" y="535905"/>
            <a:ext cx="6336704" cy="34926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90000"/>
              </a:lnSpc>
              <a:spcBef>
                <a:spcPts val="1041"/>
              </a:spcBef>
              <a:buClrTx/>
              <a:buSzTx/>
              <a:buNone/>
            </a:pPr>
            <a:r>
              <a:rPr lang="ru-RU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исследования: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настоящее время многие семьи заводят необычных или экзотических питомцев вместо привычных кошек и собак</a:t>
            </a:r>
          </a:p>
          <a:p>
            <a:pPr marL="0" indent="0" algn="just">
              <a:lnSpc>
                <a:spcPct val="90000"/>
              </a:lnSpc>
              <a:spcBef>
                <a:spcPts val="1041"/>
              </a:spcBef>
              <a:buClrTx/>
              <a:buSzTx/>
              <a:buNone/>
            </a:pPr>
            <a:endParaRPr lang="ru-RU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ts val="1041"/>
              </a:spcBef>
              <a:buClrTx/>
              <a:buSzTx/>
              <a:buNone/>
            </a:pPr>
            <a:endParaRPr lang="ru-RU" sz="4000" dirty="0"/>
          </a:p>
        </p:txBody>
      </p:sp>
      <p:pic>
        <p:nvPicPr>
          <p:cNvPr id="3076" name="Picture 4" descr="черепашки маленькие домашние на ладони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253" y="1796281"/>
            <a:ext cx="2524894" cy="203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76091" y="284113"/>
            <a:ext cx="6336704" cy="88689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375891" y="1220217"/>
            <a:ext cx="5007831" cy="504056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1.Собрать информацию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 теме исследования.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Провести анкетирование среди учащихся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4А класса по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теме исследования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Определить возраст черепах по панцирю разными способами.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4.Проанализировать полученную информацию и сделать выводы.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5613048" y="1783881"/>
            <a:ext cx="3877031" cy="4676667"/>
          </a:xfrm>
          <a:prstGeom prst="rect">
            <a:avLst/>
          </a:prstGeom>
        </p:spPr>
        <p:txBody>
          <a:bodyPr vert="horz" lIns="111675" tIns="55837" rIns="111675" bIns="55837">
            <a:normAutofit/>
          </a:bodyPr>
          <a:lstStyle/>
          <a:p>
            <a:pPr marL="446698" indent="-312688">
              <a:spcBef>
                <a:spcPts val="488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3300" dirty="0"/>
          </a:p>
        </p:txBody>
      </p:sp>
      <p:pic>
        <p:nvPicPr>
          <p:cNvPr id="4098" name="Picture 2" descr="Аквариумные черепахи: виды, уход, содержание, размножение, совместимость,  корм, фото-об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76697" y="1487961"/>
            <a:ext cx="5058729" cy="423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923" y="716160"/>
            <a:ext cx="9073008" cy="3240361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Черепахи и их виды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Черепаха – древнейший представитель класса пресмыкающихся, живущий на планете более 200 млн. лет. Насчитывается 335 видов черепах, распределенных на три основные группы: морские, сухопутные и пресноводные</a:t>
            </a:r>
            <a:r>
              <a:rPr lang="ru-RU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900igr.net/datai/biologija/Klass-Presmykajuschiesja-ili-Reptilii/0020-027-CHerepak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891" y="3596481"/>
            <a:ext cx="9505056" cy="3596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8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137"/>
            <a:ext cx="9699777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красноухих черепах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подвижная и быстрая</a:t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-ведет </a:t>
            </a:r>
            <a:r>
              <a:rPr lang="ru-RU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полуводный образ 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-любит </a:t>
            </a:r>
            <a:r>
              <a:rPr lang="ru-RU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греться на 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суше</a:t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 </a:t>
            </a:r>
            <a:r>
              <a:rPr lang="ru-RU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условиях 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живет </a:t>
            </a:r>
            <a:r>
              <a:rPr lang="ru-RU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4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-неприхотлива в уходе и питании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700" b="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endParaRPr lang="ru-RU" sz="2700" b="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4098" name="Picture 2" descr="C:\Users\User\Desktop\Проект 2023 Иван\Фото\IMG_20230122_173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87" y="4361565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Проект 2023 Иван\Фото\IMG20230122171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20" y="3740496"/>
            <a:ext cx="3744417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роект 2023 Иван\Фото\IMG2023012217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21" y="3839507"/>
            <a:ext cx="161363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1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05" y="750206"/>
            <a:ext cx="5634326" cy="396044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ПОЯВЛЕНИЯ В СЕМЬЕ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черепашек появились 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семье несколько лет назад. 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Тогда они были размером с 5-ти рублевую 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монетку. У 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них еще не было когтей и они были ярко-зеленого цвета. </a:t>
            </a:r>
            <a:endParaRPr lang="ru-RU" sz="22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4" descr="cherepax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" y="4681890"/>
            <a:ext cx="3834126" cy="22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39" y="1508249"/>
            <a:ext cx="3548481" cy="338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80347" y="4631308"/>
            <a:ext cx="5276673" cy="219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они внушительных размеров, с длинными загнутыми когтями и панцирем желто-песочного цвета.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7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0086" y="500137"/>
            <a:ext cx="8064896" cy="12961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Уход и кормление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условиях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898228" y="2464256"/>
            <a:ext cx="7211839" cy="57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06" tIns="49853" rIns="99706" bIns="49853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100">
              <a:latin typeface="Tahoma" pitchFamily="34" charset="0"/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19907" y="1580257"/>
            <a:ext cx="9865096" cy="625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706" tIns="49853" rIns="99706" bIns="49853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folHlink"/>
              </a:buClr>
              <a:buSzTx/>
              <a:buNone/>
            </a:pP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-аквариум не менее 100 л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SzTx/>
              <a:buNone/>
            </a:pP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-чистая 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тёплая вода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22-28 градусов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Sz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-объем воды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ширины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панциря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черепахи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SzTx/>
              <a:buNone/>
            </a:pP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меню: гаммарус, мелкие 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специальные 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с 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кальцием.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SzTx/>
              <a:buNone/>
            </a:pP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-кормить 3-4 раза в 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SzTx/>
              <a:buNone/>
            </a:pP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неделю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SzTx/>
              <a:buNone/>
            </a:pP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-островок суши в 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SzTx/>
              <a:buNone/>
            </a:pPr>
            <a:r>
              <a:rPr lang="ru-RU" alt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камня или коряги</a:t>
            </a: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SzTx/>
              <a:buNone/>
            </a:pPr>
            <a:endParaRPr lang="ru-RU" alt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SzTx/>
              <a:buNone/>
            </a:pP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SzTx/>
              <a:buFont typeface="Wingdings" pitchFamily="2" charset="2"/>
              <a:buChar char="v"/>
            </a:pPr>
            <a:endParaRPr lang="ru-RU" altLang="ru-RU" sz="3100" i="1" dirty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SzTx/>
              <a:buFont typeface="Wingdings" pitchFamily="2" charset="2"/>
              <a:buChar char="v"/>
            </a:pPr>
            <a:endParaRPr lang="ru-RU" altLang="ru-RU" sz="3100" i="1" dirty="0">
              <a:latin typeface="Tahoma" pitchFamily="34" charset="0"/>
            </a:endParaRPr>
          </a:p>
        </p:txBody>
      </p:sp>
      <p:pic>
        <p:nvPicPr>
          <p:cNvPr id="5123" name="Picture 3" descr="C:\Users\User\Desktop\20230123_210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838455" y="3542474"/>
            <a:ext cx="3024336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20230123_210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937292" y="4129429"/>
            <a:ext cx="2386374" cy="17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0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051" y="1134793"/>
            <a:ext cx="8216419" cy="4571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dirty="0">
                <a:solidFill>
                  <a:schemeClr val="tx1"/>
                </a:solidFill>
              </a:rPr>
              <a:t>Определение </a:t>
            </a:r>
            <a:r>
              <a:rPr lang="ru-RU" i="1" dirty="0" smtClean="0">
                <a:solidFill>
                  <a:schemeClr val="tx1"/>
                </a:solidFill>
              </a:rPr>
              <a:t>возраста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123" name="AutoShape 4"/>
          <p:cNvSpPr>
            <a:spLocks noChangeArrowheads="1"/>
          </p:cNvSpPr>
          <p:nvPr/>
        </p:nvSpPr>
        <p:spPr bwMode="auto">
          <a:xfrm rot="8575616">
            <a:off x="2033242" y="1382279"/>
            <a:ext cx="1473411" cy="457678"/>
          </a:xfrm>
          <a:prstGeom prst="notchedRightArrow">
            <a:avLst>
              <a:gd name="adj1" fmla="val 50000"/>
              <a:gd name="adj2" fmla="val 10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706" tIns="49853" rIns="99706" bIns="49853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Times New Roman" pitchFamily="18" charset="0"/>
            </a:endParaRPr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auto">
          <a:xfrm rot="2320681">
            <a:off x="5742875" y="1388009"/>
            <a:ext cx="1582028" cy="447646"/>
          </a:xfrm>
          <a:prstGeom prst="notchedRightArrow">
            <a:avLst>
              <a:gd name="adj1" fmla="val 50000"/>
              <a:gd name="adj2" fmla="val 10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706" tIns="49853" rIns="99706" bIns="49853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Times New Roman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0" y="2237811"/>
            <a:ext cx="4442850" cy="57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06" tIns="49853" rIns="99706" bIns="49853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100" b="1" i="1" u="sng" dirty="0" smtClean="0">
                <a:latin typeface="Tahoma" pitchFamily="34" charset="0"/>
              </a:rPr>
              <a:t>по </a:t>
            </a:r>
            <a:r>
              <a:rPr lang="ru-RU" altLang="ru-RU" sz="3100" b="1" i="1" u="sng" dirty="0">
                <a:latin typeface="Tahoma" pitchFamily="34" charset="0"/>
              </a:rPr>
              <a:t>длине панциря</a:t>
            </a:r>
            <a:r>
              <a:rPr lang="ru-RU" altLang="ru-RU" sz="3100" dirty="0">
                <a:latin typeface="Tahoma" pitchFamily="34" charset="0"/>
              </a:rPr>
              <a:t>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077806" y="2086293"/>
            <a:ext cx="6784471" cy="105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06" tIns="49853" rIns="99706" bIns="49853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100" b="1" i="1" u="sng" dirty="0">
                <a:latin typeface="Tahoma" pitchFamily="34" charset="0"/>
              </a:rPr>
              <a:t>подсчет колец </a:t>
            </a:r>
            <a:r>
              <a:rPr lang="ru-RU" altLang="ru-RU" sz="3100" b="1" i="1" u="sng" dirty="0" smtClean="0">
                <a:latin typeface="Tahoma" pitchFamily="34" charset="0"/>
              </a:rPr>
              <a:t>по краю панциря</a:t>
            </a:r>
            <a:endParaRPr lang="ru-RU" altLang="ru-RU" sz="3100" b="1" i="1" u="sng" dirty="0">
              <a:latin typeface="Tahoma" pitchFamily="34" charset="0"/>
            </a:endParaRP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734569" y="2858300"/>
            <a:ext cx="2973711" cy="217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706" tIns="49853" rIns="99706" bIns="49853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 длину панциря, отнять от этого значения три сантиметра и разделить на два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4077806" y="3066999"/>
            <a:ext cx="6179033" cy="210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06" tIns="49853" rIns="99706" bIns="49853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подсчитать количество 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колец, расположенных по краю панциря. Затем отнять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(кольца за 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год жизни)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разделить на 1,5. Потом прибавить 2 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(среднее число прироста колец).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9" y="5005832"/>
            <a:ext cx="1341438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7588" y="5326655"/>
            <a:ext cx="7283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 u="sng" dirty="0">
                <a:latin typeface="Tahoma" pitchFamily="34" charset="0"/>
              </a:rPr>
              <a:t>по </a:t>
            </a:r>
            <a:r>
              <a:rPr lang="ru-RU" altLang="ru-RU" sz="2400" b="1" i="1" u="sng" dirty="0" smtClean="0">
                <a:latin typeface="Tahoma" pitchFamily="34" charset="0"/>
              </a:rPr>
              <a:t>количеству пятен на пластроне</a:t>
            </a:r>
          </a:p>
          <a:p>
            <a:pPr>
              <a:spcBef>
                <a:spcPct val="5000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Перевернуть черепаху и посчитать количество пятен на брюшном щите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979</TotalTime>
  <Words>329</Words>
  <Application>Microsoft Office PowerPoint</Application>
  <PresentationFormat>Произвольный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     Исследовательская работа «Черепаха – экзотическое животное или домашний питомец?» </vt:lpstr>
      <vt:lpstr>Содержание.</vt:lpstr>
      <vt:lpstr>Гипотеза: Меня заинтересовал вопрос:  «Черепаха – это экзотическое животное или домашний питомец?».          </vt:lpstr>
      <vt:lpstr>Задачи исследования</vt:lpstr>
      <vt:lpstr>        Черепахи и их виды Черепаха – древнейший представитель класса пресмыкающихся, живущий на планете более 200 млн. лет. Насчитывается 335 видов черепах, распределенных на три основные группы: морские, сухопутные и пресноводные.  </vt:lpstr>
      <vt:lpstr> Особенности красноухих черепах -очень подвижная и быстрая -ведет полуводный образ жизни  -любит греться на суше -в благоприятных условиях живет до 40&gt;лет.  -неприхотлива в уходе и питании </vt:lpstr>
      <vt:lpstr>        ИСТОРИЯ ПОЯВЛЕНИЯ В СЕМЬЕ Пара черепашек появились в нашей семье несколько лет назад. Тогда они были размером с 5-ти рублевую монетку. У них еще не было когтей и они были ярко-зеленого цвета. </vt:lpstr>
      <vt:lpstr>Уход и кормление  домашних условиях</vt:lpstr>
      <vt:lpstr>Определение возраста</vt:lpstr>
      <vt:lpstr>     Возраст наших черепах 16 лет                           14лет</vt:lpstr>
      <vt:lpstr>Анкетирование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«Инженерный лицей» Г.Саратова   Школьная научно-практическая конференция   «Первые шаги в науку»     Исследовательская работа   «Как рождаются акварельные краски»</dc:title>
  <dc:creator>Насырова</dc:creator>
  <cp:lastModifiedBy>User</cp:lastModifiedBy>
  <cp:revision>128</cp:revision>
  <dcterms:created xsi:type="dcterms:W3CDTF">2020-02-09T08:18:24Z</dcterms:created>
  <dcterms:modified xsi:type="dcterms:W3CDTF">2023-02-15T10:12:35Z</dcterms:modified>
</cp:coreProperties>
</file>