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9" r:id="rId11"/>
    <p:sldId id="268" r:id="rId12"/>
    <p:sldId id="270" r:id="rId13"/>
    <p:sldId id="271" r:id="rId14"/>
    <p:sldId id="272" r:id="rId15"/>
    <p:sldId id="273" r:id="rId16"/>
    <p:sldId id="258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E96"/>
    <a:srgbClr val="053C5E"/>
    <a:srgbClr val="4BA3C3"/>
    <a:srgbClr val="C6E2EC"/>
    <a:srgbClr val="C2E0EC"/>
    <a:srgbClr val="FFEAC1"/>
    <a:srgbClr val="FFC145"/>
    <a:srgbClr val="BACAE4"/>
    <a:srgbClr val="FFEDC9"/>
    <a:srgbClr val="912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подвергались ли вы </a:t>
            </a:r>
            <a:r>
              <a:rPr lang="ru-RU" dirty="0" err="1" smtClean="0">
                <a:solidFill>
                  <a:schemeClr val="bg1"/>
                </a:solidFill>
                <a:latin typeface="Montserrat Medium" panose="00000600000000000000" pitchFamily="2" charset="-52"/>
              </a:rPr>
              <a:t>кибербуллингу</a:t>
            </a:r>
            <a:r>
              <a:rPr lang="en-GB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?</a:t>
            </a:r>
            <a:endParaRPr lang="ru-RU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c:rich>
      </c:tx>
      <c:layout>
        <c:manualLayout>
          <c:xMode val="edge"/>
          <c:yMode val="edge"/>
          <c:x val="0.25802601377199696"/>
          <c:y val="2.7110988008724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подвергались ли вы кибербуллингу</c:v>
                </c:pt>
              </c:strCache>
            </c:strRef>
          </c:tx>
          <c:dPt>
            <c:idx val="0"/>
            <c:bubble3D val="0"/>
            <c:spPr>
              <a:solidFill>
                <a:srgbClr val="C2E0E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77F-4359-A41B-757701D5AFED}"/>
              </c:ext>
            </c:extLst>
          </c:dPt>
          <c:dPt>
            <c:idx val="1"/>
            <c:bubble3D val="0"/>
            <c:spPr>
              <a:solidFill>
                <a:srgbClr val="D06E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7F-4359-A41B-757701D5AFED}"/>
              </c:ext>
            </c:extLst>
          </c:dPt>
          <c:dLbls>
            <c:dLbl>
              <c:idx val="0"/>
              <c:layout>
                <c:manualLayout>
                  <c:x val="-0.1399238503756273"/>
                  <c:y val="0.132916421840569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77F-4359-A41B-757701D5AFED}"/>
                </c:ext>
              </c:extLst>
            </c:dLbl>
            <c:dLbl>
              <c:idx val="1"/>
              <c:layout>
                <c:manualLayout>
                  <c:x val="0.126974438065173"/>
                  <c:y val="-0.151382847176748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77F-4359-A41B-757701D5AF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Montserrat Medium" panose="000006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F-4359-A41B-757701D5AFE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Montserrat Medium" panose="000006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проходилось ли вам сталкиваться с 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мошенничеством</a:t>
            </a:r>
            <a:r>
              <a:rPr lang="en-GB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?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  <a:endParaRPr lang="ru-RU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проходилось ли вам сталкиваться с мошеничеством </c:v>
                </c:pt>
              </c:strCache>
            </c:strRef>
          </c:tx>
          <c:dPt>
            <c:idx val="0"/>
            <c:bubble3D val="0"/>
            <c:spPr>
              <a:solidFill>
                <a:srgbClr val="D06E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EB-4882-8739-015766A1CBAA}"/>
              </c:ext>
            </c:extLst>
          </c:dPt>
          <c:dPt>
            <c:idx val="1"/>
            <c:bubble3D val="0"/>
            <c:spPr>
              <a:solidFill>
                <a:srgbClr val="4BA3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EB-4882-8739-015766A1CBAA}"/>
              </c:ext>
            </c:extLst>
          </c:dPt>
          <c:dPt>
            <c:idx val="2"/>
            <c:bubble3D val="0"/>
            <c:spPr>
              <a:solidFill>
                <a:srgbClr val="C2E0E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0EB-4882-8739-015766A1CBAA}"/>
              </c:ext>
            </c:extLst>
          </c:dPt>
          <c:dLbls>
            <c:dLbl>
              <c:idx val="0"/>
              <c:layout>
                <c:manualLayout>
                  <c:x val="-8.6540603110259101E-2"/>
                  <c:y val="0.1006143880834184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0EB-4882-8739-015766A1CBAA}"/>
                </c:ext>
              </c:extLst>
            </c:dLbl>
            <c:dLbl>
              <c:idx val="1"/>
              <c:layout>
                <c:manualLayout>
                  <c:x val="6.5427626311382783E-2"/>
                  <c:y val="-0.169619833474345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EB-4882-8739-015766A1CBAA}"/>
                </c:ext>
              </c:extLst>
            </c:dLbl>
            <c:dLbl>
              <c:idx val="2"/>
              <c:layout>
                <c:manualLayout>
                  <c:x val="5.4597812112532999E-2"/>
                  <c:y val="0.113253163674077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0EB-4882-8739-015766A1CB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Montserrat Medium" panose="000006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да,но мошенники не добились своего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32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EB-4882-8739-015766A1C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Montserrat Medium" panose="000006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Необходима </a:t>
            </a: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ли </a:t>
            </a:r>
            <a:r>
              <a:rPr lang="ru-RU" sz="18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квалифицированная </a:t>
            </a: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помощь для жертв травли и </a:t>
            </a:r>
            <a:r>
              <a:rPr lang="ru-RU" sz="18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мошенничества</a:t>
            </a:r>
            <a:r>
              <a:rPr lang="en-GB" sz="18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?</a:t>
            </a:r>
            <a:r>
              <a:rPr lang="ru-RU" sz="18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  <a:endParaRPr lang="ru-RU" sz="18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необходима ли квалифировованная помощь для жертв травли и мошенничества </c:v>
                </c:pt>
              </c:strCache>
            </c:strRef>
          </c:tx>
          <c:dPt>
            <c:idx val="0"/>
            <c:bubble3D val="0"/>
            <c:spPr>
              <a:solidFill>
                <a:srgbClr val="4BA3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82-4D66-A8F9-B9FF44701E55}"/>
              </c:ext>
            </c:extLst>
          </c:dPt>
          <c:dPt>
            <c:idx val="1"/>
            <c:bubble3D val="0"/>
            <c:spPr>
              <a:solidFill>
                <a:srgbClr val="D06E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182-4D66-A8F9-B9FF44701E55}"/>
              </c:ext>
            </c:extLst>
          </c:dPt>
          <c:dLbls>
            <c:dLbl>
              <c:idx val="0"/>
              <c:layout>
                <c:manualLayout>
                  <c:x val="-2.1921394082532438E-3"/>
                  <c:y val="-0.122374708067031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53C5E"/>
                        </a:solidFill>
                        <a:latin typeface="Montserrat Medium" panose="00000600000000000000" pitchFamily="2" charset="-52"/>
                      </a:rPr>
                      <a:t>92%</a:t>
                    </a:r>
                    <a:endParaRPr lang="en-US" dirty="0">
                      <a:solidFill>
                        <a:srgbClr val="053C5E"/>
                      </a:solidFill>
                      <a:latin typeface="Montserrat Medium" panose="00000600000000000000" pitchFamily="2" charset="-52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82-4D66-A8F9-B9FF44701E5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53C5E"/>
                        </a:solidFill>
                        <a:latin typeface="Montserrat Medium" panose="00000600000000000000" pitchFamily="2" charset="-52"/>
                      </a:rPr>
                      <a:t>8%</a:t>
                    </a:r>
                    <a:endParaRPr lang="en-US" dirty="0">
                      <a:solidFill>
                        <a:srgbClr val="053C5E"/>
                      </a:solidFill>
                      <a:latin typeface="Montserrat Medium" panose="00000600000000000000" pitchFamily="2" charset="-52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82-4D66-A8F9-B9FF44701E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53C5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2-4D66-A8F9-B9FF44701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Montserrat Medium" panose="000006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A3819-DE4F-420D-A388-2B3D923E1945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BA752-1506-4087-8FBB-EBFC5A0D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7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BA752-1506-4087-8FBB-EBFC5A0D759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7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2465-07BC-4C06-B209-AD78B8DA4FA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D2A-9BCD-4125-9FD2-AC2048536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6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2465-07BC-4C06-B209-AD78B8DA4FA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D2A-9BCD-4125-9FD2-AC2048536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2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2465-07BC-4C06-B209-AD78B8DA4FA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D2A-9BCD-4125-9FD2-AC2048536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08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2465-07BC-4C06-B209-AD78B8DA4FA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D2A-9BCD-4125-9FD2-AC2048536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7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2465-07BC-4C06-B209-AD78B8DA4FA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D2A-9BCD-4125-9FD2-AC2048536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2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2465-07BC-4C06-B209-AD78B8DA4FA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D2A-9BCD-4125-9FD2-AC2048536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98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2465-07BC-4C06-B209-AD78B8DA4FA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D2A-9BCD-4125-9FD2-AC2048536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1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2465-07BC-4C06-B209-AD78B8DA4FA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D2A-9BCD-4125-9FD2-AC2048536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7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2465-07BC-4C06-B209-AD78B8DA4FA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D2A-9BCD-4125-9FD2-AC2048536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3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2465-07BC-4C06-B209-AD78B8DA4FA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D2A-9BCD-4125-9FD2-AC2048536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1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2465-07BC-4C06-B209-AD78B8DA4FA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D2A-9BCD-4125-9FD2-AC2048536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C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82465-07BC-4C06-B209-AD78B8DA4FA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89D2A-9BCD-4125-9FD2-AC2048536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7062" y="312738"/>
            <a:ext cx="10411187" cy="2723020"/>
          </a:xfrm>
        </p:spPr>
        <p:txBody>
          <a:bodyPr>
            <a:normAutofit/>
          </a:bodyPr>
          <a:lstStyle/>
          <a:p>
            <a:r>
              <a:rPr lang="ru-RU" sz="4000" spc="-1" dirty="0">
                <a:solidFill>
                  <a:schemeClr val="bg1"/>
                </a:solidFill>
                <a:latin typeface="Montserrat Medium" panose="00000600000000000000" pitchFamily="2" charset="-52"/>
              </a:rPr>
              <a:t>Модель угроз информационной безопасности образовательной организации</a:t>
            </a:r>
            <a:r>
              <a:rPr lang="ru-RU" spc="-1" dirty="0">
                <a:solidFill>
                  <a:schemeClr val="bg1"/>
                </a:solidFill>
                <a:latin typeface="Montserrat Medium" panose="00000600000000000000" pitchFamily="2" charset="-52"/>
              </a:rPr>
              <a:t/>
            </a:r>
            <a:br>
              <a:rPr lang="ru-RU" spc="-1" dirty="0">
                <a:solidFill>
                  <a:schemeClr val="bg1"/>
                </a:solidFill>
                <a:latin typeface="Montserrat Medium" panose="00000600000000000000" pitchFamily="2" charset="-52"/>
              </a:rPr>
            </a:br>
            <a:endParaRPr lang="ru-RU" dirty="0">
              <a:latin typeface="Montserrat Medium" panose="00000600000000000000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1069" y="2985812"/>
            <a:ext cx="9144000" cy="3872188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2200" b="1" dirty="0">
                <a:solidFill>
                  <a:srgbClr val="D06E96"/>
                </a:solidFill>
                <a:latin typeface="Montserrat Medium" panose="00000600000000000000" pitchFamily="2" charset="-52"/>
              </a:rPr>
              <a:t>Выполнено</a:t>
            </a:r>
            <a:r>
              <a:rPr lang="ru-RU" sz="2200" dirty="0">
                <a:solidFill>
                  <a:srgbClr val="D06E96"/>
                </a:solidFill>
                <a:latin typeface="Montserrat Medium" panose="00000600000000000000" pitchFamily="2" charset="-52"/>
              </a:rPr>
              <a:t>:</a:t>
            </a:r>
          </a:p>
          <a:p>
            <a:pPr algn="r">
              <a:lnSpc>
                <a:spcPct val="100000"/>
              </a:lnSpc>
            </a:pPr>
            <a:r>
              <a:rPr lang="ru-RU" sz="22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Дериглазова Ирина </a:t>
            </a:r>
            <a:r>
              <a:rPr lang="ru-RU" sz="2200" dirty="0" err="1" smtClean="0">
                <a:solidFill>
                  <a:schemeClr val="bg1"/>
                </a:solidFill>
                <a:latin typeface="Montserrat Medium" panose="00000600000000000000" pitchFamily="2" charset="-52"/>
              </a:rPr>
              <a:t>Тэнгизовна</a:t>
            </a:r>
            <a:endParaRPr lang="en-GB" sz="2200" dirty="0" smtClean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algn="r">
              <a:lnSpc>
                <a:spcPct val="100000"/>
              </a:lnSpc>
            </a:pPr>
            <a:r>
              <a:rPr lang="ru-RU" sz="22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студентка </a:t>
            </a:r>
            <a:r>
              <a:rPr lang="ru-RU" sz="22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Предуниверситария</a:t>
            </a:r>
            <a:r>
              <a:rPr lang="ru-RU" sz="2200" dirty="0">
                <a:solidFill>
                  <a:schemeClr val="bg1"/>
                </a:solidFill>
                <a:latin typeface="Montserrat Medium" panose="00000600000000000000" pitchFamily="2" charset="-52"/>
              </a:rPr>
              <a:t> МГЛУ</a:t>
            </a:r>
          </a:p>
          <a:p>
            <a:pPr algn="r">
              <a:lnSpc>
                <a:spcPct val="100000"/>
              </a:lnSpc>
            </a:pPr>
            <a:endParaRPr lang="ru-RU" sz="22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algn="r">
              <a:lnSpc>
                <a:spcPct val="100000"/>
              </a:lnSpc>
            </a:pPr>
            <a:r>
              <a:rPr lang="ru-RU" sz="2200" b="1" dirty="0">
                <a:solidFill>
                  <a:srgbClr val="D06E96"/>
                </a:solidFill>
                <a:latin typeface="Montserrat Medium" panose="00000600000000000000" pitchFamily="2" charset="-52"/>
              </a:rPr>
              <a:t>Научный руководитель:</a:t>
            </a:r>
          </a:p>
          <a:p>
            <a:pPr algn="r">
              <a:lnSpc>
                <a:spcPct val="100000"/>
              </a:lnSpc>
            </a:pPr>
            <a:r>
              <a:rPr lang="ru-RU" sz="22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Изюмская</a:t>
            </a:r>
            <a:r>
              <a:rPr lang="ru-RU" sz="2200" dirty="0">
                <a:solidFill>
                  <a:schemeClr val="bg1"/>
                </a:solidFill>
                <a:latin typeface="Montserrat Medium" panose="00000600000000000000" pitchFamily="2" charset="-52"/>
              </a:rPr>
              <a:t> Вероника Викторовна</a:t>
            </a:r>
          </a:p>
          <a:p>
            <a:pPr algn="r">
              <a:lnSpc>
                <a:spcPct val="100000"/>
              </a:lnSpc>
            </a:pPr>
            <a:r>
              <a:rPr lang="ru-RU" sz="2200" dirty="0">
                <a:solidFill>
                  <a:schemeClr val="bg1"/>
                </a:solidFill>
                <a:latin typeface="Montserrat Medium" panose="00000600000000000000" pitchFamily="2" charset="-52"/>
              </a:rPr>
              <a:t>м. н. с. Лаборатории корпусной </a:t>
            </a:r>
          </a:p>
          <a:p>
            <a:pPr algn="r">
              <a:lnSpc>
                <a:spcPct val="100000"/>
              </a:lnSpc>
            </a:pPr>
            <a:r>
              <a:rPr lang="ru-RU" sz="2200" dirty="0">
                <a:solidFill>
                  <a:schemeClr val="bg1"/>
                </a:solidFill>
                <a:latin typeface="Montserrat Medium" panose="00000600000000000000" pitchFamily="2" charset="-52"/>
              </a:rPr>
              <a:t>лингвистики МГЛУ</a:t>
            </a:r>
          </a:p>
          <a:p>
            <a:pPr algn="r"/>
            <a:endParaRPr lang="ru-RU" sz="22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4" name="AutoShape 4" descr="img"/>
          <p:cNvSpPr>
            <a:spLocks noChangeAspect="1" noChangeArrowheads="1"/>
          </p:cNvSpPr>
          <p:nvPr/>
        </p:nvSpPr>
        <p:spPr bwMode="auto">
          <a:xfrm>
            <a:off x="2095212" y="363321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im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4" y="1928387"/>
            <a:ext cx="4745349" cy="44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Методы профилактики</a:t>
            </a:r>
            <a:endParaRPr lang="ru-RU" sz="40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292469" y="1397977"/>
            <a:ext cx="9170078" cy="5231648"/>
            <a:chOff x="1292469" y="1397977"/>
            <a:chExt cx="9170078" cy="523164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292469" y="2119533"/>
              <a:ext cx="9170078" cy="3961295"/>
              <a:chOff x="2186031" y="2147867"/>
              <a:chExt cx="7977997" cy="4026323"/>
            </a:xfrm>
          </p:grpSpPr>
          <p:sp>
            <p:nvSpPr>
              <p:cNvPr id="8" name="Прямоугольник с двумя скругленными противолежащими углами 7"/>
              <p:cNvSpPr/>
              <p:nvPr/>
            </p:nvSpPr>
            <p:spPr>
              <a:xfrm>
                <a:off x="2186031" y="2147868"/>
                <a:ext cx="7977997" cy="3732641"/>
              </a:xfrm>
              <a:prstGeom prst="round2DiagRect">
                <a:avLst>
                  <a:gd name="adj1" fmla="val 0"/>
                  <a:gd name="adj2" fmla="val 166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Прямая соединительная линия 8"/>
              <p:cNvSpPr/>
              <p:nvPr/>
            </p:nvSpPr>
            <p:spPr>
              <a:xfrm flipH="1">
                <a:off x="5994156" y="2147867"/>
                <a:ext cx="20861" cy="3732642"/>
              </a:xfrm>
              <a:prstGeom prst="line">
                <a:avLst/>
              </a:prstGeom>
            </p:spPr>
            <p:style>
              <a:ln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Полилиния 9"/>
              <p:cNvSpPr/>
              <p:nvPr/>
            </p:nvSpPr>
            <p:spPr>
              <a:xfrm>
                <a:off x="2485003" y="2293939"/>
                <a:ext cx="3432226" cy="3277596"/>
              </a:xfrm>
              <a:custGeom>
                <a:avLst/>
                <a:gdLst>
                  <a:gd name="connsiteX0" fmla="*/ 0 w 3478255"/>
                  <a:gd name="connsiteY0" fmla="*/ 0 h 3944938"/>
                  <a:gd name="connsiteX1" fmla="*/ 3478255 w 3478255"/>
                  <a:gd name="connsiteY1" fmla="*/ 0 h 3944938"/>
                  <a:gd name="connsiteX2" fmla="*/ 3478255 w 3478255"/>
                  <a:gd name="connsiteY2" fmla="*/ 3944938 h 3944938"/>
                  <a:gd name="connsiteX3" fmla="*/ 0 w 3478255"/>
                  <a:gd name="connsiteY3" fmla="*/ 3944938 h 3944938"/>
                  <a:gd name="connsiteX4" fmla="*/ 0 w 3478255"/>
                  <a:gd name="connsiteY4" fmla="*/ 0 h 394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8255" h="3944938">
                    <a:moveTo>
                      <a:pt x="0" y="0"/>
                    </a:moveTo>
                    <a:lnTo>
                      <a:pt x="3478255" y="0"/>
                    </a:lnTo>
                    <a:lnTo>
                      <a:pt x="3478255" y="3944938"/>
                    </a:lnTo>
                    <a:lnTo>
                      <a:pt x="0" y="39449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just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Организованная пропускная система;</a:t>
                </a:r>
                <a:endParaRPr lang="ru-RU" sz="1800" kern="1200" dirty="0">
                  <a:solidFill>
                    <a:schemeClr val="bg1"/>
                  </a:solidFill>
                  <a:latin typeface="Montserrat Medium" panose="00000600000000000000"/>
                </a:endParaRPr>
              </a:p>
              <a:p>
                <a:pPr lvl="0" algn="just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Проверка данных на </a:t>
                </a:r>
                <a:r>
                  <a:rPr lang="ru-RU" sz="1800" b="1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USB-накопителях</a:t>
                </a:r>
                <a:r>
                  <a:rPr lang="ru-RU" sz="1800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;</a:t>
                </a:r>
                <a:endParaRPr lang="ru-RU" sz="1800" kern="1200" dirty="0">
                  <a:solidFill>
                    <a:schemeClr val="bg1"/>
                  </a:solidFill>
                  <a:latin typeface="Montserrat Medium" panose="00000600000000000000"/>
                </a:endParaRPr>
              </a:p>
              <a:p>
                <a:pPr lvl="0" algn="just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Организация доступа к тем или иным информационным ресурсам;</a:t>
                </a:r>
                <a:endParaRPr lang="ru-RU" sz="1800" kern="1200" dirty="0">
                  <a:solidFill>
                    <a:schemeClr val="bg1"/>
                  </a:solidFill>
                  <a:latin typeface="Montserrat Medium" panose="00000600000000000000"/>
                </a:endParaRPr>
              </a:p>
              <a:p>
                <a:pPr lvl="0" algn="just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Система </a:t>
                </a:r>
                <a:r>
                  <a:rPr lang="ru-RU" sz="1800" b="1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видеонаблюдения</a:t>
                </a:r>
                <a:r>
                  <a:rPr lang="ru-RU" sz="1800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;</a:t>
                </a:r>
                <a:endParaRPr lang="ru-RU" sz="1800" kern="1200" dirty="0">
                  <a:solidFill>
                    <a:schemeClr val="bg1"/>
                  </a:solidFill>
                  <a:latin typeface="Montserrat Medium" panose="00000600000000000000"/>
                </a:endParaRPr>
              </a:p>
              <a:p>
                <a:pPr lvl="0" algn="just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Организация </a:t>
                </a:r>
                <a:r>
                  <a:rPr lang="ru-RU" sz="1800" b="1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резервного копирования </a:t>
                </a:r>
                <a:r>
                  <a:rPr lang="ru-RU" sz="1800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важных информационных ресурсов;</a:t>
                </a:r>
                <a:endParaRPr lang="ru-RU" sz="1800" kern="1200" dirty="0">
                  <a:solidFill>
                    <a:schemeClr val="bg1"/>
                  </a:solidFill>
                  <a:latin typeface="Montserrat Medium" panose="00000600000000000000"/>
                </a:endParaRPr>
              </a:p>
              <a:p>
                <a:pPr lvl="0" algn="just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Маскировка. </a:t>
                </a:r>
                <a:endParaRPr lang="ru-RU" sz="1800" kern="1200" dirty="0">
                  <a:solidFill>
                    <a:schemeClr val="bg1"/>
                  </a:solidFill>
                  <a:latin typeface="Montserrat Medium" panose="00000600000000000000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6137972" y="2293939"/>
                <a:ext cx="3559947" cy="3880251"/>
              </a:xfrm>
              <a:custGeom>
                <a:avLst/>
                <a:gdLst>
                  <a:gd name="connsiteX0" fmla="*/ 0 w 3559947"/>
                  <a:gd name="connsiteY0" fmla="*/ 0 h 3880251"/>
                  <a:gd name="connsiteX1" fmla="*/ 3559947 w 3559947"/>
                  <a:gd name="connsiteY1" fmla="*/ 0 h 3880251"/>
                  <a:gd name="connsiteX2" fmla="*/ 3559947 w 3559947"/>
                  <a:gd name="connsiteY2" fmla="*/ 3880251 h 3880251"/>
                  <a:gd name="connsiteX3" fmla="*/ 0 w 3559947"/>
                  <a:gd name="connsiteY3" fmla="*/ 3880251 h 3880251"/>
                  <a:gd name="connsiteX4" fmla="*/ 0 w 3559947"/>
                  <a:gd name="connsiteY4" fmla="*/ 0 h 388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9947" h="3880251">
                    <a:moveTo>
                      <a:pt x="0" y="0"/>
                    </a:moveTo>
                    <a:lnTo>
                      <a:pt x="3559947" y="0"/>
                    </a:lnTo>
                    <a:lnTo>
                      <a:pt x="3559947" y="3880251"/>
                    </a:lnTo>
                    <a:lnTo>
                      <a:pt x="0" y="388025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just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Использование специализированных антивирусов;</a:t>
                </a:r>
                <a:endParaRPr lang="ru-RU" sz="1800" kern="1200" dirty="0">
                  <a:solidFill>
                    <a:schemeClr val="bg1"/>
                  </a:solidFill>
                  <a:latin typeface="Montserrat Medium" panose="00000600000000000000"/>
                </a:endParaRPr>
              </a:p>
              <a:p>
                <a:pPr lvl="0" algn="just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Контроль за электронной почтой обучающихся и работников;</a:t>
                </a:r>
                <a:endParaRPr lang="ru-RU" sz="1800" kern="1200" dirty="0">
                  <a:solidFill>
                    <a:schemeClr val="bg1"/>
                  </a:solidFill>
                  <a:latin typeface="Montserrat Medium" panose="00000600000000000000"/>
                </a:endParaRPr>
              </a:p>
              <a:p>
                <a:pPr lvl="0" algn="just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Установка </a:t>
                </a:r>
                <a:r>
                  <a:rPr lang="ru-RU" sz="1800" b="1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спам-фильтров</a:t>
                </a:r>
                <a:r>
                  <a:rPr lang="ru-RU" sz="1800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; </a:t>
                </a:r>
                <a:endParaRPr lang="ru-RU" sz="1800" kern="1200" dirty="0">
                  <a:solidFill>
                    <a:schemeClr val="bg1"/>
                  </a:solidFill>
                  <a:latin typeface="Montserrat Medium" panose="00000600000000000000"/>
                </a:endParaRPr>
              </a:p>
              <a:p>
                <a:pPr lvl="0" algn="just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Полное ограничение доступа к данным;</a:t>
                </a:r>
              </a:p>
              <a:p>
                <a:pPr lvl="0" algn="just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0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Использование</a:t>
                </a:r>
                <a:r>
                  <a:rPr lang="ru-RU" sz="1800" b="1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 </a:t>
                </a:r>
                <a:r>
                  <a:rPr lang="en-US" sz="1800" b="1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DLP-</a:t>
                </a:r>
                <a:r>
                  <a:rPr lang="ru-RU" sz="1800" b="1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систем</a:t>
                </a:r>
                <a:r>
                  <a:rPr lang="ru-RU" sz="1800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;</a:t>
                </a:r>
              </a:p>
              <a:p>
                <a:pPr lvl="0" algn="just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0" kern="120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Использование</a:t>
                </a:r>
                <a:r>
                  <a:rPr lang="ru-RU" sz="1800" b="0" kern="1200" baseline="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 </a:t>
                </a:r>
                <a:r>
                  <a:rPr lang="en-US" sz="1800" b="1" i="1" kern="1200" baseline="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SIEM-</a:t>
                </a:r>
                <a:r>
                  <a:rPr lang="ru-RU" sz="1800" b="1" i="1" kern="1200" baseline="0" dirty="0" smtClean="0">
                    <a:solidFill>
                      <a:schemeClr val="bg1"/>
                    </a:solidFill>
                    <a:latin typeface="Montserrat Medium" panose="00000600000000000000"/>
                  </a:rPr>
                  <a:t>систем.</a:t>
                </a:r>
                <a:endParaRPr lang="ru-RU" sz="1800" kern="1200" dirty="0">
                  <a:solidFill>
                    <a:schemeClr val="bg1"/>
                  </a:solidFill>
                  <a:latin typeface="Montserrat Medium" panose="00000600000000000000"/>
                </a:endParaRPr>
              </a:p>
            </p:txBody>
          </p:sp>
        </p:grpSp>
        <p:sp>
          <p:nvSpPr>
            <p:cNvPr id="13" name="Полилиния 12"/>
            <p:cNvSpPr/>
            <p:nvPr/>
          </p:nvSpPr>
          <p:spPr>
            <a:xfrm flipH="1">
              <a:off x="5693585" y="5935602"/>
              <a:ext cx="4666929" cy="694023"/>
            </a:xfrm>
            <a:custGeom>
              <a:avLst/>
              <a:gdLst>
                <a:gd name="connsiteX0" fmla="*/ 0 w 3893512"/>
                <a:gd name="connsiteY0" fmla="*/ 301199 h 1200715"/>
                <a:gd name="connsiteX1" fmla="*/ 3165158 w 3893512"/>
                <a:gd name="connsiteY1" fmla="*/ 301199 h 1200715"/>
                <a:gd name="connsiteX2" fmla="*/ 3165158 w 3893512"/>
                <a:gd name="connsiteY2" fmla="*/ 0 h 1200715"/>
                <a:gd name="connsiteX3" fmla="*/ 3893512 w 3893512"/>
                <a:gd name="connsiteY3" fmla="*/ 600358 h 1200715"/>
                <a:gd name="connsiteX4" fmla="*/ 3165158 w 3893512"/>
                <a:gd name="connsiteY4" fmla="*/ 1200715 h 1200715"/>
                <a:gd name="connsiteX5" fmla="*/ 3165158 w 3893512"/>
                <a:gd name="connsiteY5" fmla="*/ 899516 h 1200715"/>
                <a:gd name="connsiteX6" fmla="*/ 0 w 3893512"/>
                <a:gd name="connsiteY6" fmla="*/ 899516 h 1200715"/>
                <a:gd name="connsiteX7" fmla="*/ 0 w 3893512"/>
                <a:gd name="connsiteY7" fmla="*/ 301199 h 120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3512" h="1200715">
                  <a:moveTo>
                    <a:pt x="0" y="301199"/>
                  </a:moveTo>
                  <a:lnTo>
                    <a:pt x="3165158" y="301199"/>
                  </a:lnTo>
                  <a:lnTo>
                    <a:pt x="3165158" y="0"/>
                  </a:lnTo>
                  <a:lnTo>
                    <a:pt x="3893512" y="600358"/>
                  </a:lnTo>
                  <a:lnTo>
                    <a:pt x="3165158" y="1200715"/>
                  </a:lnTo>
                  <a:lnTo>
                    <a:pt x="3165158" y="899516"/>
                  </a:lnTo>
                  <a:lnTo>
                    <a:pt x="0" y="899516"/>
                  </a:lnTo>
                  <a:lnTo>
                    <a:pt x="0" y="30119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1" tIns="377398" rIns="439138" bIns="377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rgbClr val="D06E96"/>
                  </a:solidFill>
                  <a:latin typeface="Montserrat Medium" panose="00000600000000000000"/>
                </a:rPr>
                <a:t>      </a:t>
              </a:r>
              <a:r>
                <a:rPr lang="ru-RU" sz="2000" kern="1200" dirty="0" smtClean="0">
                  <a:solidFill>
                    <a:srgbClr val="053C5E"/>
                  </a:solidFill>
                  <a:latin typeface="Montserrat Medium" panose="00000600000000000000"/>
                </a:rPr>
                <a:t>Технические меры</a:t>
              </a:r>
              <a:endParaRPr lang="ru-RU" sz="2000" kern="1200" dirty="0">
                <a:solidFill>
                  <a:srgbClr val="053C5E"/>
                </a:solidFill>
                <a:latin typeface="Montserrat Medium" panose="0000060000000000000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292469" y="1397977"/>
              <a:ext cx="4377139" cy="694023"/>
            </a:xfrm>
            <a:custGeom>
              <a:avLst/>
              <a:gdLst>
                <a:gd name="connsiteX0" fmla="*/ 0 w 3893512"/>
                <a:gd name="connsiteY0" fmla="*/ 301199 h 1200715"/>
                <a:gd name="connsiteX1" fmla="*/ 3165158 w 3893512"/>
                <a:gd name="connsiteY1" fmla="*/ 301199 h 1200715"/>
                <a:gd name="connsiteX2" fmla="*/ 3165158 w 3893512"/>
                <a:gd name="connsiteY2" fmla="*/ 0 h 1200715"/>
                <a:gd name="connsiteX3" fmla="*/ 3893512 w 3893512"/>
                <a:gd name="connsiteY3" fmla="*/ 600358 h 1200715"/>
                <a:gd name="connsiteX4" fmla="*/ 3165158 w 3893512"/>
                <a:gd name="connsiteY4" fmla="*/ 1200715 h 1200715"/>
                <a:gd name="connsiteX5" fmla="*/ 3165158 w 3893512"/>
                <a:gd name="connsiteY5" fmla="*/ 899516 h 1200715"/>
                <a:gd name="connsiteX6" fmla="*/ 0 w 3893512"/>
                <a:gd name="connsiteY6" fmla="*/ 899516 h 1200715"/>
                <a:gd name="connsiteX7" fmla="*/ 0 w 3893512"/>
                <a:gd name="connsiteY7" fmla="*/ 301199 h 120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3512" h="1200715">
                  <a:moveTo>
                    <a:pt x="0" y="301199"/>
                  </a:moveTo>
                  <a:lnTo>
                    <a:pt x="3165158" y="301199"/>
                  </a:lnTo>
                  <a:lnTo>
                    <a:pt x="3165158" y="0"/>
                  </a:lnTo>
                  <a:lnTo>
                    <a:pt x="3893512" y="600358"/>
                  </a:lnTo>
                  <a:lnTo>
                    <a:pt x="3165158" y="1200715"/>
                  </a:lnTo>
                  <a:lnTo>
                    <a:pt x="3165158" y="899516"/>
                  </a:lnTo>
                  <a:lnTo>
                    <a:pt x="0" y="899516"/>
                  </a:lnTo>
                  <a:lnTo>
                    <a:pt x="0" y="30119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1" tIns="377398" rIns="439138" bIns="377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rgbClr val="053C5E"/>
                  </a:solidFill>
                  <a:latin typeface="Montserrat Medium" panose="00000600000000000000"/>
                </a:rPr>
                <a:t>Физические меры</a:t>
              </a:r>
              <a:endParaRPr lang="ru-RU" sz="2000" kern="1200" dirty="0">
                <a:solidFill>
                  <a:srgbClr val="053C5E"/>
                </a:solidFill>
                <a:latin typeface="Montserrat Medium" panose="0000060000000000000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5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Уникальные методы профилактики </a:t>
            </a:r>
            <a:endParaRPr lang="ru-RU" sz="40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Ввести </a:t>
            </a:r>
            <a:r>
              <a:rPr lang="ru-RU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курс </a:t>
            </a:r>
            <a:r>
              <a:rPr lang="ru-RU" dirty="0" err="1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кибербезопасности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, котором будет рассказываться о разных видах угроз и методах </a:t>
            </a:r>
            <a:r>
              <a:rPr lang="ru-RU" smtClean="0">
                <a:solidFill>
                  <a:schemeClr val="bg1"/>
                </a:solidFill>
                <a:latin typeface="Montserrat Medium" panose="00000600000000000000" pitchFamily="2" charset="-52"/>
              </a:rPr>
              <a:t>их предотвращения.</a:t>
            </a:r>
            <a:endParaRPr lang="ru-RU" dirty="0" smtClean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Ввести </a:t>
            </a:r>
            <a:r>
              <a:rPr lang="ru-RU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психологический курс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, направленный на противостояние травле или шантажу в </a:t>
            </a:r>
            <a:r>
              <a:rPr lang="ru-RU" dirty="0" err="1" smtClean="0">
                <a:solidFill>
                  <a:schemeClr val="bg1"/>
                </a:solidFill>
                <a:latin typeface="Montserrat Medium" panose="00000600000000000000" pitchFamily="2" charset="-52"/>
              </a:rPr>
              <a:t>соцсетях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88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6825" y="3135709"/>
            <a:ext cx="3933825" cy="3933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52" b="99630" l="238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2175" y="3893344"/>
            <a:ext cx="4124982" cy="24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" y="5937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Результаты опроса о необходимости введения курса психологической помощи.</a:t>
            </a:r>
            <a:endParaRPr lang="ru-RU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76335978"/>
              </p:ext>
            </p:extLst>
          </p:nvPr>
        </p:nvGraphicFramePr>
        <p:xfrm>
          <a:off x="847725" y="2117090"/>
          <a:ext cx="4615180" cy="3957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688238421"/>
              </p:ext>
            </p:extLst>
          </p:nvPr>
        </p:nvGraphicFramePr>
        <p:xfrm>
          <a:off x="5596255" y="2181225"/>
          <a:ext cx="5464175" cy="3957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0878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9760" y="281355"/>
            <a:ext cx="10901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Что испытывают жертвы мошенничества, травли или шантажа</a:t>
            </a:r>
            <a:endParaRPr lang="ru-RU" sz="40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6197600" y="1604794"/>
            <a:ext cx="3444240" cy="2168772"/>
          </a:xfrm>
          <a:prstGeom prst="wedgeEllipseCallout">
            <a:avLst/>
          </a:prstGeom>
          <a:solidFill>
            <a:srgbClr val="D06E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Montserrat Medium" panose="00000600000000000000" pitchFamily="2" charset="-52"/>
              </a:rPr>
              <a:t>Страх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Montserrat Medium" panose="00000600000000000000" pitchFamily="2" charset="-52"/>
              </a:rPr>
              <a:t>Непонимание, «почему именно я»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Montserrat Medium" panose="00000600000000000000" pitchFamily="2" charset="-52"/>
              </a:rPr>
              <a:t>Безысходность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Montserrat Medium" panose="00000600000000000000" pitchFamily="2" charset="-52"/>
              </a:rPr>
              <a:t>П</a:t>
            </a:r>
            <a:r>
              <a:rPr lang="ru-RU" dirty="0" smtClean="0">
                <a:latin typeface="Montserrat Medium" panose="00000600000000000000" pitchFamily="2" charset="-52"/>
              </a:rPr>
              <a:t>аника</a:t>
            </a:r>
            <a:endParaRPr lang="ru-RU" dirty="0">
              <a:latin typeface="Montserrat Medium" panose="00000600000000000000" pitchFamily="2" charset="-52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3923665" y="3436322"/>
            <a:ext cx="2962910" cy="1660683"/>
          </a:xfrm>
          <a:prstGeom prst="wedgeEllipseCallout">
            <a:avLst/>
          </a:prstGeom>
          <a:solidFill>
            <a:srgbClr val="D06E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Montserrat Medium" panose="00000600000000000000" pitchFamily="2" charset="-52"/>
              </a:rPr>
              <a:t>Чувство вины и собственной никчемности</a:t>
            </a:r>
            <a:endParaRPr lang="ru-RU" dirty="0">
              <a:latin typeface="Montserrat Medium" panose="00000600000000000000" pitchFamily="2" charset="-52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2037714" y="4781409"/>
            <a:ext cx="2038985" cy="1330961"/>
          </a:xfrm>
          <a:prstGeom prst="wedgeEllipseCallout">
            <a:avLst/>
          </a:prstGeom>
          <a:solidFill>
            <a:srgbClr val="D06E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Montserrat Medium" panose="00000600000000000000" pitchFamily="2" charset="-52"/>
              </a:rPr>
              <a:t>Обиду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Montserrat Medium" panose="00000600000000000000" pitchFamily="2" charset="-52"/>
              </a:rPr>
              <a:t>Вину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Montserrat Medium" panose="00000600000000000000" pitchFamily="2" charset="-52"/>
              </a:rPr>
              <a:t>Стыд </a:t>
            </a:r>
            <a:endParaRPr lang="ru-RU" dirty="0">
              <a:latin typeface="Montserrat Medium" panose="00000600000000000000" pitchFamily="2" charset="-52"/>
            </a:endParaRPr>
          </a:p>
        </p:txBody>
      </p:sp>
      <p:pic>
        <p:nvPicPr>
          <p:cNvPr id="1026" name="Picture 2" descr="https://traveltimes.ru/wp-content/uploads/2022/05/samoo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79" b="100000" l="825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" y="1883778"/>
            <a:ext cx="3152775" cy="225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90" y="4081639"/>
            <a:ext cx="3047287" cy="203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2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Выводы по результатам опроса</a:t>
            </a:r>
            <a:endParaRPr lang="ru-RU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8900" y="1519238"/>
            <a:ext cx="5410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ru-RU" sz="2000" dirty="0" smtClean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89% респондентов сталкивались с мошенничеством;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Мошенничество, травля и шантаж заставляют человека </a:t>
            </a:r>
            <a:r>
              <a:rPr lang="ru-RU" sz="2000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не только переживать,</a:t>
            </a:r>
            <a:r>
              <a:rPr lang="ru-RU" sz="2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 но и непосредственно </a:t>
            </a:r>
            <a:r>
              <a:rPr lang="ru-RU" sz="2000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влияют на его состояние и  самооценку</a:t>
            </a:r>
            <a:r>
              <a:rPr lang="en-GB" sz="2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;</a:t>
            </a:r>
            <a:endParaRPr lang="ru-RU" sz="2000" dirty="0" smtClean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algn="just">
              <a:lnSpc>
                <a:spcPct val="150000"/>
              </a:lnSpc>
            </a:pPr>
            <a:endParaRPr lang="ru-RU" sz="2000" dirty="0" smtClean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marL="342900" indent="-342900" algn="just">
              <a:buFont typeface="+mj-lt"/>
              <a:buAutoNum type="arabicPeriod"/>
            </a:pPr>
            <a:endParaRPr lang="en-GB" sz="2000" dirty="0" smtClean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marL="342900" indent="-414000" algn="just">
              <a:lnSpc>
                <a:spcPct val="150000"/>
              </a:lnSpc>
              <a:buFont typeface="+mj-lt"/>
              <a:buAutoNum type="arabicPeriod"/>
            </a:pPr>
            <a:endParaRPr lang="ru-RU" sz="20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32023209"/>
              </p:ext>
            </p:extLst>
          </p:nvPr>
        </p:nvGraphicFramePr>
        <p:xfrm>
          <a:off x="288925" y="2085642"/>
          <a:ext cx="5959475" cy="3563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0294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365125"/>
            <a:ext cx="11104880" cy="152463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Способы реализации психологического курса</a:t>
            </a:r>
            <a:endParaRPr lang="ru-RU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4" name="Двойная стрелка влево/вверх 3"/>
          <p:cNvSpPr/>
          <p:nvPr/>
        </p:nvSpPr>
        <p:spPr>
          <a:xfrm rot="13281423">
            <a:off x="4656834" y="1591738"/>
            <a:ext cx="1605123" cy="1491138"/>
          </a:xfrm>
          <a:prstGeom prst="leftUpArrow">
            <a:avLst>
              <a:gd name="adj1" fmla="val 9198"/>
              <a:gd name="adj2" fmla="val 25000"/>
              <a:gd name="adj3" fmla="val 136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422" y="2772020"/>
            <a:ext cx="46126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Offline:</a:t>
            </a:r>
          </a:p>
          <a:p>
            <a:pPr marL="45720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Общие </a:t>
            </a:r>
            <a:r>
              <a:rPr lang="ru-RU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лекции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 для обучающихся с общими рекомендациями (например, как справиться с эмоциями в первые минуты);</a:t>
            </a:r>
          </a:p>
          <a:p>
            <a:pPr marL="285750" indent="-28575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Персональные консультации 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в учебном 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произведении (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для сотрудников и обучающихся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).</a:t>
            </a:r>
            <a:endParaRPr lang="ru-RU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6320" y="2806628"/>
            <a:ext cx="5262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Online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:</a:t>
            </a:r>
          </a:p>
          <a:p>
            <a:pPr marL="514350" indent="-3429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Чат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 с психологами (должен функционировать круглые сутки для своевременной помощи);</a:t>
            </a:r>
          </a:p>
          <a:p>
            <a:pPr marL="457200" indent="-28575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Дистанционные встречи 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(время должно быть ограничено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).</a:t>
            </a:r>
            <a:endParaRPr lang="ru-RU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65929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940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Библиография </a:t>
            </a:r>
            <a:endParaRPr lang="ru-RU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152525"/>
            <a:ext cx="11153775" cy="5705475"/>
          </a:xfrm>
        </p:spPr>
        <p:txBody>
          <a:bodyPr anchor="ctr">
            <a:noAutofit/>
          </a:bodyPr>
          <a:lstStyle/>
          <a:p>
            <a:pPr lvl="0" algn="just">
              <a:buFont typeface="+mj-lt"/>
              <a:buAutoNum type="arabicPeriod"/>
            </a:pP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Закон Российской Федерации "Федеральный закон от 29.12.2012 N 273-ФЗ (ред. от 21.11.2022) "Об образовании в Российской Федерации"" от 29.12.2012 № 273 // Официальный интернет-портал правовой информации. - 2022 г. - Ст. 98 с изм. и </a:t>
            </a:r>
            <a:r>
              <a:rPr lang="ru-RU" sz="18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допол</a:t>
            </a: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. в ред. от 21.11.2022.</a:t>
            </a:r>
          </a:p>
          <a:p>
            <a:pPr lvl="0" algn="just">
              <a:buFont typeface="+mj-lt"/>
              <a:buAutoNum type="arabicPeriod"/>
            </a:pPr>
            <a:r>
              <a:rPr lang="ru-RU" sz="18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Зубалова</a:t>
            </a: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 О.А. Проблемы информационной безопасности образовательной среды в современных условиях: </a:t>
            </a:r>
            <a:r>
              <a:rPr lang="ru-RU" sz="18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дис</a:t>
            </a: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. «Науки об образовании» наук: 2018, 2018. - 3 с.</a:t>
            </a:r>
          </a:p>
          <a:p>
            <a:pPr lvl="0" algn="just">
              <a:buFont typeface="+mj-lt"/>
              <a:buAutoNum type="arabicPeriod"/>
            </a:pP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Сенькин В.В. Возможности информационных систем в управлении образованием: </a:t>
            </a:r>
            <a:r>
              <a:rPr lang="ru-RU" sz="18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дис</a:t>
            </a: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. «Науки об образовании» наук: 2012, 2012. - 4 с.</a:t>
            </a:r>
          </a:p>
          <a:p>
            <a:pPr lvl="0" algn="just">
              <a:buFont typeface="+mj-lt"/>
              <a:buAutoNum type="arabicPeriod"/>
            </a:pP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Методы организации защиты информации: учебное пособие для студентов 3–4 курсов всех форм обучения направлений подготовки 230400.55, 230701.51, 090300.65, 220100.55 / Ю.Ю. Громов и др. Тамбов: Изд-во ФГБОУ ВО «ТГТУ», 2013. 80 </a:t>
            </a:r>
            <a:r>
              <a:rPr lang="ru-RU" sz="18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с.</a:t>
            </a:r>
            <a:endParaRPr lang="ru-RU" sz="18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lvl="0" algn="just">
              <a:buFont typeface="+mj-lt"/>
              <a:buAutoNum type="arabicPeriod"/>
            </a:pPr>
            <a:r>
              <a:rPr lang="ru-RU" sz="1800" dirty="0" err="1" smtClean="0">
                <a:solidFill>
                  <a:schemeClr val="bg1"/>
                </a:solidFill>
                <a:latin typeface="Montserrat Medium" panose="00000600000000000000" pitchFamily="2" charset="-52"/>
              </a:rPr>
              <a:t>Мезенов</a:t>
            </a:r>
            <a:r>
              <a:rPr lang="ru-RU" sz="18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А.С., Гафарова Е.А. О реализации конституционного права граждан на доступ к информации в условиях интенсификации сетевого взаимодействия // Инновационные технологии в подготовке современных профессиональных кадров: опыт, проблемы: Сборник научных трудов. 2016. С. 94-99. </a:t>
            </a:r>
          </a:p>
          <a:p>
            <a:pPr algn="just">
              <a:buFont typeface="+mj-lt"/>
              <a:buAutoNum type="arabicPeriod"/>
            </a:pPr>
            <a:endParaRPr lang="ru-RU" sz="1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497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Библиография</a:t>
            </a:r>
            <a:endParaRPr lang="ru-RU" sz="40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4" y="1304925"/>
            <a:ext cx="11020426" cy="5648325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eriod" startAt="6"/>
            </a:pPr>
            <a:r>
              <a:rPr lang="ru-RU" sz="18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Мельников </a:t>
            </a: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П.В., Клейменов С.А., Петраков А.М. Информационная безопасность </a:t>
            </a:r>
            <a:r>
              <a:rPr lang="ru-RU" sz="18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и защита </a:t>
            </a: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информации. 6-е изд. Издательский центр «Академия», 2012.</a:t>
            </a:r>
          </a:p>
          <a:p>
            <a:pPr lvl="0" algn="just">
              <a:buFont typeface="+mj-lt"/>
              <a:buAutoNum type="arabicPeriod" startAt="6"/>
            </a:pPr>
            <a:r>
              <a:rPr lang="ru-RU" sz="18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Montserrat Medium" panose="00000600000000000000" pitchFamily="2" charset="-52"/>
              </a:rPr>
              <a:t>Пичуров</a:t>
            </a: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Н.А</a:t>
            </a: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. ОРГАНИЗАЦИЯ РЕЖИМА ЗАЩИТЫ КОНФИДЕНЦИАЛЬНОЙ ИНФОРМАЦИИ В ОБРАЗОВАТЕЛЬНОЙ ОРГАНИЗАЦИИ // XV Всероссийской научно-практической конференции. Том Часть 2.. - Челябинск: : Челябинский филиал федерального государственного бюджетного образовательного учреждения высшего образования "Российская академия народного хозяйства и государственной службы при Президенте Российской Федерации", 2017. - С. 2.</a:t>
            </a:r>
          </a:p>
          <a:p>
            <a:pPr lvl="0" algn="just">
              <a:buFont typeface="+mj-lt"/>
              <a:buAutoNum type="arabicPeriod" startAt="6"/>
            </a:pPr>
            <a:r>
              <a:rPr lang="ru-RU" sz="18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 Алиева </a:t>
            </a: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М.Ф. Информационная безопасность как элемент информационной культуры. Вестник Адыгейского государственного университета. 2012; 4(108): 47 – 52. </a:t>
            </a:r>
          </a:p>
          <a:p>
            <a:pPr lvl="0" algn="just">
              <a:buFont typeface="+mj-lt"/>
              <a:buAutoNum type="arabicPeriod" startAt="6"/>
            </a:pP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Каберник</a:t>
            </a: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 В.В., Тимофеева О.А. Обеспечение безопасности образовательной среды на примерах США, стран Европы и России. Вестник МГИМО Университета. 2015; 4: (43): 119 – 129. </a:t>
            </a:r>
          </a:p>
          <a:p>
            <a:pPr lvl="0" algn="just">
              <a:buFont typeface="+mj-lt"/>
              <a:buAutoNum type="arabicPeriod" startAt="6"/>
            </a:pP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Литвинова </a:t>
            </a: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А.В., </a:t>
            </a:r>
            <a:r>
              <a:rPr lang="ru-RU" sz="18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Блинова</a:t>
            </a: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 А.С. Оценка информационной безопасности образовательной среды учащимися и родителями. </a:t>
            </a:r>
            <a:r>
              <a:rPr lang="ru-RU" sz="18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European</a:t>
            </a: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Social</a:t>
            </a: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Science</a:t>
            </a: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Journal</a:t>
            </a: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. 2013; 12; Т. 1: 149 – 152. </a:t>
            </a:r>
          </a:p>
          <a:p>
            <a:pPr lvl="0" algn="just">
              <a:lnSpc>
                <a:spcPct val="100000"/>
              </a:lnSpc>
              <a:buFont typeface="+mj-lt"/>
              <a:buAutoNum type="arabicPeriod" startAt="6"/>
            </a:pP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Montserrat Medium" panose="00000600000000000000" pitchFamily="2" charset="-52"/>
              </a:rPr>
              <a:t>Асадулаева</a:t>
            </a:r>
            <a:r>
              <a:rPr lang="ru-RU" sz="18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Montserrat Medium" panose="00000600000000000000" pitchFamily="2" charset="-52"/>
              </a:rPr>
              <a:t>С.А. Национальная безопасность и её влияние на личность. Мир науки, культуры, образования. 2017; 4 (65): 228 – 229</a:t>
            </a:r>
            <a:r>
              <a:rPr lang="ru-RU" sz="18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.</a:t>
            </a:r>
            <a:endParaRPr lang="ru-RU" sz="18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50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" y="3746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План </a:t>
            </a:r>
            <a:endParaRPr lang="ru-RU" sz="40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50" y="1490663"/>
            <a:ext cx="9277350" cy="432752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n-GB" dirty="0" smtClean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Введение;</a:t>
            </a:r>
            <a:endParaRPr lang="en-US" dirty="0" smtClean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Определение информационной системы (ИС) образовательной организации;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Составляющие ИС;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Ответственность за нарушение безопасности ИС;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Классификации угроз ИБ образовательной организации;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Примеры угроз;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Методы профилактики угроз ИБ.</a:t>
            </a:r>
          </a:p>
          <a:p>
            <a:pPr algn="just"/>
            <a:endParaRPr lang="ru-RU" dirty="0" smtClean="0">
              <a:solidFill>
                <a:srgbClr val="E7DECD"/>
              </a:solidFill>
              <a:latin typeface="Montserrat Medium" panose="00000600000000000000" pitchFamily="2" charset="-52"/>
            </a:endParaRPr>
          </a:p>
          <a:p>
            <a:pPr algn="just"/>
            <a:endParaRPr lang="ru-RU" dirty="0">
              <a:solidFill>
                <a:srgbClr val="E7DECD"/>
              </a:solidFill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738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Введение </a:t>
            </a:r>
            <a:endParaRPr lang="ru-RU" sz="40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6324" y="1681163"/>
            <a:ext cx="9077325" cy="5614988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>
                <a:solidFill>
                  <a:srgbClr val="D06E96"/>
                </a:solidFill>
                <a:latin typeface="Montserrat Medium" panose="00000600000000000000" pitchFamily="2" charset="-52"/>
              </a:rPr>
              <a:t>Объект: </a:t>
            </a:r>
            <a:r>
              <a:rPr lang="ru-RU" sz="22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информационная система;</a:t>
            </a:r>
          </a:p>
          <a:p>
            <a:pPr algn="just"/>
            <a:r>
              <a:rPr lang="ru-RU" sz="2200" b="1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Предмет:</a:t>
            </a:r>
            <a:r>
              <a:rPr lang="en-US" sz="2200" b="1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уязвимости </a:t>
            </a:r>
            <a:r>
              <a:rPr lang="ru-RU" sz="2200" dirty="0">
                <a:solidFill>
                  <a:schemeClr val="bg1"/>
                </a:solidFill>
                <a:latin typeface="Montserrat Medium" panose="00000600000000000000" pitchFamily="2" charset="-52"/>
              </a:rPr>
              <a:t>информационной безопасности образовательной </a:t>
            </a:r>
            <a:r>
              <a:rPr lang="ru-RU" sz="22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организации;</a:t>
            </a:r>
          </a:p>
          <a:p>
            <a:pPr algn="just"/>
            <a:r>
              <a:rPr lang="ru-RU" sz="2200" b="1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Цель:</a:t>
            </a:r>
            <a:r>
              <a:rPr lang="en-US" sz="2200" b="1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построение </a:t>
            </a:r>
            <a:r>
              <a:rPr lang="ru-RU" sz="2000" dirty="0">
                <a:solidFill>
                  <a:schemeClr val="bg1"/>
                </a:solidFill>
                <a:latin typeface="Montserrat Medium" panose="00000600000000000000" pitchFamily="2" charset="-52"/>
              </a:rPr>
              <a:t>модели угроз информационной </a:t>
            </a:r>
            <a:r>
              <a:rPr lang="ru-RU" sz="2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безопасности;</a:t>
            </a:r>
            <a:endParaRPr lang="en-GB" dirty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algn="just"/>
            <a:r>
              <a:rPr lang="ru-RU" sz="2200" b="1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Задачи</a:t>
            </a:r>
            <a:r>
              <a:rPr lang="ru-RU" sz="2200" b="1" dirty="0">
                <a:solidFill>
                  <a:srgbClr val="D06E96"/>
                </a:solidFill>
                <a:latin typeface="Montserrat Medium" panose="00000600000000000000" pitchFamily="2" charset="-52"/>
              </a:rPr>
              <a:t>: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200" dirty="0">
                <a:solidFill>
                  <a:schemeClr val="bg1"/>
                </a:solidFill>
                <a:latin typeface="Montserrat Medium" panose="00000600000000000000" pitchFamily="2" charset="-52"/>
              </a:rPr>
              <a:t>Изучить информационную систему в образовательных организациях и ее особенности.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200" dirty="0">
                <a:solidFill>
                  <a:schemeClr val="bg1"/>
                </a:solidFill>
                <a:latin typeface="Montserrat Medium" panose="00000600000000000000" pitchFamily="2" charset="-52"/>
              </a:rPr>
              <a:t>Выявить виды угроз информационной безопасности образовательных организаций.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200" dirty="0">
                <a:solidFill>
                  <a:schemeClr val="bg1"/>
                </a:solidFill>
                <a:latin typeface="Montserrat Medium" panose="00000600000000000000" pitchFamily="2" charset="-52"/>
              </a:rPr>
              <a:t>Дать рекомендации по защите информации от угроз информационной безопасности образовательных организаций</a:t>
            </a:r>
            <a:r>
              <a:rPr lang="ru-RU" sz="22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.</a:t>
            </a:r>
          </a:p>
          <a:p>
            <a:pPr marL="0" indent="0">
              <a:buNone/>
            </a:pPr>
            <a:endParaRPr lang="ru-RU" sz="2200" b="1" dirty="0" smtClean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endParaRPr lang="ru-RU" b="1" dirty="0" smtClean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endParaRPr lang="ru-RU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65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80999" y="554430"/>
            <a:ext cx="12849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Montserrat Medium" panose="00000600000000000000" pitchFamily="2" charset="-52"/>
              </a:rPr>
              <a:t>Введение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3425" y="1806387"/>
            <a:ext cx="10991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E7DECD"/>
              </a:solidFill>
              <a:latin typeface="Montserrat Medium" panose="00000600000000000000" pitchFamily="2" charset="-52"/>
            </a:endParaRPr>
          </a:p>
          <a:p>
            <a:endParaRPr lang="ru-RU" sz="2800" b="1" dirty="0" smtClean="0">
              <a:solidFill>
                <a:srgbClr val="E7DECD"/>
              </a:solidFill>
              <a:latin typeface="Montserrat Medium" panose="00000600000000000000" pitchFamily="2" charset="-52"/>
            </a:endParaRPr>
          </a:p>
          <a:p>
            <a:endParaRPr lang="ru-RU" sz="2800" b="1" dirty="0">
              <a:solidFill>
                <a:srgbClr val="E7DECD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7750" y="1093211"/>
            <a:ext cx="10677525" cy="4553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E7DECD"/>
              </a:solidFill>
              <a:latin typeface="Montserrat Medium" panose="00000600000000000000" pitchFamily="2" charset="-52"/>
            </a:endParaRP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Новизна: </a:t>
            </a:r>
            <a:r>
              <a:rPr lang="ru-RU" sz="2200" dirty="0">
                <a:solidFill>
                  <a:schemeClr val="bg1"/>
                </a:solidFill>
                <a:latin typeface="Montserrat Medium" panose="00000600000000000000" pitchFamily="2" charset="-52"/>
              </a:rPr>
              <a:t>уникальные рекомендации по защите информации от угроз информационной безопасности образовательных организаций</a:t>
            </a:r>
            <a:r>
              <a:rPr lang="ru-RU" sz="22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.</a:t>
            </a:r>
            <a:endParaRPr lang="ru-RU" sz="2200" b="1" dirty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Методы: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Анализ;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Синтез;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Обобщение;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Аналогия;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Системный метод;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Моделирование.</a:t>
            </a:r>
          </a:p>
        </p:txBody>
      </p:sp>
      <p:sp>
        <p:nvSpPr>
          <p:cNvPr id="3" name="AutoShape 2" descr="C:\Users\%D0%98%D1%80%D0%B8%D0%BD%D0%B0\OneDrive\%D0%98%D0%B7%D0%BE%D0%B1%D1%80%D0%B0%D0%B6%D0%B5%D0%BD%D0%B8%D1%8F\sticker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252" y="2038350"/>
            <a:ext cx="3730998" cy="37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7625" y="479425"/>
            <a:ext cx="12239625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Информационная система образовательной организации</a:t>
            </a:r>
            <a:endParaRPr lang="ru-RU" sz="40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127" y="1971675"/>
            <a:ext cx="8943974" cy="431958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ИС образовательной организации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-</a:t>
            </a:r>
            <a:r>
              <a:rPr lang="ru-RU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комплекс</a:t>
            </a:r>
            <a:r>
              <a:rPr lang="ru-RU" b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  <a:r>
              <a:rPr lang="ru-RU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программ 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для </a:t>
            </a: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автоматизации основных 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процессов.</a:t>
            </a:r>
          </a:p>
          <a:p>
            <a:pPr algn="just"/>
            <a:endParaRPr lang="ru-RU" dirty="0" smtClean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algn="just"/>
            <a:r>
              <a:rPr lang="ru-RU" b="1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Основная </a:t>
            </a:r>
            <a:r>
              <a:rPr lang="ru-RU" b="1" dirty="0">
                <a:solidFill>
                  <a:srgbClr val="D06E96"/>
                </a:solidFill>
                <a:latin typeface="Montserrat Medium" panose="00000600000000000000" pitchFamily="2" charset="-52"/>
              </a:rPr>
              <a:t>цель и задача таких </a:t>
            </a:r>
            <a:r>
              <a:rPr lang="ru-RU" b="1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ИС: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О</a:t>
            </a:r>
            <a:r>
              <a:rPr lang="ru-RU" b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беспечение </a:t>
            </a:r>
            <a:r>
              <a:rPr lang="ru-RU" b="1" dirty="0" err="1" smtClean="0">
                <a:solidFill>
                  <a:schemeClr val="bg1"/>
                </a:solidFill>
                <a:latin typeface="Montserrat Medium" panose="00000600000000000000" pitchFamily="2" charset="-52"/>
              </a:rPr>
              <a:t>интегративности</a:t>
            </a:r>
            <a:r>
              <a:rPr lang="ru-RU" b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;</a:t>
            </a:r>
            <a:endParaRPr lang="ru-RU" b="1" dirty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С</a:t>
            </a:r>
            <a:r>
              <a:rPr lang="ru-RU" b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оздание </a:t>
            </a:r>
            <a:r>
              <a:rPr lang="ru-RU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единого образовательного </a:t>
            </a:r>
            <a:endParaRPr lang="ru-RU" b="1" dirty="0" smtClean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и</a:t>
            </a:r>
            <a:r>
              <a:rPr lang="ru-RU" b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 информационного пространства.</a:t>
            </a:r>
            <a:endParaRPr lang="ru-RU" dirty="0" smtClean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1030" name="Picture 6" descr="https://e7.pngegg.com/pngimages/847/140/png-clipart-internet-of-things-world-2018-world-s-largest-iot-event-iot-world-technology-technology-internet-of-things-worl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1" y="2284886"/>
            <a:ext cx="4171950" cy="421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Составляющие ИС</a:t>
            </a:r>
            <a:endParaRPr lang="ru-RU" sz="40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38275"/>
            <a:ext cx="11144250" cy="435768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В региональных </a:t>
            </a: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информационных системах обрабатываются следующие персональные 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данные: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ФИО;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дата </a:t>
            </a: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рождения ребенка;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реквизиты </a:t>
            </a: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свидетельства о рождении 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ребенка;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адрес </a:t>
            </a: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места жительства 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ребенка;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сведения о необходимости для ребенка специальных условий 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в ходе </a:t>
            </a: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образовательного 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процесса.</a:t>
            </a:r>
            <a:endParaRPr lang="ru-RU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3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Ответственность за нарушения ИС</a:t>
            </a:r>
            <a:endParaRPr lang="ru-RU" sz="40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1562100"/>
            <a:ext cx="10515600" cy="467201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Согласно </a:t>
            </a: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137 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статье </a:t>
            </a: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УК РФ, ч. 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1-2 за </a:t>
            </a: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с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бор </a:t>
            </a: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или распространение данных, которые составляют личную или семейную тайну человека, без его 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согласия или их обнародование наказываются такими мерами как: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Штраф(</a:t>
            </a:r>
            <a:r>
              <a:rPr lang="ru-RU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100-300 тыс. 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рублей);</a:t>
            </a:r>
            <a:endParaRPr lang="ru-RU" dirty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algn="just">
              <a:lnSpc>
                <a:spcPct val="110000"/>
              </a:lnSpc>
            </a:pP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О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бязательные</a:t>
            </a: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, исправительные, принудительные 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работы(до </a:t>
            </a:r>
            <a:r>
              <a:rPr lang="ru-RU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360ч</a:t>
            </a: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)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;</a:t>
            </a:r>
            <a:endParaRPr lang="ru-RU" dirty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algn="just">
              <a:lnSpc>
                <a:spcPct val="110000"/>
              </a:lnSpc>
            </a:pP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Л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ишение </a:t>
            </a: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права вести профессиональную или другую 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деятельность(от </a:t>
            </a:r>
            <a:r>
              <a:rPr lang="ru-RU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3 до 5 лет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);</a:t>
            </a:r>
            <a:endParaRPr lang="ru-RU" dirty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Арест(до </a:t>
            </a:r>
            <a:r>
              <a:rPr lang="ru-RU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6 мес.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);</a:t>
            </a:r>
          </a:p>
          <a:p>
            <a:pPr algn="just">
              <a:lnSpc>
                <a:spcPct val="110000"/>
              </a:lnSpc>
            </a:pP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Л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ишение свободы(до </a:t>
            </a:r>
            <a:r>
              <a:rPr lang="ru-RU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5 лет</a:t>
            </a: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).</a:t>
            </a:r>
            <a:endParaRPr lang="ru-RU" dirty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algn="just"/>
            <a:endParaRPr lang="ru-RU" dirty="0" smtClean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2050" name="Picture 2" descr="Наручники стике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6606">
            <a:off x="8778603" y="4255816"/>
            <a:ext cx="2940050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78070"/>
            <a:ext cx="10688515" cy="15697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Предлагаемая классификация </a:t>
            </a: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угроз ИБ образовательной организации</a:t>
            </a:r>
            <a:r>
              <a:rPr lang="ru-RU" sz="4000" dirty="0">
                <a:solidFill>
                  <a:srgbClr val="E7DECD"/>
                </a:solidFill>
                <a:latin typeface="Montserrat Medium" panose="00000600000000000000" pitchFamily="2" charset="-52"/>
              </a:rPr>
              <a:t/>
            </a:r>
            <a:br>
              <a:rPr lang="ru-RU" sz="4000" dirty="0">
                <a:solidFill>
                  <a:srgbClr val="E7DECD"/>
                </a:solidFill>
                <a:latin typeface="Montserrat Medium" panose="00000600000000000000" pitchFamily="2" charset="-52"/>
              </a:rPr>
            </a:br>
            <a:endParaRPr lang="ru-RU" sz="40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7" name="Двойная стрелка влево/вверх 6"/>
          <p:cNvSpPr/>
          <p:nvPr/>
        </p:nvSpPr>
        <p:spPr>
          <a:xfrm rot="13281423">
            <a:off x="4626354" y="1520618"/>
            <a:ext cx="1605123" cy="1491138"/>
          </a:xfrm>
          <a:prstGeom prst="leftUpArrow">
            <a:avLst>
              <a:gd name="adj1" fmla="val 9198"/>
              <a:gd name="adj2" fmla="val 25000"/>
              <a:gd name="adj3" fmla="val 136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74" y="2402002"/>
            <a:ext cx="3219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«Человеческий фактор»</a:t>
            </a:r>
            <a:endParaRPr lang="ru-RU" sz="28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3958" y="2402002"/>
            <a:ext cx="4896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Использование злоумышленниками уязвимостей системы</a:t>
            </a:r>
            <a:endParaRPr lang="ru-RU" sz="28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3600450"/>
            <a:ext cx="2724150" cy="27241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25" y="3786997"/>
            <a:ext cx="2466974" cy="246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Примеры угроз </a:t>
            </a:r>
            <a:endParaRPr lang="ru-RU" sz="40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9174" y="1690689"/>
            <a:ext cx="6260857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D06E96"/>
                </a:solidFill>
                <a:latin typeface="Montserrat Medium" panose="00000600000000000000" pitchFamily="2" charset="-52"/>
              </a:rPr>
              <a:t>Фишинг</a:t>
            </a:r>
            <a:r>
              <a:rPr lang="ru-RU" sz="2000" b="1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- вид </a:t>
            </a:r>
            <a:r>
              <a:rPr lang="ru-RU" sz="2000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интернет-</a:t>
            </a:r>
            <a:r>
              <a:rPr lang="ru-RU" sz="2000" dirty="0" err="1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мошеничества</a:t>
            </a:r>
            <a:r>
              <a:rPr lang="ru-RU" sz="2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, целью которого является получение доступа к ИС, используя копии сайтов или рассылки на электронной почте;</a:t>
            </a:r>
            <a:endParaRPr lang="ru-RU" sz="2000" dirty="0">
              <a:solidFill>
                <a:srgbClr val="D06E96"/>
              </a:solidFill>
              <a:latin typeface="Montserrat Medium" panose="00000600000000000000" pitchFamily="2" charset="-52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D06E96"/>
                </a:solidFill>
                <a:latin typeface="Montserrat Medium" panose="00000600000000000000" pitchFamily="2" charset="-52"/>
              </a:rPr>
              <a:t>Превышение должностных </a:t>
            </a:r>
            <a:r>
              <a:rPr lang="ru-RU" sz="2000" b="1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полномочий </a:t>
            </a:r>
            <a:r>
              <a:rPr lang="ru-RU" sz="2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- незаконное распространение данных компании или сотрудников;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 err="1" smtClean="0">
                <a:solidFill>
                  <a:srgbClr val="D06E96"/>
                </a:solidFill>
                <a:latin typeface="Montserrat Medium" panose="00000600000000000000" pitchFamily="2" charset="-52"/>
              </a:rPr>
              <a:t>DDoS</a:t>
            </a:r>
            <a:r>
              <a:rPr lang="ru-RU" sz="2000" b="1" dirty="0">
                <a:solidFill>
                  <a:srgbClr val="D06E96"/>
                </a:solidFill>
                <a:latin typeface="Montserrat Medium" panose="00000600000000000000" pitchFamily="2" charset="-52"/>
              </a:rPr>
              <a:t> </a:t>
            </a:r>
            <a:r>
              <a:rPr lang="ru-RU" sz="2000" b="1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атаки </a:t>
            </a:r>
            <a:r>
              <a:rPr lang="en-US" sz="2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-</a:t>
            </a:r>
            <a:r>
              <a:rPr lang="ru-RU" sz="2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 хакерские атаки на вычислительную систему с целью довести ее до отказа;</a:t>
            </a:r>
            <a:endParaRPr lang="ru-RU" sz="2000" dirty="0">
              <a:solidFill>
                <a:srgbClr val="D06E96"/>
              </a:solidFill>
              <a:latin typeface="Montserrat Medium" panose="00000600000000000000" pitchFamily="2" charset="-52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D06E96"/>
                </a:solidFill>
                <a:latin typeface="Montserrat Medium" panose="00000600000000000000" pitchFamily="2" charset="-52"/>
              </a:rPr>
              <a:t>Вредоносное </a:t>
            </a:r>
            <a:r>
              <a:rPr lang="ru-RU" sz="2000" b="1" dirty="0" smtClean="0">
                <a:solidFill>
                  <a:srgbClr val="D06E96"/>
                </a:solidFill>
                <a:latin typeface="Montserrat Medium" panose="00000600000000000000" pitchFamily="2" charset="-52"/>
              </a:rPr>
              <a:t>ПО </a:t>
            </a:r>
            <a:r>
              <a:rPr lang="ru-RU" sz="2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- появление в информационной системе программ-вымогателей или спама.</a:t>
            </a:r>
            <a:endParaRPr lang="ru-RU" sz="2000" b="1" dirty="0">
              <a:solidFill>
                <a:srgbClr val="D06E96"/>
              </a:solidFill>
              <a:latin typeface="Montserrat Medium" panose="00000600000000000000" pitchFamily="2" charset="-52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1030" name="Picture 6" descr="https://ba-la.ru/guests/download/jSYhpT48NLC4aLKYHNpXdQeCWpK2b3PCn88r40pJ-preview-no-bg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84" y="1988373"/>
            <a:ext cx="1170305" cy="11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7711" y="3456364"/>
            <a:ext cx="3000453" cy="16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1023</Words>
  <Application>Microsoft Office PowerPoint</Application>
  <PresentationFormat>Широкоэкранный</PresentationFormat>
  <Paragraphs>131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Montserrat Medium</vt:lpstr>
      <vt:lpstr>Тема Office</vt:lpstr>
      <vt:lpstr>Модель угроз информационной безопасности образовательной организации </vt:lpstr>
      <vt:lpstr>План </vt:lpstr>
      <vt:lpstr>Введение </vt:lpstr>
      <vt:lpstr>Презентация PowerPoint</vt:lpstr>
      <vt:lpstr>Информационная система образовательной организации</vt:lpstr>
      <vt:lpstr>Составляющие ИС</vt:lpstr>
      <vt:lpstr>Ответственность за нарушения ИС</vt:lpstr>
      <vt:lpstr>Предлагаемая классификация угроз ИБ образовательной организации </vt:lpstr>
      <vt:lpstr>Примеры угроз </vt:lpstr>
      <vt:lpstr>Методы профилактики</vt:lpstr>
      <vt:lpstr>Уникальные методы профилактики </vt:lpstr>
      <vt:lpstr>Результаты опроса о необходимости введения курса психологической помощи.</vt:lpstr>
      <vt:lpstr>Презентация PowerPoint</vt:lpstr>
      <vt:lpstr>Выводы по результатам опроса</vt:lpstr>
      <vt:lpstr>Способы реализации психологического курса</vt:lpstr>
      <vt:lpstr>Библиография </vt:lpstr>
      <vt:lpstr>Библиография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угроз информационной безопасности образовательной организации</dc:title>
  <dc:creator>Ирина</dc:creator>
  <cp:lastModifiedBy>Ирина</cp:lastModifiedBy>
  <cp:revision>79</cp:revision>
  <dcterms:created xsi:type="dcterms:W3CDTF">2022-12-14T14:27:26Z</dcterms:created>
  <dcterms:modified xsi:type="dcterms:W3CDTF">2023-02-22T17:21:02Z</dcterms:modified>
</cp:coreProperties>
</file>