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3" r:id="rId10"/>
    <p:sldId id="264" r:id="rId11"/>
    <p:sldId id="268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5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2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0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86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2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6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7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2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1EB1491-1B1B-4A67-A503-13EC2665D1AF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909A6CF-0BB6-41BB-A964-29C0369B8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1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e4all.net/personal-page-guide/guide-8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Gareev.RR@rea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s://kgufkst.ru/inklyuzivnoe-obrazovani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8141" y="2403369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Туристское образование для людей с ОВЗ: проблемы и решения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5" descr="Файл:Герб РЭУ им Плеханова.pn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69" y="141571"/>
            <a:ext cx="1906210" cy="17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07629" y="5286896"/>
            <a:ext cx="4926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кафедры гостиничного и туристического менеджмента</a:t>
            </a:r>
          </a:p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Гареев Р.Р.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86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чник: фейсбук Светланы Нигматуллин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49781" cy="33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24102" y="2305273"/>
            <a:ext cx="83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Свою работу в сфере туризма 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Светлана </a:t>
            </a:r>
            <a:r>
              <a:rPr lang="ru-RU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Нигматуллина</a:t>
            </a:r>
            <a:r>
              <a:rPr lang="ru-RU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начала с учебы на курсах экскурсоводов в Балтийский федеральный университет им. И. Канта. «Я решилась на такой шаг для того, чтобы увидеть, насколько полезной может быть эта деятельность для инвалидов в реальности, и затем собственным примером привлекать к ней других людей</a:t>
            </a:r>
            <a:r>
              <a:rPr lang="ru-RU" dirty="0" smtClean="0">
                <a:solidFill>
                  <a:srgbClr val="000000"/>
                </a:solidFill>
                <a:latin typeface="Sitka Display" panose="02000505000000020004" pitchFamily="2" charset="0"/>
              </a:rPr>
              <a:t>».</a:t>
            </a:r>
            <a:endParaRPr lang="ru-RU" dirty="0">
              <a:latin typeface="Sitka Display" panose="0200050500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3484" y="1088659"/>
            <a:ext cx="7506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Директор Автономной некоммерческой организации — Центр развития социальных и образовательных проектов «Аура»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73484" y="572685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Светлана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Нигматуллина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7284" y="4175369"/>
            <a:ext cx="8156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hlinkClick r:id="rId3"/>
              </a:rPr>
              <a:t>Орлов Алексей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hlinkClick r:id="rId3"/>
              </a:rPr>
              <a:t>Алексеевич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Единственный в России незрячий гид по городам, владеющий </a:t>
            </a:r>
            <a:r>
              <a:rPr lang="ru-RU" dirty="0" err="1">
                <a:solidFill>
                  <a:srgbClr val="000000"/>
                </a:solidFill>
                <a:latin typeface="Segoe Print" panose="02000600000000000000" pitchFamily="2" charset="0"/>
              </a:rPr>
              <a:t>эхолокацией</a:t>
            </a:r>
            <a:r>
              <a:rPr lang="ru-RU" dirty="0">
                <a:solidFill>
                  <a:srgbClr val="000000"/>
                </a:solidFill>
                <a:latin typeface="Segoe Print" panose="02000600000000000000" pitchFamily="2" charset="0"/>
              </a:rPr>
              <a:t>. Проводит путешествия по ощущениям.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39091" y="5652697"/>
            <a:ext cx="8147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На своих экскурсиях-тренингах </a:t>
            </a:r>
            <a:r>
              <a:rPr lang="ru-RU" dirty="0" smtClean="0">
                <a:solidFill>
                  <a:srgbClr val="000000"/>
                </a:solidFill>
                <a:latin typeface="Sitka Display" panose="02000505000000020004" pitchFamily="2" charset="0"/>
              </a:rPr>
              <a:t>дарит </a:t>
            </a: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уникальный опыт, полностью перезагружая ваш мозг.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99906"/>
            <a:ext cx="3449782" cy="34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2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8039" y="4690616"/>
            <a:ext cx="645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15 независимых немецких отелей, с общим номерным фондом 452 номера, с 2006 году под брендом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Embrace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Verbund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активно привлекают в своей работе сотрудников-инвалидов.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8938" y="4100356"/>
            <a:ext cx="6257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https://www.embrace-hotels.de/index.php/embrace-2.html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7" y="0"/>
            <a:ext cx="7928913" cy="3995738"/>
          </a:xfrm>
          <a:prstGeom prst="rect">
            <a:avLst/>
          </a:prstGeom>
        </p:spPr>
      </p:pic>
      <p:pic>
        <p:nvPicPr>
          <p:cNvPr id="11266" name="Picture 2" descr="Startseite - Emb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9788"/>
            <a:ext cx="4263087" cy="289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Бесплатно Фото | Флаг герма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3087" cy="2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0660" y="6051634"/>
            <a:ext cx="12140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отель-член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Embrace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трудоустраивает не менее 60-65 % инвалидов, из которых около 25 % являются людьми с тяжелыми формами инвалидности (среди 253 служащих 159 инвалидов).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220" y="368449"/>
            <a:ext cx="917841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Гареев Роман </a:t>
            </a:r>
            <a:r>
              <a: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Робертович</a:t>
            </a:r>
            <a:endParaRPr lang="ru-RU" alt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общественного совета при Ростуризме, доцент кафедры гостиничного и туристического менеджмента, академический руководитель образовательной программы «Туризм»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РЭУ им. Г.В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Плеханова  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Gareev.RR@rea.ru</a:t>
            </a:r>
            <a:endPara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Файл:Герб РЭУ им Плеханова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84" y="2168180"/>
            <a:ext cx="4436596" cy="41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956" y="2859579"/>
            <a:ext cx="2371043" cy="36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305204" y="3338895"/>
            <a:ext cx="5769033" cy="3034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3435" y="3338895"/>
            <a:ext cx="5769033" cy="3034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8270" y="340859"/>
            <a:ext cx="11213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это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утрата анатомической, физиологической или психической структуры, или функции человеческого организма, которое наряду с различными обстоятельствами поведенческого или внешнего характера ограничивает участие человека в общественной жизни на равных с другими людьми условиях.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36" y="2095185"/>
            <a:ext cx="11213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Человек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ОВЗ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отличается определенными ограничениями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повседневной жизнедеятельности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Речь идет о физических, психических или сенсорных дефектах.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434" y="3272430"/>
            <a:ext cx="5687983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России принята классификация, включающая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 группы инвалидности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(нетрудоспособные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инвалидности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временно нетрудоспособные или трудоспособные в ограниченных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сферах)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III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инвалидности.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8083" y="3480178"/>
            <a:ext cx="55861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форм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инвалидности: 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Проблемы с опорно-двигательным аппаратом (колясочники).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зрения.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слуха.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Немота.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Cиндром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Дауна.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Психиатрические заболевания связаны с расстройством центральной нервной системы.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0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xpert.ru/images/thumb/a/a3/%D0%A7%D0%B8%D1%81%D0%BB%D0%B5%D0%BD%D0%BD%D0%BE%D1%81%D1%82%D1%8C_%D0%B8%D0%BD%D0%B2%D0%B0%D0%BB%D0%B8%D0%B4%D0%BE%D0%B2_%D0%B2_%D0%A0%D0%BE%D1%81%D1%81%D0%B8%D0%B8.png/750px-%D0%A7%D0%B8%D1%81%D0%BB%D0%B5%D0%BD%D0%BD%D0%BE%D1%81%D1%82%D1%8C_%D0%B8%D0%BD%D0%B2%D0%B0%D0%BB%D0%B8%D0%B4%D0%BE%D0%B2_%D0%B2_%D0%A0%D0%BE%D1%81%D1%81%D0%B8%D0%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7769" cy="38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исленность инвалидов в России (2017-202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3" y="1"/>
            <a:ext cx="6422966" cy="38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65677"/>
              </p:ext>
            </p:extLst>
          </p:nvPr>
        </p:nvGraphicFramePr>
        <p:xfrm>
          <a:off x="-1" y="3906982"/>
          <a:ext cx="5667769" cy="2951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36">
                  <a:extLst>
                    <a:ext uri="{9D8B030D-6E8A-4147-A177-3AD203B41FA5}">
                      <a16:colId xmlns:a16="http://schemas.microsoft.com/office/drawing/2014/main" val="917574472"/>
                    </a:ext>
                  </a:extLst>
                </a:gridCol>
                <a:gridCol w="620771">
                  <a:extLst>
                    <a:ext uri="{9D8B030D-6E8A-4147-A177-3AD203B41FA5}">
                      <a16:colId xmlns:a16="http://schemas.microsoft.com/office/drawing/2014/main" val="442984592"/>
                    </a:ext>
                  </a:extLst>
                </a:gridCol>
                <a:gridCol w="620771">
                  <a:extLst>
                    <a:ext uri="{9D8B030D-6E8A-4147-A177-3AD203B41FA5}">
                      <a16:colId xmlns:a16="http://schemas.microsoft.com/office/drawing/2014/main" val="3313522617"/>
                    </a:ext>
                  </a:extLst>
                </a:gridCol>
                <a:gridCol w="620771">
                  <a:extLst>
                    <a:ext uri="{9D8B030D-6E8A-4147-A177-3AD203B41FA5}">
                      <a16:colId xmlns:a16="http://schemas.microsoft.com/office/drawing/2014/main" val="1661444734"/>
                    </a:ext>
                  </a:extLst>
                </a:gridCol>
                <a:gridCol w="620771">
                  <a:extLst>
                    <a:ext uri="{9D8B030D-6E8A-4147-A177-3AD203B41FA5}">
                      <a16:colId xmlns:a16="http://schemas.microsoft.com/office/drawing/2014/main" val="2753106887"/>
                    </a:ext>
                  </a:extLst>
                </a:gridCol>
                <a:gridCol w="620771">
                  <a:extLst>
                    <a:ext uri="{9D8B030D-6E8A-4147-A177-3AD203B41FA5}">
                      <a16:colId xmlns:a16="http://schemas.microsoft.com/office/drawing/2014/main" val="2866479060"/>
                    </a:ext>
                  </a:extLst>
                </a:gridCol>
                <a:gridCol w="556107">
                  <a:extLst>
                    <a:ext uri="{9D8B030D-6E8A-4147-A177-3AD203B41FA5}">
                      <a16:colId xmlns:a16="http://schemas.microsoft.com/office/drawing/2014/main" val="3889146056"/>
                    </a:ext>
                  </a:extLst>
                </a:gridCol>
                <a:gridCol w="620771">
                  <a:extLst>
                    <a:ext uri="{9D8B030D-6E8A-4147-A177-3AD203B41FA5}">
                      <a16:colId xmlns:a16="http://schemas.microsoft.com/office/drawing/2014/main" val="787717630"/>
                    </a:ext>
                  </a:extLst>
                </a:gridCol>
              </a:tblGrid>
              <a:tr h="40013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ИНВАЛИДАХ – СТУДЕНТАХ, ОБУЧАЮЩИХСЯ ПО ПРОФЕССИОНАЛЬНЫМ ОБРАЗОВАТЕЛЬНЫМ ПРОГРАММАМ)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00004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792711"/>
                  </a:ext>
                </a:extLst>
              </a:tr>
              <a:tr h="380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 2018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 2019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2020/2021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2131580"/>
                  </a:ext>
                </a:extLst>
              </a:tr>
              <a:tr h="570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 среднего профессионального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658249"/>
                  </a:ext>
                </a:extLst>
              </a:tr>
              <a:tr h="290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студентов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4226722"/>
                  </a:ext>
                </a:extLst>
              </a:tr>
              <a:tr h="290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специалистов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64045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 высшего образования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22338"/>
                  </a:ext>
                </a:extLst>
              </a:tr>
              <a:tr h="290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студентов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479731"/>
                  </a:ext>
                </a:extLst>
              </a:tr>
              <a:tr h="310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специалистов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682429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58158"/>
              </p:ext>
            </p:extLst>
          </p:nvPr>
        </p:nvGraphicFramePr>
        <p:xfrm>
          <a:off x="5769033" y="3906981"/>
          <a:ext cx="6422966" cy="2951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9876">
                  <a:extLst>
                    <a:ext uri="{9D8B030D-6E8A-4147-A177-3AD203B41FA5}">
                      <a16:colId xmlns:a16="http://schemas.microsoft.com/office/drawing/2014/main" val="341059743"/>
                    </a:ext>
                  </a:extLst>
                </a:gridCol>
                <a:gridCol w="820803">
                  <a:extLst>
                    <a:ext uri="{9D8B030D-6E8A-4147-A177-3AD203B41FA5}">
                      <a16:colId xmlns:a16="http://schemas.microsoft.com/office/drawing/2014/main" val="2200882326"/>
                    </a:ext>
                  </a:extLst>
                </a:gridCol>
                <a:gridCol w="774560">
                  <a:extLst>
                    <a:ext uri="{9D8B030D-6E8A-4147-A177-3AD203B41FA5}">
                      <a16:colId xmlns:a16="http://schemas.microsoft.com/office/drawing/2014/main" val="458859991"/>
                    </a:ext>
                  </a:extLst>
                </a:gridCol>
                <a:gridCol w="797682">
                  <a:extLst>
                    <a:ext uri="{9D8B030D-6E8A-4147-A177-3AD203B41FA5}">
                      <a16:colId xmlns:a16="http://schemas.microsoft.com/office/drawing/2014/main" val="2676757389"/>
                    </a:ext>
                  </a:extLst>
                </a:gridCol>
                <a:gridCol w="786121">
                  <a:extLst>
                    <a:ext uri="{9D8B030D-6E8A-4147-A177-3AD203B41FA5}">
                      <a16:colId xmlns:a16="http://schemas.microsoft.com/office/drawing/2014/main" val="1736627356"/>
                    </a:ext>
                  </a:extLst>
                </a:gridCol>
                <a:gridCol w="843924">
                  <a:extLst>
                    <a:ext uri="{9D8B030D-6E8A-4147-A177-3AD203B41FA5}">
                      <a16:colId xmlns:a16="http://schemas.microsoft.com/office/drawing/2014/main" val="3894007991"/>
                    </a:ext>
                  </a:extLst>
                </a:gridCol>
              </a:tblGrid>
              <a:tr h="40241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занятого населения в возрасте 15 лет и старше, имеющего инвалидность, по видам экономической деятельности на основной работе в 2017-2021 гг.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452866"/>
                  </a:ext>
                </a:extLst>
              </a:tr>
              <a:tr h="243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процентах)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828720"/>
                  </a:ext>
                </a:extLst>
              </a:tr>
              <a:tr h="2438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922193"/>
                  </a:ext>
                </a:extLst>
              </a:tr>
              <a:tr h="101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в возрасте 15 лет и старше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326869"/>
                  </a:ext>
                </a:extLst>
              </a:tr>
              <a:tr h="402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гостиниц и предприятий общественного питания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3914380"/>
                  </a:ext>
                </a:extLst>
              </a:tr>
              <a:tr h="402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1729681"/>
                  </a:ext>
                </a:extLst>
              </a:tr>
              <a:tr h="243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прочих видов услуг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161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54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3827" y="930442"/>
            <a:ext cx="114715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прием на обучение по программам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бюджетных ассигнований федерального бюджета, бюджетов субъектов Российской Федерации и местных бюджетов в пределах установленной квоты имеют дети-инвалиды, инвалиды I и II групп, инвалиды с детства, инвалиды вследствие военной травмы или заболевания, полученных в период прохождения военной службы, которым согласно заключению федерального учреждения медико-социальной экспертизы не противопоказано обучение в соответствующих образовательных организациях.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Квота приема для получения высшего образования по программам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бюджетных ассигнований федерального бюджета, бюджетов субъектов Российской Федерации и местных бюджетов устанавливается ежегодно образовательной организацией в размере не менее чем десять процентов общего объема контрольных цифр приема граждан, обучающихся за счет бюджетных ассигнований федерального бюджета, бюджетов субъектов Российской Федерации и местных бюджетов, выделенных такой образовательной организации на очередной год, по специальностям и (или) направлениям подготовки.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888" y="208435"/>
            <a:ext cx="1152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29.12.2012 N 273-ФЗ (ред. от 02.06.2016) "Об образовании в Российской Федерации"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изм. и доп., вступ. в силу с 13.06.2016)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889" y="4427664"/>
            <a:ext cx="115879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2.10. Организация должна предоставлять инвалидам и лицам с ОВЗ (по их заявлению) возможность обучения по программе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учитывающей особенности их психофизического развития, индивидуальных возможностей и при необходимости обеспечивающей коррекцию нарушений развития и социальную адаптацию указанных лиц.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3827" y="3252887"/>
            <a:ext cx="11679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и науки РФ от 8 июня 2017 г. N 516 "Об утверждении федерального государственного образовательного стандарта высшего образования 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направлению подготовки 43.03.02 Туризм" (с изменениями и дополнениями) Редакция с изменениями N 1456 от 26.11.2020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827" y="5166328"/>
            <a:ext cx="11563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4.3.5. Обучающиеся из числа инвалидов и лиц с ОВЗ должны быть обеспечены печатными и (или) электронными образовательными ресурсами в формах, адаптированных к ограничениям их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59852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ограмма &quot;Доступная среда&quot; с 2011 по 2025 г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28742"/>
            <a:ext cx="5538643" cy="271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011" y="3379813"/>
            <a:ext cx="547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1D3C7F"/>
                </a:solidFill>
                <a:effectLst/>
                <a:latin typeface="Trebuchet MS" panose="020B0603020202020204" pitchFamily="34" charset="0"/>
              </a:rPr>
              <a:t>Доступная Среда в учреждениях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753" y="3940338"/>
            <a:ext cx="6151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вертикальные, лестничные или кресельные подъемники для инвалидов (для удобного и безопасного преодоления лестниц);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err="1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травмобезопасные</a:t>
            </a:r>
            <a:r>
              <a:rPr lang="ru-RU" sz="1600" b="0" i="0" dirty="0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перила и пандусы (обязательно с нескользящим покрытием);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плитка и система навигации для инвалидов по зрению (таблички, мнемосхемы и т.д.);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доступности санузлов (поручни, адаптация проходов);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оборудованные места парковки для инвалидов;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b="0" i="0" dirty="0" smtClean="0">
                <a:solidFill>
                  <a:srgbClr val="4D4D4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кнопки вызова в тех местах, где инвалиду может потребоваться помощь персонала.</a:t>
            </a:r>
            <a:endParaRPr lang="ru-RU" sz="1600" b="0" i="0" dirty="0">
              <a:solidFill>
                <a:srgbClr val="4D4D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Доступная среда — НИУ ВШЭ в Перми — Национальный исследовательский 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23782"/>
            <a:ext cx="5874327" cy="37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оступная среда | Санкт-Петербургский государственный аграрный университ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2" y="3749145"/>
            <a:ext cx="5874327" cy="310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345679" y="3158834"/>
            <a:ext cx="4653280" cy="35827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47528" y="154865"/>
            <a:ext cx="4653280" cy="276751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ostupnaya-strana.ru/userfiles/%D0%90%D0%B4%D0%B0%D0%BF%D1%82%D0%B0%D1%86%D0%B8%D1%8F%20%D1%83%D1%87%D0%B5%D1%80%D0%B5%D0%B6%D0%B4%D0%B5%D0%BD%D0%B8%D1%8F/%D0%9D%D1%83%D0%BC%D0%B5%D1%80%D0%B0%D1%86%D0%B8%D1%8F%20%D0%BB%D0%B5%D0%BA%D1%86%D0%B8%D0%BE%D0%BD%D0%BD%D0%BE%D0%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8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7527" y="121613"/>
            <a:ext cx="4653280" cy="280076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1,3,4 - Тактильная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плитка.</a:t>
            </a: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Наклейка "Желтая полоса" лента с абразивным покрытием для ступеней и других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поверхностей.</a:t>
            </a: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Ограждение для инвалидов, поручень двойной с одним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ригелем.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Гусеничный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подъемник.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Стол для инвалидов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колясочников.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8,9 - Визуально </a:t>
            </a: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</a:t>
            </a: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Система.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Радиокласс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12 - Дверная ручка для </a:t>
            </a:r>
            <a:r>
              <a:rPr lang="ru-RU" sz="16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16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6480" y="3158835"/>
            <a:ext cx="45553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</a:t>
            </a:r>
            <a:r>
              <a:rPr lang="ru-RU" sz="14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коллективного и индивидуального </a:t>
            </a:r>
            <a:r>
              <a:rPr lang="ru-RU" sz="14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студентов с ОВЗ:</a:t>
            </a:r>
            <a:endParaRPr lang="ru-RU" sz="14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университете имеются следующие специальные технические средства обучения коллективного и индивидуального пользования для инвалидов и лиц с ограниченными возможностями здоровья: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переносная индукционная петля для слабослышащих;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портативный усилитель </a:t>
            </a: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звука;</a:t>
            </a: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портативный </a:t>
            </a:r>
            <a:r>
              <a:rPr lang="ru-RU" sz="1400" dirty="0" err="1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видеоувеличитель</a:t>
            </a: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экранного доступа и </a:t>
            </a:r>
            <a:r>
              <a:rPr lang="ru-RU" sz="140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увеличения;</a:t>
            </a:r>
            <a:endParaRPr lang="ru-RU" sz="140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</a:t>
            </a:r>
            <a:r>
              <a:rPr lang="ru-RU" sz="1400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невизуального</a:t>
            </a:r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доступа к информации;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программа-синтезатор речи;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бумага, грифели для письма по Брайлю;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клавиатура со шрифтом Брайля;</a:t>
            </a:r>
          </a:p>
          <a:p>
            <a:pPr algn="just"/>
            <a:r>
              <a:rPr lang="ru-RU" sz="140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экранная клавиатура.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811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ГУТ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3" y="231651"/>
            <a:ext cx="136207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отографии / Сочинский государственный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06" y="0"/>
            <a:ext cx="26765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ИУ - Казанский инновационный университет им. В.Г. Тимирясова (ИЭУП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" y="4646815"/>
            <a:ext cx="2689058" cy="20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Файл:Герб РЭУ им Плеханова.png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3" y="2489077"/>
            <a:ext cx="2030505" cy="19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ПГ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7" y="-130657"/>
            <a:ext cx="3025140" cy="27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Для СМ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426" y="4912823"/>
            <a:ext cx="1990907" cy="18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Российская международная академия туризма, официальный сайт, отзывы,  адреса, телефоны, время работ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98" y="2679014"/>
            <a:ext cx="2511408" cy="24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РУМЦ РГУФКСМи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21" y="2714387"/>
            <a:ext cx="3063763" cy="236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Южный федеральный университе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52" y="249921"/>
            <a:ext cx="21145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Дальневосточный федеральный университет на Kedu.r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933" y="3170981"/>
            <a:ext cx="24384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7472" y="5738968"/>
            <a:ext cx="3914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</p:txBody>
      </p:sp>
    </p:spTree>
    <p:extLst>
      <p:ext uri="{BB962C8B-B14F-4D97-AF65-F5344CB8AC3E}">
        <p14:creationId xmlns:p14="http://schemas.microsoft.com/office/powerpoint/2010/main" val="12172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705" y="254660"/>
            <a:ext cx="965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3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предоставления инклюзивного туристского образования</a:t>
            </a:r>
            <a:endParaRPr lang="ru-RU" sz="2400" b="1" dirty="0">
              <a:solidFill>
                <a:srgbClr val="1D3C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06781" y="1073727"/>
            <a:ext cx="2560320" cy="19437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Отсутствие/низкое качество необходимых элементов инклюзивной среды в учебных учреждениях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0036" y="3240579"/>
            <a:ext cx="2169621" cy="2019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вариантов дистанционного обучения по программе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32416" y="1100744"/>
            <a:ext cx="2169621" cy="2019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индивидуального подхода к обучающемуся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2832" y="4491644"/>
            <a:ext cx="2169621" cy="2019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транспортной доступностью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средой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конкретном городе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79720" y="4087088"/>
            <a:ext cx="2169621" cy="2019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дальнейшего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81754" y="1332808"/>
            <a:ext cx="2169621" cy="2019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необходимых знаний и умений у преподавателя при работе со студентом с ОВЗ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196646" y="4087089"/>
            <a:ext cx="2169621" cy="2019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заработная плата в турбизнесе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2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854" y="349134"/>
            <a:ext cx="407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3C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РЕШЕНИЯ</a:t>
            </a:r>
            <a:endParaRPr lang="ru-RU" sz="2400" b="1" dirty="0">
              <a:solidFill>
                <a:srgbClr val="1D3C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6953" y="1504604"/>
            <a:ext cx="2635134" cy="1512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работа с потенциальными абитуриентами в социальных сетях и специальных учреждениях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50080" y="1504604"/>
            <a:ext cx="2635134" cy="1512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 для преподавателей по работе в инклюзивной среде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43207" y="1504604"/>
            <a:ext cx="2635134" cy="1512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дистанционного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953" y="3951317"/>
            <a:ext cx="2635134" cy="1512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инклюзивной среды на территории образовательного учреждения и в аудиториях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50080" y="3951317"/>
            <a:ext cx="2635134" cy="1512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соглашений с представителями турбизнеса о возможности практики студентов с ОВЗ и их возможном дальнейшем трудоустройстве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43207" y="3951317"/>
            <a:ext cx="2635134" cy="15129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ДПО и курсов повышения квалификации для граждан с ОВЗ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2" idx="3"/>
            <a:endCxn id="5" idx="1"/>
          </p:cNvCxnSpPr>
          <p:nvPr/>
        </p:nvCxnSpPr>
        <p:spPr>
          <a:xfrm>
            <a:off x="3192087" y="2261062"/>
            <a:ext cx="12579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085214" y="2261062"/>
            <a:ext cx="12579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2"/>
          </p:cNvCxnSpPr>
          <p:nvPr/>
        </p:nvCxnSpPr>
        <p:spPr>
          <a:xfrm flipH="1">
            <a:off x="1870826" y="3017520"/>
            <a:ext cx="3694" cy="93379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0"/>
          </p:cNvCxnSpPr>
          <p:nvPr/>
        </p:nvCxnSpPr>
        <p:spPr>
          <a:xfrm flipH="1" flipV="1">
            <a:off x="5764261" y="3017520"/>
            <a:ext cx="3386" cy="93379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26661" y="3017519"/>
            <a:ext cx="3386" cy="93379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020791" y="2961409"/>
            <a:ext cx="1378604" cy="10517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118505" y="2914189"/>
            <a:ext cx="1397462" cy="1099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111694" y="2958523"/>
            <a:ext cx="1404273" cy="10546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7015942" y="2910149"/>
            <a:ext cx="1396538" cy="110305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9" idx="1"/>
          </p:cNvCxnSpPr>
          <p:nvPr/>
        </p:nvCxnSpPr>
        <p:spPr>
          <a:xfrm>
            <a:off x="7085214" y="4701695"/>
            <a:ext cx="1257993" cy="6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184833" y="4660247"/>
            <a:ext cx="1257993" cy="60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8182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539</TotalTime>
  <Words>990</Words>
  <Application>Microsoft Office PowerPoint</Application>
  <PresentationFormat>Широкоэкранный</PresentationFormat>
  <Paragraphs>152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Segoe Print</vt:lpstr>
      <vt:lpstr>Sitka Display</vt:lpstr>
      <vt:lpstr>Tahoma</vt:lpstr>
      <vt:lpstr>Times New Roman</vt:lpstr>
      <vt:lpstr>Trebuchet MS</vt:lpstr>
      <vt:lpstr>Parcel</vt:lpstr>
      <vt:lpstr>Туристское образование для людей с ОВЗ: проблемы и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Туристское образование для людей с ОВЗ: проблемы и решения</dc:title>
  <dc:creator>пользователь</dc:creator>
  <cp:lastModifiedBy>пользователь</cp:lastModifiedBy>
  <cp:revision>36</cp:revision>
  <dcterms:created xsi:type="dcterms:W3CDTF">2022-09-21T19:17:46Z</dcterms:created>
  <dcterms:modified xsi:type="dcterms:W3CDTF">2022-09-24T00:07:29Z</dcterms:modified>
</cp:coreProperties>
</file>