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ind42.com/public/036d50ab-d915-4406-9f3c-2bff84dc741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n69r2jw22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797152"/>
            <a:ext cx="6400800" cy="1600200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</a:t>
            </a: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литературы МБОУ «Старо-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Уруссинская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</a:t>
            </a:r>
          </a:p>
          <a:p>
            <a:pPr algn="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Шайхутдинова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Гульназ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Равилевна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  «Формирование функциональной грамотности на уроках русского языка и литературы»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6632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семинар учителей русского языка и литературы</a:t>
            </a:r>
          </a:p>
          <a:p>
            <a:pPr algn="ctr"/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Ютазинского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РТ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функциональной грамотности на уроках русского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 и литературы в условиях реализации ФГОС ООО третьего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5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7772400" cy="1143000"/>
          </a:xfrm>
        </p:spPr>
        <p:txBody>
          <a:bodyPr/>
          <a:lstStyle/>
          <a:p>
            <a:r>
              <a:rPr lang="ru-RU" b="1" dirty="0" err="1"/>
              <a:t>Денотатный</a:t>
            </a:r>
            <a:r>
              <a:rPr lang="ru-RU" b="1" dirty="0"/>
              <a:t> граф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графический </a:t>
            </a:r>
            <a:r>
              <a:rPr lang="ru-RU" dirty="0"/>
              <a:t>прием технологии развития критического мышления.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Денотатный</a:t>
            </a:r>
            <a:r>
              <a:rPr lang="ru-RU" dirty="0" smtClean="0"/>
              <a:t> граф </a:t>
            </a:r>
            <a:r>
              <a:rPr lang="ru-RU" dirty="0"/>
              <a:t>предлагает способ вычленения из текста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существенных признаков</a:t>
            </a:r>
            <a:r>
              <a:rPr lang="ru-RU" dirty="0"/>
              <a:t> ключевого </a:t>
            </a:r>
            <a:r>
              <a:rPr lang="ru-RU" dirty="0" smtClean="0"/>
              <a:t>понятия.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636912"/>
            <a:ext cx="576064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30866"/>
            <a:ext cx="7771096" cy="3926326"/>
          </a:xfrm>
        </p:spPr>
      </p:pic>
    </p:spTree>
    <p:extLst>
      <p:ext uri="{BB962C8B-B14F-4D97-AF65-F5344CB8AC3E}">
        <p14:creationId xmlns:p14="http://schemas.microsoft.com/office/powerpoint/2010/main" val="31022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413008" cy="6048672"/>
          </a:xfrm>
        </p:spPr>
      </p:pic>
    </p:spTree>
    <p:extLst>
      <p:ext uri="{BB962C8B-B14F-4D97-AF65-F5344CB8AC3E}">
        <p14:creationId xmlns:p14="http://schemas.microsoft.com/office/powerpoint/2010/main" val="253592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93218" y="2967335"/>
            <a:ext cx="6357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/>
              </a:rPr>
              <a:t>Ментальная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карта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268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700808"/>
            <a:ext cx="692535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ГРУППАХ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62056" cy="59046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сегодня трудно,</a:t>
            </a:r>
            <a:b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раньше было нелегко.</a:t>
            </a:r>
            <a:b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Читать, считать, писать учили:</a:t>
            </a:r>
            <a:b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«Даёт корова молоко».</a:t>
            </a:r>
            <a:b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Век XXI - век открытий,</a:t>
            </a:r>
            <a:b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Век инноваций, новизны,</a:t>
            </a:r>
            <a:b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 от учителя зависит,</a:t>
            </a:r>
            <a:b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дети быть должны.</a:t>
            </a:r>
            <a:b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Желаю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вам, чтоб дети в вашем классе</a:t>
            </a:r>
            <a:b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Светились от улыбок и любви,</a:t>
            </a:r>
            <a:b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вам и творческих успехов</a:t>
            </a:r>
            <a:b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век инноваций, новизны!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6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После </a:t>
            </a:r>
            <a:r>
              <a:rPr lang="ru-RU" dirty="0"/>
              <a:t>повышения цен на офисную бумагу «Снегурочка» ШМО учителей гуманитарного цикла затратило в 3 четверти на приобретение одной упаковки 925 рублей.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 </a:t>
            </a:r>
            <a:r>
              <a:rPr lang="ru-RU" dirty="0"/>
              <a:t>сколько обходилась упаковка бумаги во 2 четверти, если ШМО экономило 656 </a:t>
            </a:r>
            <a:r>
              <a:rPr lang="ru-RU" dirty="0" smtClean="0"/>
              <a:t>рублей</a:t>
            </a:r>
            <a:r>
              <a:rPr lang="ru-RU" dirty="0"/>
              <a:t>?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Запишите </a:t>
            </a:r>
            <a:r>
              <a:rPr lang="ru-RU" dirty="0"/>
              <a:t>ответ словами.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57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Ответ: </a:t>
            </a:r>
            <a:r>
              <a:rPr lang="ru-RU" dirty="0" smtClean="0"/>
              <a:t>двести шестьдесят девять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18" y="1447800"/>
            <a:ext cx="7624964" cy="4572000"/>
          </a:xfrm>
        </p:spPr>
      </p:pic>
    </p:spTree>
    <p:extLst>
      <p:ext uri="{BB962C8B-B14F-4D97-AF65-F5344CB8AC3E}">
        <p14:creationId xmlns:p14="http://schemas.microsoft.com/office/powerpoint/2010/main" val="37898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7000"/>
                    </a14:imgEffect>
                    <a14:imgEffect>
                      <a14:brightnessContrast bright="51000" contras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05012"/>
            <a:ext cx="8492128" cy="3967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332656"/>
            <a:ext cx="8640960" cy="6525344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Верно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ли,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«функциональная грамотность» - это способность человека использовать приобретаемые в течение жизни знания для решения широкого диапазона жизненных задач в различных сферах человеческой деятельности, общения и социальных отношений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.?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Что в основном влияет на содержательное наполнение понятия функциональной грамотности? </a:t>
            </a:r>
            <a:endParaRPr lang="ru-RU" sz="1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Верно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ли,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 международном исследовании PIRLS оценивается уровень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функциональной грамотности? </a:t>
            </a:r>
          </a:p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Верно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ли,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 России PISA проводится для обеспечения соответствия качества российского образования мировым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стандартам?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Верно ли что исследовании PISA участвуют учащиеся 15-летнего возраста? </a:t>
            </a:r>
          </a:p>
          <a:p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	Верно ли что место РФ среди других стран-участниц (по количеству баллов) по читательской грамотности в исследовании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PISA-2020-3?</a:t>
            </a:r>
          </a:p>
          <a:p>
            <a:endParaRPr lang="ru-R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	Верно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ли,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новое направление исследования PISA-2021 для 15-ти летних обучающихся это креативное мышление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Верно ли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что, чтобы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уровень функциональной грамотности своих учеников, учителю необходимо им предложить нетипичные задания, в которых предлагается рассмотреть некоторые проблемы из реальной жизни ?</a:t>
            </a:r>
          </a:p>
        </p:txBody>
      </p:sp>
    </p:spTree>
    <p:extLst>
      <p:ext uri="{BB962C8B-B14F-4D97-AF65-F5344CB8AC3E}">
        <p14:creationId xmlns:p14="http://schemas.microsoft.com/office/powerpoint/2010/main" val="417624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00854048"/>
              </p:ext>
            </p:extLst>
          </p:nvPr>
        </p:nvGraphicFramePr>
        <p:xfrm>
          <a:off x="179513" y="260645"/>
          <a:ext cx="8712966" cy="6264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4322"/>
                <a:gridCol w="2904322"/>
                <a:gridCol w="2904322"/>
              </a:tblGrid>
              <a:tr h="56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Приём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Знаю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Узнал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</a:tr>
              <a:tr h="56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Отсроченная отгадка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</a:tr>
              <a:tr h="56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Проблемная ситуация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</a:tr>
              <a:tr h="56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Кластер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</a:tr>
              <a:tr h="56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Корзины идей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</a:tr>
              <a:tr h="56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Лови ошибку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</a:tr>
              <a:tr h="56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Своя опора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</a:tr>
              <a:tr h="56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Шаг за шагом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</a:tr>
              <a:tr h="56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Денотатный граф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</a:tr>
              <a:tr h="56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Яркое пятно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</a:tr>
              <a:tr h="56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Удивляй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«Удивляй!» и «Яркое пятно»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50405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Удивление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активизирует мыслительную деятельность ребенка.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использовать в начале урока, это позволяет сохранить внимание к теме на протяжении всего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3717032"/>
            <a:ext cx="4063193" cy="22322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298829"/>
            <a:ext cx="3528392" cy="306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0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«Отсроченная отгадка»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объявления темы учитель предлагает необычный факт, иллюстрацию, пословицы и т.д., которые показывают тему урока, но не называют ее. Ученики в ходе обсуждения должны выдвинуть свои версии того, что за тема будет изучаться на уроке, что нового они узнают, о чем вообще пойдет речь.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77072"/>
            <a:ext cx="3675997" cy="24482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412" y="4077072"/>
            <a:ext cx="3576044" cy="243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2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778098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«Кластер»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7628384" cy="48245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информация, касающаяся какого-либо понятия, явления, события, описанного в тексте,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систематизируется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кластеров (гроздьев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над кластером:</a:t>
            </a:r>
          </a:p>
          <a:p>
            <a:pPr lvl="0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начале, посередине чистого листа (классной доски), написать ключевое слово или предложение, которое является «сердцем» темы.</a:t>
            </a:r>
          </a:p>
          <a:p>
            <a:pPr lvl="0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Вокруг «накидать» слова или предложения, выражающие идеи, факты, образы, подходящие для данной темы. (Модель «планеты и ее спутники»)</a:t>
            </a:r>
          </a:p>
          <a:p>
            <a:pPr lvl="0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мере записи, появившиеся слова соединяются прямыми линиями с ключевым понятием. У каждого из «спутников» в свою очередь тоже появляются «спутники», устанавливаются новые логические связи.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21139" y="1691524"/>
            <a:ext cx="3733894" cy="118813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Орфограмма в корне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2152239" y="1497984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43508" y="273848"/>
            <a:ext cx="2664296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Безударная проверяемая гласная в корне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6161887" y="1497984"/>
            <a:ext cx="576064" cy="3870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187752" y="417864"/>
            <a:ext cx="2736304" cy="10801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Безударная непроверяемая гласная в корне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88086" y="2879656"/>
            <a:ext cx="0" cy="5493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152239" y="3437950"/>
            <a:ext cx="4824536" cy="14401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Гласная в корне с чередованием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754306" y="4235776"/>
            <a:ext cx="388551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88024" y="4878110"/>
            <a:ext cx="0" cy="5671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976775" y="4293096"/>
            <a:ext cx="331529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78664" y="4630058"/>
            <a:ext cx="2397611" cy="1458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 последующей гласной после корня</a:t>
            </a:r>
          </a:p>
          <a:p>
            <a:pPr algn="ctr"/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2429" y="5459288"/>
            <a:ext cx="2880320" cy="11613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 ударения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052703" y="4676276"/>
            <a:ext cx="2091297" cy="1420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от </a:t>
            </a:r>
            <a:r>
              <a:rPr lang="ru-RU" dirty="0" smtClean="0"/>
              <a:t>значения</a:t>
            </a:r>
            <a:endParaRPr lang="ru-RU" dirty="0"/>
          </a:p>
        </p:txBody>
      </p:sp>
      <p:sp>
        <p:nvSpPr>
          <p:cNvPr id="24" name="5-конечная звезда 23">
            <a:hlinkClick r:id="rId2"/>
          </p:cNvPr>
          <p:cNvSpPr/>
          <p:nvPr/>
        </p:nvSpPr>
        <p:spPr>
          <a:xfrm>
            <a:off x="7956376" y="2459021"/>
            <a:ext cx="967680" cy="107140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88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0" grpId="0" animBg="1"/>
      <p:bldP spid="15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1057</TotalTime>
  <Words>381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 Мастер-класс на тему  «Формирование функциональной грамотности на уроках русского языка и литературы» </vt:lpstr>
      <vt:lpstr>Задача: </vt:lpstr>
      <vt:lpstr>Ответ: двести шестьдесят девять</vt:lpstr>
      <vt:lpstr>Презентация PowerPoint</vt:lpstr>
      <vt:lpstr>Презентация PowerPoint</vt:lpstr>
      <vt:lpstr>Приемы «Удивляй!» и «Яркое пятно» </vt:lpstr>
      <vt:lpstr>Прием «Отсроченная отгадка»</vt:lpstr>
      <vt:lpstr>«Кластер» </vt:lpstr>
      <vt:lpstr>Презентация PowerPoint</vt:lpstr>
      <vt:lpstr>Денотатный граф </vt:lpstr>
      <vt:lpstr>Презентация PowerPoint</vt:lpstr>
      <vt:lpstr>Презентация PowerPoint</vt:lpstr>
      <vt:lpstr>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Резеда</dc:creator>
  <cp:lastModifiedBy>Резеда</cp:lastModifiedBy>
  <cp:revision>8</cp:revision>
  <dcterms:created xsi:type="dcterms:W3CDTF">2022-11-17T10:20:17Z</dcterms:created>
  <dcterms:modified xsi:type="dcterms:W3CDTF">2022-11-18T04:29:20Z</dcterms:modified>
</cp:coreProperties>
</file>