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2" r:id="rId3"/>
    <p:sldId id="278" r:id="rId4"/>
    <p:sldId id="260" r:id="rId5"/>
    <p:sldId id="256" r:id="rId6"/>
    <p:sldId id="272" r:id="rId7"/>
    <p:sldId id="258" r:id="rId8"/>
    <p:sldId id="291" r:id="rId9"/>
    <p:sldId id="274" r:id="rId10"/>
    <p:sldId id="265" r:id="rId11"/>
    <p:sldId id="281" r:id="rId12"/>
    <p:sldId id="296" r:id="rId13"/>
    <p:sldId id="280" r:id="rId14"/>
    <p:sldId id="279" r:id="rId15"/>
    <p:sldId id="285" r:id="rId16"/>
    <p:sldId id="284" r:id="rId17"/>
    <p:sldId id="283" r:id="rId18"/>
    <p:sldId id="293" r:id="rId19"/>
    <p:sldId id="294" r:id="rId20"/>
    <p:sldId id="295" r:id="rId21"/>
    <p:sldId id="297" r:id="rId22"/>
    <p:sldId id="298" r:id="rId23"/>
    <p:sldId id="299" r:id="rId24"/>
    <p:sldId id="300" r:id="rId25"/>
    <p:sldId id="303" r:id="rId26"/>
    <p:sldId id="301" r:id="rId27"/>
    <p:sldId id="302" r:id="rId28"/>
    <p:sldId id="288" r:id="rId29"/>
    <p:sldId id="286" r:id="rId30"/>
    <p:sldId id="287" r:id="rId31"/>
    <p:sldId id="289" r:id="rId32"/>
    <p:sldId id="290" r:id="rId33"/>
    <p:sldId id="275" r:id="rId34"/>
    <p:sldId id="277"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BFBC743-4E6B-47FA-9CBC-EB94D6707913}" type="datetimeFigureOut">
              <a:rPr lang="ru-RU"/>
              <a:pPr>
                <a:defRPr/>
              </a:pPr>
              <a:t>16.02.2021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CCBE79-1AB5-43C9-B736-F747E149BF46}" type="slidenum">
              <a:rPr lang="ru-RU"/>
              <a:pPr>
                <a:defRPr/>
              </a:pPr>
              <a:t>‹#›</a:t>
            </a:fld>
            <a:endParaRPr lang="ru-RU"/>
          </a:p>
        </p:txBody>
      </p:sp>
    </p:spTree>
    <p:extLst>
      <p:ext uri="{BB962C8B-B14F-4D97-AF65-F5344CB8AC3E}">
        <p14:creationId xmlns:p14="http://schemas.microsoft.com/office/powerpoint/2010/main" val="2518500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9CCBE79-1AB5-43C9-B736-F747E149BF46}" type="slidenum">
              <a:rPr lang="ru-RU" smtClean="0"/>
              <a:pPr>
                <a:defRPr/>
              </a:pPr>
              <a:t>22</a:t>
            </a:fld>
            <a:endParaRPr lang="ru-RU"/>
          </a:p>
        </p:txBody>
      </p:sp>
    </p:spTree>
    <p:extLst>
      <p:ext uri="{BB962C8B-B14F-4D97-AF65-F5344CB8AC3E}">
        <p14:creationId xmlns:p14="http://schemas.microsoft.com/office/powerpoint/2010/main" val="78307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908C496-B385-41E9-99F3-B61273F4603B}"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6B2112B-875D-4554-BF70-A55304603383}"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FDA2784-7CA2-4926-AFA7-27C5AE3E3BC4}"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F4DD47-2719-4E00-984A-60476DE5089C}"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BE6CC0B-676D-41A3-B47B-C375E72D6809}"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83A206D-89CD-4E3F-84E9-783DFE625E5D}"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C475652-87BD-45E3-849F-49E22D466C14}"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F08F25B-00E3-4594-B2CE-FEEA112A29E6}"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8F48960-837F-4B95-9657-AC223B1581E6}"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72D55C1-23BD-41CA-87CF-4126936D4EC2}"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FB18DEF-D3BE-4D46-ACBC-60E4E2DE57CE}"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0267D931-185C-492C-ACA6-C57C9EA050C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1835696" y="1229344"/>
            <a:ext cx="5867400" cy="4247317"/>
          </a:xfrm>
          <a:prstGeom prst="rect">
            <a:avLst/>
          </a:prstGeom>
          <a:noFill/>
          <a:ln w="9525">
            <a:noFill/>
            <a:miter lim="800000"/>
            <a:headEnd/>
            <a:tailEnd/>
          </a:ln>
        </p:spPr>
        <p:txBody>
          <a:bodyPr>
            <a:spAutoFit/>
          </a:bodyPr>
          <a:lstStyle/>
          <a:p>
            <a:pPr algn="ctr"/>
            <a:r>
              <a:rPr lang="ru-RU" dirty="0" smtClean="0"/>
              <a:t>Проектно-исследовательская работа</a:t>
            </a:r>
            <a:endParaRPr lang="ru-RU" dirty="0"/>
          </a:p>
          <a:p>
            <a:pPr lvl="0" algn="ctr" fontAlgn="auto">
              <a:spcBef>
                <a:spcPts val="0"/>
              </a:spcBef>
              <a:spcAft>
                <a:spcPts val="0"/>
              </a:spcAft>
              <a:defRPr/>
            </a:pPr>
            <a:r>
              <a:rPr lang="ru-RU" dirty="0"/>
              <a:t> по теме:</a:t>
            </a:r>
            <a:r>
              <a:rPr lang="ru-RU" sz="2400" dirty="0"/>
              <a:t/>
            </a:r>
            <a:br>
              <a:rPr lang="ru-RU" sz="2400" dirty="0"/>
            </a:br>
            <a:r>
              <a:rPr lang="ru-RU" sz="2400" dirty="0"/>
              <a:t> </a:t>
            </a:r>
            <a:r>
              <a:rPr lang="ru-RU" sz="4400" kern="0" dirty="0" smtClean="0">
                <a:ln w="6350">
                  <a:solidFill>
                    <a:srgbClr val="FF388C">
                      <a:shade val="43000"/>
                    </a:srgbClr>
                  </a:solidFill>
                </a:ln>
                <a:solidFill>
                  <a:srgbClr val="000066"/>
                </a:solidFill>
                <a:effectLst>
                  <a:outerShdw blurRad="38100" dist="38100" dir="2700000" algn="tl" rotWithShape="0">
                    <a:srgbClr val="000000">
                      <a:alpha val="43137"/>
                    </a:srgbClr>
                  </a:outerShdw>
                </a:effectLst>
                <a:latin typeface="Century Gothic"/>
                <a:cs typeface="+mn-cs"/>
              </a:rPr>
              <a:t>«Математические задачи </a:t>
            </a:r>
            <a:endParaRPr lang="ru-RU" sz="4400" kern="0" dirty="0">
              <a:ln w="6350">
                <a:solidFill>
                  <a:srgbClr val="FF388C">
                    <a:shade val="43000"/>
                  </a:srgbClr>
                </a:solidFill>
              </a:ln>
              <a:solidFill>
                <a:srgbClr val="000066"/>
              </a:solidFill>
              <a:effectLst>
                <a:outerShdw blurRad="38100" dist="38100" dir="2700000" algn="tl" rotWithShape="0">
                  <a:srgbClr val="000000">
                    <a:alpha val="43137"/>
                  </a:srgbClr>
                </a:outerShdw>
              </a:effectLst>
              <a:latin typeface="Century Gothic"/>
              <a:cs typeface="+mn-cs"/>
            </a:endParaRPr>
          </a:p>
          <a:p>
            <a:pPr lvl="0" algn="ctr" fontAlgn="auto">
              <a:spcBef>
                <a:spcPts val="0"/>
              </a:spcBef>
              <a:spcAft>
                <a:spcPts val="0"/>
              </a:spcAft>
              <a:defRPr/>
            </a:pPr>
            <a:r>
              <a:rPr lang="ru-RU" sz="4400" kern="0" dirty="0">
                <a:ln w="6350">
                  <a:solidFill>
                    <a:srgbClr val="FF388C">
                      <a:shade val="43000"/>
                    </a:srgbClr>
                  </a:solidFill>
                </a:ln>
                <a:solidFill>
                  <a:srgbClr val="000066"/>
                </a:solidFill>
                <a:effectLst>
                  <a:outerShdw blurRad="38100" dist="38100" dir="2700000" algn="tl" rotWithShape="0">
                    <a:srgbClr val="000000">
                      <a:alpha val="43137"/>
                    </a:srgbClr>
                  </a:outerShdw>
                </a:effectLst>
                <a:latin typeface="Century Gothic"/>
                <a:cs typeface="+mn-cs"/>
              </a:rPr>
              <a:t>Древней </a:t>
            </a:r>
            <a:r>
              <a:rPr lang="ru-RU" sz="4400" kern="0" dirty="0" smtClean="0">
                <a:ln w="6350">
                  <a:solidFill>
                    <a:srgbClr val="FF388C">
                      <a:shade val="43000"/>
                    </a:srgbClr>
                  </a:solidFill>
                </a:ln>
                <a:solidFill>
                  <a:srgbClr val="000066"/>
                </a:solidFill>
                <a:effectLst>
                  <a:outerShdw blurRad="38100" dist="38100" dir="2700000" algn="tl" rotWithShape="0">
                    <a:srgbClr val="000000">
                      <a:alpha val="43137"/>
                    </a:srgbClr>
                  </a:outerShdw>
                </a:effectLst>
                <a:latin typeface="Century Gothic"/>
                <a:cs typeface="+mn-cs"/>
              </a:rPr>
              <a:t>Руси»</a:t>
            </a:r>
            <a:endParaRPr lang="ru-RU" kern="0" dirty="0">
              <a:solidFill>
                <a:srgbClr val="000066"/>
              </a:solidFill>
              <a:effectLst>
                <a:outerShdw blurRad="38100" dist="38100" dir="2700000" algn="tl" rotWithShape="0">
                  <a:srgbClr val="000000">
                    <a:alpha val="43137"/>
                  </a:srgbClr>
                </a:outerShdw>
              </a:effectLst>
              <a:cs typeface="+mn-cs"/>
            </a:endParaRPr>
          </a:p>
          <a:p>
            <a:pPr algn="ctr"/>
            <a:endParaRPr lang="ru-RU" dirty="0" smtClean="0"/>
          </a:p>
          <a:p>
            <a:pPr algn="ctr"/>
            <a:r>
              <a:rPr lang="ru-RU" sz="1400" dirty="0" smtClean="0"/>
              <a:t>Выполнили :Гришина София</a:t>
            </a:r>
          </a:p>
          <a:p>
            <a:pPr algn="ctr"/>
            <a:r>
              <a:rPr lang="ru-RU" sz="1400" dirty="0" smtClean="0"/>
              <a:t>Титкина Оксана, 5класс</a:t>
            </a:r>
          </a:p>
          <a:p>
            <a:pPr algn="ctr"/>
            <a:r>
              <a:rPr lang="ru-RU" sz="1400" dirty="0" smtClean="0"/>
              <a:t>Руководитель : Ларина Л.А.</a:t>
            </a:r>
            <a:endParaRPr lang="ru-RU" sz="1400" dirty="0"/>
          </a:p>
          <a:p>
            <a:pPr algn="ctr"/>
            <a:endParaRPr lang="ru-RU" dirty="0" smtClean="0"/>
          </a:p>
          <a:p>
            <a:pPr algn="ctr"/>
            <a:endParaRPr lang="ru-RU" dirty="0"/>
          </a:p>
        </p:txBody>
      </p:sp>
      <p:sp>
        <p:nvSpPr>
          <p:cNvPr id="7" name="Прямоугольник 6"/>
          <p:cNvSpPr>
            <a:spLocks noChangeArrowheads="1"/>
          </p:cNvSpPr>
          <p:nvPr/>
        </p:nvSpPr>
        <p:spPr bwMode="auto">
          <a:xfrm>
            <a:off x="2286000" y="3962400"/>
            <a:ext cx="4572000" cy="313932"/>
          </a:xfrm>
          <a:prstGeom prst="rect">
            <a:avLst/>
          </a:prstGeom>
          <a:noFill/>
          <a:ln w="9525">
            <a:noFill/>
            <a:miter lim="800000"/>
            <a:headEnd/>
            <a:tailEnd/>
          </a:ln>
        </p:spPr>
        <p:txBody>
          <a:bodyPr>
            <a:spAutoFit/>
          </a:bodyPr>
          <a:lstStyle/>
          <a:p>
            <a:pPr>
              <a:lnSpc>
                <a:spcPct val="80000"/>
              </a:lnSpc>
            </a:pPr>
            <a:r>
              <a:rPr lang="ru-RU" dirty="0" smtClean="0"/>
              <a:t>  </a:t>
            </a:r>
          </a:p>
        </p:txBody>
      </p:sp>
      <p:sp>
        <p:nvSpPr>
          <p:cNvPr id="2" name="Прямоугольник 1"/>
          <p:cNvSpPr/>
          <p:nvPr/>
        </p:nvSpPr>
        <p:spPr>
          <a:xfrm>
            <a:off x="4067944" y="4276332"/>
            <a:ext cx="3840088" cy="338554"/>
          </a:xfrm>
          <a:prstGeom prst="rect">
            <a:avLst/>
          </a:prstGeom>
          <a:noFill/>
        </p:spPr>
        <p:txBody>
          <a:bodyPr wrap="square" lIns="91440" tIns="45720" rIns="91440" bIns="45720">
            <a:spAutoFit/>
          </a:bodyPr>
          <a:lstStyle/>
          <a:p>
            <a:pPr algn="ctr"/>
            <a:endParaRPr lang="ru-RU" sz="1600" b="0" cap="none" spc="0" dirty="0">
              <a:ln w="0"/>
              <a:solidFill>
                <a:schemeClr val="tx1"/>
              </a:solidFill>
              <a:effectLst>
                <a:outerShdw blurRad="38100" dist="19050" dir="2700000" algn="tl" rotWithShape="0">
                  <a:schemeClr val="dk1">
                    <a:alpha val="40000"/>
                  </a:schemeClr>
                </a:outerShdw>
              </a:effectLst>
            </a:endParaRPr>
          </a:p>
        </p:txBody>
      </p:sp>
      <p:sp>
        <p:nvSpPr>
          <p:cNvPr id="3" name="Прямоугольник 2"/>
          <p:cNvSpPr/>
          <p:nvPr/>
        </p:nvSpPr>
        <p:spPr>
          <a:xfrm>
            <a:off x="3258523" y="6309320"/>
            <a:ext cx="2149371" cy="369332"/>
          </a:xfrm>
          <a:prstGeom prst="rect">
            <a:avLst/>
          </a:prstGeom>
          <a:noFill/>
        </p:spPr>
        <p:txBody>
          <a:bodyPr wrap="none" lIns="91440" tIns="45720" rIns="91440" bIns="45720">
            <a:spAutoFit/>
          </a:bodyPr>
          <a:lstStyle/>
          <a:p>
            <a:pPr algn="ctr"/>
            <a:r>
              <a:rPr lang="ru-RU" b="0" cap="none" spc="0" dirty="0" smtClean="0">
                <a:ln w="0"/>
                <a:solidFill>
                  <a:schemeClr val="tx1"/>
                </a:solidFill>
                <a:effectLst>
                  <a:outerShdw blurRad="38100" dist="19050" dir="2700000" algn="tl" rotWithShape="0">
                    <a:schemeClr val="dk1">
                      <a:alpha val="40000"/>
                    </a:schemeClr>
                  </a:outerShdw>
                </a:effectLst>
              </a:rPr>
              <a:t>2021г. Рязань       .</a:t>
            </a:r>
            <a:endParaRPr lang="ru-RU"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19200"/>
            <a:ext cx="8229600" cy="198438"/>
          </a:xfrm>
        </p:spPr>
        <p:txBody>
          <a:bodyPr/>
          <a:lstStyle/>
          <a:p>
            <a:r>
              <a:rPr lang="ru-RU" i="1" dirty="0" smtClean="0">
                <a:solidFill>
                  <a:srgbClr val="FF0000"/>
                </a:solidFill>
              </a:rPr>
              <a:t/>
            </a:r>
            <a:br>
              <a:rPr lang="ru-RU" i="1" dirty="0" smtClean="0">
                <a:solidFill>
                  <a:srgbClr val="FF0000"/>
                </a:solidFill>
              </a:rPr>
            </a:br>
            <a:endParaRPr lang="ru-RU" i="1" dirty="0" smtClean="0">
              <a:solidFill>
                <a:srgbClr val="FF0000"/>
              </a:solidFill>
            </a:endParaRPr>
          </a:p>
        </p:txBody>
      </p:sp>
      <p:sp>
        <p:nvSpPr>
          <p:cNvPr id="3" name="Прямоугольник 2"/>
          <p:cNvSpPr/>
          <p:nvPr/>
        </p:nvSpPr>
        <p:spPr>
          <a:xfrm>
            <a:off x="914400" y="920621"/>
            <a:ext cx="7239000"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Times New Roman" pitchFamily="18" charset="0"/>
                <a:cs typeface="Times New Roman" pitchFamily="18" charset="0"/>
              </a:rPr>
              <a:t>В 1134 году новгородский монах </a:t>
            </a:r>
            <a:r>
              <a:rPr kumimoji="0" lang="ru-RU" sz="3200" b="0" i="0" u="none" strike="noStrike" kern="0" cap="none" spc="0" normalizeH="0" baseline="0" noProof="0" dirty="0" err="1" smtClean="0">
                <a:ln>
                  <a:noFill/>
                </a:ln>
                <a:solidFill>
                  <a:srgbClr val="000066"/>
                </a:solidFill>
                <a:effectLst>
                  <a:outerShdw blurRad="38100" dist="38100" dir="2700000" algn="tl">
                    <a:srgbClr val="000000"/>
                  </a:outerShdw>
                </a:effectLst>
                <a:uLnTx/>
                <a:uFillTx/>
                <a:latin typeface="Times New Roman" pitchFamily="18" charset="0"/>
                <a:cs typeface="Times New Roman" pitchFamily="18" charset="0"/>
              </a:rPr>
              <a:t>Кирик</a:t>
            </a:r>
            <a:r>
              <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Times New Roman" pitchFamily="18" charset="0"/>
                <a:cs typeface="Times New Roman" pitchFamily="18" charset="0"/>
              </a:rPr>
              <a:t> написал сочинение «...о том, как узнать человеку числа всех лет». Это самый древний дошедший до нас письменный памятник славянской математики</a:t>
            </a:r>
            <a:r>
              <a:rPr kumimoji="0" lang="ru-RU" sz="3200" b="0" i="0" u="none" strike="noStrike" kern="0" cap="none" spc="0" normalizeH="0" baseline="0" noProof="0" dirty="0" smtClean="0">
                <a:ln>
                  <a:noFill/>
                </a:ln>
                <a:solidFill>
                  <a:srgbClr val="000066"/>
                </a:solidFill>
                <a:effectLst/>
                <a:uLnTx/>
                <a:uFillTx/>
                <a:latin typeface="Times New Roman" pitchFamily="18" charset="0"/>
                <a:cs typeface="Times New Roman" pitchFamily="18" charset="0"/>
              </a:rPr>
              <a:t>. </a:t>
            </a:r>
            <a:endParaRPr kumimoji="0" lang="ru-RU"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6632"/>
            <a:ext cx="7086600" cy="523220"/>
          </a:xfrm>
          <a:prstGeom prst="rect">
            <a:avLst/>
          </a:prstGeom>
        </p:spPr>
        <p:txBody>
          <a:bodyPr wrap="square">
            <a:spAutoFit/>
          </a:bodyPr>
          <a:lstStyle/>
          <a:p>
            <a:pPr lvl="0" algn="just">
              <a:defRPr/>
            </a:pPr>
            <a:endParaRPr lang="ru-RU" sz="280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89040"/>
            <a:ext cx="6802604" cy="2736304"/>
          </a:xfrm>
          <a:prstGeom prst="rect">
            <a:avLst/>
          </a:prstGeom>
          <a:noFill/>
          <a:ln>
            <a:noFill/>
          </a:ln>
        </p:spPr>
      </p:pic>
      <p:sp>
        <p:nvSpPr>
          <p:cNvPr id="8" name="Прямоугольник 7"/>
          <p:cNvSpPr/>
          <p:nvPr/>
        </p:nvSpPr>
        <p:spPr>
          <a:xfrm>
            <a:off x="1211325" y="585102"/>
            <a:ext cx="7086600" cy="3170099"/>
          </a:xfrm>
          <a:prstGeom prst="rect">
            <a:avLst/>
          </a:prstGeom>
        </p:spPr>
        <p:txBody>
          <a:bodyPr wrap="square">
            <a:spAutoFit/>
          </a:bodyPr>
          <a:lstStyle/>
          <a:p>
            <a:pPr lvl="0" algn="just">
              <a:defRPr/>
            </a:pPr>
            <a:endParaRPr lang="ru-RU" sz="2000" dirty="0" smtClean="0">
              <a:solidFill>
                <a:srgbClr val="000066"/>
              </a:solidFill>
              <a:effectLst>
                <a:outerShdw blurRad="38100" dist="38100" dir="2700000" algn="tl">
                  <a:srgbClr val="000000"/>
                </a:outerShdw>
              </a:effectLst>
              <a:latin typeface="Century Gothic" pitchFamily="34" charset="0"/>
              <a:cs typeface="Calibri" pitchFamily="34" charset="0"/>
            </a:endParaRPr>
          </a:p>
          <a:p>
            <a:pPr lvl="0" algn="just">
              <a:defRPr/>
            </a:pPr>
            <a:r>
              <a:rPr lang="ru-RU" sz="2000" dirty="0" smtClean="0">
                <a:solidFill>
                  <a:srgbClr val="000066"/>
                </a:solidFill>
                <a:effectLst>
                  <a:outerShdw blurRad="38100" dist="38100" dir="2700000" algn="tl">
                    <a:srgbClr val="000000"/>
                  </a:outerShdw>
                </a:effectLst>
                <a:latin typeface="Century Gothic" pitchFamily="34" charset="0"/>
                <a:cs typeface="Calibri" pitchFamily="34" charset="0"/>
              </a:rPr>
              <a:t>В </a:t>
            </a:r>
            <a:r>
              <a:rPr lang="ru-RU" sz="2000" dirty="0">
                <a:solidFill>
                  <a:srgbClr val="000066"/>
                </a:solidFill>
                <a:effectLst>
                  <a:outerShdw blurRad="38100" dist="38100" dir="2700000" algn="tl">
                    <a:srgbClr val="000000"/>
                  </a:outerShdw>
                </a:effectLst>
                <a:latin typeface="Century Gothic" pitchFamily="34" charset="0"/>
                <a:cs typeface="Calibri" pitchFamily="34" charset="0"/>
              </a:rPr>
              <a:t>1682 году в Москве вышла книга: «</a:t>
            </a:r>
            <a:r>
              <a:rPr lang="ru-RU" sz="2000" dirty="0" err="1">
                <a:solidFill>
                  <a:srgbClr val="000066"/>
                </a:solidFill>
                <a:effectLst>
                  <a:outerShdw blurRad="38100" dist="38100" dir="2700000" algn="tl">
                    <a:srgbClr val="000000"/>
                  </a:outerShdw>
                </a:effectLst>
                <a:latin typeface="Century Gothic" pitchFamily="34" charset="0"/>
                <a:cs typeface="Calibri" pitchFamily="34" charset="0"/>
              </a:rPr>
              <a:t>Считание</a:t>
            </a:r>
            <a:r>
              <a:rPr lang="ru-RU" sz="2000" dirty="0">
                <a:solidFill>
                  <a:srgbClr val="000066"/>
                </a:solidFill>
                <a:effectLst>
                  <a:outerShdw blurRad="38100" dist="38100" dir="2700000" algn="tl">
                    <a:srgbClr val="000000"/>
                  </a:outerShdw>
                </a:effectLst>
                <a:latin typeface="Century Gothic" pitchFamily="34" charset="0"/>
                <a:cs typeface="Calibri" pitchFamily="34" charset="0"/>
              </a:rPr>
              <a:t> удобное, которым всякий человек, </a:t>
            </a:r>
            <a:r>
              <a:rPr lang="ru-RU" sz="2000" dirty="0" err="1">
                <a:solidFill>
                  <a:srgbClr val="000066"/>
                </a:solidFill>
                <a:effectLst>
                  <a:outerShdw blurRad="38100" dist="38100" dir="2700000" algn="tl">
                    <a:srgbClr val="000000"/>
                  </a:outerShdw>
                </a:effectLst>
                <a:latin typeface="Century Gothic" pitchFamily="34" charset="0"/>
                <a:cs typeface="Calibri" pitchFamily="34" charset="0"/>
              </a:rPr>
              <a:t>купующий</a:t>
            </a:r>
            <a:r>
              <a:rPr lang="ru-RU" sz="2000" dirty="0">
                <a:solidFill>
                  <a:srgbClr val="000066"/>
                </a:solidFill>
                <a:effectLst>
                  <a:outerShdw blurRad="38100" dist="38100" dir="2700000" algn="tl">
                    <a:srgbClr val="000000"/>
                  </a:outerShdw>
                </a:effectLst>
                <a:latin typeface="Century Gothic" pitchFamily="34" charset="0"/>
                <a:cs typeface="Calibri" pitchFamily="34" charset="0"/>
              </a:rPr>
              <a:t> и продающий, зело удобно </a:t>
            </a:r>
            <a:r>
              <a:rPr lang="ru-RU" sz="2000" dirty="0" err="1">
                <a:solidFill>
                  <a:srgbClr val="000066"/>
                </a:solidFill>
                <a:effectLst>
                  <a:outerShdw blurRad="38100" dist="38100" dir="2700000" algn="tl">
                    <a:srgbClr val="000000"/>
                  </a:outerShdw>
                </a:effectLst>
                <a:latin typeface="Century Gothic" pitchFamily="34" charset="0"/>
                <a:cs typeface="Calibri" pitchFamily="34" charset="0"/>
              </a:rPr>
              <a:t>изыскати</a:t>
            </a:r>
            <a:r>
              <a:rPr lang="ru-RU" sz="2000" dirty="0">
                <a:solidFill>
                  <a:srgbClr val="000066"/>
                </a:solidFill>
                <a:effectLst>
                  <a:outerShdw blurRad="38100" dist="38100" dir="2700000" algn="tl">
                    <a:srgbClr val="000000"/>
                  </a:outerShdw>
                </a:effectLst>
                <a:latin typeface="Century Gothic" pitchFamily="34" charset="0"/>
                <a:cs typeface="Calibri" pitchFamily="34" charset="0"/>
              </a:rPr>
              <a:t> может число </a:t>
            </a:r>
            <a:r>
              <a:rPr lang="ru-RU" sz="2000" dirty="0" err="1">
                <a:solidFill>
                  <a:srgbClr val="000066"/>
                </a:solidFill>
                <a:effectLst>
                  <a:outerShdw blurRad="38100" dist="38100" dir="2700000" algn="tl">
                    <a:srgbClr val="000000"/>
                  </a:outerShdw>
                </a:effectLst>
                <a:latin typeface="Century Gothic" pitchFamily="34" charset="0"/>
                <a:cs typeface="Calibri" pitchFamily="34" charset="0"/>
              </a:rPr>
              <a:t>всякия</a:t>
            </a:r>
            <a:r>
              <a:rPr lang="ru-RU" sz="2000" dirty="0">
                <a:solidFill>
                  <a:srgbClr val="000066"/>
                </a:solidFill>
                <a:effectLst>
                  <a:outerShdw blurRad="38100" dist="38100" dir="2700000" algn="tl">
                    <a:srgbClr val="000000"/>
                  </a:outerShdw>
                </a:effectLst>
                <a:latin typeface="Century Gothic" pitchFamily="34" charset="0"/>
                <a:cs typeface="Calibri" pitchFamily="34" charset="0"/>
              </a:rPr>
              <a:t> вещи». Это была первая в России не </a:t>
            </a:r>
            <a:r>
              <a:rPr lang="ru-RU" sz="2000" dirty="0">
                <a:solidFill>
                  <a:srgbClr val="000066"/>
                </a:solidFill>
                <a:effectLst>
                  <a:outerShdw blurRad="38100" dist="38100" dir="2700000" algn="tl">
                    <a:srgbClr val="000000">
                      <a:alpha val="43137"/>
                    </a:srgbClr>
                  </a:outerShdw>
                </a:effectLst>
                <a:latin typeface="Century Gothic" pitchFamily="34" charset="0"/>
                <a:cs typeface="Calibri" pitchFamily="34" charset="0"/>
              </a:rPr>
              <a:t>рукописная</a:t>
            </a:r>
            <a:r>
              <a:rPr lang="ru-RU" sz="2000" dirty="0">
                <a:solidFill>
                  <a:srgbClr val="000066"/>
                </a:solidFill>
                <a:effectLst>
                  <a:outerShdw blurRad="38100" dist="38100" dir="2700000" algn="tl">
                    <a:srgbClr val="000000"/>
                  </a:outerShdw>
                </a:effectLst>
                <a:latin typeface="Century Gothic" pitchFamily="34" charset="0"/>
                <a:cs typeface="Calibri" pitchFamily="34" charset="0"/>
              </a:rPr>
              <a:t>, а напечатанная в типографии книга по математике, которая должна была помогать решению разных практических задач. Была в ней таблица умножения (до 100?100), записанная славянскими цифрами.   </a:t>
            </a:r>
            <a:endParaRPr lang="ru-RU" sz="200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105406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151180"/>
            <a:ext cx="7086600" cy="4832092"/>
          </a:xfrm>
          <a:prstGeom prst="rect">
            <a:avLst/>
          </a:prstGeom>
        </p:spPr>
        <p:txBody>
          <a:bodyPr wrap="square">
            <a:spAutoFit/>
          </a:bodyPr>
          <a:lstStyle/>
          <a:p>
            <a:pPr lvl="0" algn="just">
              <a:defRPr/>
            </a:pPr>
            <a:endParaRPr lang="ru-RU" sz="2800" b="1" dirty="0" smtClean="0">
              <a:solidFill>
                <a:srgbClr val="000066"/>
              </a:solidFill>
              <a:effectLst>
                <a:outerShdw blurRad="38100" dist="38100" dir="2700000" algn="tl">
                  <a:srgbClr val="000000"/>
                </a:outerShdw>
              </a:effectLst>
              <a:latin typeface="Century Gothic" pitchFamily="34" charset="0"/>
              <a:cs typeface="Calibri" pitchFamily="34" charset="0"/>
            </a:endParaRPr>
          </a:p>
          <a:p>
            <a:pPr lvl="0" algn="just">
              <a:defRPr/>
            </a:pPr>
            <a:r>
              <a:rPr lang="ru-RU" sz="2800" b="1" i="1" dirty="0" smtClean="0">
                <a:solidFill>
                  <a:srgbClr val="FF0000"/>
                </a:solidFill>
                <a:effectLst>
                  <a:outerShdw blurRad="38100" dist="38100" dir="2700000" algn="tl">
                    <a:srgbClr val="000000"/>
                  </a:outerShdw>
                </a:effectLst>
                <a:latin typeface="Century Gothic" pitchFamily="34" charset="0"/>
                <a:cs typeface="Calibri" pitchFamily="34" charset="0"/>
              </a:rPr>
              <a:t>Старинная </a:t>
            </a:r>
            <a:r>
              <a:rPr lang="ru-RU" sz="2800" b="1" i="1" dirty="0">
                <a:solidFill>
                  <a:srgbClr val="FF0000"/>
                </a:solidFill>
                <a:effectLst>
                  <a:outerShdw blurRad="38100" dist="38100" dir="2700000" algn="tl">
                    <a:srgbClr val="000000"/>
                  </a:outerShdw>
                </a:effectLst>
                <a:latin typeface="Century Gothic" pitchFamily="34" charset="0"/>
                <a:cs typeface="Calibri" pitchFamily="34" charset="0"/>
              </a:rPr>
              <a:t>задача № 1</a:t>
            </a:r>
            <a:endParaRPr lang="ru-RU" sz="2800" b="1" i="1" dirty="0">
              <a:solidFill>
                <a:srgbClr val="FF0000"/>
              </a:solidFill>
              <a:effectLst>
                <a:outerShdw blurRad="38100" dist="38100" dir="2700000" algn="tl">
                  <a:srgbClr val="000000"/>
                </a:outerShdw>
              </a:effectLst>
              <a:latin typeface="Century Gothic" pitchFamily="34" charset="0"/>
              <a:cs typeface="Times New Roman" pitchFamily="18" charset="0"/>
            </a:endParaRPr>
          </a:p>
          <a:p>
            <a:pPr lvl="0" algn="just">
              <a:defRPr/>
            </a:pPr>
            <a:r>
              <a:rPr lang="ru-RU" sz="2800" dirty="0">
                <a:solidFill>
                  <a:srgbClr val="000066"/>
                </a:solidFill>
                <a:effectLst>
                  <a:outerShdw blurRad="38100" dist="38100" dir="2700000" algn="tl">
                    <a:srgbClr val="000000"/>
                  </a:outerShdw>
                </a:effectLst>
                <a:latin typeface="Century Gothic" pitchFamily="34" charset="0"/>
                <a:cs typeface="Calibri" pitchFamily="34" charset="0"/>
              </a:rPr>
              <a:t>“Некий человек нанял работника на год, обещав ему дать 12 </a:t>
            </a:r>
            <a:r>
              <a:rPr lang="ru-RU" sz="2800" dirty="0" err="1">
                <a:solidFill>
                  <a:srgbClr val="000066"/>
                </a:solidFill>
                <a:effectLst>
                  <a:outerShdw blurRad="38100" dist="38100" dir="2700000" algn="tl">
                    <a:srgbClr val="000000"/>
                  </a:outerShdw>
                </a:effectLst>
                <a:latin typeface="Century Gothic" pitchFamily="34" charset="0"/>
                <a:cs typeface="Calibri" pitchFamily="34" charset="0"/>
              </a:rPr>
              <a:t>рублев</a:t>
            </a:r>
            <a:r>
              <a:rPr lang="ru-RU" sz="2800" dirty="0">
                <a:solidFill>
                  <a:srgbClr val="000066"/>
                </a:solidFill>
                <a:effectLst>
                  <a:outerShdw blurRad="38100" dist="38100" dir="2700000" algn="tl">
                    <a:srgbClr val="000000"/>
                  </a:outerShdw>
                </a:effectLst>
                <a:latin typeface="Century Gothic" pitchFamily="34" charset="0"/>
                <a:cs typeface="Calibri" pitchFamily="34" charset="0"/>
              </a:rPr>
              <a:t> и кафтан. Но тот, проработав 7 месяцев, восхотел уйти и просил достойной платы с кафтаном. Он же (хозяин) дал ему по достоинству расчет 5 </a:t>
            </a:r>
            <a:r>
              <a:rPr lang="ru-RU" sz="2800" dirty="0" err="1">
                <a:solidFill>
                  <a:srgbClr val="000066"/>
                </a:solidFill>
                <a:effectLst>
                  <a:outerShdw blurRad="38100" dist="38100" dir="2700000" algn="tl">
                    <a:srgbClr val="000000"/>
                  </a:outerShdw>
                </a:effectLst>
                <a:latin typeface="Century Gothic" pitchFamily="34" charset="0"/>
                <a:cs typeface="Calibri" pitchFamily="34" charset="0"/>
              </a:rPr>
              <a:t>рублев</a:t>
            </a:r>
            <a:r>
              <a:rPr lang="ru-RU" sz="2800" dirty="0">
                <a:solidFill>
                  <a:srgbClr val="000066"/>
                </a:solidFill>
                <a:effectLst>
                  <a:outerShdw blurRad="38100" dist="38100" dir="2700000" algn="tl">
                    <a:srgbClr val="000000"/>
                  </a:outerShdw>
                </a:effectLst>
                <a:latin typeface="Century Gothic" pitchFamily="34" charset="0"/>
                <a:cs typeface="Calibri" pitchFamily="34" charset="0"/>
              </a:rPr>
              <a:t> и кафтан, и знать надлежит, какой цены оный кафтан был”.</a:t>
            </a:r>
            <a:endParaRPr lang="ru-RU" sz="280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339470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33400"/>
            <a:ext cx="35369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2590799"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7400" y="1997839"/>
            <a:ext cx="6095999" cy="4154984"/>
          </a:xfrm>
          <a:prstGeom prst="rect">
            <a:avLst/>
          </a:prstGeom>
        </p:spPr>
        <p:txBody>
          <a:bodyPr wrap="square">
            <a:spAutoFit/>
          </a:bodyPr>
          <a:lstStyle/>
          <a:p>
            <a:pPr algn="just">
              <a:defRPr/>
            </a:pPr>
            <a:endParaRPr lang="ru-RU" sz="2400" dirty="0" smtClean="0">
              <a:solidFill>
                <a:srgbClr val="000066"/>
              </a:solidFill>
              <a:effectLst>
                <a:outerShdw blurRad="38100" dist="38100" dir="2700000" algn="tl">
                  <a:srgbClr val="000000">
                    <a:alpha val="43137"/>
                  </a:srgbClr>
                </a:outerShdw>
              </a:effectLst>
              <a:latin typeface="Century Gothic" pitchFamily="34" charset="0"/>
              <a:cs typeface="Calibri" pitchFamily="34" charset="0"/>
            </a:endParaRPr>
          </a:p>
          <a:p>
            <a:pPr algn="just">
              <a:defRPr/>
            </a:pPr>
            <a:endParaRPr lang="ru-RU" sz="2400" dirty="0">
              <a:solidFill>
                <a:srgbClr val="000066"/>
              </a:solidFill>
              <a:effectLst>
                <a:outerShdw blurRad="38100" dist="38100" dir="2700000" algn="tl">
                  <a:srgbClr val="000000">
                    <a:alpha val="43137"/>
                  </a:srgbClr>
                </a:outerShdw>
              </a:effectLst>
              <a:latin typeface="Century Gothic" pitchFamily="34" charset="0"/>
              <a:cs typeface="Calibri" pitchFamily="34" charset="0"/>
            </a:endParaRPr>
          </a:p>
          <a:p>
            <a:pPr algn="just">
              <a:defRPr/>
            </a:pPr>
            <a:r>
              <a:rPr lang="ru-RU" sz="2400" dirty="0" smtClean="0">
                <a:solidFill>
                  <a:srgbClr val="000066"/>
                </a:solidFill>
                <a:effectLst>
                  <a:outerShdw blurRad="38100" dist="38100" dir="2700000" algn="tl">
                    <a:srgbClr val="000000">
                      <a:alpha val="43137"/>
                    </a:srgbClr>
                  </a:outerShdw>
                </a:effectLst>
                <a:latin typeface="Century Gothic" pitchFamily="34" charset="0"/>
                <a:cs typeface="Calibri" pitchFamily="34" charset="0"/>
              </a:rPr>
              <a:t>Можно </a:t>
            </a:r>
            <a:r>
              <a:rPr lang="ru-RU" sz="2400" dirty="0">
                <a:solidFill>
                  <a:srgbClr val="000066"/>
                </a:solidFill>
                <a:effectLst>
                  <a:outerShdw blurRad="38100" dist="38100" dir="2700000" algn="tl">
                    <a:srgbClr val="000000">
                      <a:alpha val="43137"/>
                    </a:srgbClr>
                  </a:outerShdw>
                </a:effectLst>
                <a:latin typeface="Century Gothic" pitchFamily="34" charset="0"/>
                <a:cs typeface="Calibri" pitchFamily="34" charset="0"/>
              </a:rPr>
              <a:t>вычислить по действиям, рассуждая логически.</a:t>
            </a:r>
            <a:endParaRPr lang="ru-RU" sz="2400" dirty="0">
              <a:solidFill>
                <a:srgbClr val="000066"/>
              </a:solidFill>
              <a:effectLst>
                <a:outerShdw blurRad="38100" dist="38100" dir="2700000" algn="tl">
                  <a:srgbClr val="000000">
                    <a:alpha val="43137"/>
                  </a:srgbClr>
                </a:outerShdw>
              </a:effectLst>
              <a:latin typeface="Century Gothic" pitchFamily="34" charset="0"/>
              <a:cs typeface="Times New Roman" pitchFamily="18" charset="0"/>
            </a:endParaRPr>
          </a:p>
          <a:p>
            <a:pPr algn="just">
              <a:defRPr/>
            </a:pPr>
            <a:r>
              <a:rPr lang="ru-RU" sz="2400" dirty="0">
                <a:solidFill>
                  <a:srgbClr val="000066"/>
                </a:solidFill>
                <a:effectLst>
                  <a:outerShdw blurRad="38100" dist="38100" dir="2700000" algn="tl">
                    <a:srgbClr val="000000">
                      <a:alpha val="43137"/>
                    </a:srgbClr>
                  </a:outerShdw>
                </a:effectLst>
                <a:latin typeface="Century Gothic" pitchFamily="34" charset="0"/>
                <a:cs typeface="Calibri" pitchFamily="34" charset="0"/>
              </a:rPr>
              <a:t>Работник  получил 12 – 5 = 7 (руб.) за 12 – 7 = 5 (месяцев),</a:t>
            </a:r>
            <a:endParaRPr lang="ru-RU" sz="2400" dirty="0">
              <a:solidFill>
                <a:srgbClr val="000066"/>
              </a:solidFill>
              <a:effectLst>
                <a:outerShdw blurRad="38100" dist="38100" dir="2700000" algn="tl">
                  <a:srgbClr val="000000">
                    <a:alpha val="43137"/>
                  </a:srgbClr>
                </a:outerShdw>
              </a:effectLst>
              <a:latin typeface="Century Gothic" pitchFamily="34" charset="0"/>
              <a:cs typeface="Times New Roman" pitchFamily="18" charset="0"/>
            </a:endParaRPr>
          </a:p>
          <a:p>
            <a:pPr algn="just">
              <a:defRPr/>
            </a:pPr>
            <a:r>
              <a:rPr lang="ru-RU" sz="2400" dirty="0">
                <a:solidFill>
                  <a:srgbClr val="000066"/>
                </a:solidFill>
                <a:effectLst>
                  <a:outerShdw blurRad="38100" dist="38100" dir="2700000" algn="tl">
                    <a:srgbClr val="000000">
                      <a:alpha val="43137"/>
                    </a:srgbClr>
                  </a:outerShdw>
                </a:effectLst>
                <a:latin typeface="Century Gothic" pitchFamily="34" charset="0"/>
                <a:cs typeface="Calibri" pitchFamily="34" charset="0"/>
              </a:rPr>
              <a:t>поэтому за один месяц ему платили 7:5 = 1,4 (руб.),  </a:t>
            </a:r>
          </a:p>
          <a:p>
            <a:pPr algn="just">
              <a:defRPr/>
            </a:pPr>
            <a:r>
              <a:rPr lang="ru-RU" sz="2400" dirty="0">
                <a:solidFill>
                  <a:srgbClr val="000066"/>
                </a:solidFill>
                <a:effectLst>
                  <a:outerShdw blurRad="38100" dist="38100" dir="2700000" algn="tl">
                    <a:srgbClr val="000000">
                      <a:alpha val="43137"/>
                    </a:srgbClr>
                  </a:outerShdw>
                </a:effectLst>
                <a:latin typeface="Century Gothic" pitchFamily="34" charset="0"/>
                <a:cs typeface="Calibri" pitchFamily="34" charset="0"/>
              </a:rPr>
              <a:t>а за 7  месяцев он получил 7 ·1,4 = 9,8 (руб.), </a:t>
            </a:r>
          </a:p>
          <a:p>
            <a:pPr algn="just">
              <a:defRPr/>
            </a:pPr>
            <a:r>
              <a:rPr lang="ru-RU" sz="2400" dirty="0">
                <a:solidFill>
                  <a:srgbClr val="000066"/>
                </a:solidFill>
                <a:effectLst>
                  <a:outerShdw blurRad="38100" dist="38100" dir="2700000" algn="tl">
                    <a:srgbClr val="000000">
                      <a:alpha val="43137"/>
                    </a:srgbClr>
                  </a:outerShdw>
                </a:effectLst>
                <a:latin typeface="Century Gothic" pitchFamily="34" charset="0"/>
                <a:cs typeface="Calibri" pitchFamily="34" charset="0"/>
              </a:rPr>
              <a:t>тогда кафтан стоил 9,8 – 5 = 4,8 (руб.).</a:t>
            </a:r>
            <a:endParaRPr lang="ru-RU" sz="2400" dirty="0">
              <a:solidFill>
                <a:srgbClr val="000066"/>
              </a:solidFill>
              <a:effectLst>
                <a:outerShdw blurRad="38100" dist="38100" dir="2700000" algn="tl">
                  <a:srgbClr val="000000">
                    <a:alpha val="43137"/>
                  </a:srgbClr>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379969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351508"/>
            <a:ext cx="5943600" cy="3416320"/>
          </a:xfrm>
          <a:prstGeom prst="rect">
            <a:avLst/>
          </a:prstGeom>
        </p:spPr>
        <p:txBody>
          <a:bodyPr wrap="square">
            <a:spAutoFit/>
          </a:bodyPr>
          <a:lstStyle/>
          <a:p>
            <a:pPr lvl="0" algn="just">
              <a:defRPr/>
            </a:pPr>
            <a:r>
              <a:rPr lang="ru-RU" sz="2400" b="1" i="1" dirty="0" smtClean="0">
                <a:solidFill>
                  <a:srgbClr val="FF0000"/>
                </a:solidFill>
                <a:effectLst>
                  <a:outerShdw blurRad="38100" dist="38100" dir="2700000" algn="tl">
                    <a:srgbClr val="000000"/>
                  </a:outerShdw>
                </a:effectLst>
                <a:latin typeface="Century Gothic" pitchFamily="34" charset="0"/>
                <a:cs typeface="Calibri" pitchFamily="34" charset="0"/>
              </a:rPr>
              <a:t>2 способ решения.</a:t>
            </a:r>
          </a:p>
          <a:p>
            <a:pPr lvl="0" algn="just">
              <a:defRPr/>
            </a:pPr>
            <a:r>
              <a:rPr lang="ru-RU" sz="2400" dirty="0" smtClean="0">
                <a:solidFill>
                  <a:srgbClr val="000066"/>
                </a:solidFill>
                <a:effectLst>
                  <a:outerShdw blurRad="38100" dist="38100" dir="2700000" algn="tl">
                    <a:srgbClr val="000000"/>
                  </a:outerShdw>
                </a:effectLst>
                <a:latin typeface="Century Gothic" pitchFamily="34" charset="0"/>
                <a:cs typeface="Calibri" pitchFamily="34" charset="0"/>
              </a:rPr>
              <a:t>Пусть </a:t>
            </a: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x руб. — стоимость кафтана.</a:t>
            </a:r>
            <a:endParaRPr lang="ru-RU" sz="240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algn="just">
              <a:defRPr/>
            </a:pP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Алгебраическое решение задачи приводит к уравнению, применяя основное свойство пропорции.</a:t>
            </a:r>
            <a:endParaRPr lang="ru-RU" sz="240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algn="just">
              <a:defRPr/>
            </a:pP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 (x + 12):12 = = (x + 5):7</a:t>
            </a:r>
            <a:endParaRPr lang="ru-RU" sz="240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algn="just">
              <a:defRPr/>
            </a:pP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 Х = 4,8 .         </a:t>
            </a:r>
          </a:p>
          <a:p>
            <a:pPr lvl="0" algn="just">
              <a:defRPr/>
            </a:pP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     Итак, кафтан стоил 9,8 – 5 = 4,8 (</a:t>
            </a:r>
            <a:r>
              <a:rPr lang="ru-RU" sz="2400" dirty="0" err="1">
                <a:solidFill>
                  <a:srgbClr val="000066"/>
                </a:solidFill>
                <a:effectLst>
                  <a:outerShdw blurRad="38100" dist="38100" dir="2700000" algn="tl">
                    <a:srgbClr val="000000"/>
                  </a:outerShdw>
                </a:effectLst>
                <a:latin typeface="Century Gothic" pitchFamily="34" charset="0"/>
                <a:cs typeface="Calibri" pitchFamily="34" charset="0"/>
              </a:rPr>
              <a:t>руб</a:t>
            </a: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a:t>
            </a:r>
            <a:endParaRPr lang="ru-RU" sz="240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pic>
        <p:nvPicPr>
          <p:cNvPr id="3"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333375"/>
            <a:ext cx="24193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013325"/>
            <a:ext cx="66865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998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75456"/>
            <a:ext cx="4778872" cy="236988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rgbClr val="CC0066"/>
              </a:solidFill>
              <a:effectLst>
                <a:outerShdw blurRad="38100" dist="38100" dir="2700000" algn="tl">
                  <a:srgbClr val="000000"/>
                </a:outerShdw>
              </a:effectLst>
              <a:uLnTx/>
              <a:uFillTx/>
              <a:latin typeface="Times New Roman" pitchFamily="18" charset="0"/>
              <a:ea typeface="+mj-ea"/>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2800" b="1" kern="0" dirty="0">
              <a:solidFill>
                <a:srgbClr val="CC0066"/>
              </a:solidFill>
              <a:effectLst>
                <a:outerShdw blurRad="38100" dist="38100" dir="2700000" algn="tl">
                  <a:srgbClr val="000000"/>
                </a:outerShdw>
              </a:effectLst>
              <a:latin typeface="Times New Roman" pitchFamily="18" charset="0"/>
              <a:ea typeface="+mj-ea"/>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rgbClr val="CC0066"/>
              </a:solidFill>
              <a:effectLst>
                <a:outerShdw blurRad="38100" dist="38100" dir="2700000" algn="tl">
                  <a:srgbClr val="000000"/>
                </a:outerShdw>
              </a:effectLst>
              <a:uLnTx/>
              <a:uFillTx/>
              <a:latin typeface="Times New Roman" pitchFamily="18" charset="0"/>
              <a:ea typeface="+mj-ea"/>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2800" b="1" kern="0" dirty="0">
              <a:solidFill>
                <a:srgbClr val="CC0066"/>
              </a:solidFill>
              <a:effectLst>
                <a:outerShdw blurRad="38100" dist="38100" dir="2700000" algn="tl">
                  <a:srgbClr val="000000"/>
                </a:outerShdw>
              </a:effectLst>
              <a:latin typeface="Times New Roman" pitchFamily="18" charset="0"/>
              <a:ea typeface="+mj-ea"/>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1"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ea typeface="+mj-ea"/>
                <a:cs typeface="Calibri" pitchFamily="34" charset="0"/>
              </a:rPr>
              <a:t>Старинная задача №2</a:t>
            </a:r>
            <a:endParaRPr kumimoji="0" lang="ru-RU" sz="2400" b="0" i="1" u="none" strike="noStrike" kern="0" cap="none" spc="0" normalizeH="0" baseline="0" noProof="0" dirty="0" smtClean="0">
              <a:ln>
                <a:noFill/>
              </a:ln>
              <a:solidFill>
                <a:srgbClr val="FF0000"/>
              </a:solidFill>
              <a:effectLst/>
              <a:uLnTx/>
              <a:uFillTx/>
            </a:endParaRPr>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981075"/>
            <a:ext cx="2209801"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899592" y="411288"/>
            <a:ext cx="6096000" cy="4228850"/>
          </a:xfrm>
          <a:prstGeom prst="rect">
            <a:avLst/>
          </a:prstGeom>
        </p:spPr>
        <p:txBody>
          <a:bodyPr wrap="square">
            <a:spAutoFit/>
          </a:bodyPr>
          <a:lstStyle/>
          <a:p>
            <a:pPr lvl="0" algn="just" eaLnBrk="0" hangingPunct="0">
              <a:spcBef>
                <a:spcPct val="20000"/>
              </a:spcBef>
              <a:defRPr/>
            </a:pPr>
            <a:endParaRPr lang="ru-RU" sz="2400" kern="0" dirty="0" smtClean="0">
              <a:solidFill>
                <a:srgbClr val="000066"/>
              </a:solidFill>
              <a:effectLst>
                <a:outerShdw blurRad="38100" dist="38100" dir="2700000" algn="tl">
                  <a:srgbClr val="000000"/>
                </a:outerShdw>
              </a:effectLst>
              <a:latin typeface="Century Gothic" pitchFamily="34" charset="0"/>
              <a:cs typeface="Calibri" pitchFamily="34" charset="0"/>
            </a:endParaRPr>
          </a:p>
          <a:p>
            <a:pPr lvl="0" algn="just" eaLnBrk="0" hangingPunct="0">
              <a:spcBef>
                <a:spcPct val="20000"/>
              </a:spcBef>
              <a:defRPr/>
            </a:pPr>
            <a:endParaRPr lang="ru-RU" sz="2400" kern="0" dirty="0">
              <a:solidFill>
                <a:srgbClr val="000066"/>
              </a:solidFill>
              <a:effectLst>
                <a:outerShdw blurRad="38100" dist="38100" dir="2700000" algn="tl">
                  <a:srgbClr val="000000"/>
                </a:outerShdw>
              </a:effectLst>
              <a:latin typeface="Century Gothic" pitchFamily="34" charset="0"/>
              <a:cs typeface="Calibri" pitchFamily="34" charset="0"/>
            </a:endParaRPr>
          </a:p>
          <a:p>
            <a:pPr lvl="0" algn="just" eaLnBrk="0" hangingPunct="0">
              <a:spcBef>
                <a:spcPct val="20000"/>
              </a:spcBef>
              <a:defRPr/>
            </a:pPr>
            <a:endParaRPr lang="ru-RU" sz="2400" kern="0" dirty="0" smtClean="0">
              <a:solidFill>
                <a:srgbClr val="000066"/>
              </a:solidFill>
              <a:effectLst>
                <a:outerShdw blurRad="38100" dist="38100" dir="2700000" algn="tl">
                  <a:srgbClr val="000000"/>
                </a:outerShdw>
              </a:effectLst>
              <a:latin typeface="Century Gothic" pitchFamily="34" charset="0"/>
              <a:cs typeface="Calibri" pitchFamily="34" charset="0"/>
            </a:endParaRPr>
          </a:p>
          <a:p>
            <a:pPr lvl="0" algn="just" eaLnBrk="0" hangingPunct="0">
              <a:spcBef>
                <a:spcPct val="20000"/>
              </a:spcBef>
              <a:defRPr/>
            </a:pPr>
            <a:r>
              <a:rPr lang="ru-RU" sz="2400" kern="0" dirty="0" smtClean="0">
                <a:solidFill>
                  <a:srgbClr val="000066"/>
                </a:solidFill>
                <a:effectLst>
                  <a:outerShdw blurRad="38100" dist="38100" dir="2700000" algn="tl">
                    <a:srgbClr val="000000"/>
                  </a:outerShdw>
                </a:effectLst>
                <a:latin typeface="Century Gothic" pitchFamily="34" charset="0"/>
                <a:cs typeface="Calibri" pitchFamily="34" charset="0"/>
              </a:rPr>
              <a:t>Говорит </a:t>
            </a: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дед внукам: </a:t>
            </a:r>
            <a:endParaRPr lang="ru-RU" sz="24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algn="just" eaLnBrk="0" hangingPunct="0">
              <a:spcBef>
                <a:spcPct val="20000"/>
              </a:spcBef>
              <a:defRPr/>
            </a:pP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«Вот вам 130 орехов.</a:t>
            </a:r>
            <a:endParaRPr lang="ru-RU" sz="24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algn="just" eaLnBrk="0" hangingPunct="0">
              <a:spcBef>
                <a:spcPct val="20000"/>
              </a:spcBef>
              <a:defRPr/>
            </a:pP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Разделите </a:t>
            </a:r>
            <a:r>
              <a:rPr lang="ru-RU" sz="2400" kern="0" dirty="0" smtClean="0">
                <a:solidFill>
                  <a:srgbClr val="000066"/>
                </a:solidFill>
                <a:effectLst>
                  <a:outerShdw blurRad="38100" dist="38100" dir="2700000" algn="tl">
                    <a:srgbClr val="000000"/>
                  </a:outerShdw>
                </a:effectLst>
                <a:latin typeface="Century Gothic" pitchFamily="34" charset="0"/>
                <a:cs typeface="Calibri" pitchFamily="34" charset="0"/>
              </a:rPr>
              <a:t>их на 2 части так, чтобы меньшая </a:t>
            </a: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часть, увеличенная в 4 раза, равнялась бы большей части, уменьшенной в 3 раза».</a:t>
            </a:r>
            <a:endParaRPr lang="ru-RU" sz="24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algn="just" eaLnBrk="0" hangingPunct="0">
              <a:spcBef>
                <a:spcPct val="20000"/>
              </a:spcBef>
              <a:spcAft>
                <a:spcPts val="1000"/>
              </a:spcAft>
              <a:defRPr/>
            </a:pP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Как разделить орехи?</a:t>
            </a:r>
            <a:endParaRPr lang="ru-RU" sz="24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3375280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71400"/>
            <a:ext cx="7086600" cy="5216813"/>
          </a:xfrm>
          <a:prstGeom prst="rect">
            <a:avLst/>
          </a:prstGeom>
        </p:spPr>
        <p:txBody>
          <a:bodyPr wrap="square">
            <a:spAutoFit/>
          </a:bodyPr>
          <a:lstStyle/>
          <a:p>
            <a:pPr marL="228600" lvl="0">
              <a:spcAft>
                <a:spcPts val="1000"/>
              </a:spcAft>
              <a:defRPr/>
            </a:pPr>
            <a:endParaRPr lang="ru-RU" sz="2800" b="1" dirty="0" smtClean="0">
              <a:solidFill>
                <a:srgbClr val="CC0066"/>
              </a:solidFill>
              <a:effectLst>
                <a:outerShdw blurRad="38100" dist="38100" dir="2700000" algn="tl">
                  <a:srgbClr val="000000"/>
                </a:outerShdw>
              </a:effectLst>
              <a:latin typeface="Times New Roman" pitchFamily="18" charset="0"/>
              <a:cs typeface="Calibri" pitchFamily="34" charset="0"/>
            </a:endParaRPr>
          </a:p>
          <a:p>
            <a:pPr marL="228600" lvl="0" algn="ctr">
              <a:spcAft>
                <a:spcPts val="1000"/>
              </a:spcAft>
              <a:defRPr/>
            </a:pPr>
            <a:r>
              <a:rPr lang="ru-RU" sz="4000" b="1" dirty="0" smtClean="0">
                <a:solidFill>
                  <a:srgbClr val="FF0000"/>
                </a:solidFill>
                <a:effectLst>
                  <a:outerShdw blurRad="38100" dist="38100" dir="2700000" algn="tl">
                    <a:srgbClr val="000000"/>
                  </a:outerShdw>
                </a:effectLst>
                <a:latin typeface="Times New Roman" pitchFamily="18" charset="0"/>
                <a:cs typeface="Calibri" pitchFamily="34" charset="0"/>
              </a:rPr>
              <a:t>I </a:t>
            </a:r>
            <a:r>
              <a:rPr lang="ru-RU" sz="4000" b="1" dirty="0">
                <a:solidFill>
                  <a:srgbClr val="FF0000"/>
                </a:solidFill>
                <a:effectLst>
                  <a:outerShdw blurRad="38100" dist="38100" dir="2700000" algn="tl">
                    <a:srgbClr val="000000"/>
                  </a:outerShdw>
                </a:effectLst>
                <a:latin typeface="Times New Roman" pitchFamily="18" charset="0"/>
                <a:cs typeface="Calibri" pitchFamily="34" charset="0"/>
              </a:rPr>
              <a:t>способ</a:t>
            </a:r>
          </a:p>
          <a:p>
            <a:pPr marL="228600" lvl="0">
              <a:spcAft>
                <a:spcPts val="1000"/>
              </a:spcAft>
              <a:defRPr/>
            </a:pP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Уменьшив втрое количество орехов в большей части, мы получим их столько же, как в четырех меньших частях. значит, большая часть должна содержать в 3X4= 12 раз больше орехов, чем меньшая, а общее число орехов должно быть в 13 раз больше, чем в меньшей части.</a:t>
            </a:r>
            <a:endParaRPr lang="ru-RU" sz="240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marL="228600" lvl="0" algn="just">
              <a:defRPr/>
            </a:pPr>
            <a:r>
              <a:rPr lang="ru-RU" sz="2400" dirty="0">
                <a:solidFill>
                  <a:srgbClr val="000066"/>
                </a:solidFill>
                <a:effectLst>
                  <a:outerShdw blurRad="38100" dist="38100" dir="2700000" algn="tl">
                    <a:srgbClr val="000000"/>
                  </a:outerShdw>
                </a:effectLst>
                <a:latin typeface="Century Gothic" pitchFamily="34" charset="0"/>
                <a:cs typeface="Calibri" pitchFamily="34" charset="0"/>
              </a:rPr>
              <a:t> Поэтому меньшая часть должна содержать 130:13=10 орехов, а большая 130 — 10 = 120 орехов.</a:t>
            </a:r>
            <a:endParaRPr lang="ru-RU" sz="240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306980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000" y="-64264"/>
            <a:ext cx="7162800" cy="4869025"/>
          </a:xfrm>
          <a:prstGeom prst="rect">
            <a:avLst/>
          </a:prstGeom>
        </p:spPr>
        <p:txBody>
          <a:bodyPr wrap="square">
            <a:spAutoFit/>
          </a:bodyPr>
          <a:lstStyle/>
          <a:p>
            <a:pPr lvl="0" algn="just" eaLnBrk="0" hangingPunct="0">
              <a:spcBef>
                <a:spcPct val="20000"/>
              </a:spcBef>
              <a:defRPr/>
            </a:pPr>
            <a:endParaRPr lang="ru-RU" sz="3200" kern="0" dirty="0" smtClean="0">
              <a:solidFill>
                <a:srgbClr val="000066"/>
              </a:solidFill>
              <a:effectLst>
                <a:outerShdw blurRad="38100" dist="38100" dir="2700000" algn="tl">
                  <a:srgbClr val="000000"/>
                </a:outerShdw>
              </a:effectLst>
              <a:latin typeface="Century Gothic" pitchFamily="34" charset="0"/>
              <a:cs typeface="Calibri" pitchFamily="34" charset="0"/>
            </a:endParaRPr>
          </a:p>
          <a:p>
            <a:pPr lvl="0" algn="just" eaLnBrk="0" hangingPunct="0">
              <a:spcBef>
                <a:spcPct val="20000"/>
              </a:spcBef>
              <a:defRPr/>
            </a:pPr>
            <a:r>
              <a:rPr lang="en-US" sz="4400" b="1" i="1" kern="0" dirty="0">
                <a:solidFill>
                  <a:srgbClr val="FF0000"/>
                </a:solidFill>
                <a:effectLst>
                  <a:outerShdw blurRad="38100" dist="38100" dir="2700000" algn="tl">
                    <a:srgbClr val="000000">
                      <a:alpha val="43137"/>
                    </a:srgbClr>
                  </a:outerShdw>
                </a:effectLst>
                <a:latin typeface="Arial"/>
                <a:ea typeface="+mj-ea"/>
                <a:cs typeface="+mj-cs"/>
              </a:rPr>
              <a:t>II </a:t>
            </a:r>
            <a:r>
              <a:rPr lang="ru-RU" sz="4400" b="1" i="1" kern="0" dirty="0">
                <a:solidFill>
                  <a:srgbClr val="FF0000"/>
                </a:solidFill>
                <a:effectLst>
                  <a:outerShdw blurRad="38100" dist="38100" dir="2700000" algn="tl">
                    <a:srgbClr val="000000">
                      <a:alpha val="43137"/>
                    </a:srgbClr>
                  </a:outerShdw>
                </a:effectLst>
                <a:latin typeface="Arial"/>
                <a:ea typeface="+mj-ea"/>
                <a:cs typeface="+mj-cs"/>
              </a:rPr>
              <a:t>способ</a:t>
            </a:r>
            <a:endParaRPr lang="ru-RU" sz="3200" b="1" i="1" kern="0" dirty="0">
              <a:solidFill>
                <a:srgbClr val="FF0000"/>
              </a:solidFill>
              <a:effectLst>
                <a:outerShdw blurRad="38100" dist="38100" dir="2700000" algn="tl">
                  <a:srgbClr val="000000"/>
                </a:outerShdw>
              </a:effectLst>
              <a:latin typeface="Century Gothic" pitchFamily="34" charset="0"/>
              <a:cs typeface="Calibri" pitchFamily="34" charset="0"/>
            </a:endParaRPr>
          </a:p>
          <a:p>
            <a:pPr lvl="0" eaLnBrk="0" hangingPunct="0">
              <a:spcBef>
                <a:spcPct val="20000"/>
              </a:spcBef>
              <a:defRPr/>
            </a:pPr>
            <a:r>
              <a:rPr lang="ru-RU" sz="2400" kern="0" dirty="0" smtClean="0">
                <a:solidFill>
                  <a:srgbClr val="000066"/>
                </a:solidFill>
                <a:effectLst>
                  <a:outerShdw blurRad="38100" dist="38100" dir="2700000" algn="tl">
                    <a:srgbClr val="000000"/>
                  </a:outerShdw>
                </a:effectLst>
                <a:latin typeface="Century Gothic" pitchFamily="34" charset="0"/>
                <a:cs typeface="Calibri" pitchFamily="34" charset="0"/>
              </a:rPr>
              <a:t>Пусть </a:t>
            </a: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x орехов  в меньшей части.</a:t>
            </a:r>
            <a:endParaRPr lang="ru-RU" sz="20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eaLnBrk="0" hangingPunct="0">
              <a:spcBef>
                <a:spcPct val="20000"/>
              </a:spcBef>
              <a:defRPr/>
            </a:pPr>
            <a:r>
              <a:rPr lang="ru-RU" sz="2400" kern="0" dirty="0" smtClean="0">
                <a:solidFill>
                  <a:srgbClr val="000066"/>
                </a:solidFill>
                <a:effectLst>
                  <a:outerShdw blurRad="38100" dist="38100" dir="2700000" algn="tl">
                    <a:srgbClr val="000000"/>
                  </a:outerShdw>
                </a:effectLst>
                <a:latin typeface="Century Gothic" pitchFamily="34" charset="0"/>
                <a:cs typeface="Calibri" pitchFamily="34" charset="0"/>
              </a:rPr>
              <a:t>Алгебраическое решение </a:t>
            </a: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задачи приводит к уравнению</a:t>
            </a:r>
            <a:endParaRPr lang="ru-RU" sz="20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eaLnBrk="0" hangingPunct="0">
              <a:spcBef>
                <a:spcPct val="20000"/>
              </a:spcBef>
              <a:defRPr/>
            </a:pP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4х:1=(130-х):3</a:t>
            </a:r>
            <a:endParaRPr lang="ru-RU" sz="20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eaLnBrk="0" hangingPunct="0">
              <a:spcBef>
                <a:spcPct val="20000"/>
              </a:spcBef>
              <a:defRPr/>
            </a:pP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х = 10.</a:t>
            </a:r>
            <a:endParaRPr lang="ru-RU" sz="20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eaLnBrk="0" hangingPunct="0">
              <a:spcBef>
                <a:spcPct val="20000"/>
              </a:spcBef>
              <a:defRPr/>
            </a:pP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Итак, меньшая часть должна содержать 130:13=10 орехов,</a:t>
            </a:r>
            <a:endParaRPr lang="ru-RU" sz="20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a:p>
            <a:pPr lvl="0" eaLnBrk="0" hangingPunct="0">
              <a:spcBef>
                <a:spcPct val="20000"/>
              </a:spcBef>
              <a:defRPr/>
            </a:pPr>
            <a:r>
              <a:rPr lang="ru-RU" sz="2400" kern="0" dirty="0">
                <a:solidFill>
                  <a:srgbClr val="000066"/>
                </a:solidFill>
                <a:effectLst>
                  <a:outerShdw blurRad="38100" dist="38100" dir="2700000" algn="tl">
                    <a:srgbClr val="000000"/>
                  </a:outerShdw>
                </a:effectLst>
                <a:latin typeface="Century Gothic" pitchFamily="34" charset="0"/>
                <a:cs typeface="Calibri" pitchFamily="34" charset="0"/>
              </a:rPr>
              <a:t>а большая 130 — 10 = 120 орехов.</a:t>
            </a:r>
            <a:endParaRPr lang="ru-RU" sz="20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240805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592" y="1268760"/>
            <a:ext cx="8229600" cy="1143000"/>
          </a:xfrm>
        </p:spPr>
        <p:txBody>
          <a:bodyPr/>
          <a:lstStyle/>
          <a:p>
            <a:r>
              <a:rPr lang="ru-RU" sz="3200" b="1" i="1" dirty="0">
                <a:solidFill>
                  <a:srgbClr val="FF0000"/>
                </a:solidFill>
                <a:effectLst>
                  <a:outerShdw blurRad="38100" dist="38100" dir="2700000" algn="tl">
                    <a:srgbClr val="000000">
                      <a:alpha val="43137"/>
                    </a:srgbClr>
                  </a:outerShdw>
                </a:effectLst>
                <a:latin typeface="Century Gothic" panose="020B0502020202020204" pitchFamily="34" charset="0"/>
              </a:rPr>
              <a:t>Старинная задача №3</a:t>
            </a:r>
            <a:br>
              <a:rPr lang="ru-RU" sz="3200" b="1" i="1" dirty="0">
                <a:solidFill>
                  <a:srgbClr val="FF0000"/>
                </a:solidFill>
                <a:effectLst>
                  <a:outerShdw blurRad="38100" dist="38100" dir="2700000" algn="tl">
                    <a:srgbClr val="000000">
                      <a:alpha val="43137"/>
                    </a:srgbClr>
                  </a:outerShdw>
                </a:effectLst>
                <a:latin typeface="Century Gothic" panose="020B0502020202020204" pitchFamily="34" charset="0"/>
              </a:rPr>
            </a:br>
            <a:endParaRPr lang="ru-RU" sz="3200" b="1" i="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pic>
        <p:nvPicPr>
          <p:cNvPr id="5" name="Объект 4"/>
          <p:cNvPicPr>
            <a:picLocks noGrp="1" noChangeAspect="1"/>
          </p:cNvPicPr>
          <p:nvPr>
            <p:ph sz="half" idx="1"/>
          </p:nvPr>
        </p:nvPicPr>
        <p:blipFill>
          <a:blip r:embed="rId2"/>
          <a:stretch>
            <a:fillRect/>
          </a:stretch>
        </p:blipFill>
        <p:spPr>
          <a:xfrm>
            <a:off x="6312985" y="692696"/>
            <a:ext cx="2085013" cy="1585097"/>
          </a:xfrm>
          <a:prstGeom prst="rect">
            <a:avLst/>
          </a:prstGeom>
        </p:spPr>
      </p:pic>
      <p:sp>
        <p:nvSpPr>
          <p:cNvPr id="4" name="Объект 3"/>
          <p:cNvSpPr>
            <a:spLocks noGrp="1"/>
          </p:cNvSpPr>
          <p:nvPr>
            <p:ph sz="half" idx="2"/>
          </p:nvPr>
        </p:nvSpPr>
        <p:spPr>
          <a:xfrm>
            <a:off x="899592" y="2123728"/>
            <a:ext cx="6984776" cy="5032800"/>
          </a:xfrm>
        </p:spPr>
        <p:txBody>
          <a:bodyPr/>
          <a:lstStyle/>
          <a:p>
            <a:pPr marL="0" indent="0">
              <a:buNone/>
            </a:pPr>
            <a:r>
              <a:rPr lang="ru-RU" sz="2400" b="1" dirty="0">
                <a:solidFill>
                  <a:srgbClr val="002060"/>
                </a:solidFill>
                <a:latin typeface="Century Gothic" panose="020B0502020202020204" pitchFamily="34" charset="0"/>
              </a:rPr>
              <a:t>Двое</a:t>
            </a:r>
            <a:r>
              <a:rPr lang="ru-RU" sz="2400" b="1"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ru-RU" sz="2400" b="1" dirty="0">
                <a:solidFill>
                  <a:srgbClr val="002060"/>
                </a:solidFill>
                <a:latin typeface="Century Gothic" panose="020B0502020202020204" pitchFamily="34" charset="0"/>
              </a:rPr>
              <a:t>ели сливы. Один сказал другому. «</a:t>
            </a:r>
            <a:r>
              <a:rPr lang="ru-RU" sz="2400" b="1" dirty="0" smtClean="0">
                <a:solidFill>
                  <a:srgbClr val="002060"/>
                </a:solidFill>
                <a:latin typeface="Century Gothic" panose="020B0502020202020204" pitchFamily="34" charset="0"/>
              </a:rPr>
              <a:t>Дай мне </a:t>
            </a:r>
            <a:r>
              <a:rPr lang="ru-RU" sz="2400" b="1" dirty="0">
                <a:solidFill>
                  <a:srgbClr val="002060"/>
                </a:solidFill>
                <a:latin typeface="Century Gothic" panose="020B0502020202020204" pitchFamily="34" charset="0"/>
              </a:rPr>
              <a:t>свои две сливы, тогда будет у нас слив поровну»,— на что другой ответил: «Нет, лучше ты дай мне свои две сливы, — тогда </a:t>
            </a:r>
            <a:r>
              <a:rPr lang="ru-RU" sz="2400" b="1" dirty="0" smtClean="0">
                <a:solidFill>
                  <a:srgbClr val="002060"/>
                </a:solidFill>
                <a:latin typeface="Century Gothic" panose="020B0502020202020204" pitchFamily="34" charset="0"/>
              </a:rPr>
              <a:t>у меня </a:t>
            </a:r>
            <a:r>
              <a:rPr lang="ru-RU" sz="2400" b="1" dirty="0">
                <a:solidFill>
                  <a:srgbClr val="002060"/>
                </a:solidFill>
                <a:latin typeface="Century Gothic" panose="020B0502020202020204" pitchFamily="34" charset="0"/>
              </a:rPr>
              <a:t>будет в два раза больше, чем у тебя». </a:t>
            </a:r>
            <a:endParaRPr lang="ru-RU" sz="2400" b="1" dirty="0" smtClean="0">
              <a:solidFill>
                <a:srgbClr val="002060"/>
              </a:solidFill>
              <a:latin typeface="Century Gothic" panose="020B0502020202020204" pitchFamily="34" charset="0"/>
            </a:endParaRPr>
          </a:p>
          <a:p>
            <a:pPr marL="0" indent="0">
              <a:buNone/>
            </a:pPr>
            <a:r>
              <a:rPr lang="ru-RU" sz="2400" b="1" dirty="0" smtClean="0">
                <a:solidFill>
                  <a:srgbClr val="002060"/>
                </a:solidFill>
                <a:latin typeface="Century Gothic" panose="020B0502020202020204" pitchFamily="34" charset="0"/>
              </a:rPr>
              <a:t>Сколько </a:t>
            </a:r>
            <a:r>
              <a:rPr lang="ru-RU" sz="2400" b="1" dirty="0">
                <a:solidFill>
                  <a:srgbClr val="002060"/>
                </a:solidFill>
                <a:latin typeface="Century Gothic" panose="020B0502020202020204" pitchFamily="34" charset="0"/>
              </a:rPr>
              <a:t>слив было у каждого?</a:t>
            </a:r>
          </a:p>
        </p:txBody>
      </p:sp>
    </p:spTree>
    <p:extLst>
      <p:ext uri="{BB962C8B-B14F-4D97-AF65-F5344CB8AC3E}">
        <p14:creationId xmlns:p14="http://schemas.microsoft.com/office/powerpoint/2010/main" val="3170982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8368" y="764704"/>
            <a:ext cx="2655471" cy="769441"/>
          </a:xfrm>
          <a:prstGeom prst="rect">
            <a:avLst/>
          </a:prstGeom>
        </p:spPr>
        <p:txBody>
          <a:bodyPr wrap="none">
            <a:spAutoFit/>
          </a:bodyPr>
          <a:lstStyle/>
          <a:p>
            <a:pPr algn="just">
              <a:spcAft>
                <a:spcPts val="0"/>
              </a:spcAft>
            </a:pPr>
            <a:r>
              <a:rPr lang="ru-RU" sz="4400" b="1" i="1" dirty="0">
                <a:solidFill>
                  <a:srgbClr val="FF0000"/>
                </a:solidFill>
                <a:effectLst>
                  <a:outerShdw blurRad="38100" dist="38100" dir="2700000" algn="tl">
                    <a:srgbClr val="000000">
                      <a:alpha val="43137"/>
                    </a:srgbClr>
                  </a:outerShdw>
                </a:effectLst>
                <a:latin typeface="+mj-lt"/>
                <a:ea typeface="Calibri" panose="020F0502020204030204" pitchFamily="34" charset="0"/>
              </a:rPr>
              <a:t>I способ.</a:t>
            </a:r>
            <a:endParaRPr lang="ru-RU" sz="4400" b="1" i="1" dirty="0">
              <a:solidFill>
                <a:srgbClr val="FF0000"/>
              </a:solidFill>
              <a:effectLst>
                <a:outerShdw blurRad="38100" dist="38100" dir="2700000" algn="tl">
                  <a:srgbClr val="000000">
                    <a:alpha val="43137"/>
                  </a:srgbClr>
                </a:outerShdw>
              </a:effectLst>
              <a:latin typeface="+mj-lt"/>
              <a:ea typeface="Times New Roman" panose="02020603050405020304" pitchFamily="18" charset="0"/>
            </a:endParaRPr>
          </a:p>
        </p:txBody>
      </p:sp>
      <p:sp>
        <p:nvSpPr>
          <p:cNvPr id="3" name="Прямоугольник 2"/>
          <p:cNvSpPr/>
          <p:nvPr/>
        </p:nvSpPr>
        <p:spPr>
          <a:xfrm>
            <a:off x="1259632" y="1542489"/>
            <a:ext cx="7110536" cy="4206280"/>
          </a:xfrm>
          <a:prstGeom prst="rect">
            <a:avLst/>
          </a:prstGeom>
        </p:spPr>
        <p:txBody>
          <a:bodyPr wrap="square">
            <a:spAutoFit/>
          </a:bodyPr>
          <a:lstStyle/>
          <a:p>
            <a:pPr algn="just">
              <a:spcAft>
                <a:spcPts val="1000"/>
              </a:spcAft>
            </a:pPr>
            <a:r>
              <a:rPr lang="ru-RU" sz="2000" b="1" dirty="0" smtClean="0">
                <a:solidFill>
                  <a:schemeClr val="accent6">
                    <a:lumMod val="75000"/>
                  </a:schemeClr>
                </a:solidFill>
                <a:latin typeface="Century Gothic" panose="020B0502020202020204" pitchFamily="34" charset="0"/>
                <a:ea typeface="Calibri" panose="020F0502020204030204" pitchFamily="34" charset="0"/>
              </a:rPr>
              <a:t>Так как </a:t>
            </a:r>
            <a:r>
              <a:rPr lang="ru-RU" sz="2000" b="1" dirty="0">
                <a:solidFill>
                  <a:schemeClr val="accent6">
                    <a:lumMod val="75000"/>
                  </a:schemeClr>
                </a:solidFill>
                <a:latin typeface="Century Gothic" panose="020B0502020202020204" pitchFamily="34" charset="0"/>
                <a:ea typeface="Calibri" panose="020F0502020204030204" pitchFamily="34" charset="0"/>
              </a:rPr>
              <a:t>передача двух слив уравнивает число слив у собеседников, то у одного из них на четыре сливы больше, чем у другого.</a:t>
            </a:r>
            <a:endParaRPr lang="ru-RU" sz="2000" b="1" dirty="0">
              <a:solidFill>
                <a:schemeClr val="accent6">
                  <a:lumMod val="75000"/>
                </a:schemeClr>
              </a:solidFill>
              <a:latin typeface="Century Gothic" panose="020B0502020202020204" pitchFamily="34" charset="0"/>
            </a:endParaRPr>
          </a:p>
          <a:p>
            <a:pPr algn="just">
              <a:spcAft>
                <a:spcPts val="1000"/>
              </a:spcAft>
            </a:pPr>
            <a:r>
              <a:rPr lang="ru-RU" sz="2000" b="1" dirty="0">
                <a:solidFill>
                  <a:schemeClr val="accent6">
                    <a:lumMod val="75000"/>
                  </a:schemeClr>
                </a:solidFill>
                <a:latin typeface="Century Gothic" panose="020B0502020202020204" pitchFamily="34" charset="0"/>
                <a:ea typeface="Calibri" panose="020F0502020204030204" pitchFamily="34" charset="0"/>
              </a:rPr>
              <a:t>Если же человек, у которого слив меньше, две сливы отдаст человеку, у которого их больше, то разница увеличится до 8 слив.</a:t>
            </a:r>
            <a:endParaRPr lang="ru-RU" sz="2000" b="1" dirty="0">
              <a:solidFill>
                <a:schemeClr val="accent6">
                  <a:lumMod val="75000"/>
                </a:schemeClr>
              </a:solidFill>
              <a:latin typeface="Century Gothic" panose="020B0502020202020204" pitchFamily="34" charset="0"/>
            </a:endParaRPr>
          </a:p>
          <a:p>
            <a:pPr algn="just">
              <a:spcAft>
                <a:spcPts val="1000"/>
              </a:spcAft>
            </a:pPr>
            <a:r>
              <a:rPr lang="ru-RU" sz="2000" b="1" dirty="0">
                <a:solidFill>
                  <a:schemeClr val="accent6">
                    <a:lumMod val="75000"/>
                  </a:schemeClr>
                </a:solidFill>
                <a:latin typeface="Century Gothic" panose="020B0502020202020204" pitchFamily="34" charset="0"/>
                <a:ea typeface="Calibri" panose="020F0502020204030204" pitchFamily="34" charset="0"/>
              </a:rPr>
              <a:t>Поскольку второй человек тогда будет иметь слив в два раза больше, то ясно, что у одного из них после передачи будет 8 слив, а у другого 16 слив.</a:t>
            </a:r>
            <a:endParaRPr lang="ru-RU" sz="2000" b="1" dirty="0">
              <a:solidFill>
                <a:schemeClr val="accent6">
                  <a:lumMod val="75000"/>
                </a:schemeClr>
              </a:solidFill>
              <a:latin typeface="Century Gothic" panose="020B0502020202020204" pitchFamily="34" charset="0"/>
            </a:endParaRPr>
          </a:p>
          <a:p>
            <a:pPr algn="just">
              <a:spcAft>
                <a:spcPts val="1000"/>
              </a:spcAft>
            </a:pPr>
            <a:r>
              <a:rPr lang="ru-RU" sz="2000" b="1" dirty="0">
                <a:solidFill>
                  <a:schemeClr val="accent6">
                    <a:lumMod val="75000"/>
                  </a:schemeClr>
                </a:solidFill>
                <a:latin typeface="Century Gothic" panose="020B0502020202020204" pitchFamily="34" charset="0"/>
                <a:ea typeface="Calibri" panose="020F0502020204030204" pitchFamily="34" charset="0"/>
              </a:rPr>
              <a:t>Следовательно, до передачи двух слив у одного было 10 слив, а у другого было 14 слив.</a:t>
            </a:r>
            <a:endParaRPr lang="ru-RU" sz="2000" b="1" dirty="0">
              <a:solidFill>
                <a:schemeClr val="accent6">
                  <a:lumMod val="75000"/>
                </a:schemeClr>
              </a:solidFill>
              <a:latin typeface="Century Gothic" panose="020B0502020202020204" pitchFamily="34" charset="0"/>
            </a:endParaRPr>
          </a:p>
          <a:p>
            <a:pPr algn="just">
              <a:spcAft>
                <a:spcPts val="0"/>
              </a:spcAft>
            </a:pPr>
            <a:r>
              <a:rPr lang="ru-RU" sz="1200" dirty="0">
                <a:solidFill>
                  <a:schemeClr val="accent6">
                    <a:lumMod val="75000"/>
                  </a:schemeClr>
                </a:solidFill>
                <a:latin typeface="Century Gothic" panose="020B0502020202020204" pitchFamily="34" charset="0"/>
                <a:ea typeface="Times New Roman" panose="02020603050405020304" pitchFamily="18" charset="0"/>
              </a:rPr>
              <a:t> </a:t>
            </a:r>
            <a:endParaRPr lang="ru-RU" sz="1100" dirty="0">
              <a:solidFill>
                <a:schemeClr val="accent6">
                  <a:lumMod val="75000"/>
                </a:schemeClr>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17167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09600" y="-2757564"/>
            <a:ext cx="7543800" cy="7934480"/>
          </a:xfrm>
          <a:prstGeom prst="rect">
            <a:avLst/>
          </a:prstGeom>
          <a:noFill/>
          <a:ln w="9525">
            <a:noFill/>
            <a:miter lim="800000"/>
            <a:headEnd/>
            <a:tailEnd/>
          </a:ln>
        </p:spPr>
        <p:txBody>
          <a:bodyPr anchor="ctr">
            <a:spAutoFit/>
          </a:bodyPr>
          <a:lstStyle/>
          <a:p>
            <a:pPr indent="692150" eaLnBrk="0" hangingPunct="0">
              <a:buFontTx/>
              <a:buChar char="•"/>
            </a:pPr>
            <a:endParaRPr lang="ru-RU" sz="2800" dirty="0"/>
          </a:p>
          <a:p>
            <a:pPr indent="692150" eaLnBrk="0" hangingPunct="0">
              <a:buFontTx/>
              <a:buChar char="•"/>
            </a:pPr>
            <a:endParaRPr lang="ru-RU" sz="2800" dirty="0"/>
          </a:p>
          <a:p>
            <a:pPr indent="692150" eaLnBrk="0" hangingPunct="0">
              <a:buFontTx/>
              <a:buChar char="•"/>
            </a:pPr>
            <a:endParaRPr lang="ru-RU" sz="2800" dirty="0"/>
          </a:p>
          <a:p>
            <a:pPr indent="692150" eaLnBrk="0" hangingPunct="0">
              <a:buFontTx/>
              <a:buChar char="•"/>
            </a:pPr>
            <a:endParaRPr lang="ru-RU" sz="2800" dirty="0"/>
          </a:p>
          <a:p>
            <a:pPr indent="692150" eaLnBrk="0" hangingPunct="0">
              <a:buFontTx/>
              <a:buChar char="•"/>
            </a:pPr>
            <a:endParaRPr lang="ru-RU" sz="2800" dirty="0"/>
          </a:p>
          <a:p>
            <a:pPr indent="692150" eaLnBrk="0" hangingPunct="0"/>
            <a:endParaRPr lang="ru-RU" sz="2800" dirty="0"/>
          </a:p>
          <a:p>
            <a:pPr indent="692150" eaLnBrk="0" hangingPunct="0"/>
            <a:endParaRPr lang="ru-RU" sz="2800" dirty="0"/>
          </a:p>
          <a:p>
            <a:pPr indent="692150" eaLnBrk="0" hangingPunct="0"/>
            <a:endParaRPr lang="ru-RU" sz="2800" dirty="0"/>
          </a:p>
          <a:p>
            <a:pPr lvl="0" eaLnBrk="0" hangingPunct="0">
              <a:spcBef>
                <a:spcPct val="20000"/>
              </a:spcBef>
            </a:pPr>
            <a:r>
              <a:rPr lang="ru-RU" sz="2400" b="1" i="1" kern="0" dirty="0" smtClean="0">
                <a:solidFill>
                  <a:srgbClr val="FF0000"/>
                </a:solidFill>
                <a:latin typeface="Verdana" pitchFamily="34" charset="0"/>
                <a:ea typeface="Verdana" pitchFamily="34" charset="0"/>
                <a:cs typeface="Verdana" pitchFamily="34" charset="0"/>
              </a:rPr>
              <a:t>ЭПИГРАФ</a:t>
            </a:r>
          </a:p>
          <a:p>
            <a:pPr lvl="0" eaLnBrk="0" hangingPunct="0">
              <a:spcBef>
                <a:spcPct val="20000"/>
              </a:spcBef>
            </a:pPr>
            <a:r>
              <a:rPr lang="ru-RU" sz="2400" b="1" i="1" kern="0" dirty="0" smtClean="0">
                <a:solidFill>
                  <a:srgbClr val="000066"/>
                </a:solidFill>
                <a:latin typeface="Verdana" pitchFamily="34" charset="0"/>
                <a:ea typeface="Verdana" pitchFamily="34" charset="0"/>
                <a:cs typeface="Verdana" pitchFamily="34" charset="0"/>
              </a:rPr>
              <a:t>«Слава </a:t>
            </a:r>
            <a:r>
              <a:rPr lang="ru-RU" sz="2400" b="1" i="1" kern="0" dirty="0">
                <a:solidFill>
                  <a:srgbClr val="000066"/>
                </a:solidFill>
                <a:latin typeface="Verdana" pitchFamily="34" charset="0"/>
                <a:ea typeface="Verdana" pitchFamily="34" charset="0"/>
                <a:cs typeface="Verdana" pitchFamily="34" charset="0"/>
              </a:rPr>
              <a:t>нашей стороне!</a:t>
            </a:r>
          </a:p>
          <a:p>
            <a:pPr lvl="0" eaLnBrk="0" hangingPunct="0">
              <a:spcBef>
                <a:spcPct val="20000"/>
              </a:spcBef>
            </a:pPr>
            <a:r>
              <a:rPr lang="ru-RU" sz="2400" b="1" i="1" kern="0" dirty="0">
                <a:solidFill>
                  <a:srgbClr val="000066"/>
                </a:solidFill>
                <a:latin typeface="Verdana" pitchFamily="34" charset="0"/>
                <a:ea typeface="Verdana" pitchFamily="34" charset="0"/>
                <a:cs typeface="Verdana" pitchFamily="34" charset="0"/>
              </a:rPr>
              <a:t> Слава нашей старине!</a:t>
            </a:r>
          </a:p>
          <a:p>
            <a:pPr lvl="0" eaLnBrk="0" hangingPunct="0">
              <a:spcBef>
                <a:spcPct val="20000"/>
              </a:spcBef>
            </a:pPr>
            <a:r>
              <a:rPr lang="ru-RU" sz="2400" b="1" i="1" kern="0" dirty="0">
                <a:solidFill>
                  <a:srgbClr val="000066"/>
                </a:solidFill>
                <a:latin typeface="Verdana" pitchFamily="34" charset="0"/>
                <a:ea typeface="Verdana" pitchFamily="34" charset="0"/>
                <a:cs typeface="Verdana" pitchFamily="34" charset="0"/>
              </a:rPr>
              <a:t> Колесо истории мы повернем</a:t>
            </a:r>
          </a:p>
          <a:p>
            <a:pPr lvl="0" eaLnBrk="0" hangingPunct="0">
              <a:spcBef>
                <a:spcPct val="20000"/>
              </a:spcBef>
            </a:pPr>
            <a:r>
              <a:rPr lang="ru-RU" sz="2400" b="1" i="1" kern="0" dirty="0">
                <a:solidFill>
                  <a:srgbClr val="000066"/>
                </a:solidFill>
                <a:latin typeface="Verdana" pitchFamily="34" charset="0"/>
                <a:ea typeface="Verdana" pitchFamily="34" charset="0"/>
                <a:cs typeface="Verdana" pitchFamily="34" charset="0"/>
              </a:rPr>
              <a:t> И рассказывать начнем,</a:t>
            </a:r>
          </a:p>
          <a:p>
            <a:pPr lvl="0" eaLnBrk="0" hangingPunct="0">
              <a:spcBef>
                <a:spcPct val="20000"/>
              </a:spcBef>
            </a:pPr>
            <a:r>
              <a:rPr lang="ru-RU" sz="2400" b="1" i="1" kern="0" dirty="0">
                <a:solidFill>
                  <a:srgbClr val="000066"/>
                </a:solidFill>
                <a:latin typeface="Verdana" pitchFamily="34" charset="0"/>
                <a:ea typeface="Verdana" pitchFamily="34" charset="0"/>
                <a:cs typeface="Verdana" pitchFamily="34" charset="0"/>
              </a:rPr>
              <a:t> Чтобы все вы знать могли</a:t>
            </a:r>
          </a:p>
          <a:p>
            <a:pPr lvl="0" eaLnBrk="0" hangingPunct="0">
              <a:spcBef>
                <a:spcPct val="20000"/>
              </a:spcBef>
            </a:pPr>
            <a:r>
              <a:rPr lang="ru-RU" sz="2400" b="1" i="1" kern="0" dirty="0">
                <a:solidFill>
                  <a:srgbClr val="000066"/>
                </a:solidFill>
                <a:latin typeface="Verdana" pitchFamily="34" charset="0"/>
                <a:ea typeface="Verdana" pitchFamily="34" charset="0"/>
                <a:cs typeface="Verdana" pitchFamily="34" charset="0"/>
              </a:rPr>
              <a:t> О делах родной земли».</a:t>
            </a:r>
          </a:p>
          <a:p>
            <a:pPr indent="692150" eaLnBrk="0" hangingPunct="0"/>
            <a:r>
              <a:rPr lang="ru-RU" sz="2800" dirty="0" smtClean="0">
                <a:effectLst>
                  <a:outerShdw blurRad="38100" dist="38100" dir="2700000" algn="tl">
                    <a:srgbClr val="000000">
                      <a:alpha val="43137"/>
                    </a:srgbClr>
                  </a:outerShdw>
                </a:effectLst>
                <a:latin typeface="Sylfaen" pitchFamily="18" charset="0"/>
                <a:ea typeface="Times New Roman"/>
              </a:rPr>
              <a:t>            </a:t>
            </a:r>
          </a:p>
          <a:p>
            <a:pPr indent="692150" eaLnBrk="0" hangingPunct="0"/>
            <a:r>
              <a:rPr lang="ru-RU" sz="2800" dirty="0" smtClean="0">
                <a:effectLst>
                  <a:outerShdw blurRad="38100" dist="38100" dir="2700000" algn="tl">
                    <a:srgbClr val="000000">
                      <a:alpha val="43137"/>
                    </a:srgbClr>
                  </a:outerShdw>
                </a:effectLst>
                <a:latin typeface="Sylfaen" pitchFamily="18" charset="0"/>
                <a:ea typeface="Times New Roman"/>
              </a:rPr>
              <a:t> …незнание </a:t>
            </a:r>
            <a:r>
              <a:rPr lang="ru-RU" sz="2800" dirty="0">
                <a:effectLst>
                  <a:outerShdw blurRad="38100" dist="38100" dir="2700000" algn="tl">
                    <a:srgbClr val="000000">
                      <a:alpha val="43137"/>
                    </a:srgbClr>
                  </a:outerShdw>
                </a:effectLst>
                <a:latin typeface="Sylfaen" pitchFamily="18" charset="0"/>
                <a:ea typeface="Times New Roman"/>
              </a:rPr>
              <a:t>прошлого неизбежно </a:t>
            </a:r>
            <a:r>
              <a:rPr lang="ru-RU" sz="2800" dirty="0" smtClean="0">
                <a:effectLst>
                  <a:outerShdw blurRad="38100" dist="38100" dir="2700000" algn="tl">
                    <a:srgbClr val="000000">
                      <a:alpha val="43137"/>
                    </a:srgbClr>
                  </a:outerShdw>
                </a:effectLst>
                <a:latin typeface="Sylfaen" pitchFamily="18" charset="0"/>
                <a:ea typeface="Times New Roman"/>
              </a:rPr>
              <a:t>        приводит </a:t>
            </a:r>
            <a:r>
              <a:rPr lang="ru-RU" sz="2800" dirty="0">
                <a:effectLst>
                  <a:outerShdw blurRad="38100" dist="38100" dir="2700000" algn="tl">
                    <a:srgbClr val="000000">
                      <a:alpha val="43137"/>
                    </a:srgbClr>
                  </a:outerShdw>
                </a:effectLst>
                <a:latin typeface="Sylfaen" pitchFamily="18" charset="0"/>
                <a:ea typeface="Times New Roman"/>
              </a:rPr>
              <a:t>к непониманию настоящего. </a:t>
            </a:r>
            <a:endParaRPr lang="ru-RU" sz="2800" i="1" dirty="0">
              <a:effectLst>
                <a:outerShdw blurRad="38100" dist="38100" dir="2700000" algn="tl">
                  <a:srgbClr val="000000">
                    <a:alpha val="43137"/>
                  </a:srgbClr>
                </a:outerShdw>
              </a:effectLst>
              <a:latin typeface="Sylfae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6221" y="764704"/>
            <a:ext cx="2824812" cy="769441"/>
          </a:xfrm>
          <a:prstGeom prst="rect">
            <a:avLst/>
          </a:prstGeom>
        </p:spPr>
        <p:txBody>
          <a:bodyPr wrap="none">
            <a:spAutoFit/>
          </a:bodyPr>
          <a:lstStyle/>
          <a:p>
            <a:pPr algn="just">
              <a:spcAft>
                <a:spcPts val="0"/>
              </a:spcAft>
            </a:pPr>
            <a:r>
              <a:rPr lang="ru-RU" sz="4400" b="1" i="1" dirty="0">
                <a:solidFill>
                  <a:srgbClr val="FF0000"/>
                </a:solidFill>
                <a:latin typeface="+mj-lt"/>
                <a:ea typeface="Calibri" panose="020F0502020204030204" pitchFamily="34" charset="0"/>
              </a:rPr>
              <a:t>II способ.</a:t>
            </a:r>
            <a:endParaRPr lang="ru-RU" sz="4400" b="1" i="1" dirty="0">
              <a:solidFill>
                <a:srgbClr val="FF0000"/>
              </a:solidFill>
              <a:latin typeface="+mj-lt"/>
              <a:ea typeface="Times New Roman" panose="02020603050405020304" pitchFamily="18" charset="0"/>
            </a:endParaRPr>
          </a:p>
        </p:txBody>
      </p:sp>
      <p:sp>
        <p:nvSpPr>
          <p:cNvPr id="3" name="Прямоугольник 2"/>
          <p:cNvSpPr/>
          <p:nvPr/>
        </p:nvSpPr>
        <p:spPr>
          <a:xfrm>
            <a:off x="1043608" y="1412776"/>
            <a:ext cx="7344816" cy="3734356"/>
          </a:xfrm>
          <a:prstGeom prst="rect">
            <a:avLst/>
          </a:prstGeom>
        </p:spPr>
        <p:txBody>
          <a:bodyPr wrap="square">
            <a:spAutoFit/>
          </a:bodyPr>
          <a:lstStyle/>
          <a:p>
            <a:pPr algn="just">
              <a:spcAft>
                <a:spcPts val="0"/>
              </a:spcAft>
            </a:pPr>
            <a:r>
              <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Пусть x слив было у первого собеседника, а у слив у второго.</a:t>
            </a:r>
            <a:endPar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endParaRPr>
          </a:p>
          <a:p>
            <a:pPr algn="just">
              <a:spcAft>
                <a:spcPts val="0"/>
              </a:spcAft>
            </a:pPr>
            <a:r>
              <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Алгебраическое решение задачи приводит к системе уравнений. Это решение мне помог найти старший брат. </a:t>
            </a:r>
            <a:endPar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endParaRPr>
          </a:p>
          <a:p>
            <a:pPr algn="just">
              <a:spcAft>
                <a:spcPts val="0"/>
              </a:spcAft>
            </a:pPr>
            <a:r>
              <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х + 2 = у – 2,</a:t>
            </a:r>
            <a:endPar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endParaRPr>
          </a:p>
          <a:p>
            <a:pPr algn="just">
              <a:spcAft>
                <a:spcPts val="1000"/>
              </a:spcAft>
            </a:pPr>
            <a:r>
              <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2(х - 2)  = у+2.</a:t>
            </a:r>
            <a:endPar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ndParaRPr>
          </a:p>
          <a:p>
            <a:pPr algn="just">
              <a:spcAft>
                <a:spcPts val="1000"/>
              </a:spcAft>
            </a:pPr>
            <a:r>
              <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х = 10, у = 14.</a:t>
            </a:r>
            <a:endPar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ndParaRPr>
          </a:p>
          <a:p>
            <a:pPr algn="just">
              <a:spcAft>
                <a:spcPts val="1000"/>
              </a:spcAft>
            </a:pPr>
            <a:r>
              <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Исходя из решения системы уравнений,   получаем, что до передачи двух слив у одного было 10 слив, а у другого было 14 слив.</a:t>
            </a:r>
            <a:endParaRPr lang="ru-RU" sz="20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4" name="Левая фигурная скобка 3"/>
          <p:cNvSpPr/>
          <p:nvPr/>
        </p:nvSpPr>
        <p:spPr>
          <a:xfrm>
            <a:off x="827584" y="2996952"/>
            <a:ext cx="360040" cy="576064"/>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3210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340768"/>
            <a:ext cx="7416824" cy="3816429"/>
          </a:xfrm>
          <a:prstGeom prst="rect">
            <a:avLst/>
          </a:prstGeom>
          <a:noFill/>
        </p:spPr>
        <p:txBody>
          <a:bodyPr wrap="square" rtlCol="0">
            <a:spAutoFit/>
          </a:bodyPr>
          <a:lstStyle/>
          <a:p>
            <a:r>
              <a:rPr lang="ru-RU" sz="3200" b="1" i="1" dirty="0">
                <a:solidFill>
                  <a:srgbClr val="FF0000"/>
                </a:solidFill>
                <a:latin typeface="Century Gothic" panose="020B0502020202020204" pitchFamily="34" charset="0"/>
              </a:rPr>
              <a:t>Задача из “Счетной мудрости”</a:t>
            </a:r>
          </a:p>
          <a:p>
            <a:endParaRPr lang="ru-RU" sz="2400" b="1" dirty="0">
              <a:solidFill>
                <a:schemeClr val="accent6">
                  <a:lumMod val="75000"/>
                </a:schemeClr>
              </a:solidFill>
              <a:latin typeface="Century Gothic" panose="020B0502020202020204" pitchFamily="34" charset="0"/>
            </a:endParaRPr>
          </a:p>
          <a:p>
            <a:r>
              <a:rPr lang="ru-RU" sz="2400" b="1" dirty="0">
                <a:solidFill>
                  <a:schemeClr val="accent6">
                    <a:lumMod val="75000"/>
                  </a:schemeClr>
                </a:solidFill>
                <a:latin typeface="Century Gothic" panose="020B0502020202020204" pitchFamily="34" charset="0"/>
              </a:rPr>
              <a:t>Идет корабль по морю, на нем </a:t>
            </a:r>
            <a:r>
              <a:rPr lang="ru-RU" sz="2400" b="1" dirty="0" err="1">
                <a:solidFill>
                  <a:schemeClr val="accent6">
                    <a:lumMod val="75000"/>
                  </a:schemeClr>
                </a:solidFill>
                <a:latin typeface="Century Gothic" panose="020B0502020202020204" pitchFamily="34" charset="0"/>
              </a:rPr>
              <a:t>мужеска</a:t>
            </a:r>
            <a:r>
              <a:rPr lang="ru-RU" sz="2400" b="1" dirty="0">
                <a:solidFill>
                  <a:schemeClr val="accent6">
                    <a:lumMod val="75000"/>
                  </a:schemeClr>
                </a:solidFill>
                <a:latin typeface="Century Gothic" panose="020B0502020202020204" pitchFamily="34" charset="0"/>
              </a:rPr>
              <a:t> полу и </a:t>
            </a:r>
            <a:r>
              <a:rPr lang="ru-RU" sz="2400" b="1" dirty="0" err="1">
                <a:solidFill>
                  <a:schemeClr val="accent6">
                    <a:lumMod val="75000"/>
                  </a:schemeClr>
                </a:solidFill>
                <a:latin typeface="Century Gothic" panose="020B0502020202020204" pitchFamily="34" charset="0"/>
              </a:rPr>
              <a:t>женска</a:t>
            </a:r>
            <a:r>
              <a:rPr lang="ru-RU" sz="2400" b="1" dirty="0">
                <a:solidFill>
                  <a:schemeClr val="accent6">
                    <a:lumMod val="75000"/>
                  </a:schemeClr>
                </a:solidFill>
                <a:latin typeface="Century Gothic" panose="020B0502020202020204" pitchFamily="34" charset="0"/>
              </a:rPr>
              <a:t> 120 человек. Найму дали 120 гривен, </a:t>
            </a:r>
            <a:r>
              <a:rPr lang="ru-RU" sz="2400" b="1" dirty="0" err="1">
                <a:solidFill>
                  <a:schemeClr val="accent6">
                    <a:lumMod val="75000"/>
                  </a:schemeClr>
                </a:solidFill>
                <a:latin typeface="Century Gothic" panose="020B0502020202020204" pitchFamily="34" charset="0"/>
              </a:rPr>
              <a:t>мужины</a:t>
            </a:r>
            <a:r>
              <a:rPr lang="ru-RU" sz="2400" b="1" dirty="0">
                <a:solidFill>
                  <a:schemeClr val="accent6">
                    <a:lumMod val="75000"/>
                  </a:schemeClr>
                </a:solidFill>
                <a:latin typeface="Century Gothic" panose="020B0502020202020204" pitchFamily="34" charset="0"/>
              </a:rPr>
              <a:t> дали по 4 алтына, а женщины дали по 3 алтына с человека. Сколько </a:t>
            </a:r>
            <a:r>
              <a:rPr lang="ru-RU" sz="2400" b="1" dirty="0" err="1">
                <a:solidFill>
                  <a:schemeClr val="accent6">
                    <a:lumMod val="75000"/>
                  </a:schemeClr>
                </a:solidFill>
                <a:latin typeface="Century Gothic" panose="020B0502020202020204" pitchFamily="34" charset="0"/>
              </a:rPr>
              <a:t>мужеска</a:t>
            </a:r>
            <a:r>
              <a:rPr lang="ru-RU" sz="2400" b="1" dirty="0">
                <a:solidFill>
                  <a:schemeClr val="accent6">
                    <a:lumMod val="75000"/>
                  </a:schemeClr>
                </a:solidFill>
                <a:latin typeface="Century Gothic" panose="020B0502020202020204" pitchFamily="34" charset="0"/>
              </a:rPr>
              <a:t> полу было и </a:t>
            </a:r>
            <a:r>
              <a:rPr lang="ru-RU" sz="2400" b="1" dirty="0" err="1">
                <a:solidFill>
                  <a:schemeClr val="accent6">
                    <a:lumMod val="75000"/>
                  </a:schemeClr>
                </a:solidFill>
                <a:latin typeface="Century Gothic" panose="020B0502020202020204" pitchFamily="34" charset="0"/>
              </a:rPr>
              <a:t>женска</a:t>
            </a:r>
            <a:r>
              <a:rPr lang="ru-RU" sz="2400" b="1" dirty="0">
                <a:solidFill>
                  <a:schemeClr val="accent6">
                    <a:lumMod val="75000"/>
                  </a:schemeClr>
                </a:solidFill>
                <a:latin typeface="Century Gothic" panose="020B0502020202020204" pitchFamily="34" charset="0"/>
              </a:rPr>
              <a:t> порознь? (Гривна, гривенник – десять копеек, алтын равнялся трем копейкам).</a:t>
            </a:r>
          </a:p>
          <a:p>
            <a:endParaRPr lang="ru-RU" dirty="0"/>
          </a:p>
        </p:txBody>
      </p:sp>
    </p:spTree>
    <p:extLst>
      <p:ext uri="{BB962C8B-B14F-4D97-AF65-F5344CB8AC3E}">
        <p14:creationId xmlns:p14="http://schemas.microsoft.com/office/powerpoint/2010/main" val="186377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764704"/>
            <a:ext cx="7416824" cy="4955203"/>
          </a:xfrm>
          <a:prstGeom prst="rect">
            <a:avLst/>
          </a:prstGeom>
          <a:noFill/>
        </p:spPr>
        <p:txBody>
          <a:bodyPr wrap="square" rtlCol="0">
            <a:spAutoFit/>
          </a:bodyPr>
          <a:lstStyle/>
          <a:p>
            <a:r>
              <a:rPr lang="ru-RU" sz="2800" b="1" i="1" dirty="0">
                <a:solidFill>
                  <a:srgbClr val="FF0000"/>
                </a:solidFill>
                <a:latin typeface="Century Gothic" panose="020B0502020202020204" pitchFamily="34" charset="0"/>
              </a:rPr>
              <a:t>I способ.</a:t>
            </a:r>
          </a:p>
          <a:p>
            <a:r>
              <a:rPr lang="ru-RU" sz="2000" b="1" dirty="0">
                <a:solidFill>
                  <a:schemeClr val="accent6">
                    <a:lumMod val="75000"/>
                  </a:schemeClr>
                </a:solidFill>
                <a:latin typeface="Century Gothic" panose="020B0502020202020204" pitchFamily="34" charset="0"/>
              </a:rPr>
              <a:t> (1200-120*9):(12-9)=40 (мужчин)</a:t>
            </a:r>
          </a:p>
          <a:p>
            <a:r>
              <a:rPr lang="ru-RU" sz="2000" b="1" dirty="0">
                <a:solidFill>
                  <a:schemeClr val="accent6">
                    <a:lumMod val="75000"/>
                  </a:schemeClr>
                </a:solidFill>
                <a:latin typeface="Century Gothic" panose="020B0502020202020204" pitchFamily="34" charset="0"/>
              </a:rPr>
              <a:t>120-40=80 (женщин)</a:t>
            </a:r>
          </a:p>
          <a:p>
            <a:r>
              <a:rPr lang="ru-RU" sz="2000" b="1" dirty="0">
                <a:solidFill>
                  <a:schemeClr val="accent6">
                    <a:lumMod val="75000"/>
                  </a:schemeClr>
                </a:solidFill>
                <a:latin typeface="Century Gothic" panose="020B0502020202020204" pitchFamily="34" charset="0"/>
              </a:rPr>
              <a:t>Ответ: 40 мужчин, 80 женщин</a:t>
            </a:r>
            <a:r>
              <a:rPr lang="ru-RU" sz="2000" b="1" dirty="0" smtClean="0">
                <a:solidFill>
                  <a:schemeClr val="accent6">
                    <a:lumMod val="75000"/>
                  </a:schemeClr>
                </a:solidFill>
                <a:latin typeface="Century Gothic" panose="020B0502020202020204" pitchFamily="34" charset="0"/>
              </a:rPr>
              <a:t>.</a:t>
            </a:r>
          </a:p>
          <a:p>
            <a:endParaRPr lang="ru-RU" sz="3600" b="1" dirty="0">
              <a:solidFill>
                <a:srgbClr val="C00000"/>
              </a:solidFill>
              <a:latin typeface="Century Gothic" panose="020B0502020202020204" pitchFamily="34" charset="0"/>
            </a:endParaRPr>
          </a:p>
          <a:p>
            <a:pPr algn="just">
              <a:spcAft>
                <a:spcPts val="0"/>
              </a:spcAft>
            </a:pPr>
            <a:r>
              <a:rPr lang="ru-RU" sz="2800" b="1" i="1" dirty="0">
                <a:solidFill>
                  <a:srgbClr val="FF0000"/>
                </a:solidFill>
                <a:latin typeface="Century Gothic" panose="020B0502020202020204" pitchFamily="34" charset="0"/>
                <a:ea typeface="Calibri" panose="020F0502020204030204" pitchFamily="34" charset="0"/>
              </a:rPr>
              <a:t>II способ.</a:t>
            </a:r>
            <a:endParaRPr lang="ru-RU" sz="2800" b="1" i="1" dirty="0">
              <a:solidFill>
                <a:srgbClr val="FF0000"/>
              </a:solidFill>
              <a:latin typeface="Century Gothic" panose="020B0502020202020204" pitchFamily="34" charset="0"/>
              <a:ea typeface="Times New Roman" panose="02020603050405020304" pitchFamily="18" charset="0"/>
            </a:endParaRPr>
          </a:p>
          <a:p>
            <a:pPr algn="just">
              <a:spcAft>
                <a:spcPts val="0"/>
              </a:spcAft>
            </a:pPr>
            <a:r>
              <a:rPr lang="ru-RU" sz="2000" b="1" dirty="0">
                <a:solidFill>
                  <a:schemeClr val="accent6">
                    <a:lumMod val="75000"/>
                  </a:schemeClr>
                </a:solidFill>
                <a:latin typeface="Century Gothic" panose="020B0502020202020204" pitchFamily="34" charset="0"/>
                <a:ea typeface="Calibri" panose="020F0502020204030204" pitchFamily="34" charset="0"/>
              </a:rPr>
              <a:t>Пусть x мужчин, а женщин (120-х). Единица измерения –копейки.</a:t>
            </a:r>
            <a:endParaRPr lang="ru-RU" sz="2000" b="1" dirty="0">
              <a:solidFill>
                <a:schemeClr val="accent6">
                  <a:lumMod val="75000"/>
                </a:schemeClr>
              </a:solidFill>
              <a:latin typeface="Century Gothic" panose="020B0502020202020204" pitchFamily="34" charset="0"/>
              <a:ea typeface="Times New Roman" panose="02020603050405020304" pitchFamily="18" charset="0"/>
            </a:endParaRPr>
          </a:p>
          <a:p>
            <a:pPr algn="just">
              <a:spcAft>
                <a:spcPts val="0"/>
              </a:spcAft>
            </a:pPr>
            <a:r>
              <a:rPr lang="ru-RU" sz="2000" b="1" dirty="0">
                <a:solidFill>
                  <a:schemeClr val="accent6">
                    <a:lumMod val="75000"/>
                  </a:schemeClr>
                </a:solidFill>
                <a:latin typeface="Century Gothic" panose="020B0502020202020204" pitchFamily="34" charset="0"/>
                <a:ea typeface="Calibri" panose="020F0502020204030204" pitchFamily="34" charset="0"/>
              </a:rPr>
              <a:t>Алгебраическое решение задачи приводит к уравнению</a:t>
            </a:r>
            <a:endParaRPr lang="ru-RU" sz="2000" b="1" dirty="0">
              <a:solidFill>
                <a:schemeClr val="accent6">
                  <a:lumMod val="75000"/>
                </a:schemeClr>
              </a:solidFill>
              <a:latin typeface="Century Gothic" panose="020B0502020202020204" pitchFamily="34" charset="0"/>
              <a:ea typeface="Times New Roman" panose="02020603050405020304" pitchFamily="18" charset="0"/>
            </a:endParaRPr>
          </a:p>
          <a:p>
            <a:pPr algn="just">
              <a:spcAft>
                <a:spcPts val="0"/>
              </a:spcAft>
            </a:pPr>
            <a:r>
              <a:rPr lang="ru-RU" sz="2000" b="1" dirty="0">
                <a:solidFill>
                  <a:schemeClr val="accent6">
                    <a:lumMod val="75000"/>
                  </a:schemeClr>
                </a:solidFill>
                <a:latin typeface="Century Gothic" panose="020B0502020202020204" pitchFamily="34" charset="0"/>
                <a:ea typeface="Calibri" panose="020F0502020204030204" pitchFamily="34" charset="0"/>
              </a:rPr>
              <a:t>12х +(120 – х) * 9 = 1200.</a:t>
            </a:r>
            <a:endParaRPr lang="ru-RU" sz="2000" b="1" dirty="0">
              <a:solidFill>
                <a:schemeClr val="accent6">
                  <a:lumMod val="75000"/>
                </a:schemeClr>
              </a:solidFill>
              <a:latin typeface="Century Gothic" panose="020B0502020202020204" pitchFamily="34" charset="0"/>
              <a:ea typeface="Times New Roman" panose="02020603050405020304" pitchFamily="18" charset="0"/>
            </a:endParaRPr>
          </a:p>
          <a:p>
            <a:pPr algn="just">
              <a:spcAft>
                <a:spcPts val="0"/>
              </a:spcAft>
            </a:pPr>
            <a:r>
              <a:rPr lang="ru-RU" sz="2000" b="1" dirty="0">
                <a:solidFill>
                  <a:schemeClr val="accent6">
                    <a:lumMod val="75000"/>
                  </a:schemeClr>
                </a:solidFill>
                <a:latin typeface="Century Gothic" panose="020B0502020202020204" pitchFamily="34" charset="0"/>
                <a:ea typeface="Calibri" panose="020F0502020204030204" pitchFamily="34" charset="0"/>
              </a:rPr>
              <a:t>х = 40, тогда 120- 40 = 80. </a:t>
            </a:r>
            <a:endParaRPr lang="ru-RU" sz="2000" b="1" dirty="0">
              <a:solidFill>
                <a:schemeClr val="accent6">
                  <a:lumMod val="75000"/>
                </a:schemeClr>
              </a:solidFill>
              <a:latin typeface="Century Gothic" panose="020B0502020202020204" pitchFamily="34" charset="0"/>
              <a:ea typeface="Times New Roman" panose="02020603050405020304" pitchFamily="18" charset="0"/>
            </a:endParaRPr>
          </a:p>
          <a:p>
            <a:pPr algn="just">
              <a:spcAft>
                <a:spcPts val="0"/>
              </a:spcAft>
            </a:pPr>
            <a:r>
              <a:rPr lang="ru-RU" sz="2000" b="1" dirty="0" smtClean="0">
                <a:solidFill>
                  <a:schemeClr val="accent6">
                    <a:lumMod val="75000"/>
                  </a:schemeClr>
                </a:solidFill>
                <a:latin typeface="Century Gothic" panose="020B0502020202020204" pitchFamily="34" charset="0"/>
                <a:ea typeface="Times New Roman" panose="02020603050405020304" pitchFamily="18" charset="0"/>
              </a:rPr>
              <a:t>           Ответ</a:t>
            </a:r>
            <a:r>
              <a:rPr lang="ru-RU" sz="2000" b="1" dirty="0">
                <a:solidFill>
                  <a:schemeClr val="accent6">
                    <a:lumMod val="75000"/>
                  </a:schemeClr>
                </a:solidFill>
                <a:latin typeface="Century Gothic" panose="020B0502020202020204" pitchFamily="34" charset="0"/>
                <a:ea typeface="Times New Roman" panose="02020603050405020304" pitchFamily="18" charset="0"/>
              </a:rPr>
              <a:t>: 40 мужчин, 80 женщин.</a:t>
            </a:r>
          </a:p>
          <a:p>
            <a:endParaRPr lang="ru-RU" sz="2400" b="1"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2664275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764704"/>
            <a:ext cx="7416824" cy="4678204"/>
          </a:xfrm>
          <a:prstGeom prst="rect">
            <a:avLst/>
          </a:prstGeom>
          <a:noFill/>
        </p:spPr>
        <p:txBody>
          <a:bodyPr wrap="square" rtlCol="0">
            <a:spAutoFit/>
          </a:bodyPr>
          <a:lstStyle/>
          <a:p>
            <a:r>
              <a:rPr lang="ru-RU" sz="3200" b="1" i="1" dirty="0" smtClean="0">
                <a:solidFill>
                  <a:srgbClr val="FF0000"/>
                </a:solidFill>
                <a:latin typeface="Century Gothic" panose="020B0502020202020204" pitchFamily="34" charset="0"/>
              </a:rPr>
              <a:t>Задача Эйлера</a:t>
            </a:r>
            <a:endParaRPr lang="ru-RU" sz="3200" b="1" i="1" dirty="0">
              <a:solidFill>
                <a:srgbClr val="FF0000"/>
              </a:solidFill>
              <a:latin typeface="Century Gothic" panose="020B0502020202020204" pitchFamily="34" charset="0"/>
            </a:endParaRPr>
          </a:p>
          <a:p>
            <a:r>
              <a:rPr lang="ru-RU" sz="2000" b="1" i="1" dirty="0" smtClean="0">
                <a:solidFill>
                  <a:srgbClr val="FF0000"/>
                </a:solidFill>
              </a:rPr>
              <a:t>    </a:t>
            </a:r>
          </a:p>
          <a:p>
            <a:r>
              <a:rPr lang="ru-RU" sz="2000" b="1" dirty="0" smtClean="0">
                <a:solidFill>
                  <a:schemeClr val="accent6">
                    <a:lumMod val="75000"/>
                  </a:schemeClr>
                </a:solidFill>
              </a:rPr>
              <a:t>Решив </a:t>
            </a:r>
            <a:r>
              <a:rPr lang="ru-RU" sz="2000" b="1" dirty="0">
                <a:solidFill>
                  <a:schemeClr val="accent6">
                    <a:lumMod val="75000"/>
                  </a:schemeClr>
                </a:solidFill>
              </a:rPr>
              <a:t>все свои сбережения поделить поровну между всеми сыновьями, некто составил завещание. «Старший из моих сыновей должен получить 1000 рублей и восьмую часть остатка; следующий – 2000 рублей и восьмую часть нового остатка; третий сын – 3000 рублей и восьмую часть следующего остатка и т.д.» </a:t>
            </a:r>
          </a:p>
          <a:p>
            <a:r>
              <a:rPr lang="ru-RU" sz="2000" b="1" dirty="0">
                <a:solidFill>
                  <a:schemeClr val="accent6">
                    <a:lumMod val="75000"/>
                  </a:schemeClr>
                </a:solidFill>
              </a:rPr>
              <a:t> </a:t>
            </a:r>
          </a:p>
          <a:p>
            <a:r>
              <a:rPr lang="ru-RU" sz="2400" b="1" u="sng" dirty="0">
                <a:solidFill>
                  <a:schemeClr val="accent6">
                    <a:lumMod val="75000"/>
                  </a:schemeClr>
                </a:solidFill>
              </a:rPr>
              <a:t>Вопрос:</a:t>
            </a:r>
            <a:r>
              <a:rPr lang="ru-RU" sz="2400" b="1" dirty="0">
                <a:solidFill>
                  <a:schemeClr val="accent6">
                    <a:lumMod val="75000"/>
                  </a:schemeClr>
                </a:solidFill>
              </a:rPr>
              <a:t> Определите число сыновей и размер завещанного сбережения.</a:t>
            </a:r>
            <a:r>
              <a:rPr lang="ru-RU" sz="2000" dirty="0"/>
              <a:t/>
            </a:r>
            <a:br>
              <a:rPr lang="ru-RU" sz="2000" dirty="0"/>
            </a:br>
            <a:endParaRPr lang="ru-RU" sz="2000" b="1" dirty="0">
              <a:solidFill>
                <a:schemeClr val="accent6">
                  <a:lumMod val="75000"/>
                </a:schemeClr>
              </a:solidFill>
              <a:latin typeface="Century Gothic" panose="020B0502020202020204" pitchFamily="34"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41272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052736"/>
            <a:ext cx="7416824" cy="3724096"/>
          </a:xfrm>
          <a:prstGeom prst="rect">
            <a:avLst/>
          </a:prstGeom>
          <a:noFill/>
        </p:spPr>
        <p:txBody>
          <a:bodyPr wrap="square" rtlCol="0">
            <a:spAutoFit/>
          </a:bodyPr>
          <a:lstStyle/>
          <a:p>
            <a:r>
              <a:rPr lang="ru-RU" sz="2000" b="1" i="1" u="sng" dirty="0">
                <a:solidFill>
                  <a:srgbClr val="FF0000"/>
                </a:solidFill>
                <a:latin typeface="Century Gothic" panose="020B0502020202020204" pitchFamily="34" charset="0"/>
              </a:rPr>
              <a:t>Решение:</a:t>
            </a:r>
            <a:r>
              <a:rPr lang="ru-RU" sz="2000" b="1" dirty="0">
                <a:solidFill>
                  <a:schemeClr val="accent6">
                    <a:lumMod val="75000"/>
                  </a:schemeClr>
                </a:solidFill>
                <a:latin typeface="Century Gothic" panose="020B0502020202020204" pitchFamily="34" charset="0"/>
              </a:rPr>
              <a:t> так как все сыновья получили поровну, то восьмая часть каждого нового остатка была на 1000 рублей меньше восьмой части предыдущего остатка, а, значит, весь новый остаток был на 8000 рублей меньше предыдущего</a:t>
            </a:r>
            <a:r>
              <a:rPr lang="ru-RU" sz="2000" b="1" dirty="0" smtClean="0">
                <a:solidFill>
                  <a:schemeClr val="accent6">
                    <a:lumMod val="75000"/>
                  </a:schemeClr>
                </a:solidFill>
                <a:latin typeface="Century Gothic" panose="020B0502020202020204" pitchFamily="34" charset="0"/>
              </a:rPr>
              <a:t>.</a:t>
            </a:r>
          </a:p>
          <a:p>
            <a:r>
              <a:rPr lang="ru-RU" sz="2000" b="1" dirty="0">
                <a:solidFill>
                  <a:schemeClr val="accent6">
                    <a:lumMod val="75000"/>
                  </a:schemeClr>
                </a:solidFill>
                <a:latin typeface="Century Gothic" panose="020B0502020202020204" pitchFamily="34" charset="0"/>
              </a:rPr>
              <a:t> </a:t>
            </a:r>
            <a:r>
              <a:rPr lang="ru-RU" sz="2000" b="1" dirty="0" smtClean="0">
                <a:solidFill>
                  <a:schemeClr val="accent6">
                    <a:lumMod val="75000"/>
                  </a:schemeClr>
                </a:solidFill>
                <a:latin typeface="Century Gothic" panose="020B0502020202020204" pitchFamily="34" charset="0"/>
              </a:rPr>
              <a:t>  </a:t>
            </a:r>
            <a:r>
              <a:rPr lang="ru-RU" sz="2000" b="1" dirty="0">
                <a:solidFill>
                  <a:schemeClr val="accent6">
                    <a:lumMod val="75000"/>
                  </a:schemeClr>
                </a:solidFill>
                <a:latin typeface="Century Gothic" panose="020B0502020202020204" pitchFamily="34" charset="0"/>
              </a:rPr>
              <a:t>Так как по условию, все деньги были поделены полностью, то, когда младший сын получил по завещанию, кроме нескольких тысяч рублей, ещё восьмую часть остатка, этого остатка не оказалось. Но тогда предыдущий остаток 8000 рублей. </a:t>
            </a:r>
            <a:r>
              <a:rPr lang="ru-RU" dirty="0"/>
              <a:t/>
            </a:r>
            <a:br>
              <a:rPr lang="ru-RU" dirty="0"/>
            </a:br>
            <a:endParaRPr lang="ru-RU" b="1" dirty="0">
              <a:solidFill>
                <a:schemeClr val="accent6">
                  <a:lumMod val="75000"/>
                </a:schemeClr>
              </a:solidFill>
              <a:latin typeface="Century Gothic" panose="020B0502020202020204" pitchFamily="34" charset="0"/>
              <a:ea typeface="Times New Roman" panose="02020603050405020304" pitchFamily="18" charset="0"/>
            </a:endParaRPr>
          </a:p>
          <a:p>
            <a:endParaRPr lang="ru-RU" dirty="0"/>
          </a:p>
        </p:txBody>
      </p:sp>
    </p:spTree>
    <p:extLst>
      <p:ext uri="{BB962C8B-B14F-4D97-AF65-F5344CB8AC3E}">
        <p14:creationId xmlns:p14="http://schemas.microsoft.com/office/powerpoint/2010/main" val="954644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412776"/>
            <a:ext cx="7416824" cy="3477875"/>
          </a:xfrm>
          <a:prstGeom prst="rect">
            <a:avLst/>
          </a:prstGeom>
          <a:noFill/>
        </p:spPr>
        <p:txBody>
          <a:bodyPr wrap="square" rtlCol="0">
            <a:spAutoFit/>
          </a:bodyPr>
          <a:lstStyle/>
          <a:p>
            <a:r>
              <a:rPr lang="ru-RU" sz="2800" b="1" dirty="0" smtClean="0">
                <a:solidFill>
                  <a:schemeClr val="accent6">
                    <a:lumMod val="75000"/>
                  </a:schemeClr>
                </a:solidFill>
                <a:latin typeface="Century Gothic" panose="020B0502020202020204" pitchFamily="34" charset="0"/>
              </a:rPr>
              <a:t>   Из </a:t>
            </a:r>
            <a:r>
              <a:rPr lang="ru-RU" sz="2800" b="1" dirty="0">
                <a:solidFill>
                  <a:schemeClr val="accent6">
                    <a:lumMod val="75000"/>
                  </a:schemeClr>
                </a:solidFill>
                <a:latin typeface="Century Gothic" panose="020B0502020202020204" pitchFamily="34" charset="0"/>
              </a:rPr>
              <a:t>него предпоследний сын получил восьмую часть, равную 1000 рублей, а остальные 7000 рублей получил младший </a:t>
            </a:r>
            <a:r>
              <a:rPr lang="ru-RU" sz="2800" b="1" dirty="0" smtClean="0">
                <a:solidFill>
                  <a:schemeClr val="accent6">
                    <a:lumMod val="75000"/>
                  </a:schemeClr>
                </a:solidFill>
                <a:latin typeface="Century Gothic" panose="020B0502020202020204" pitchFamily="34" charset="0"/>
              </a:rPr>
              <a:t>сын, который, таким </a:t>
            </a:r>
            <a:r>
              <a:rPr lang="ru-RU" sz="2800" b="1" dirty="0">
                <a:solidFill>
                  <a:schemeClr val="accent6">
                    <a:lumMod val="75000"/>
                  </a:schemeClr>
                </a:solidFill>
                <a:latin typeface="Century Gothic" panose="020B0502020202020204" pitchFamily="34" charset="0"/>
              </a:rPr>
              <a:t>образом, был седьмым сыном: сыновей было семь, а завещанная сумма 49000 рублей.</a:t>
            </a:r>
          </a:p>
          <a:p>
            <a:endParaRPr lang="ru-RU" sz="2400" dirty="0"/>
          </a:p>
        </p:txBody>
      </p:sp>
    </p:spTree>
    <p:extLst>
      <p:ext uri="{BB962C8B-B14F-4D97-AF65-F5344CB8AC3E}">
        <p14:creationId xmlns:p14="http://schemas.microsoft.com/office/powerpoint/2010/main" val="414070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692696"/>
            <a:ext cx="7416824" cy="5416868"/>
          </a:xfrm>
          <a:prstGeom prst="rect">
            <a:avLst/>
          </a:prstGeom>
          <a:noFill/>
        </p:spPr>
        <p:txBody>
          <a:bodyPr wrap="square" rtlCol="0">
            <a:spAutoFit/>
          </a:bodyPr>
          <a:lstStyle/>
          <a:p>
            <a:r>
              <a:rPr lang="ru-RU" sz="2400" b="1" dirty="0">
                <a:solidFill>
                  <a:schemeClr val="accent6">
                    <a:lumMod val="75000"/>
                  </a:schemeClr>
                </a:solidFill>
                <a:latin typeface="Century Gothic" panose="020B0502020202020204" pitchFamily="34" charset="0"/>
              </a:rPr>
              <a:t>Эту задачу более 200 лет назад задавал своим ученикам учитель математики Иоганн </a:t>
            </a:r>
            <a:r>
              <a:rPr lang="ru-RU" sz="2400" b="1" dirty="0" err="1">
                <a:solidFill>
                  <a:schemeClr val="accent6">
                    <a:lumMod val="75000"/>
                  </a:schemeClr>
                </a:solidFill>
                <a:latin typeface="Century Gothic" panose="020B0502020202020204" pitchFamily="34" charset="0"/>
              </a:rPr>
              <a:t>Хемелинг</a:t>
            </a:r>
            <a:r>
              <a:rPr lang="ru-RU" sz="2400" b="1" dirty="0">
                <a:solidFill>
                  <a:schemeClr val="accent6">
                    <a:lumMod val="75000"/>
                  </a:schemeClr>
                </a:solidFill>
                <a:latin typeface="Century Gothic" panose="020B0502020202020204" pitchFamily="34" charset="0"/>
              </a:rPr>
              <a:t>.</a:t>
            </a:r>
          </a:p>
          <a:p>
            <a:r>
              <a:rPr lang="ru-RU" sz="2400" b="1" dirty="0">
                <a:solidFill>
                  <a:schemeClr val="accent6">
                    <a:lumMod val="75000"/>
                  </a:schemeClr>
                </a:solidFill>
                <a:latin typeface="Century Gothic" panose="020B0502020202020204" pitchFamily="34" charset="0"/>
              </a:rPr>
              <a:t> </a:t>
            </a:r>
          </a:p>
          <a:p>
            <a:r>
              <a:rPr lang="ru-RU" sz="2400" b="1" u="sng" dirty="0">
                <a:solidFill>
                  <a:schemeClr val="accent6">
                    <a:lumMod val="75000"/>
                  </a:schemeClr>
                </a:solidFill>
                <a:latin typeface="Century Gothic" panose="020B0502020202020204" pitchFamily="34" charset="0"/>
              </a:rPr>
              <a:t>Задача: </a:t>
            </a:r>
            <a:r>
              <a:rPr lang="ru-RU" sz="2400" b="1" dirty="0">
                <a:solidFill>
                  <a:schemeClr val="accent6">
                    <a:lumMod val="75000"/>
                  </a:schemeClr>
                </a:solidFill>
                <a:latin typeface="Century Gothic" panose="020B0502020202020204" pitchFamily="34" charset="0"/>
              </a:rPr>
              <a:t>От числа одну восьмую</a:t>
            </a:r>
          </a:p>
          <a:p>
            <a:r>
              <a:rPr lang="ru-RU" sz="2400" b="1" dirty="0">
                <a:solidFill>
                  <a:schemeClr val="accent6">
                    <a:lumMod val="75000"/>
                  </a:schemeClr>
                </a:solidFill>
                <a:latin typeface="Century Gothic" panose="020B0502020202020204" pitchFamily="34" charset="0"/>
              </a:rPr>
              <a:t>    Взяв, прибавь ты к ней любую</a:t>
            </a:r>
          </a:p>
          <a:p>
            <a:r>
              <a:rPr lang="ru-RU" sz="2400" b="1" dirty="0">
                <a:solidFill>
                  <a:schemeClr val="accent6">
                    <a:lumMod val="75000"/>
                  </a:schemeClr>
                </a:solidFill>
                <a:latin typeface="Century Gothic" panose="020B0502020202020204" pitchFamily="34" charset="0"/>
              </a:rPr>
              <a:t>    Половину от трехсот,</a:t>
            </a:r>
          </a:p>
          <a:p>
            <a:r>
              <a:rPr lang="ru-RU" sz="2400" b="1" dirty="0">
                <a:solidFill>
                  <a:schemeClr val="accent6">
                    <a:lumMod val="75000"/>
                  </a:schemeClr>
                </a:solidFill>
                <a:latin typeface="Century Gothic" panose="020B0502020202020204" pitchFamily="34" charset="0"/>
              </a:rPr>
              <a:t>    И восьмушка превзойдёт</a:t>
            </a:r>
          </a:p>
          <a:p>
            <a:r>
              <a:rPr lang="ru-RU" sz="2400" b="1" dirty="0">
                <a:solidFill>
                  <a:schemeClr val="accent6">
                    <a:lumMod val="75000"/>
                  </a:schemeClr>
                </a:solidFill>
                <a:latin typeface="Century Gothic" panose="020B0502020202020204" pitchFamily="34" charset="0"/>
              </a:rPr>
              <a:t>    Не чуть-чуть – на пятьдесят</a:t>
            </a:r>
          </a:p>
          <a:p>
            <a:r>
              <a:rPr lang="ru-RU" sz="2400" b="1" dirty="0">
                <a:solidFill>
                  <a:schemeClr val="accent6">
                    <a:lumMod val="75000"/>
                  </a:schemeClr>
                </a:solidFill>
                <a:latin typeface="Century Gothic" panose="020B0502020202020204" pitchFamily="34" charset="0"/>
              </a:rPr>
              <a:t>    Три четвёртых. Буду рад,</a:t>
            </a:r>
          </a:p>
          <a:p>
            <a:r>
              <a:rPr lang="ru-RU" sz="2400" b="1" dirty="0">
                <a:solidFill>
                  <a:schemeClr val="accent6">
                    <a:lumMod val="75000"/>
                  </a:schemeClr>
                </a:solidFill>
                <a:latin typeface="Century Gothic" panose="020B0502020202020204" pitchFamily="34" charset="0"/>
              </a:rPr>
              <a:t>    Если тот, кто знает счёт,</a:t>
            </a:r>
          </a:p>
          <a:p>
            <a:r>
              <a:rPr lang="ru-RU" sz="2400" b="1" dirty="0">
                <a:solidFill>
                  <a:schemeClr val="accent6">
                    <a:lumMod val="75000"/>
                  </a:schemeClr>
                </a:solidFill>
                <a:latin typeface="Century Gothic" panose="020B0502020202020204" pitchFamily="34" charset="0"/>
              </a:rPr>
              <a:t>    Мне число то назовёт.</a:t>
            </a:r>
          </a:p>
          <a:p>
            <a:r>
              <a:rPr lang="ru-RU" sz="2000" b="1" dirty="0"/>
              <a:t/>
            </a:r>
            <a:br>
              <a:rPr lang="ru-RU" sz="2000" b="1" dirty="0"/>
            </a:br>
            <a:endParaRPr lang="ru-RU" sz="2000" b="1" dirty="0">
              <a:solidFill>
                <a:schemeClr val="accent6">
                  <a:lumMod val="75000"/>
                </a:schemeClr>
              </a:solidFill>
              <a:latin typeface="Century Gothic" panose="020B0502020202020204" pitchFamily="34" charset="0"/>
              <a:ea typeface="Times New Roman" panose="02020603050405020304" pitchFamily="18" charset="0"/>
            </a:endParaRPr>
          </a:p>
          <a:p>
            <a:endParaRPr lang="ru-RU" b="1" dirty="0"/>
          </a:p>
        </p:txBody>
      </p:sp>
    </p:spTree>
    <p:extLst>
      <p:ext uri="{BB962C8B-B14F-4D97-AF65-F5344CB8AC3E}">
        <p14:creationId xmlns:p14="http://schemas.microsoft.com/office/powerpoint/2010/main" val="2232487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2924944"/>
            <a:ext cx="7416824" cy="923330"/>
          </a:xfrm>
          <a:prstGeom prst="rect">
            <a:avLst/>
          </a:prstGeom>
          <a:noFill/>
        </p:spPr>
        <p:txBody>
          <a:bodyPr wrap="square" rtlCol="0">
            <a:spAutoFit/>
          </a:bodyPr>
          <a:lstStyle/>
          <a:p>
            <a:r>
              <a:rPr lang="ru-RU" dirty="0"/>
              <a:t/>
            </a:r>
            <a:br>
              <a:rPr lang="ru-RU" dirty="0"/>
            </a:br>
            <a:endParaRPr lang="ru-RU" b="1" dirty="0">
              <a:solidFill>
                <a:schemeClr val="accent6">
                  <a:lumMod val="75000"/>
                </a:schemeClr>
              </a:solidFill>
              <a:latin typeface="Century Gothic" panose="020B0502020202020204" pitchFamily="34" charset="0"/>
              <a:ea typeface="Times New Roman" panose="02020603050405020304" pitchFamily="18" charset="0"/>
            </a:endParaRPr>
          </a:p>
          <a:p>
            <a:endParaRPr lang="ru-RU" dirty="0"/>
          </a:p>
        </p:txBody>
      </p:sp>
      <p:pic>
        <p:nvPicPr>
          <p:cNvPr id="2061" name="Рисунок 9" descr="Описание: 383687_html_m5deaba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208" y="2329408"/>
            <a:ext cx="12858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Рисунок 8" descr="Описание: 383687_html_meae33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08" y="2862808"/>
            <a:ext cx="12858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Рисунок 7" descr="Описание: 383687_html_m7b6d28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208" y="3224758"/>
            <a:ext cx="6572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Рисунок 6" descr="Описание: 383687_html_287d3d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208" y="3586708"/>
            <a:ext cx="533400" cy="171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p:cNvSpPr>
            <a:spLocks noChangeArrowheads="1"/>
          </p:cNvSpPr>
          <p:nvPr/>
        </p:nvSpPr>
        <p:spPr bwMode="auto">
          <a:xfrm>
            <a:off x="1872208" y="1700700"/>
            <a:ext cx="548900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Решение:</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тот, кто знает счёт, составит уравнение</a:t>
            </a:r>
            <a:endParaRPr kumimoji="0" lang="ru-RU" altLang="ru-RU"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5"/>
          <p:cNvSpPr>
            <a:spLocks noChangeArrowheads="1"/>
          </p:cNvSpPr>
          <p:nvPr/>
        </p:nvSpPr>
        <p:spPr bwMode="auto">
          <a:xfrm>
            <a:off x="1872208" y="28628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Rectangle 16"/>
          <p:cNvSpPr>
            <a:spLocks noChangeArrowheads="1"/>
          </p:cNvSpPr>
          <p:nvPr/>
        </p:nvSpPr>
        <p:spPr bwMode="auto">
          <a:xfrm>
            <a:off x="1872208" y="32247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1" name="Rectangle 17"/>
          <p:cNvSpPr>
            <a:spLocks noChangeArrowheads="1"/>
          </p:cNvSpPr>
          <p:nvPr/>
        </p:nvSpPr>
        <p:spPr bwMode="auto">
          <a:xfrm>
            <a:off x="1872208" y="35867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2" name="Rectangle 18"/>
          <p:cNvSpPr>
            <a:spLocks noChangeArrowheads="1"/>
          </p:cNvSpPr>
          <p:nvPr/>
        </p:nvSpPr>
        <p:spPr bwMode="auto">
          <a:xfrm>
            <a:off x="1730070" y="3663963"/>
            <a:ext cx="135107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Ответ. 160</a:t>
            </a:r>
            <a:r>
              <a:rPr kumimoji="0" lang="ru-RU" altLang="ru-RU"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13" name="Рисунок 12"/>
          <p:cNvPicPr>
            <a:picLocks noChangeAspect="1"/>
          </p:cNvPicPr>
          <p:nvPr/>
        </p:nvPicPr>
        <p:blipFill rotWithShape="1">
          <a:blip r:embed="rId6"/>
          <a:srcRect l="6032" t="32500" r="33594" b="28125"/>
          <a:stretch/>
        </p:blipFill>
        <p:spPr>
          <a:xfrm>
            <a:off x="1403648" y="1556792"/>
            <a:ext cx="6624736" cy="3240360"/>
          </a:xfrm>
          <a:prstGeom prst="rect">
            <a:avLst/>
          </a:prstGeom>
        </p:spPr>
      </p:pic>
    </p:spTree>
    <p:extLst>
      <p:ext uri="{BB962C8B-B14F-4D97-AF65-F5344CB8AC3E}">
        <p14:creationId xmlns:p14="http://schemas.microsoft.com/office/powerpoint/2010/main" val="2499862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81800" cy="4518160"/>
          </a:xfrm>
          <a:prstGeom prst="rect">
            <a:avLst/>
          </a:prstGeom>
        </p:spPr>
        <p:txBody>
          <a:bodyPr wrap="square">
            <a:spAutoFit/>
          </a:bodyPr>
          <a:lstStyle/>
          <a:p>
            <a:pPr lvl="0" eaLnBrk="0" hangingPunct="0">
              <a:spcBef>
                <a:spcPct val="20000"/>
              </a:spcBef>
              <a:defRPr/>
            </a:pPr>
            <a:endParaRPr lang="ru-RU" sz="3000" kern="0" dirty="0" smtClean="0">
              <a:solidFill>
                <a:srgbClr val="000066"/>
              </a:solidFill>
              <a:effectLst>
                <a:outerShdw blurRad="38100" dist="38100" dir="2700000" algn="tl">
                  <a:srgbClr val="000000"/>
                </a:outerShdw>
              </a:effectLst>
              <a:latin typeface="Century Gothic" pitchFamily="34" charset="0"/>
              <a:cs typeface="Times New Roman" pitchFamily="18" charset="0"/>
            </a:endParaRPr>
          </a:p>
          <a:p>
            <a:pPr lvl="0" eaLnBrk="0" hangingPunct="0">
              <a:spcBef>
                <a:spcPct val="20000"/>
              </a:spcBef>
              <a:defRPr/>
            </a:pPr>
            <a:r>
              <a:rPr lang="ru-RU" sz="2800" kern="0" dirty="0" smtClean="0">
                <a:solidFill>
                  <a:srgbClr val="000066"/>
                </a:solidFill>
                <a:effectLst>
                  <a:outerShdw blurRad="38100" dist="38100" dir="2700000" algn="tl">
                    <a:srgbClr val="000000"/>
                  </a:outerShdw>
                </a:effectLst>
                <a:latin typeface="Century Gothic" pitchFamily="34" charset="0"/>
                <a:cs typeface="Times New Roman" pitchFamily="18" charset="0"/>
              </a:rPr>
              <a:t>   Была </a:t>
            </a:r>
            <a:r>
              <a:rPr lang="ru-RU" sz="2800" kern="0" dirty="0">
                <a:solidFill>
                  <a:srgbClr val="000066"/>
                </a:solidFill>
                <a:effectLst>
                  <a:outerShdw blurRad="38100" dist="38100" dir="2700000" algn="tl">
                    <a:srgbClr val="000000"/>
                  </a:outerShdw>
                </a:effectLst>
                <a:latin typeface="Century Gothic" pitchFamily="34" charset="0"/>
                <a:cs typeface="Times New Roman" pitchFamily="18" charset="0"/>
              </a:rPr>
              <a:t>проведена анкета по выявлению сохранения интереса к старинным задачам Древней Руси. </a:t>
            </a:r>
            <a:r>
              <a:rPr lang="ru-RU" sz="2800" kern="0" dirty="0" smtClean="0">
                <a:solidFill>
                  <a:srgbClr val="000066"/>
                </a:solidFill>
                <a:effectLst>
                  <a:outerShdw blurRad="38100" dist="38100" dir="2700000" algn="tl">
                    <a:srgbClr val="000000"/>
                  </a:outerShdw>
                </a:effectLst>
                <a:latin typeface="Century Gothic" pitchFamily="34" charset="0"/>
                <a:cs typeface="Times New Roman" pitchFamily="18" charset="0"/>
              </a:rPr>
              <a:t>                 Было </a:t>
            </a:r>
            <a:r>
              <a:rPr lang="ru-RU" sz="2800" kern="0" dirty="0">
                <a:solidFill>
                  <a:srgbClr val="000066"/>
                </a:solidFill>
                <a:effectLst>
                  <a:outerShdw blurRad="38100" dist="38100" dir="2700000" algn="tl">
                    <a:srgbClr val="000000"/>
                  </a:outerShdw>
                </a:effectLst>
                <a:latin typeface="Century Gothic" pitchFamily="34" charset="0"/>
                <a:cs typeface="Times New Roman" pitchFamily="18" charset="0"/>
              </a:rPr>
              <a:t>опрошено 56 человек, среди них 25 учащихся </a:t>
            </a:r>
            <a:r>
              <a:rPr lang="ru-RU" sz="2800" kern="0" dirty="0" smtClean="0">
                <a:solidFill>
                  <a:srgbClr val="000066"/>
                </a:solidFill>
                <a:effectLst>
                  <a:outerShdw blurRad="38100" dist="38100" dir="2700000" algn="tl">
                    <a:srgbClr val="000000"/>
                  </a:outerShdw>
                </a:effectLst>
                <a:latin typeface="Century Gothic" pitchFamily="34" charset="0"/>
                <a:cs typeface="Times New Roman" pitchFamily="18" charset="0"/>
              </a:rPr>
              <a:t>МБОУ «Школа №71» </a:t>
            </a:r>
            <a:r>
              <a:rPr lang="ru-RU" sz="2800" kern="0" dirty="0">
                <a:solidFill>
                  <a:srgbClr val="000066"/>
                </a:solidFill>
                <a:effectLst>
                  <a:outerShdw blurRad="38100" dist="38100" dir="2700000" algn="tl">
                    <a:srgbClr val="000000"/>
                  </a:outerShdw>
                </a:effectLst>
                <a:latin typeface="Century Gothic" pitchFamily="34" charset="0"/>
                <a:cs typeface="Times New Roman" pitchFamily="18" charset="0"/>
              </a:rPr>
              <a:t>, 20 человек – старше 40 лет и 16 человек в возрасте от 18 до 40 лет. Каждому из них было задано 3 вопроса. </a:t>
            </a:r>
          </a:p>
        </p:txBody>
      </p:sp>
    </p:spTree>
    <p:extLst>
      <p:ext uri="{BB962C8B-B14F-4D97-AF65-F5344CB8AC3E}">
        <p14:creationId xmlns:p14="http://schemas.microsoft.com/office/powerpoint/2010/main" val="4022668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0" y="2397949"/>
            <a:ext cx="7315200"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3200" kern="0" dirty="0">
              <a:solidFill>
                <a:srgbClr val="000066"/>
              </a:solidFill>
              <a:effectLst>
                <a:outerShdw blurRad="38100" dist="38100" dir="2700000" algn="tl">
                  <a:srgbClr val="000000"/>
                </a:outerShdw>
              </a:effectLst>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rPr>
              <a:t>Знакомы ли вы со старинными задачами    Древней Руси? </a:t>
            </a:r>
            <a:endParaRPr kumimoji="0" lang="ru-RU" sz="1800" b="0" i="0" u="none" strike="noStrike" kern="0" cap="none" spc="0" normalizeH="0" baseline="0" noProof="0" dirty="0">
              <a:ln>
                <a:noFill/>
              </a:ln>
              <a:solidFill>
                <a:srgbClr val="000000"/>
              </a:solidFill>
              <a:effectLst/>
              <a:uLnTx/>
              <a:uFillTx/>
              <a:cs typeface="+mn-cs"/>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84312" y="685800"/>
            <a:ext cx="6480175" cy="2989421"/>
          </a:xfrm>
          <a:prstGeom prst="rect">
            <a:avLst/>
          </a:prstGeom>
          <a:noFill/>
        </p:spPr>
      </p:pic>
    </p:spTree>
    <p:extLst>
      <p:ext uri="{BB962C8B-B14F-4D97-AF65-F5344CB8AC3E}">
        <p14:creationId xmlns:p14="http://schemas.microsoft.com/office/powerpoint/2010/main" val="4278307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93069" y="3136613"/>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5" name="Прямоугольник 4"/>
          <p:cNvSpPr/>
          <p:nvPr/>
        </p:nvSpPr>
        <p:spPr>
          <a:xfrm>
            <a:off x="838200" y="1413064"/>
            <a:ext cx="7391400" cy="3243965"/>
          </a:xfrm>
          <a:prstGeom prst="rect">
            <a:avLst/>
          </a:prstGeom>
        </p:spPr>
        <p:txBody>
          <a:bodyPr wrap="square">
            <a:spAutoFit/>
          </a:bodyPr>
          <a:lstStyle/>
          <a:p>
            <a:pPr lvl="0" algn="just" eaLnBrk="0" hangingPunct="0">
              <a:spcBef>
                <a:spcPct val="20000"/>
              </a:spcBef>
            </a:pPr>
            <a:r>
              <a:rPr lang="ru-RU" sz="3200" b="1" i="1" kern="0" dirty="0" smtClean="0">
                <a:solidFill>
                  <a:srgbClr val="FF0000"/>
                </a:solidFill>
                <a:latin typeface="Verdana" pitchFamily="34" charset="0"/>
                <a:ea typeface="Verdana" pitchFamily="34" charset="0"/>
                <a:cs typeface="Verdana" pitchFamily="34" charset="0"/>
              </a:rPr>
              <a:t>АКТУАЛЬНОСТЬ</a:t>
            </a:r>
          </a:p>
          <a:p>
            <a:pPr lvl="0" algn="just" eaLnBrk="0" hangingPunct="0">
              <a:spcBef>
                <a:spcPct val="20000"/>
              </a:spcBef>
            </a:pPr>
            <a:r>
              <a:rPr lang="ru-RU" sz="3200" b="1" i="1" kern="0" dirty="0" smtClean="0">
                <a:solidFill>
                  <a:srgbClr val="000066"/>
                </a:solidFill>
                <a:latin typeface="Verdana" pitchFamily="34" charset="0"/>
                <a:ea typeface="Verdana" pitchFamily="34" charset="0"/>
                <a:cs typeface="Verdana" pitchFamily="34" charset="0"/>
              </a:rPr>
              <a:t>Знание </a:t>
            </a:r>
            <a:r>
              <a:rPr lang="ru-RU" sz="3200" b="1" i="1" kern="0" dirty="0">
                <a:solidFill>
                  <a:srgbClr val="000066"/>
                </a:solidFill>
                <a:latin typeface="Verdana" pitchFamily="34" charset="0"/>
                <a:ea typeface="Verdana" pitchFamily="34" charset="0"/>
                <a:cs typeface="Verdana" pitchFamily="34" charset="0"/>
              </a:rPr>
              <a:t>истории предмета помогает лучше его познать и </a:t>
            </a:r>
            <a:r>
              <a:rPr lang="ru-RU" sz="3200" b="1" i="1" kern="0" dirty="0" smtClean="0">
                <a:solidFill>
                  <a:srgbClr val="000066"/>
                </a:solidFill>
                <a:latin typeface="Verdana" pitchFamily="34" charset="0"/>
                <a:ea typeface="Verdana" pitchFamily="34" charset="0"/>
                <a:cs typeface="Verdana" pitchFamily="34" charset="0"/>
              </a:rPr>
              <a:t>изучить.</a:t>
            </a:r>
          </a:p>
          <a:p>
            <a:pPr lvl="0" algn="just" eaLnBrk="0" hangingPunct="0">
              <a:spcBef>
                <a:spcPct val="20000"/>
              </a:spcBef>
            </a:pPr>
            <a:r>
              <a:rPr lang="ru-RU" sz="3200" b="1" i="1" kern="0" dirty="0" smtClean="0">
                <a:solidFill>
                  <a:srgbClr val="000066"/>
                </a:solidFill>
                <a:latin typeface="Verdana" pitchFamily="34" charset="0"/>
                <a:ea typeface="Verdana" pitchFamily="34" charset="0"/>
                <a:cs typeface="Verdana" pitchFamily="34" charset="0"/>
              </a:rPr>
              <a:t>Каждый человек </a:t>
            </a:r>
            <a:r>
              <a:rPr lang="ru-RU" sz="3200" b="1" i="1" kern="0" dirty="0">
                <a:solidFill>
                  <a:srgbClr val="000066"/>
                </a:solidFill>
                <a:latin typeface="Verdana" pitchFamily="34" charset="0"/>
                <a:ea typeface="Verdana" pitchFamily="34" charset="0"/>
                <a:cs typeface="Verdana" pitchFamily="34" charset="0"/>
              </a:rPr>
              <a:t>обязан знать историю.</a:t>
            </a:r>
            <a:endParaRPr lang="ru-RU" sz="2800" b="1" i="1" kern="0" dirty="0">
              <a:solidFill>
                <a:srgbClr val="0000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0239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006" y="553115"/>
            <a:ext cx="7011988"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14400" y="2151728"/>
            <a:ext cx="7315200"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3200" kern="0" dirty="0">
              <a:solidFill>
                <a:srgbClr val="000066"/>
              </a:solidFill>
              <a:effectLst>
                <a:outerShdw blurRad="38100" dist="38100" dir="2700000" algn="tl">
                  <a:srgbClr val="000000"/>
                </a:outerShdw>
              </a:effectLst>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rPr>
              <a:t>	Можете ли вспомнить 	интересные математические 	задачи древности? </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80650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2505671"/>
            <a:ext cx="7010400" cy="28315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3200" kern="0" dirty="0">
              <a:solidFill>
                <a:srgbClr val="000066"/>
              </a:solidFill>
              <a:effectLst>
                <a:outerShdw blurRad="38100" dist="38100" dir="2700000" algn="tl">
                  <a:srgbClr val="000000"/>
                </a:outerShdw>
              </a:effectLst>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rPr>
              <a:t>Как вы считаете, должны люди знать старинные задачи?</a:t>
            </a:r>
            <a:br>
              <a:rPr kumimoji="0" lang="ru-RU" sz="3200" b="0"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Verdana" pitchFamily="34" charset="0"/>
                <a:ea typeface="Verdana" pitchFamily="34" charset="0"/>
                <a:cs typeface="Verdana" pitchFamily="34" charset="0"/>
              </a:rPr>
            </a:b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199" y="741959"/>
            <a:ext cx="6891227" cy="3179484"/>
          </a:xfrm>
          <a:prstGeom prst="rect">
            <a:avLst/>
          </a:prstGeom>
          <a:noFill/>
        </p:spPr>
      </p:pic>
    </p:spTree>
    <p:extLst>
      <p:ext uri="{BB962C8B-B14F-4D97-AF65-F5344CB8AC3E}">
        <p14:creationId xmlns:p14="http://schemas.microsoft.com/office/powerpoint/2010/main" val="2959604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548680"/>
            <a:ext cx="7086600" cy="4130361"/>
          </a:xfrm>
          <a:prstGeom prst="rect">
            <a:avLst/>
          </a:prstGeom>
        </p:spPr>
        <p:txBody>
          <a:bodyPr wrap="square">
            <a:spAutoFit/>
          </a:bodyPr>
          <a:lstStyle/>
          <a:p>
            <a:pPr marL="342900" lvl="0" algn="just" eaLnBrk="0" hangingPunct="0">
              <a:spcBef>
                <a:spcPct val="20000"/>
              </a:spcBef>
              <a:defRPr/>
            </a:pPr>
            <a:endParaRPr lang="ru-RU" sz="3200" kern="0" dirty="0" smtClean="0">
              <a:solidFill>
                <a:srgbClr val="000066"/>
              </a:solidFill>
              <a:effectLst>
                <a:outerShdw blurRad="38100" dist="38100" dir="2700000" algn="tl">
                  <a:srgbClr val="000000"/>
                </a:outerShdw>
              </a:effectLst>
              <a:latin typeface="Century Gothic" pitchFamily="34" charset="0"/>
              <a:cs typeface="Times New Roman" pitchFamily="18" charset="0"/>
            </a:endParaRPr>
          </a:p>
          <a:p>
            <a:pPr marL="342900" lvl="0" algn="ctr" eaLnBrk="0" hangingPunct="0">
              <a:spcBef>
                <a:spcPct val="20000"/>
              </a:spcBef>
              <a:defRPr/>
            </a:pPr>
            <a:r>
              <a:rPr lang="ru-RU" sz="3200" kern="0" dirty="0" smtClean="0">
                <a:solidFill>
                  <a:srgbClr val="000066"/>
                </a:solidFill>
                <a:effectLst>
                  <a:outerShdw blurRad="38100" dist="38100" dir="2700000" algn="tl">
                    <a:srgbClr val="000000"/>
                  </a:outerShdw>
                </a:effectLst>
                <a:latin typeface="Century Gothic" pitchFamily="34" charset="0"/>
                <a:cs typeface="Times New Roman" pitchFamily="18" charset="0"/>
              </a:rPr>
              <a:t>Наша </a:t>
            </a:r>
            <a:r>
              <a:rPr lang="ru-RU" sz="3200" kern="0" dirty="0">
                <a:solidFill>
                  <a:srgbClr val="000066"/>
                </a:solidFill>
                <a:effectLst>
                  <a:outerShdw blurRad="38100" dist="38100" dir="2700000" algn="tl">
                    <a:srgbClr val="000000"/>
                  </a:outerShdw>
                </a:effectLst>
                <a:latin typeface="Century Gothic" pitchFamily="34" charset="0"/>
                <a:cs typeface="Times New Roman" pitchFamily="18" charset="0"/>
              </a:rPr>
              <a:t>гипотеза подтвердилась. </a:t>
            </a:r>
            <a:r>
              <a:rPr lang="ru-RU" sz="3200" kern="0">
                <a:solidFill>
                  <a:srgbClr val="000066"/>
                </a:solidFill>
                <a:effectLst>
                  <a:outerShdw blurRad="38100" dist="38100" dir="2700000" algn="tl">
                    <a:srgbClr val="000000"/>
                  </a:outerShdw>
                </a:effectLst>
                <a:latin typeface="Century Gothic" pitchFamily="34" charset="0"/>
                <a:cs typeface="Times New Roman" pitchFamily="18" charset="0"/>
              </a:rPr>
              <a:t>Знание </a:t>
            </a:r>
            <a:r>
              <a:rPr lang="ru-RU" sz="3200" kern="0" smtClean="0">
                <a:solidFill>
                  <a:srgbClr val="000066"/>
                </a:solidFill>
                <a:effectLst>
                  <a:outerShdw blurRad="38100" dist="38100" dir="2700000" algn="tl">
                    <a:srgbClr val="000000"/>
                  </a:outerShdw>
                </a:effectLst>
                <a:latin typeface="Century Gothic" pitchFamily="34" charset="0"/>
                <a:cs typeface="Times New Roman" pitchFamily="18" charset="0"/>
              </a:rPr>
              <a:t>истории, </a:t>
            </a:r>
            <a:r>
              <a:rPr lang="ru-RU" sz="3200" kern="0" dirty="0">
                <a:solidFill>
                  <a:srgbClr val="000066"/>
                </a:solidFill>
                <a:effectLst>
                  <a:outerShdw blurRad="38100" dist="38100" dir="2700000" algn="tl">
                    <a:srgbClr val="000000"/>
                  </a:outerShdw>
                </a:effectLst>
                <a:latin typeface="Century Gothic" pitchFamily="34" charset="0"/>
                <a:cs typeface="Times New Roman" pitchFamily="18" charset="0"/>
              </a:rPr>
              <a:t>развития науки </a:t>
            </a:r>
            <a:r>
              <a:rPr lang="ru-RU" sz="3200" kern="0" dirty="0" smtClean="0">
                <a:solidFill>
                  <a:srgbClr val="000066"/>
                </a:solidFill>
                <a:effectLst>
                  <a:outerShdw blurRad="38100" dist="38100" dir="2700000" algn="tl">
                    <a:srgbClr val="000000"/>
                  </a:outerShdw>
                </a:effectLst>
                <a:latin typeface="Century Gothic" pitchFamily="34" charset="0"/>
                <a:cs typeface="Times New Roman" pitchFamily="18" charset="0"/>
              </a:rPr>
              <a:t>математики и постижение способов решения </a:t>
            </a:r>
            <a:r>
              <a:rPr lang="ru-RU" sz="3200" kern="0">
                <a:solidFill>
                  <a:srgbClr val="000066"/>
                </a:solidFill>
                <a:effectLst>
                  <a:outerShdw blurRad="38100" dist="38100" dir="2700000" algn="tl">
                    <a:srgbClr val="000000"/>
                  </a:outerShdw>
                </a:effectLst>
                <a:latin typeface="Century Gothic" pitchFamily="34" charset="0"/>
                <a:cs typeface="Times New Roman" pitchFamily="18" charset="0"/>
              </a:rPr>
              <a:t>исторических </a:t>
            </a:r>
            <a:r>
              <a:rPr lang="ru-RU" sz="3200" kern="0" smtClean="0">
                <a:solidFill>
                  <a:srgbClr val="000066"/>
                </a:solidFill>
                <a:effectLst>
                  <a:outerShdw blurRad="38100" dist="38100" dir="2700000" algn="tl">
                    <a:srgbClr val="000000"/>
                  </a:outerShdw>
                </a:effectLst>
                <a:latin typeface="Century Gothic" pitchFamily="34" charset="0"/>
                <a:cs typeface="Times New Roman" pitchFamily="18" charset="0"/>
              </a:rPr>
              <a:t>задач, помогает </a:t>
            </a:r>
            <a:r>
              <a:rPr lang="ru-RU" sz="3200" kern="0" dirty="0">
                <a:solidFill>
                  <a:srgbClr val="000066"/>
                </a:solidFill>
                <a:effectLst>
                  <a:outerShdw blurRad="38100" dist="38100" dir="2700000" algn="tl">
                    <a:srgbClr val="000000"/>
                  </a:outerShdw>
                </a:effectLst>
                <a:latin typeface="Century Gothic" pitchFamily="34" charset="0"/>
                <a:cs typeface="Times New Roman" pitchFamily="18" charset="0"/>
              </a:rPr>
              <a:t>изучению данной увлекательной науки.   </a:t>
            </a:r>
            <a:endParaRPr lang="ru-RU" sz="2800" kern="0" dirty="0">
              <a:solidFill>
                <a:srgbClr val="000066"/>
              </a:solidFill>
              <a:effectLst>
                <a:outerShdw blurRad="38100" dist="38100" dir="2700000" algn="tl">
                  <a:srgbClr val="000000"/>
                </a:outerShdw>
              </a:effectLst>
              <a:latin typeface="Century Gothic" pitchFamily="34" charset="0"/>
              <a:cs typeface="Times New Roman" pitchFamily="18" charset="0"/>
            </a:endParaRPr>
          </a:p>
        </p:txBody>
      </p:sp>
    </p:spTree>
    <p:extLst>
      <p:ext uri="{BB962C8B-B14F-4D97-AF65-F5344CB8AC3E}">
        <p14:creationId xmlns:p14="http://schemas.microsoft.com/office/powerpoint/2010/main" val="3260594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752900" y="548680"/>
            <a:ext cx="1905000" cy="523875"/>
          </a:xfrm>
          <a:prstGeom prst="rect">
            <a:avLst/>
          </a:prstGeom>
          <a:noFill/>
          <a:ln w="9525">
            <a:noFill/>
            <a:miter lim="800000"/>
            <a:headEnd/>
            <a:tailEnd/>
          </a:ln>
        </p:spPr>
        <p:txBody>
          <a:bodyPr>
            <a:spAutoFit/>
          </a:bodyPr>
          <a:lstStyle/>
          <a:p>
            <a:r>
              <a:rPr lang="ru-RU" sz="2800" b="1" i="1" dirty="0">
                <a:solidFill>
                  <a:srgbClr val="FF0000"/>
                </a:solidFill>
              </a:rPr>
              <a:t>Вывод:</a:t>
            </a:r>
          </a:p>
        </p:txBody>
      </p:sp>
      <p:sp>
        <p:nvSpPr>
          <p:cNvPr id="47107" name="Rectangle 3"/>
          <p:cNvSpPr>
            <a:spLocks noChangeArrowheads="1"/>
          </p:cNvSpPr>
          <p:nvPr/>
        </p:nvSpPr>
        <p:spPr bwMode="auto">
          <a:xfrm>
            <a:off x="971600" y="548680"/>
            <a:ext cx="7467600" cy="5016758"/>
          </a:xfrm>
          <a:prstGeom prst="rect">
            <a:avLst/>
          </a:prstGeom>
          <a:noFill/>
          <a:ln w="9525">
            <a:noFill/>
            <a:miter lim="800000"/>
            <a:headEnd/>
            <a:tailEnd/>
          </a:ln>
        </p:spPr>
        <p:txBody>
          <a:bodyPr anchor="ctr">
            <a:spAutoFit/>
          </a:bodyPr>
          <a:lstStyle/>
          <a:p>
            <a:pPr indent="449580" algn="just">
              <a:lnSpc>
                <a:spcPct val="150000"/>
              </a:lnSpc>
              <a:spcAft>
                <a:spcPts val="0"/>
              </a:spcAft>
            </a:pPr>
            <a:endParaRPr lang="ru-RU" sz="2000" i="1" dirty="0" smtClean="0">
              <a:latin typeface="Calibri" pitchFamily="34" charset="0"/>
              <a:cs typeface="Times New Roman" pitchFamily="18" charset="0"/>
            </a:endParaRPr>
          </a:p>
          <a:p>
            <a:pPr indent="449580" algn="just">
              <a:lnSpc>
                <a:spcPct val="150000"/>
              </a:lnSpc>
              <a:spcAft>
                <a:spcPts val="0"/>
              </a:spcAft>
            </a:pPr>
            <a:r>
              <a:rPr lang="ru-RU" sz="2000" dirty="0" smtClean="0">
                <a:effectLst>
                  <a:outerShdw blurRad="38100" dist="38100" dir="2700000" algn="tl">
                    <a:srgbClr val="000000">
                      <a:alpha val="43137"/>
                    </a:srgbClr>
                  </a:outerShdw>
                </a:effectLst>
                <a:latin typeface="Calibri" pitchFamily="34" charset="0"/>
                <a:cs typeface="Times New Roman" pitchFamily="18" charset="0"/>
              </a:rPr>
              <a:t>Проведенная нами работа </a:t>
            </a:r>
            <a:r>
              <a:rPr lang="ru-RU" sz="2000" dirty="0">
                <a:effectLst>
                  <a:outerShdw blurRad="38100" dist="38100" dir="2700000" algn="tl">
                    <a:srgbClr val="000000">
                      <a:alpha val="43137"/>
                    </a:srgbClr>
                  </a:outerShdw>
                </a:effectLst>
                <a:latin typeface="Calibri" pitchFamily="34" charset="0"/>
                <a:cs typeface="Times New Roman" pitchFamily="18" charset="0"/>
              </a:rPr>
              <a:t>была интересна. </a:t>
            </a:r>
            <a:endParaRPr lang="ru-RU" sz="2000" dirty="0" smtClean="0">
              <a:effectLst>
                <a:outerShdw blurRad="38100" dist="38100" dir="2700000" algn="tl">
                  <a:srgbClr val="000000">
                    <a:alpha val="43137"/>
                  </a:srgbClr>
                </a:outerShdw>
              </a:effectLst>
              <a:latin typeface="Calibri" pitchFamily="34" charset="0"/>
              <a:cs typeface="Times New Roman" pitchFamily="18" charset="0"/>
            </a:endParaRPr>
          </a:p>
          <a:p>
            <a:pPr indent="449580" algn="just">
              <a:lnSpc>
                <a:spcPct val="150000"/>
              </a:lnSpc>
              <a:spcAft>
                <a:spcPts val="0"/>
              </a:spcAft>
            </a:pPr>
            <a:r>
              <a:rPr lang="ru-RU" sz="2000" b="1" dirty="0" smtClean="0">
                <a:latin typeface="Times New Roman"/>
                <a:ea typeface="Times New Roman"/>
              </a:rPr>
              <a:t>Мы </a:t>
            </a:r>
            <a:r>
              <a:rPr lang="ru-RU" sz="2000" b="1" dirty="0">
                <a:latin typeface="Times New Roman"/>
                <a:ea typeface="Times New Roman"/>
              </a:rPr>
              <a:t>ближе познакомилась со старинными русскими задачами. </a:t>
            </a:r>
            <a:r>
              <a:rPr lang="ru-RU" sz="2000" b="1" dirty="0" smtClean="0">
                <a:latin typeface="Times New Roman"/>
                <a:ea typeface="Times New Roman"/>
              </a:rPr>
              <a:t>Выявили </a:t>
            </a:r>
            <a:r>
              <a:rPr lang="ru-RU" sz="2000" b="1" dirty="0">
                <a:latin typeface="Times New Roman"/>
                <a:ea typeface="Times New Roman"/>
              </a:rPr>
              <a:t>связь между способами решения старинных математических задач и </a:t>
            </a:r>
            <a:r>
              <a:rPr lang="ru-RU" sz="2000" b="1" dirty="0" smtClean="0">
                <a:latin typeface="Times New Roman"/>
                <a:ea typeface="Times New Roman"/>
              </a:rPr>
              <a:t>сопоставили </a:t>
            </a:r>
            <a:r>
              <a:rPr lang="ru-RU" sz="2000" b="1" dirty="0">
                <a:latin typeface="Times New Roman"/>
                <a:ea typeface="Times New Roman"/>
              </a:rPr>
              <a:t>древнерусские математические задачи с современной математикой.  Анкетные данные </a:t>
            </a:r>
            <a:r>
              <a:rPr lang="ru-RU" sz="2000" b="1" dirty="0" smtClean="0">
                <a:latin typeface="Times New Roman"/>
                <a:ea typeface="Times New Roman"/>
              </a:rPr>
              <a:t>показывают</a:t>
            </a:r>
            <a:r>
              <a:rPr lang="ru-RU" sz="2000" b="1" dirty="0">
                <a:latin typeface="Times New Roman"/>
                <a:ea typeface="Times New Roman"/>
              </a:rPr>
              <a:t>, что подрастающее поколение недостаточно знакомо со старинными математическими задачами, а значит </a:t>
            </a:r>
            <a:r>
              <a:rPr lang="ru-RU" sz="2000" b="1" dirty="0">
                <a:solidFill>
                  <a:srgbClr val="FF0000"/>
                </a:solidFill>
                <a:latin typeface="Times New Roman"/>
                <a:ea typeface="Times New Roman"/>
              </a:rPr>
              <a:t>актуальна тема </a:t>
            </a:r>
            <a:r>
              <a:rPr lang="ru-RU" sz="2000" b="1" dirty="0" smtClean="0">
                <a:solidFill>
                  <a:srgbClr val="FF0000"/>
                </a:solidFill>
                <a:latin typeface="Times New Roman"/>
                <a:ea typeface="Times New Roman"/>
              </a:rPr>
              <a:t>нашего </a:t>
            </a:r>
            <a:r>
              <a:rPr lang="ru-RU" sz="2000" b="1" dirty="0">
                <a:solidFill>
                  <a:srgbClr val="FF0000"/>
                </a:solidFill>
                <a:latin typeface="Times New Roman"/>
                <a:ea typeface="Times New Roman"/>
              </a:rPr>
              <a:t>исследования. </a:t>
            </a:r>
          </a:p>
          <a:p>
            <a:pPr eaLnBrk="0" hangingPunct="0">
              <a:tabLst>
                <a:tab pos="723900" algn="l"/>
              </a:tabLst>
            </a:pPr>
            <a:endParaRPr lang="ru-RU"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CAOP6FGD"/>
          <p:cNvPicPr>
            <a:picLocks noChangeAspect="1" noChangeArrowheads="1"/>
          </p:cNvPicPr>
          <p:nvPr/>
        </p:nvPicPr>
        <p:blipFill>
          <a:blip r:embed="rId2" cstate="print">
            <a:clrChange>
              <a:clrFrom>
                <a:srgbClr val="FFFFFF"/>
              </a:clrFrom>
              <a:clrTo>
                <a:srgbClr val="FFFFFF">
                  <a:alpha val="0"/>
                </a:srgbClr>
              </a:clrTo>
            </a:clrChange>
            <a:lum bright="-6000" contrast="24000"/>
          </a:blip>
          <a:srcRect/>
          <a:stretch>
            <a:fillRect/>
          </a:stretch>
        </p:blipFill>
        <p:spPr bwMode="auto">
          <a:xfrm>
            <a:off x="3657600" y="2590800"/>
            <a:ext cx="1066800" cy="1363663"/>
          </a:xfrm>
          <a:prstGeom prst="rect">
            <a:avLst/>
          </a:prstGeom>
          <a:noFill/>
          <a:ln w="9525">
            <a:noFill/>
            <a:miter lim="800000"/>
            <a:headEnd/>
            <a:tailEnd/>
          </a:ln>
        </p:spPr>
      </p:pic>
      <p:sp>
        <p:nvSpPr>
          <p:cNvPr id="61443" name="WordArt 6"/>
          <p:cNvSpPr>
            <a:spLocks noChangeArrowheads="1" noChangeShapeType="1" noTextEdit="1"/>
          </p:cNvSpPr>
          <p:nvPr/>
        </p:nvSpPr>
        <p:spPr bwMode="auto">
          <a:xfrm>
            <a:off x="1600200" y="3505200"/>
            <a:ext cx="6107113" cy="1200150"/>
          </a:xfrm>
          <a:prstGeom prst="rect">
            <a:avLst/>
          </a:prstGeom>
        </p:spPr>
        <p:txBody>
          <a:bodyPr wrap="none" fromWordArt="1">
            <a:prstTxWarp prst="textCanDown">
              <a:avLst>
                <a:gd name="adj" fmla="val 33333"/>
              </a:avLst>
            </a:prstTxWarp>
          </a:bodyPr>
          <a:lstStyle/>
          <a:p>
            <a:pPr algn="ctr"/>
            <a:r>
              <a:rPr lang="ru-RU" sz="3600" b="1" kern="10" dirty="0">
                <a:ln w="9525">
                  <a:solidFill>
                    <a:srgbClr val="000000"/>
                  </a:solidFill>
                  <a:round/>
                  <a:headEnd/>
                  <a:tailEnd/>
                </a:ln>
                <a:solidFill>
                  <a:srgbClr val="FF0000"/>
                </a:solidFill>
                <a:latin typeface="Times New Roman"/>
                <a:cs typeface="Times New Roman"/>
              </a:rPr>
              <a:t>Спасибо за внимание!!!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1447800"/>
          </a:xfrm>
        </p:spPr>
        <p:txBody>
          <a:bodyPr/>
          <a:lstStyle/>
          <a:p>
            <a:pPr eaLnBrk="1" hangingPunct="1"/>
            <a:r>
              <a:rPr lang="ru-RU" b="1" i="1" dirty="0" smtClean="0">
                <a:solidFill>
                  <a:srgbClr val="FF0000"/>
                </a:solidFill>
              </a:rPr>
              <a:t> </a:t>
            </a:r>
            <a:r>
              <a:rPr lang="ru-RU" b="1" i="1" dirty="0">
                <a:solidFill>
                  <a:srgbClr val="FF0000"/>
                </a:solidFill>
              </a:rPr>
              <a:t>О</a:t>
            </a:r>
            <a:r>
              <a:rPr lang="ru-RU" b="1" i="1" dirty="0" smtClean="0">
                <a:solidFill>
                  <a:srgbClr val="FF0000"/>
                </a:solidFill>
              </a:rPr>
              <a:t>сновная цель:</a:t>
            </a:r>
            <a:br>
              <a:rPr lang="ru-RU" b="1" i="1" dirty="0" smtClean="0">
                <a:solidFill>
                  <a:srgbClr val="FF0000"/>
                </a:solidFill>
              </a:rPr>
            </a:br>
            <a:endParaRPr lang="ru-RU" sz="3600" dirty="0" smtClean="0">
              <a:solidFill>
                <a:srgbClr val="00B0F0"/>
              </a:solidFill>
            </a:endParaRPr>
          </a:p>
        </p:txBody>
      </p:sp>
      <p:sp>
        <p:nvSpPr>
          <p:cNvPr id="23555" name="Rectangle 3"/>
          <p:cNvSpPr>
            <a:spLocks noGrp="1" noChangeArrowheads="1"/>
          </p:cNvSpPr>
          <p:nvPr>
            <p:ph idx="1"/>
          </p:nvPr>
        </p:nvSpPr>
        <p:spPr>
          <a:xfrm>
            <a:off x="457200" y="1752600"/>
            <a:ext cx="8229600" cy="4373563"/>
          </a:xfrm>
        </p:spPr>
        <p:txBody>
          <a:bodyPr/>
          <a:lstStyle/>
          <a:p>
            <a:pPr marL="63500" lvl="0" indent="0" eaLnBrk="1" hangingPunct="1">
              <a:buClr>
                <a:srgbClr val="FF388C"/>
              </a:buClr>
              <a:buSzPct val="80000"/>
              <a:buNone/>
            </a:pPr>
            <a:r>
              <a:rPr lang="ru-RU" sz="3000" dirty="0" smtClean="0">
                <a:solidFill>
                  <a:srgbClr val="000066"/>
                </a:solidFill>
                <a:effectLst>
                  <a:outerShdw blurRad="38100" dist="38100" dir="2700000" algn="tl">
                    <a:srgbClr val="000000"/>
                  </a:outerShdw>
                </a:effectLst>
                <a:latin typeface="Sylfaen" pitchFamily="18" charset="0"/>
                <a:ea typeface="Verdana" pitchFamily="34" charset="0"/>
                <a:cs typeface="Verdana" pitchFamily="34" charset="0"/>
              </a:rPr>
              <a:t>	Выявить </a:t>
            </a:r>
            <a:r>
              <a:rPr lang="ru-RU" sz="3000" dirty="0">
                <a:solidFill>
                  <a:srgbClr val="000066"/>
                </a:solidFill>
                <a:effectLst>
                  <a:outerShdw blurRad="38100" dist="38100" dir="2700000" algn="tl">
                    <a:srgbClr val="000000"/>
                  </a:outerShdw>
                </a:effectLst>
                <a:latin typeface="Sylfaen" pitchFamily="18" charset="0"/>
                <a:ea typeface="Verdana" pitchFamily="34" charset="0"/>
                <a:cs typeface="Verdana" pitchFamily="34" charset="0"/>
              </a:rPr>
              <a:t>особенности математических задач Древней Руси и возможные способы их решения в современной практике решения задач. </a:t>
            </a:r>
          </a:p>
          <a:p>
            <a:pPr marL="63500" lvl="0" indent="0" eaLnBrk="1" hangingPunct="1"/>
            <a:endParaRPr lang="ru-RU" dirty="0">
              <a:solidFill>
                <a:srgbClr val="000066"/>
              </a:solidFill>
              <a:effectLst>
                <a:outerShdw blurRad="38100" dist="38100" dir="2700000" algn="tl">
                  <a:srgbClr val="000000"/>
                </a:outerShdw>
              </a:effectLst>
              <a:latin typeface="Century Gothic" pitchFamily="34" charset="0"/>
            </a:endParaRPr>
          </a:p>
          <a:p>
            <a:pPr eaLnBrk="1" hangingPunct="1">
              <a:lnSpc>
                <a:spcPct val="90000"/>
              </a:lnSpc>
              <a:defRPr/>
            </a:pPr>
            <a:endParaRPr lang="ru-RU" i="1" dirty="0" smtClean="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5"/>
          <p:cNvSpPr>
            <a:spLocks noGrp="1"/>
          </p:cNvSpPr>
          <p:nvPr>
            <p:ph type="title"/>
          </p:nvPr>
        </p:nvSpPr>
        <p:spPr/>
        <p:txBody>
          <a:bodyPr/>
          <a:lstStyle/>
          <a:p>
            <a:pPr eaLnBrk="1" hangingPunct="1"/>
            <a:r>
              <a:rPr lang="ru-RU" sz="2800" kern="1200" dirty="0">
                <a:ln w="6350">
                  <a:solidFill>
                    <a:srgbClr val="FF388C">
                      <a:shade val="43000"/>
                    </a:srgbClr>
                  </a:solidFill>
                </a:ln>
                <a:solidFill>
                  <a:srgbClr val="FF0000"/>
                </a:solidFill>
                <a:effectLst>
                  <a:outerShdw blurRad="26000" dist="26000" dir="14500000" algn="tl" rotWithShape="0">
                    <a:srgbClr val="000000">
                      <a:alpha val="40000"/>
                    </a:srgbClr>
                  </a:outerShdw>
                </a:effectLst>
                <a:latin typeface="Century Gothic"/>
              </a:rPr>
              <a:t>З</a:t>
            </a:r>
            <a:r>
              <a:rPr lang="ru-RU" sz="2800" kern="1200" dirty="0" smtClean="0">
                <a:ln w="6350">
                  <a:solidFill>
                    <a:srgbClr val="FF388C">
                      <a:shade val="43000"/>
                    </a:srgbClr>
                  </a:solidFill>
                </a:ln>
                <a:solidFill>
                  <a:srgbClr val="FF0000"/>
                </a:solidFill>
                <a:effectLst>
                  <a:outerShdw blurRad="26000" dist="26000" dir="14500000" algn="tl" rotWithShape="0">
                    <a:srgbClr val="000000">
                      <a:alpha val="40000"/>
                    </a:srgbClr>
                  </a:outerShdw>
                </a:effectLst>
                <a:latin typeface="Century Gothic"/>
              </a:rPr>
              <a:t>адачи</a:t>
            </a:r>
            <a:r>
              <a:rPr lang="ru-RU" sz="2800" kern="1200" dirty="0">
                <a:ln w="6350">
                  <a:solidFill>
                    <a:srgbClr val="FF388C">
                      <a:shade val="43000"/>
                    </a:srgbClr>
                  </a:solidFill>
                </a:ln>
                <a:solidFill>
                  <a:srgbClr val="FF0000"/>
                </a:solidFill>
                <a:effectLst>
                  <a:outerShdw blurRad="26000" dist="26000" dir="14500000" algn="tl" rotWithShape="0">
                    <a:srgbClr val="000000">
                      <a:alpha val="40000"/>
                    </a:srgbClr>
                  </a:outerShdw>
                </a:effectLst>
                <a:latin typeface="Century Gothic"/>
              </a:rPr>
              <a:t>:</a:t>
            </a:r>
            <a:endParaRPr lang="ru-RU" sz="2000" dirty="0" smtClean="0">
              <a:solidFill>
                <a:srgbClr val="FF0000"/>
              </a:solidFill>
            </a:endParaRPr>
          </a:p>
        </p:txBody>
      </p:sp>
      <p:sp>
        <p:nvSpPr>
          <p:cNvPr id="7" name="Содержимое 6"/>
          <p:cNvSpPr>
            <a:spLocks noGrp="1"/>
          </p:cNvSpPr>
          <p:nvPr>
            <p:ph idx="1"/>
          </p:nvPr>
        </p:nvSpPr>
        <p:spPr>
          <a:xfrm>
            <a:off x="533400" y="914400"/>
            <a:ext cx="8229600" cy="5211763"/>
          </a:xfrm>
        </p:spPr>
        <p:txBody>
          <a:bodyPr/>
          <a:lstStyle/>
          <a:p>
            <a:pPr marL="522287" lvl="0" indent="-457200" eaLnBrk="1" hangingPunct="1">
              <a:buClr>
                <a:srgbClr val="FF388C"/>
              </a:buClr>
              <a:buSzPct val="80000"/>
              <a:buFont typeface="Wingdings" pitchFamily="2" charset="2"/>
              <a:buChar char="v"/>
              <a:defRPr/>
            </a:pPr>
            <a:r>
              <a:rPr lang="ru-RU" sz="3000" kern="1200" dirty="0">
                <a:solidFill>
                  <a:srgbClr val="000066"/>
                </a:solidFill>
                <a:effectLst>
                  <a:outerShdw blurRad="38100" dist="38100" dir="2700000" algn="tl">
                    <a:srgbClr val="000000">
                      <a:alpha val="43137"/>
                    </a:srgbClr>
                  </a:outerShdw>
                </a:effectLst>
                <a:latin typeface="Sylfaen" pitchFamily="18" charset="0"/>
              </a:rPr>
              <a:t>Изучить историю возникновения науки математики в Древней Руси.</a:t>
            </a:r>
          </a:p>
          <a:p>
            <a:pPr marL="522287" lvl="0" indent="-457200" eaLnBrk="1" hangingPunct="1">
              <a:buClr>
                <a:srgbClr val="FF388C"/>
              </a:buClr>
              <a:buSzPct val="80000"/>
              <a:buFont typeface="Wingdings" pitchFamily="2" charset="2"/>
              <a:buChar char="v"/>
              <a:defRPr/>
            </a:pPr>
            <a:r>
              <a:rPr lang="ru-RU" sz="3000" kern="1200" dirty="0">
                <a:solidFill>
                  <a:srgbClr val="000066"/>
                </a:solidFill>
                <a:effectLst>
                  <a:outerShdw blurRad="38100" dist="38100" dir="2700000" algn="tl">
                    <a:srgbClr val="000000">
                      <a:alpha val="43137"/>
                    </a:srgbClr>
                  </a:outerShdw>
                </a:effectLst>
                <a:latin typeface="Sylfaen" pitchFamily="18" charset="0"/>
              </a:rPr>
              <a:t>Показать значимость древнерусских математических задач.</a:t>
            </a:r>
          </a:p>
          <a:p>
            <a:pPr marL="522287" lvl="0" indent="-457200" eaLnBrk="1" hangingPunct="1">
              <a:buClr>
                <a:srgbClr val="FF388C"/>
              </a:buClr>
              <a:buSzPct val="80000"/>
              <a:buFont typeface="Wingdings" pitchFamily="2" charset="2"/>
              <a:buChar char="v"/>
              <a:defRPr/>
            </a:pPr>
            <a:r>
              <a:rPr lang="ru-RU" sz="3000" kern="1200" dirty="0">
                <a:solidFill>
                  <a:srgbClr val="000066"/>
                </a:solidFill>
                <a:effectLst>
                  <a:outerShdw blurRad="38100" dist="38100" dir="2700000" algn="tl">
                    <a:srgbClr val="000000">
                      <a:alpha val="43137"/>
                    </a:srgbClr>
                  </a:outerShdw>
                </a:effectLst>
                <a:latin typeface="Sylfaen" pitchFamily="18" charset="0"/>
              </a:rPr>
              <a:t>Сопоставить древнерусские математические задачи с современной математикой.</a:t>
            </a:r>
          </a:p>
          <a:p>
            <a:pPr marL="522287" lvl="0" indent="-457200" eaLnBrk="1" hangingPunct="1">
              <a:buClr>
                <a:srgbClr val="FF388C"/>
              </a:buClr>
              <a:buSzPct val="80000"/>
              <a:buFont typeface="Wingdings" pitchFamily="2" charset="2"/>
              <a:buChar char="v"/>
              <a:defRPr/>
            </a:pPr>
            <a:r>
              <a:rPr lang="ru-RU" sz="3000" kern="1200" dirty="0">
                <a:solidFill>
                  <a:srgbClr val="000066"/>
                </a:solidFill>
                <a:effectLst>
                  <a:outerShdw blurRad="38100" dist="38100" dir="2700000" algn="tl">
                    <a:srgbClr val="000000">
                      <a:alpha val="43137"/>
                    </a:srgbClr>
                  </a:outerShdw>
                </a:effectLst>
                <a:latin typeface="Sylfaen" pitchFamily="18" charset="0"/>
              </a:rPr>
              <a:t>Составить подборку древнерусских задач</a:t>
            </a:r>
            <a:r>
              <a:rPr lang="ru-RU" sz="3000" kern="1200" dirty="0">
                <a:solidFill>
                  <a:prstClr val="white"/>
                </a:solidFill>
                <a:effectLst>
                  <a:outerShdw blurRad="38100" dist="38100" dir="2700000" algn="tl">
                    <a:srgbClr val="000000">
                      <a:alpha val="43137"/>
                    </a:srgbClr>
                  </a:outerShdw>
                </a:effectLst>
                <a:latin typeface="Sylfaen" pitchFamily="18" charset="0"/>
              </a:rPr>
              <a:t>. </a:t>
            </a:r>
          </a:p>
        </p:txBody>
      </p:sp>
      <p:sp>
        <p:nvSpPr>
          <p:cNvPr id="14" name="TextBox 13"/>
          <p:cNvSpPr txBox="1">
            <a:spLocks noChangeArrowheads="1"/>
          </p:cNvSpPr>
          <p:nvPr/>
        </p:nvSpPr>
        <p:spPr bwMode="auto">
          <a:xfrm>
            <a:off x="1066800" y="3886200"/>
            <a:ext cx="1371600" cy="369888"/>
          </a:xfrm>
          <a:prstGeom prst="rect">
            <a:avLst/>
          </a:prstGeom>
          <a:noFill/>
          <a:ln w="9525">
            <a:noFill/>
            <a:miter lim="800000"/>
            <a:headEnd/>
            <a:tailEnd/>
          </a:ln>
        </p:spPr>
        <p:txBody>
          <a:bodyPr>
            <a:spAutoFit/>
          </a:bodyPr>
          <a:lstStyle/>
          <a:p>
            <a:endParaRPr lang="ru-RU" b="1" dirty="0"/>
          </a:p>
        </p:txBody>
      </p:sp>
      <p:sp>
        <p:nvSpPr>
          <p:cNvPr id="16" name="TextBox 15"/>
          <p:cNvSpPr txBox="1">
            <a:spLocks noChangeArrowheads="1"/>
          </p:cNvSpPr>
          <p:nvPr/>
        </p:nvSpPr>
        <p:spPr bwMode="auto">
          <a:xfrm>
            <a:off x="3352800" y="3886200"/>
            <a:ext cx="2133600" cy="369888"/>
          </a:xfrm>
          <a:prstGeom prst="rect">
            <a:avLst/>
          </a:prstGeom>
          <a:noFill/>
          <a:ln w="9525">
            <a:noFill/>
            <a:miter lim="800000"/>
            <a:headEnd/>
            <a:tailEnd/>
          </a:ln>
        </p:spPr>
        <p:txBody>
          <a:bodyPr>
            <a:spAutoFit/>
          </a:bodyPr>
          <a:lstStyle/>
          <a:p>
            <a:endParaRPr lang="ru-RU" b="1" dirty="0"/>
          </a:p>
        </p:txBody>
      </p:sp>
      <p:sp>
        <p:nvSpPr>
          <p:cNvPr id="17" name="TextBox 16"/>
          <p:cNvSpPr txBox="1"/>
          <p:nvPr/>
        </p:nvSpPr>
        <p:spPr>
          <a:xfrm>
            <a:off x="6477000" y="4667250"/>
            <a:ext cx="1905000" cy="369888"/>
          </a:xfrm>
          <a:prstGeom prst="rect">
            <a:avLst/>
          </a:prstGeom>
          <a:noFill/>
        </p:spPr>
        <p:txBody>
          <a:bodyPr>
            <a:spAutoFit/>
          </a:bodyPr>
          <a:lstStyle/>
          <a:p>
            <a:pPr>
              <a:defRPr/>
            </a:pPr>
            <a:endParaRPr lang="ru-RU" b="1" dirty="0">
              <a:solidFill>
                <a:schemeClr val="tx2">
                  <a:lumMod val="95000"/>
                  <a:lumOff val="5000"/>
                </a:schemeClr>
              </a:solidFill>
              <a:latin typeface="Arial" pitchFamily="34" charset="0"/>
              <a:cs typeface="Arial" pitchFamily="34" charset="0"/>
            </a:endParaRPr>
          </a:p>
        </p:txBody>
      </p:sp>
      <p:sp>
        <p:nvSpPr>
          <p:cNvPr id="12" name="TextBox 11"/>
          <p:cNvSpPr txBox="1">
            <a:spLocks noChangeArrowheads="1"/>
          </p:cNvSpPr>
          <p:nvPr/>
        </p:nvSpPr>
        <p:spPr bwMode="auto">
          <a:xfrm>
            <a:off x="2057400" y="4191000"/>
            <a:ext cx="1676400" cy="584200"/>
          </a:xfrm>
          <a:prstGeom prst="rect">
            <a:avLst/>
          </a:prstGeom>
          <a:noFill/>
          <a:ln w="9525">
            <a:noFill/>
            <a:miter lim="800000"/>
            <a:headEnd/>
            <a:tailEnd/>
          </a:ln>
        </p:spPr>
        <p:txBody>
          <a:bodyPr>
            <a:spAutoFit/>
          </a:bodyPr>
          <a:lstStyle/>
          <a:p>
            <a:endParaRPr lang="ru-RU" sz="3200" b="1" i="1" dirty="0">
              <a:solidFill>
                <a:srgbClr val="FF0000"/>
              </a:solidFill>
            </a:endParaRPr>
          </a:p>
        </p:txBody>
      </p:sp>
      <p:sp>
        <p:nvSpPr>
          <p:cNvPr id="13" name="TextBox 12"/>
          <p:cNvSpPr txBox="1">
            <a:spLocks noChangeArrowheads="1"/>
          </p:cNvSpPr>
          <p:nvPr/>
        </p:nvSpPr>
        <p:spPr bwMode="auto">
          <a:xfrm>
            <a:off x="2743200" y="5715000"/>
            <a:ext cx="1219200" cy="369888"/>
          </a:xfrm>
          <a:prstGeom prst="rect">
            <a:avLst/>
          </a:prstGeom>
          <a:noFill/>
          <a:ln w="9525">
            <a:noFill/>
            <a:miter lim="800000"/>
            <a:headEnd/>
            <a:tailEnd/>
          </a:ln>
        </p:spPr>
        <p:txBody>
          <a:bodyPr>
            <a:spAutoFit/>
          </a:bodyPr>
          <a:lstStyle/>
          <a:p>
            <a:endParaRPr lang="ru-RU"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04800" y="685800"/>
            <a:ext cx="8610600" cy="6172200"/>
          </a:xfrm>
        </p:spPr>
        <p:txBody>
          <a:bodyPr/>
          <a:lstStyle/>
          <a:p>
            <a:pPr eaLnBrk="1" hangingPunct="1">
              <a:lnSpc>
                <a:spcPct val="80000"/>
              </a:lnSpc>
              <a:buFont typeface="Wingdings" pitchFamily="2" charset="2"/>
              <a:buNone/>
            </a:pPr>
            <a:r>
              <a:rPr lang="ru-RU" sz="2400" dirty="0" smtClean="0">
                <a:solidFill>
                  <a:srgbClr val="C00000"/>
                </a:solidFill>
                <a:latin typeface="Comic Sans MS" pitchFamily="66" charset="0"/>
              </a:rPr>
              <a:t>.                    </a:t>
            </a:r>
            <a:r>
              <a:rPr lang="ru-RU" sz="2800" dirty="0" smtClean="0">
                <a:solidFill>
                  <a:srgbClr val="C00000"/>
                </a:solidFill>
                <a:effectLst>
                  <a:outerShdw blurRad="38100" dist="38100" dir="2700000" algn="tl">
                    <a:srgbClr val="000000">
                      <a:alpha val="43137"/>
                    </a:srgbClr>
                  </a:outerShdw>
                </a:effectLst>
                <a:latin typeface="Comic Sans MS" pitchFamily="66" charset="0"/>
              </a:rPr>
              <a:t> </a:t>
            </a:r>
            <a:r>
              <a:rPr lang="ru-RU" sz="2800" b="1" i="1" dirty="0">
                <a:solidFill>
                  <a:srgbClr val="C00000"/>
                </a:solidFill>
                <a:latin typeface="Comic Sans MS" pitchFamily="66" charset="0"/>
              </a:rPr>
              <a:t>Г</a:t>
            </a:r>
            <a:r>
              <a:rPr lang="ru-RU" sz="2800" b="1" i="1" dirty="0" smtClean="0">
                <a:solidFill>
                  <a:srgbClr val="C00000"/>
                </a:solidFill>
                <a:latin typeface="Comic Sans MS" pitchFamily="66" charset="0"/>
              </a:rPr>
              <a:t>ипотеза</a:t>
            </a:r>
            <a:endParaRPr lang="ru-RU" sz="2800" b="1" i="1" dirty="0" smtClean="0">
              <a:solidFill>
                <a:srgbClr val="7030A0"/>
              </a:solidFill>
              <a:latin typeface="Comic Sans MS" pitchFamily="66" charset="0"/>
            </a:endParaRPr>
          </a:p>
          <a:p>
            <a:pPr eaLnBrk="1" hangingPunct="1">
              <a:lnSpc>
                <a:spcPct val="80000"/>
              </a:lnSpc>
              <a:buFont typeface="Wingdings" pitchFamily="2" charset="2"/>
              <a:buNone/>
            </a:pPr>
            <a:r>
              <a:rPr lang="ru-RU" sz="2000" i="1" dirty="0" smtClean="0">
                <a:solidFill>
                  <a:srgbClr val="A23830"/>
                </a:solidFill>
                <a:latin typeface="Comic Sans MS" pitchFamily="66" charset="0"/>
              </a:rPr>
              <a:t>                  </a:t>
            </a:r>
            <a:r>
              <a:rPr lang="en-US" sz="2000" i="1" dirty="0" smtClean="0">
                <a:solidFill>
                  <a:srgbClr val="A23830"/>
                </a:solidFill>
                <a:latin typeface="Comic Sans MS" pitchFamily="66" charset="0"/>
              </a:rPr>
              <a:t> </a:t>
            </a:r>
            <a:endParaRPr lang="ru-RU" sz="2400" dirty="0" smtClean="0">
              <a:solidFill>
                <a:srgbClr val="A23830"/>
              </a:solidFill>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236220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43200" y="612845"/>
            <a:ext cx="5562600" cy="4339650"/>
          </a:xfrm>
          <a:prstGeom prst="rect">
            <a:avLst/>
          </a:prstGeom>
        </p:spPr>
        <p:txBody>
          <a:bodyPr wrap="square">
            <a:spAutoFit/>
          </a:bodyPr>
          <a:lstStyle/>
          <a:p>
            <a:pPr marL="522287" lvl="0" indent="-457200">
              <a:spcBef>
                <a:spcPct val="20000"/>
              </a:spcBef>
              <a:buClr>
                <a:srgbClr val="FF388C"/>
              </a:buClr>
              <a:buSzPct val="80000"/>
              <a:buFont typeface="Wingdings" pitchFamily="2" charset="2"/>
              <a:buChar char="v"/>
              <a:defRPr/>
            </a:pPr>
            <a:endParaRPr lang="ru-RU" sz="3000" dirty="0" smtClean="0">
              <a:solidFill>
                <a:srgbClr val="000066"/>
              </a:solidFill>
              <a:effectLst>
                <a:outerShdw blurRad="38100" dist="38100" dir="2700000" algn="tl">
                  <a:srgbClr val="000000">
                    <a:alpha val="43137"/>
                  </a:srgbClr>
                </a:outerShdw>
              </a:effectLst>
              <a:latin typeface="Sylfaen" pitchFamily="18" charset="0"/>
              <a:cs typeface="+mn-cs"/>
            </a:endParaRPr>
          </a:p>
          <a:p>
            <a:pPr marL="522287" lvl="0" indent="-457200">
              <a:spcBef>
                <a:spcPct val="20000"/>
              </a:spcBef>
              <a:buClr>
                <a:srgbClr val="FF388C"/>
              </a:buClr>
              <a:buSzPct val="80000"/>
              <a:buFont typeface="Wingdings" pitchFamily="2" charset="2"/>
              <a:buChar char="v"/>
              <a:defRPr/>
            </a:pPr>
            <a:r>
              <a:rPr lang="ru-RU" sz="3000" dirty="0" smtClean="0">
                <a:solidFill>
                  <a:srgbClr val="000066"/>
                </a:solidFill>
                <a:effectLst>
                  <a:outerShdw blurRad="38100" dist="38100" dir="2700000" algn="tl">
                    <a:srgbClr val="000000">
                      <a:alpha val="43137"/>
                    </a:srgbClr>
                  </a:outerShdw>
                </a:effectLst>
                <a:latin typeface="Sylfaen" pitchFamily="18" charset="0"/>
                <a:cs typeface="+mn-cs"/>
              </a:rPr>
              <a:t>Если </a:t>
            </a:r>
            <a:r>
              <a:rPr lang="ru-RU" sz="3000" dirty="0">
                <a:solidFill>
                  <a:srgbClr val="000066"/>
                </a:solidFill>
                <a:effectLst>
                  <a:outerShdw blurRad="38100" dist="38100" dir="2700000" algn="tl">
                    <a:srgbClr val="000000">
                      <a:alpha val="43137"/>
                    </a:srgbClr>
                  </a:outerShdw>
                </a:effectLst>
                <a:latin typeface="Sylfaen" pitchFamily="18" charset="0"/>
                <a:cs typeface="+mn-cs"/>
              </a:rPr>
              <a:t>раскрыть секреты исторических древнерусских  математических задач, то постижение современных теорий и формул станет более интереснее и увлекательнее.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09600" y="914400"/>
            <a:ext cx="8229600" cy="5211763"/>
          </a:xfrm>
        </p:spPr>
        <p:txBody>
          <a:bodyPr/>
          <a:lstStyle/>
          <a:p>
            <a:pPr eaLnBrk="1" hangingPunct="1">
              <a:buFontTx/>
              <a:buNone/>
            </a:pPr>
            <a:r>
              <a:rPr lang="ru-RU" sz="2800" b="1" i="1" dirty="0" smtClean="0"/>
              <a:t>                             </a:t>
            </a:r>
          </a:p>
          <a:p>
            <a:pPr eaLnBrk="1" hangingPunct="1">
              <a:buFontTx/>
              <a:buNone/>
            </a:pPr>
            <a:r>
              <a:rPr lang="ru-RU" sz="2800" b="1" i="1" dirty="0" smtClean="0"/>
              <a:t>                                  </a:t>
            </a:r>
          </a:p>
          <a:p>
            <a:pPr eaLnBrk="1" hangingPunct="1">
              <a:buFontTx/>
              <a:buNone/>
            </a:pPr>
            <a:r>
              <a:rPr lang="ru-RU" sz="2800" b="1" i="1" dirty="0" smtClean="0"/>
              <a:t>                                              </a:t>
            </a:r>
          </a:p>
          <a:p>
            <a:pPr eaLnBrk="1" hangingPunct="1">
              <a:buFontTx/>
              <a:buNone/>
            </a:pPr>
            <a:r>
              <a:rPr lang="ru-RU" sz="2800" b="1" i="1" dirty="0" smtClean="0"/>
              <a:t>                                             </a:t>
            </a:r>
          </a:p>
          <a:p>
            <a:pPr eaLnBrk="1" hangingPunct="1">
              <a:buFontTx/>
              <a:buNone/>
            </a:pPr>
            <a:r>
              <a:rPr lang="ru-RU" sz="2800" b="1" i="1" dirty="0" smtClean="0"/>
              <a:t>                                                              </a:t>
            </a:r>
          </a:p>
          <a:p>
            <a:pPr eaLnBrk="1" hangingPunct="1">
              <a:buFontTx/>
              <a:buNone/>
            </a:pPr>
            <a:endParaRPr lang="ru-RU" sz="2800" b="1" i="1" dirty="0" smtClean="0"/>
          </a:p>
          <a:p>
            <a:pPr eaLnBrk="1" hangingPunct="1">
              <a:buFontTx/>
              <a:buNone/>
            </a:pPr>
            <a:endParaRPr lang="ru-RU" sz="2800" b="1" i="1" dirty="0" smtClean="0"/>
          </a:p>
          <a:p>
            <a:pPr eaLnBrk="1" hangingPunct="1">
              <a:buFontTx/>
              <a:buNone/>
            </a:pPr>
            <a:r>
              <a:rPr lang="ru-RU" sz="2800" b="1" i="1" dirty="0" smtClean="0"/>
              <a:t>                    </a:t>
            </a:r>
          </a:p>
          <a:p>
            <a:pPr eaLnBrk="1" hangingPunct="1">
              <a:buFontTx/>
              <a:buNone/>
            </a:pPr>
            <a:r>
              <a:rPr lang="ru-RU" sz="2800" b="1" i="1" dirty="0" smtClean="0"/>
              <a:t>                  </a:t>
            </a:r>
          </a:p>
          <a:p>
            <a:pPr algn="ctr" eaLnBrk="1" hangingPunct="1">
              <a:buFontTx/>
              <a:buNone/>
            </a:pPr>
            <a:endParaRPr lang="ru-RU" sz="1600" dirty="0" smtClean="0"/>
          </a:p>
          <a:p>
            <a:pPr algn="ctr" eaLnBrk="1" hangingPunct="1">
              <a:buFontTx/>
              <a:buNone/>
            </a:pPr>
            <a:endParaRPr lang="ru-RU" sz="1600" dirty="0" smtClean="0"/>
          </a:p>
          <a:p>
            <a:pPr algn="ctr" eaLnBrk="1" hangingPunct="1">
              <a:buFontTx/>
              <a:buNone/>
            </a:pPr>
            <a:endParaRPr lang="ru-RU" sz="1600" dirty="0" smtClean="0"/>
          </a:p>
          <a:p>
            <a:pPr algn="ctr" eaLnBrk="1" hangingPunct="1">
              <a:buFontTx/>
              <a:buNone/>
            </a:pPr>
            <a:endParaRPr lang="ru-RU" sz="1600" i="1" dirty="0" smtClean="0"/>
          </a:p>
        </p:txBody>
      </p:sp>
      <p:sp>
        <p:nvSpPr>
          <p:cNvPr id="6" name="Заголовок 5"/>
          <p:cNvSpPr>
            <a:spLocks noGrp="1"/>
          </p:cNvSpPr>
          <p:nvPr>
            <p:ph type="title"/>
          </p:nvPr>
        </p:nvSpPr>
        <p:spPr>
          <a:xfrm>
            <a:off x="457200" y="274638"/>
            <a:ext cx="8229600" cy="1554162"/>
          </a:xfrm>
        </p:spPr>
        <p:txBody>
          <a:bodyPr/>
          <a:lstStyle/>
          <a:p>
            <a:pPr lvl="0">
              <a:spcBef>
                <a:spcPct val="20000"/>
              </a:spcBef>
              <a:defRPr/>
            </a:pPr>
            <a: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t/>
            </a:r>
            <a:b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br>
            <a:r>
              <a:rPr lang="ru-RU" sz="28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t/>
            </a:r>
            <a:br>
              <a:rPr lang="ru-RU" sz="28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br>
            <a: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t/>
            </a:r>
            <a:b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br>
            <a:r>
              <a:rPr lang="ru-RU" sz="28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t/>
            </a:r>
            <a:br>
              <a:rPr lang="ru-RU" sz="28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br>
            <a: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t/>
            </a:r>
            <a:b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br>
            <a:r>
              <a:rPr lang="ru-RU" sz="2800" dirty="0" smtClean="0">
                <a:solidFill>
                  <a:srgbClr val="FF0000"/>
                </a:solidFill>
                <a:effectLst>
                  <a:outerShdw blurRad="38100" dist="38100" dir="2700000" algn="tl">
                    <a:srgbClr val="000000"/>
                  </a:outerShdw>
                </a:effectLst>
                <a:latin typeface="Times New Roman" pitchFamily="18" charset="0"/>
                <a:ea typeface="+mn-ea"/>
                <a:cs typeface="Times New Roman" pitchFamily="18" charset="0"/>
              </a:rPr>
              <a:t>Немного из истории..</a:t>
            </a:r>
            <a: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t/>
            </a:r>
            <a:b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br>
            <a: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t>Предки </a:t>
            </a:r>
            <a:r>
              <a:rPr lang="ru-RU" sz="28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t>русского народа — славяне — с незапамятных времён жили на землях Средней и Восточной Европы. </a:t>
            </a:r>
            <a:br>
              <a:rPr lang="ru-RU" sz="28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br>
            <a: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t>У </a:t>
            </a:r>
            <a:r>
              <a:rPr lang="ru-RU" sz="28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t>славян, как и у всех других народов, первым учителем математики была жизнь, </a:t>
            </a:r>
            <a:r>
              <a:rPr lang="ru-RU" sz="2800" dirty="0" smtClean="0">
                <a:solidFill>
                  <a:srgbClr val="000066"/>
                </a:solidFill>
                <a:effectLst>
                  <a:outerShdw blurRad="38100" dist="38100" dir="2700000" algn="tl">
                    <a:srgbClr val="000000"/>
                  </a:outerShdw>
                </a:effectLst>
                <a:latin typeface="Times New Roman" pitchFamily="18" charset="0"/>
                <a:ea typeface="+mn-ea"/>
                <a:cs typeface="Times New Roman" pitchFamily="18" charset="0"/>
              </a:rPr>
              <a:t>практика</a:t>
            </a:r>
            <a:r>
              <a:rPr lang="ru-RU" sz="3200" dirty="0">
                <a:solidFill>
                  <a:srgbClr val="000066"/>
                </a:solidFill>
                <a:effectLst>
                  <a:outerShdw blurRad="38100" dist="38100" dir="2700000" algn="tl">
                    <a:srgbClr val="000000"/>
                  </a:outerShdw>
                </a:effectLst>
                <a:latin typeface="Times New Roman" pitchFamily="18" charset="0"/>
                <a:ea typeface="+mn-ea"/>
                <a:cs typeface="Times New Roman" pitchFamily="18" charset="0"/>
              </a:rPr>
              <a:t>. </a:t>
            </a:r>
            <a:r>
              <a:rPr lang="ru-RU" sz="3200" dirty="0">
                <a:solidFill>
                  <a:srgbClr val="000066"/>
                </a:solidFill>
                <a:effectLst>
                  <a:outerShdw blurRad="38100" dist="38100" dir="2700000" algn="tl">
                    <a:srgbClr val="000000"/>
                  </a:outerShdw>
                </a:effectLst>
                <a:ea typeface="+mn-ea"/>
                <a:cs typeface="+mn-cs"/>
              </a:rPr>
              <a:t/>
            </a:r>
            <a:br>
              <a:rPr lang="ru-RU" sz="3200" dirty="0">
                <a:solidFill>
                  <a:srgbClr val="000066"/>
                </a:solidFill>
                <a:effectLst>
                  <a:outerShdw blurRad="38100" dist="38100" dir="2700000" algn="tl">
                    <a:srgbClr val="000000"/>
                  </a:outerShdw>
                </a:effectLst>
                <a:ea typeface="+mn-ea"/>
                <a:cs typeface="+mn-cs"/>
              </a:rPr>
            </a:br>
            <a:endParaRPr lang="ru-RU" sz="3200" b="1" i="1" dirty="0" smtClean="0">
              <a:solidFill>
                <a:srgbClr val="FF0000"/>
              </a:solidFill>
            </a:endParaRPr>
          </a:p>
        </p:txBody>
      </p:sp>
      <p:sp>
        <p:nvSpPr>
          <p:cNvPr id="23" name="TextBox 22"/>
          <p:cNvSpPr txBox="1"/>
          <p:nvPr/>
        </p:nvSpPr>
        <p:spPr>
          <a:xfrm>
            <a:off x="1371600" y="5638800"/>
            <a:ext cx="2590800" cy="369332"/>
          </a:xfrm>
          <a:prstGeom prst="rect">
            <a:avLst/>
          </a:prstGeom>
          <a:solidFill>
            <a:schemeClr val="accent2">
              <a:lumMod val="60000"/>
              <a:lumOff val="40000"/>
            </a:schemeClr>
          </a:solidFill>
          <a:ln>
            <a:solidFill>
              <a:srgbClr val="002060"/>
            </a:solidFill>
          </a:ln>
        </p:spPr>
        <p:txBody>
          <a:bodyPr>
            <a:spAutoFit/>
          </a:bodyPr>
          <a:lstStyle/>
          <a:p>
            <a:pPr algn="ctr">
              <a:defRPr/>
            </a:pPr>
            <a:endParaRPr lang="ru-RU" b="1" dirty="0">
              <a:solidFill>
                <a:schemeClr val="bg1"/>
              </a:solidFill>
            </a:endParaRPr>
          </a:p>
        </p:txBody>
      </p:sp>
      <p:sp>
        <p:nvSpPr>
          <p:cNvPr id="24" name="TextBox 23"/>
          <p:cNvSpPr txBox="1">
            <a:spLocks noChangeArrowheads="1"/>
          </p:cNvSpPr>
          <p:nvPr/>
        </p:nvSpPr>
        <p:spPr bwMode="auto">
          <a:xfrm>
            <a:off x="4038600" y="5638800"/>
            <a:ext cx="2209800" cy="369332"/>
          </a:xfrm>
          <a:prstGeom prst="rect">
            <a:avLst/>
          </a:prstGeom>
          <a:solidFill>
            <a:srgbClr val="00B0F0"/>
          </a:solidFill>
          <a:ln w="9525">
            <a:solidFill>
              <a:srgbClr val="002060"/>
            </a:solidFill>
            <a:miter lim="800000"/>
            <a:headEnd/>
            <a:tailEnd/>
          </a:ln>
        </p:spPr>
        <p:txBody>
          <a:bodyPr>
            <a:spAutoFit/>
          </a:bodyPr>
          <a:lstStyle/>
          <a:p>
            <a:pPr algn="ctr"/>
            <a:endParaRPr lang="ru-RU" b="1" dirty="0">
              <a:solidFill>
                <a:schemeClr val="bg1"/>
              </a:solidFill>
            </a:endParaRPr>
          </a:p>
        </p:txBody>
      </p:sp>
      <p:sp>
        <p:nvSpPr>
          <p:cNvPr id="25" name="TextBox 24"/>
          <p:cNvSpPr txBox="1"/>
          <p:nvPr/>
        </p:nvSpPr>
        <p:spPr>
          <a:xfrm>
            <a:off x="6251620" y="5638800"/>
            <a:ext cx="2057400" cy="369332"/>
          </a:xfrm>
          <a:prstGeom prst="rect">
            <a:avLst/>
          </a:prstGeom>
          <a:solidFill>
            <a:schemeClr val="accent1">
              <a:lumMod val="25000"/>
            </a:schemeClr>
          </a:solidFill>
          <a:ln>
            <a:solidFill>
              <a:srgbClr val="002060"/>
            </a:solidFill>
          </a:ln>
        </p:spPr>
        <p:txBody>
          <a:bodyPr>
            <a:spAutoFit/>
          </a:bodyPr>
          <a:lstStyle/>
          <a:p>
            <a:pPr algn="ctr">
              <a:defRPr/>
            </a:pPr>
            <a:endParaRPr lang="ru-RU" b="1"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200400"/>
            <a:ext cx="2676525" cy="197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838200"/>
            <a:ext cx="8229600" cy="5287963"/>
          </a:xfrm>
        </p:spPr>
        <p:txBody>
          <a:bodyPr/>
          <a:lstStyle/>
          <a:p>
            <a:pPr marL="0" indent="0">
              <a:buNone/>
            </a:pPr>
            <a:r>
              <a:rPr lang="ru-RU" sz="2800" dirty="0" smtClean="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	В </a:t>
            </a:r>
            <a:r>
              <a:rPr lang="ru-RU" sz="2800" dirty="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хозяйственной жизни далекого прошлого люди обходились сравнительно небольшими числами – так называемым малым счетом наших предков. Он доходил до числа 10000, которое в самых старых памятниках называется “тьма”</a:t>
            </a:r>
            <a:endParaRPr lang="ru-RU" sz="28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Система русских м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24200"/>
            <a:ext cx="3276600" cy="2743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876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28600"/>
            <a:ext cx="8229600" cy="1143000"/>
          </a:xfrm>
        </p:spPr>
        <p:txBody>
          <a:bodyPr/>
          <a:lstStyle/>
          <a:p>
            <a:pPr lvl="0">
              <a:spcBef>
                <a:spcPct val="20000"/>
              </a:spcBef>
              <a:defRPr/>
            </a:pPr>
            <a:r>
              <a:rPr lang="ru-RU" sz="3000" dirty="0" smtClean="0">
                <a:solidFill>
                  <a:srgbClr val="000066"/>
                </a:solidFill>
                <a:effectLst>
                  <a:outerShdw blurRad="38100" dist="38100" dir="2700000" algn="tl">
                    <a:srgbClr val="000000"/>
                  </a:outerShdw>
                </a:effectLst>
                <a:latin typeface="Century Gothic" pitchFamily="34" charset="0"/>
                <a:ea typeface="+mn-ea"/>
                <a:cs typeface="Times New Roman" pitchFamily="18" charset="0"/>
              </a:rPr>
              <a:t/>
            </a:r>
            <a:br>
              <a:rPr lang="ru-RU" sz="3000" dirty="0" smtClean="0">
                <a:solidFill>
                  <a:srgbClr val="000066"/>
                </a:solidFill>
                <a:effectLst>
                  <a:outerShdw blurRad="38100" dist="38100" dir="2700000" algn="tl">
                    <a:srgbClr val="000000"/>
                  </a:outerShdw>
                </a:effectLst>
                <a:latin typeface="Century Gothic" pitchFamily="34" charset="0"/>
                <a:ea typeface="+mn-ea"/>
                <a:cs typeface="Times New Roman" pitchFamily="18" charset="0"/>
              </a:rPr>
            </a:br>
            <a:r>
              <a:rPr lang="ru-RU" sz="3000" dirty="0">
                <a:solidFill>
                  <a:srgbClr val="000066"/>
                </a:solidFill>
                <a:effectLst>
                  <a:outerShdw blurRad="38100" dist="38100" dir="2700000" algn="tl">
                    <a:srgbClr val="000000"/>
                  </a:outerShdw>
                </a:effectLst>
                <a:latin typeface="Century Gothic" pitchFamily="34" charset="0"/>
                <a:ea typeface="+mn-ea"/>
                <a:cs typeface="Times New Roman" pitchFamily="18" charset="0"/>
              </a:rPr>
              <a:t/>
            </a:r>
            <a:br>
              <a:rPr lang="ru-RU" sz="3000" dirty="0">
                <a:solidFill>
                  <a:srgbClr val="000066"/>
                </a:solidFill>
                <a:effectLst>
                  <a:outerShdw blurRad="38100" dist="38100" dir="2700000" algn="tl">
                    <a:srgbClr val="000000"/>
                  </a:outerShdw>
                </a:effectLst>
                <a:latin typeface="Century Gothic" pitchFamily="34" charset="0"/>
                <a:ea typeface="+mn-ea"/>
                <a:cs typeface="Times New Roman" pitchFamily="18" charset="0"/>
              </a:rPr>
            </a:br>
            <a:r>
              <a:rPr lang="ru-RU" sz="3000" dirty="0" smtClean="0">
                <a:solidFill>
                  <a:srgbClr val="000066"/>
                </a:solidFill>
                <a:effectLst>
                  <a:outerShdw blurRad="38100" dist="38100" dir="2700000" algn="tl">
                    <a:srgbClr val="000000"/>
                  </a:outerShdw>
                </a:effectLst>
                <a:latin typeface="Century Gothic" pitchFamily="34" charset="0"/>
                <a:ea typeface="+mn-ea"/>
                <a:cs typeface="Times New Roman" pitchFamily="18" charset="0"/>
              </a:rPr>
              <a:t/>
            </a:r>
            <a:br>
              <a:rPr lang="ru-RU" sz="3000" dirty="0" smtClean="0">
                <a:solidFill>
                  <a:srgbClr val="000066"/>
                </a:solidFill>
                <a:effectLst>
                  <a:outerShdw blurRad="38100" dist="38100" dir="2700000" algn="tl">
                    <a:srgbClr val="000000"/>
                  </a:outerShdw>
                </a:effectLst>
                <a:latin typeface="Century Gothic" pitchFamily="34" charset="0"/>
                <a:ea typeface="+mn-ea"/>
                <a:cs typeface="Times New Roman" pitchFamily="18" charset="0"/>
              </a:rPr>
            </a:br>
            <a:r>
              <a:rPr lang="ru-RU" sz="3000" dirty="0" smtClean="0">
                <a:solidFill>
                  <a:srgbClr val="000066"/>
                </a:solidFill>
                <a:effectLst>
                  <a:outerShdw blurRad="38100" dist="38100" dir="2700000" algn="tl">
                    <a:srgbClr val="000000"/>
                  </a:outerShdw>
                </a:effectLst>
                <a:latin typeface="Century Gothic" pitchFamily="34" charset="0"/>
                <a:ea typeface="+mn-ea"/>
                <a:cs typeface="Times New Roman" pitchFamily="18" charset="0"/>
              </a:rPr>
              <a:t>Старинная </a:t>
            </a:r>
            <a:r>
              <a:rPr lang="ru-RU" sz="3000" dirty="0">
                <a:solidFill>
                  <a:srgbClr val="000066"/>
                </a:solidFill>
                <a:effectLst>
                  <a:outerShdw blurRad="38100" dist="38100" dir="2700000" algn="tl">
                    <a:srgbClr val="000000"/>
                  </a:outerShdw>
                </a:effectLst>
                <a:latin typeface="Century Gothic" pitchFamily="34" charset="0"/>
                <a:ea typeface="+mn-ea"/>
                <a:cs typeface="Times New Roman" pitchFamily="18" charset="0"/>
              </a:rPr>
              <a:t>рукопись по этому случаю заявляет, что “больше сего числа несть человеческому разуму </a:t>
            </a:r>
            <a:r>
              <a:rPr lang="ru-RU" sz="3000" dirty="0" err="1">
                <a:solidFill>
                  <a:srgbClr val="000066"/>
                </a:solidFill>
                <a:effectLst>
                  <a:outerShdw blurRad="38100" dist="38100" dir="2700000" algn="tl">
                    <a:srgbClr val="000000"/>
                  </a:outerShdw>
                </a:effectLst>
                <a:latin typeface="Century Gothic" pitchFamily="34" charset="0"/>
                <a:ea typeface="+mn-ea"/>
                <a:cs typeface="Times New Roman" pitchFamily="18" charset="0"/>
              </a:rPr>
              <a:t>разумети</a:t>
            </a:r>
            <a:r>
              <a:rPr lang="ru-RU" sz="3000" dirty="0">
                <a:solidFill>
                  <a:srgbClr val="000066"/>
                </a:solidFill>
                <a:effectLst>
                  <a:outerShdw blurRad="38100" dist="38100" dir="2700000" algn="tl">
                    <a:srgbClr val="000000"/>
                  </a:outerShdw>
                </a:effectLst>
                <a:latin typeface="Century Gothic" pitchFamily="34" charset="0"/>
                <a:ea typeface="+mn-ea"/>
                <a:cs typeface="Times New Roman" pitchFamily="18" charset="0"/>
              </a:rPr>
              <a:t>”.</a:t>
            </a:r>
          </a:p>
        </p:txBody>
      </p:sp>
      <p:sp>
        <p:nvSpPr>
          <p:cNvPr id="8195" name="Rectangle 3"/>
          <p:cNvSpPr>
            <a:spLocks noGrp="1" noChangeArrowheads="1"/>
          </p:cNvSpPr>
          <p:nvPr>
            <p:ph idx="1"/>
          </p:nvPr>
        </p:nvSpPr>
        <p:spPr>
          <a:xfrm>
            <a:off x="228600" y="990600"/>
            <a:ext cx="8229600" cy="5211763"/>
          </a:xfrm>
        </p:spPr>
        <p:txBody>
          <a:bodyPr/>
          <a:lstStyle/>
          <a:p>
            <a:pPr eaLnBrk="1" hangingPunct="1">
              <a:buFontTx/>
              <a:buNone/>
            </a:pPr>
            <a:r>
              <a:rPr lang="ru-RU" sz="2800" b="1" i="1" dirty="0" smtClean="0"/>
              <a:t>                       </a:t>
            </a:r>
          </a:p>
          <a:p>
            <a:pPr eaLnBrk="1" hangingPunct="1">
              <a:buFontTx/>
              <a:buNone/>
            </a:pPr>
            <a:r>
              <a:rPr lang="ru-RU" sz="2800" b="1" i="1" dirty="0" smtClean="0"/>
              <a:t>                                             </a:t>
            </a:r>
          </a:p>
          <a:p>
            <a:pPr eaLnBrk="1" hangingPunct="1">
              <a:buFontTx/>
              <a:buNone/>
            </a:pPr>
            <a:r>
              <a:rPr lang="ru-RU" sz="2800" b="1" i="1" dirty="0" smtClean="0"/>
              <a:t>                                                              </a:t>
            </a:r>
          </a:p>
          <a:p>
            <a:pPr eaLnBrk="1" hangingPunct="1">
              <a:buFontTx/>
              <a:buNone/>
            </a:pPr>
            <a:endParaRPr lang="ru-RU" sz="2800" b="1" i="1" dirty="0" smtClean="0"/>
          </a:p>
          <a:p>
            <a:pPr eaLnBrk="1" hangingPunct="1">
              <a:buFontTx/>
              <a:buNone/>
            </a:pPr>
            <a:r>
              <a:rPr lang="ru-RU" sz="2800" b="1" i="1" dirty="0" smtClean="0"/>
              <a:t>                  </a:t>
            </a:r>
          </a:p>
          <a:p>
            <a:pPr algn="ctr" eaLnBrk="1" hangingPunct="1">
              <a:buFontTx/>
              <a:buNone/>
            </a:pPr>
            <a:endParaRPr lang="ru-RU" sz="1600" dirty="0" smtClean="0"/>
          </a:p>
          <a:p>
            <a:pPr algn="ctr" eaLnBrk="1" hangingPunct="1">
              <a:buFontTx/>
              <a:buNone/>
            </a:pPr>
            <a:endParaRPr lang="ru-RU" sz="1600" dirty="0" smtClean="0"/>
          </a:p>
          <a:p>
            <a:pPr algn="ctr" eaLnBrk="1" hangingPunct="1">
              <a:buFontTx/>
              <a:buNone/>
            </a:pPr>
            <a:endParaRPr lang="ru-RU" sz="1600" dirty="0" smtClean="0"/>
          </a:p>
          <a:p>
            <a:pPr algn="ctr" eaLnBrk="1" hangingPunct="1">
              <a:buFontTx/>
              <a:buNone/>
            </a:pPr>
            <a:endParaRPr lang="ru-RU" sz="1600" i="1" dirty="0" smtClean="0"/>
          </a:p>
        </p:txBody>
      </p:sp>
      <p:sp>
        <p:nvSpPr>
          <p:cNvPr id="17412" name="Text Box 2"/>
          <p:cNvSpPr txBox="1">
            <a:spLocks noChangeArrowheads="1"/>
          </p:cNvSpPr>
          <p:nvPr/>
        </p:nvSpPr>
        <p:spPr bwMode="auto">
          <a:xfrm>
            <a:off x="685800" y="1143000"/>
            <a:ext cx="7920038" cy="3240088"/>
          </a:xfrm>
          <a:prstGeom prst="rect">
            <a:avLst/>
          </a:prstGeom>
          <a:noFill/>
          <a:ln w="9525">
            <a:noFill/>
            <a:miter lim="800000"/>
            <a:headEnd/>
            <a:tailEnd/>
          </a:ln>
        </p:spPr>
        <p:txBody>
          <a:bodyPr/>
          <a:lstStyle/>
          <a:p>
            <a:pPr>
              <a:defRPr/>
            </a:pPr>
            <a:r>
              <a:rPr lang="ru-RU" b="1" dirty="0"/>
              <a:t>     </a:t>
            </a:r>
            <a:endParaRPr lang="ru-RU" sz="2000" b="1" i="1" dirty="0"/>
          </a:p>
          <a:p>
            <a:pPr>
              <a:defRPr/>
            </a:pPr>
            <a:r>
              <a:rPr lang="ru-RU" sz="2800" b="1" i="1" dirty="0" smtClean="0"/>
              <a:t>                </a:t>
            </a:r>
            <a:endParaRPr lang="ru-RU" sz="2800" b="1" i="1" dirty="0"/>
          </a:p>
          <a:p>
            <a:pPr marL="342900" indent="-342900">
              <a:lnSpc>
                <a:spcPct val="80000"/>
              </a:lnSpc>
              <a:spcBef>
                <a:spcPct val="20000"/>
              </a:spcBef>
              <a:defRPr/>
            </a:pPr>
            <a:endParaRPr lang="ru-RU" sz="2000" dirty="0"/>
          </a:p>
        </p:txBody>
      </p:sp>
      <p:pic>
        <p:nvPicPr>
          <p:cNvPr id="10" name="Picture 2"/>
          <p:cNvPicPr>
            <a:picLocks noChangeAspect="1" noChangeArrowheads="1"/>
          </p:cNvPicPr>
          <p:nvPr/>
        </p:nvPicPr>
        <p:blipFill>
          <a:blip r:embed="rId2" cstate="print"/>
          <a:srcRect l="19037" t="60953" r="1312" b="7936"/>
          <a:stretch>
            <a:fillRect/>
          </a:stretch>
        </p:blipFill>
        <p:spPr bwMode="auto">
          <a:xfrm>
            <a:off x="3581400" y="2438400"/>
            <a:ext cx="5029200" cy="28463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17"/>
          <p:cNvSpPr txBox="1">
            <a:spLocks noChangeArrowheads="1"/>
          </p:cNvSpPr>
          <p:nvPr/>
        </p:nvSpPr>
        <p:spPr bwMode="auto">
          <a:xfrm>
            <a:off x="5181600" y="5410200"/>
            <a:ext cx="2438400" cy="400050"/>
          </a:xfrm>
          <a:prstGeom prst="rect">
            <a:avLst/>
          </a:prstGeom>
          <a:noFill/>
          <a:ln w="9525">
            <a:noFill/>
            <a:miter lim="800000"/>
            <a:headEnd/>
            <a:tailEnd/>
          </a:ln>
        </p:spPr>
        <p:txBody>
          <a:bodyPr>
            <a:spAutoFit/>
          </a:bodyPr>
          <a:lstStyle/>
          <a:p>
            <a:r>
              <a:rPr lang="ru-RU" sz="2000" b="1"/>
              <a:t>1 060 м</a:t>
            </a:r>
          </a:p>
        </p:txBody>
      </p:sp>
      <p:sp>
        <p:nvSpPr>
          <p:cNvPr id="9" name="Rectangle 3"/>
          <p:cNvSpPr txBox="1">
            <a:spLocks noChangeArrowheads="1"/>
          </p:cNvSpPr>
          <p:nvPr/>
        </p:nvSpPr>
        <p:spPr bwMode="auto">
          <a:xfrm>
            <a:off x="3505200" y="2362201"/>
            <a:ext cx="5410200" cy="3962400"/>
          </a:xfrm>
          <a:prstGeom prst="rect">
            <a:avLst/>
          </a:prstGeom>
          <a:noFill/>
          <a:ln w="9525">
            <a:noFill/>
            <a:miter lim="800000"/>
            <a:headEnd/>
            <a:tailEnd/>
          </a:ln>
        </p:spPr>
        <p:txBody>
          <a:bodyPr/>
          <a:lstStyle/>
          <a:p>
            <a:pPr marL="342900" indent="-342900">
              <a:spcBef>
                <a:spcPct val="20000"/>
              </a:spcBef>
              <a:defRPr/>
            </a:pPr>
            <a:r>
              <a:rPr lang="ru-RU" sz="2800" b="1" i="1" kern="0" dirty="0" smtClean="0">
                <a:latin typeface="+mn-lt"/>
                <a:cs typeface="+mn-cs"/>
              </a:rPr>
              <a:t>                                                                                                       </a:t>
            </a:r>
            <a:endParaRPr lang="ru-RU" sz="2800" b="1" i="1" kern="0" dirty="0">
              <a:latin typeface="+mn-lt"/>
              <a:cs typeface="+mn-cs"/>
            </a:endParaRPr>
          </a:p>
          <a:p>
            <a:pPr marL="342900" indent="-342900">
              <a:spcBef>
                <a:spcPct val="20000"/>
              </a:spcBef>
              <a:defRPr/>
            </a:pPr>
            <a:endParaRPr lang="ru-RU" sz="2800" b="1" i="1" kern="0" dirty="0">
              <a:latin typeface="+mn-lt"/>
              <a:cs typeface="+mn-cs"/>
            </a:endParaRPr>
          </a:p>
          <a:p>
            <a:pPr marL="342900" indent="-342900">
              <a:spcBef>
                <a:spcPct val="20000"/>
              </a:spcBef>
              <a:defRPr/>
            </a:pPr>
            <a:r>
              <a:rPr lang="ru-RU" sz="2800" b="1" i="1" kern="0" dirty="0">
                <a:latin typeface="+mn-lt"/>
                <a:cs typeface="+mn-cs"/>
              </a:rPr>
              <a:t>                  </a:t>
            </a:r>
          </a:p>
          <a:p>
            <a:pPr marL="342900" indent="-342900" algn="ctr">
              <a:spcBef>
                <a:spcPct val="20000"/>
              </a:spcBef>
              <a:defRPr/>
            </a:pPr>
            <a:endParaRPr lang="ru-RU" sz="1600" kern="0" dirty="0">
              <a:latin typeface="+mn-lt"/>
              <a:cs typeface="+mn-cs"/>
            </a:endParaRPr>
          </a:p>
          <a:p>
            <a:pPr marL="342900" indent="-342900" algn="ctr">
              <a:spcBef>
                <a:spcPct val="20000"/>
              </a:spcBef>
              <a:defRPr/>
            </a:pPr>
            <a:endParaRPr lang="ru-RU" sz="1600" kern="0" dirty="0">
              <a:latin typeface="+mn-lt"/>
              <a:cs typeface="+mn-cs"/>
            </a:endParaRPr>
          </a:p>
          <a:p>
            <a:pPr marL="342900" indent="-342900" algn="ctr">
              <a:spcBef>
                <a:spcPct val="20000"/>
              </a:spcBef>
              <a:defRPr/>
            </a:pPr>
            <a:endParaRPr lang="ru-RU" sz="1600" kern="0" dirty="0">
              <a:latin typeface="+mn-lt"/>
              <a:cs typeface="+mn-cs"/>
            </a:endParaRPr>
          </a:p>
          <a:p>
            <a:pPr marL="342900" indent="-342900" algn="ctr">
              <a:spcBef>
                <a:spcPct val="20000"/>
              </a:spcBef>
              <a:defRPr/>
            </a:pPr>
            <a:endParaRPr lang="ru-RU" sz="1600" i="1" kern="0" dirty="0">
              <a:latin typeface="+mn-lt"/>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2743200" cy="370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TotalTime>
  <Words>1328</Words>
  <Application>Microsoft Office PowerPoint</Application>
  <PresentationFormat>Экран (4:3)</PresentationFormat>
  <Paragraphs>190</Paragraphs>
  <Slides>34</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34</vt:i4>
      </vt:variant>
    </vt:vector>
  </HeadingPairs>
  <TitlesOfParts>
    <vt:vector size="43" baseType="lpstr">
      <vt:lpstr>Arial</vt:lpstr>
      <vt:lpstr>Calibri</vt:lpstr>
      <vt:lpstr>Century Gothic</vt:lpstr>
      <vt:lpstr>Comic Sans MS</vt:lpstr>
      <vt:lpstr>Sylfaen</vt:lpstr>
      <vt:lpstr>Times New Roman</vt:lpstr>
      <vt:lpstr>Verdana</vt:lpstr>
      <vt:lpstr>Wingdings</vt:lpstr>
      <vt:lpstr>Оформление по умолчанию</vt:lpstr>
      <vt:lpstr>Презентация PowerPoint</vt:lpstr>
      <vt:lpstr>Презентация PowerPoint</vt:lpstr>
      <vt:lpstr>Презентация PowerPoint</vt:lpstr>
      <vt:lpstr> Основная цель: </vt:lpstr>
      <vt:lpstr>Задачи:</vt:lpstr>
      <vt:lpstr>Презентация PowerPoint</vt:lpstr>
      <vt:lpstr>     Немного из истории.. Предки русского народа — славяне — с незапамятных времён жили на землях Средней и Восточной Европы.  У славян, как и у всех других народов, первым учителем математики была жизнь, практика.  </vt:lpstr>
      <vt:lpstr>Презентация PowerPoint</vt:lpstr>
      <vt:lpstr>   Старинная рукопись по этому случаю заявляет, что “больше сего числа несть человеческому разуму разумети”.</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Старинная задача №3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99</cp:revision>
  <cp:lastPrinted>1601-01-01T00:00:00Z</cp:lastPrinted>
  <dcterms:created xsi:type="dcterms:W3CDTF">2012-01-05T18:46:57Z</dcterms:created>
  <dcterms:modified xsi:type="dcterms:W3CDTF">2021-02-16T10:34:55Z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