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</p:sldMasterIdLst>
  <p:notesMasterIdLst>
    <p:notesMasterId r:id="rId2"/>
  </p:notesMasterIdLst>
  <p:sldIdLst>
    <p:sldId id="273" r:id="rId3"/>
    <p:sldId id="274" r:id="rId4"/>
    <p:sldId id="275" r:id="rId5"/>
    <p:sldId id="257" r:id="rId6"/>
    <p:sldId id="258" r:id="rId7"/>
    <p:sldId id="278" r:id="rId8"/>
    <p:sldId id="281" r:id="rId9"/>
    <p:sldId id="279" r:id="rId10"/>
    <p:sldId id="280" r:id="rId11"/>
    <p:sldId id="282" r:id="rId12"/>
    <p:sldId id="283" r:id="rId13"/>
    <p:sldId id="272" r:id="rId14"/>
    <p:sldId id="267" r:id="rId15"/>
    <p:sldId id="277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3E51325-E42A-4D16-9E94-DCF739FD76CC}">
          <p14:sldIdLst>
            <p14:sldId id="273"/>
            <p14:sldId id="274"/>
            <p14:sldId id="275"/>
            <p14:sldId id="257"/>
            <p14:sldId id="258"/>
            <p14:sldId id="278"/>
            <p14:sldId id="281"/>
            <p14:sldId id="279"/>
            <p14:sldId id="280"/>
            <p14:sldId id="282"/>
            <p14:sldId id="283"/>
            <p14:sldId id="272"/>
            <p14:sldId id="267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83" d="100"/>
          <a:sy n="83" d="100"/>
        </p:scale>
        <p:origin x="14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863B5-66F6-4E32-8331-8E6AF96E5D4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882C4-C13F-40E1-B3C4-26A32025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1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82C4-C13F-40E1-B3C4-26A3202563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4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82C4-C13F-40E1-B3C4-26A3202563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4807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14F388-FD45-41AB-B141-9F63713DA8A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D84A6F-171C-4B54-B3D3-13858EB00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F388-FD45-41AB-B141-9F63713DA8A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4A6F-171C-4B54-B3D3-13858EB00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F388-FD45-41AB-B141-9F63713DA8A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4A6F-171C-4B54-B3D3-13858EB00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F388-FD45-41AB-B141-9F63713DA8A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4A6F-171C-4B54-B3D3-13858EB000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F388-FD45-41AB-B141-9F63713DA8A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4A6F-171C-4B54-B3D3-13858EB000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F388-FD45-41AB-B141-9F63713DA8A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4A6F-171C-4B54-B3D3-13858EB000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ct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F388-FD45-41AB-B141-9F63713DA8A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4A6F-171C-4B54-B3D3-13858EB000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F388-FD45-41AB-B141-9F63713DA8A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4A6F-171C-4B54-B3D3-13858EB000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F388-FD45-41AB-B141-9F63713DA8A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4A6F-171C-4B54-B3D3-13858EB00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014F388-FD45-41AB-B141-9F63713DA8A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4A6F-171C-4B54-B3D3-13858EB000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14F388-FD45-41AB-B141-9F63713DA8A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D84A6F-171C-4B54-B3D3-13858EB000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image" Target="../media/image2.jpe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Freeform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5014F388-FD45-41AB-B141-9F63713DA8A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D84A6F-171C-4B54-B3D3-13858EB000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Tx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 wrap="square" lIns="91440" tIns="45720" rIns="91440" bIns="45720" anchor="t">
            <a:normAutofit/>
          </a:bodyPr>
          <a:lstStyle/>
          <a:p>
            <a:pPr marL="365760" marR="0" lvl="0" indent="-256032" algn="l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har char=""/>
            </a:pP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 marL="0" marR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baseline="0">
                <a:latin typeface="inherit"/>
              </a:rPr>
              <a:t>&amp;nbsp;</a:t>
            </a:r>
          </a:p>
        </p:txBody>
      </p:sp>
      <p:pic>
        <p:nvPicPr>
          <p:cNvPr id="16" name="Рисунок 3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42256" y="217375"/>
            <a:ext cx="8496944" cy="5732653"/>
          </a:xfrm>
          <a:prstGeom prst="rect">
            <a:avLst/>
          </a:prstGeom>
        </p:spPr>
      </p:pic>
      <p:sp>
        <p:nvSpPr>
          <p:cNvPr id="17" name="Subtitle 2" title=""/>
          <p:cNvSpPr/>
          <p:nvPr/>
        </p:nvSpPr>
        <p:spPr>
          <a:xfrm>
            <a:off x="5094235" y="4601265"/>
            <a:ext cx="3888432" cy="1199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/>
          <a:lstStyle/>
          <a:p>
            <a:pPr marL="365760" marR="0" lvl="0" indent="-256032" algn="l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har char=""/>
            </a:pPr>
            <a:r>
              <a:rPr sz="1400" b="1" spc="0" baseline="0">
                <a:solidFill>
                  <a:srgbClr val="0D0D0D"/>
                </a:solidFill>
                <a:latin typeface="&quot;Book Antiqua&quot;"/>
              </a:rPr>
              <a:t>Выполнила: ученица 6 «А» класса</a:t>
            </a:r>
          </a:p>
          <a:p>
            <a:pPr marL="365760" marR="0" lvl="0" indent="-256032" algn="l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har char=""/>
            </a:pPr>
            <a:r>
              <a:rPr sz="1400" b="1" spc="0" baseline="0">
                <a:solidFill>
                  <a:srgbClr val="0D0D0D"/>
                </a:solidFill>
                <a:latin typeface="&quot;Book Antiqua&quot;"/>
              </a:rPr>
              <a:t>МОУ «СОШ №33», </a:t>
            </a:r>
          </a:p>
          <a:p>
            <a:pPr marL="365760" marR="0" lvl="0" indent="-256032" algn="l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har char=""/>
            </a:pPr>
            <a:r>
              <a:rPr sz="1400" b="1" spc="0" baseline="0">
                <a:solidFill>
                  <a:srgbClr val="0D0D0D"/>
                </a:solidFill>
                <a:latin typeface="&quot;Book Antiqua&quot;"/>
              </a:rPr>
              <a:t>Г. Энгельс, Саратовская область</a:t>
            </a:r>
          </a:p>
          <a:p>
            <a:pPr marL="365760" marR="0" lvl="0" indent="-256032" algn="l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har char=""/>
            </a:pPr>
            <a:r>
              <a:rPr sz="1400" b="1" spc="0" baseline="0">
                <a:solidFill>
                  <a:srgbClr val="0D0D0D"/>
                </a:solidFill>
                <a:latin typeface="&quot;Book Antiqua&quot;"/>
              </a:rPr>
              <a:t>Аблязова Элина</a:t>
            </a:r>
          </a:p>
          <a:p>
            <a:pPr marL="365760" marR="0" lvl="0" indent="-256032" algn="l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har char=""/>
            </a:pPr>
            <a:r>
              <a:rPr sz="1400" b="1" spc="0" baseline="0">
                <a:solidFill>
                  <a:srgbClr val="0D0D0D"/>
                </a:solidFill>
                <a:latin typeface="&quot;Book Antiqua&quot;"/>
              </a:rPr>
              <a:t>Руководитель: Саломатова Н. С.</a:t>
            </a:r>
          </a:p>
        </p:txBody>
      </p:sp>
      <p:sp>
        <p:nvSpPr>
          <p:cNvPr id="18" name="Прямоугольник 7" title=""/>
          <p:cNvSpPr/>
          <p:nvPr/>
        </p:nvSpPr>
        <p:spPr>
          <a:xfrm>
            <a:off x="827584" y="3083702"/>
            <a:ext cx="6966520" cy="954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/>
          <a:lstStyle/>
          <a:p>
            <a:pPr marL="0" marR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sz="2800" spc="0" baseline="0">
                <a:solidFill>
                  <a:srgbClr val="FFFFFF"/>
                </a:solidFill>
                <a:latin typeface="&quot;Lucida Sans Unicode&quot;"/>
              </a:rPr>
              <a:t>Исследовательский проект: </a:t>
            </a:r>
          </a:p>
          <a:p>
            <a:pPr marL="0" marR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sz="2800" spc="0" baseline="0">
                <a:solidFill>
                  <a:srgbClr val="FFFFFF"/>
                </a:solidFill>
                <a:latin typeface="&quot;Lucida Sans Unicode&quot;"/>
              </a:rPr>
              <a:t>«Берегите Медведицу»</a:t>
            </a:r>
          </a:p>
        </p:txBody>
      </p:sp>
    </p:spTree>
    <p:extLst>
      <p:ext uri="{BB962C8B-B14F-4D97-AF65-F5344CB8AC3E}">
        <p14:creationId xmlns:p14="http://schemas.microsoft.com/office/powerpoint/2010/main" val="374221052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smtClean="0">
                <a:latin typeface="Book Antiqua" pitchFamily="18" charset="0"/>
              </a:rPr>
              <a:t>Местные </a:t>
            </a:r>
            <a:r>
              <a:rPr lang="ru-RU" sz="2000">
                <a:latin typeface="Book Antiqua" pitchFamily="18" charset="0"/>
              </a:rPr>
              <a:t>жители </a:t>
            </a:r>
            <a:r>
              <a:rPr lang="ru-RU" sz="2000" smtClean="0">
                <a:latin typeface="Book Antiqua" pitchFamily="18" charset="0"/>
              </a:rPr>
              <a:t>Петровска рассказали </a:t>
            </a:r>
            <a:r>
              <a:rPr lang="ru-RU" sz="2000">
                <a:latin typeface="Book Antiqua" pitchFamily="18" charset="0"/>
              </a:rPr>
              <a:t>об очередном нарушении экологического </a:t>
            </a:r>
            <a:r>
              <a:rPr lang="ru-RU" sz="2000" smtClean="0">
                <a:latin typeface="Book Antiqua" pitchFamily="18" charset="0"/>
              </a:rPr>
              <a:t>законодательства. По их </a:t>
            </a:r>
            <a:r>
              <a:rPr lang="ru-RU" sz="2000">
                <a:latin typeface="Book Antiqua" pitchFamily="18" charset="0"/>
              </a:rPr>
              <a:t>словам </a:t>
            </a:r>
            <a:r>
              <a:rPr lang="ru-RU" sz="2000" smtClean="0">
                <a:latin typeface="Book Antiqua" pitchFamily="18" charset="0"/>
              </a:rPr>
              <a:t>все стоки </a:t>
            </a:r>
            <a:r>
              <a:rPr lang="ru-RU" sz="2000">
                <a:latin typeface="Book Antiqua" pitchFamily="18" charset="0"/>
              </a:rPr>
              <a:t>города Петровска сливаются в реку Медведицу через ливневую канализацию. </a:t>
            </a:r>
            <a:r>
              <a:rPr lang="ru-RU" sz="2000" smtClean="0">
                <a:latin typeface="Book Antiqua" pitchFamily="18" charset="0"/>
              </a:rPr>
              <a:t>Далее всё это по </a:t>
            </a:r>
            <a:r>
              <a:rPr lang="ru-RU" sz="2000">
                <a:latin typeface="Book Antiqua" pitchFamily="18" charset="0"/>
              </a:rPr>
              <a:t>реке направляется в Аткарск и Лысые горы. Все пляжи ниже стока стали опасными для здоровья человека. А на полях фильтрации, куда должны направляться канализационные стоки, цветут цветы и растут деревья. Туда ничего из стоков не доходит. </a:t>
            </a:r>
            <a:r>
              <a:rPr lang="ru-RU" sz="2000" smtClean="0">
                <a:latin typeface="Book Antiqua" pitchFamily="18" charset="0"/>
              </a:rPr>
              <a:t>Жители </a:t>
            </a:r>
            <a:r>
              <a:rPr lang="ru-RU" sz="2000">
                <a:latin typeface="Book Antiqua" pitchFamily="18" charset="0"/>
              </a:rPr>
              <a:t>были вынуждены привлечь природоохранную </a:t>
            </a:r>
            <a:r>
              <a:rPr lang="ru-RU" sz="2000" smtClean="0">
                <a:latin typeface="Book Antiqua" pitchFamily="18" charset="0"/>
              </a:rPr>
              <a:t>прокуратуру.</a:t>
            </a:r>
            <a:endParaRPr lang="ru-RU" sz="2000"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Загрязнение реки сточными водами</a:t>
            </a:r>
            <a:endParaRPr lang="ru-RU" sz="2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33056"/>
            <a:ext cx="4032448" cy="26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1979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000">
                <a:latin typeface="Book Antiqua" pitchFamily="18" charset="0"/>
              </a:rPr>
              <a:t>Охрана реки Медведица проходит в рамках общеобластных экологических мероприятий 34-го и 64-го регионов. Они связаны с надзорной и инспекторской работой, с организацией субботников по уборке побережий, с расчисткой фрагментов русла. В верховьях охрана реки Медведица базируется лишь на создании водоохранных зон у водохранилищ, а вот на остальном отрезке течения все куда серьезнее</a:t>
            </a:r>
            <a:r>
              <a:rPr lang="ru-RU" sz="2000" smtClean="0">
                <a:latin typeface="Book Antiqua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2000" smtClean="0">
                <a:latin typeface="Book Antiqua" pitchFamily="18" charset="0"/>
              </a:rPr>
              <a:t> </a:t>
            </a:r>
            <a:r>
              <a:rPr lang="ru-RU" sz="2000">
                <a:latin typeface="Book Antiqua" pitchFamily="18" charset="0"/>
              </a:rPr>
              <a:t>Последний из названных субъектов </a:t>
            </a:r>
            <a:r>
              <a:rPr lang="ru-RU" sz="2000" smtClean="0">
                <a:latin typeface="Book Antiqua" pitchFamily="18" charset="0"/>
              </a:rPr>
              <a:t>федерации </a:t>
            </a:r>
            <a:r>
              <a:rPr lang="ru-RU" sz="2000">
                <a:latin typeface="Book Antiqua" pitchFamily="18" charset="0"/>
              </a:rPr>
              <a:t>осуществляет строгий </a:t>
            </a:r>
            <a:r>
              <a:rPr lang="ru-RU" sz="2000" smtClean="0">
                <a:latin typeface="Book Antiqua" pitchFamily="18" charset="0"/>
              </a:rPr>
              <a:t>надзор </a:t>
            </a:r>
            <a:r>
              <a:rPr lang="ru-RU" sz="2000">
                <a:latin typeface="Book Antiqua" pitchFamily="18" charset="0"/>
              </a:rPr>
              <a:t>за водоемом на </a:t>
            </a:r>
            <a:r>
              <a:rPr lang="ru-RU" sz="2000" smtClean="0">
                <a:latin typeface="Book Antiqua" pitchFamily="18" charset="0"/>
              </a:rPr>
              <a:t>участках  </a:t>
            </a:r>
            <a:r>
              <a:rPr lang="ru-RU" sz="2000">
                <a:latin typeface="Book Antiqua" pitchFamily="18" charset="0"/>
              </a:rPr>
              <a:t>природного парка «Нижне-Хоперский». </a:t>
            </a:r>
            <a:endParaRPr lang="ru-RU" sz="2000" smtClean="0">
              <a:latin typeface="Book Antiqua" pitchFamily="18" charset="0"/>
            </a:endParaRPr>
          </a:p>
          <a:p>
            <a:pPr marL="109728" indent="0" algn="just">
              <a:buNone/>
            </a:pPr>
            <a:r>
              <a:rPr lang="ru-RU" sz="2000" smtClean="0">
                <a:latin typeface="Book Antiqua" pitchFamily="18" charset="0"/>
              </a:rPr>
              <a:t>Охрана </a:t>
            </a:r>
            <a:r>
              <a:rPr lang="ru-RU" sz="2000">
                <a:latin typeface="Book Antiqua" pitchFamily="18" charset="0"/>
              </a:rPr>
              <a:t>реки Медведица </a:t>
            </a:r>
            <a:r>
              <a:rPr lang="ru-RU" sz="2000" smtClean="0">
                <a:latin typeface="Book Antiqua" pitchFamily="18" charset="0"/>
              </a:rPr>
              <a:t>в</a:t>
            </a:r>
          </a:p>
          <a:p>
            <a:pPr marL="109728" indent="0" algn="just">
              <a:buNone/>
            </a:pPr>
            <a:r>
              <a:rPr lang="ru-RU" sz="2000" smtClean="0">
                <a:latin typeface="Book Antiqua" pitchFamily="18" charset="0"/>
              </a:rPr>
              <a:t> </a:t>
            </a:r>
            <a:r>
              <a:rPr lang="ru-RU" sz="2000">
                <a:latin typeface="Book Antiqua" pitchFamily="18" charset="0"/>
              </a:rPr>
              <a:t>некоторых рекреациях </a:t>
            </a:r>
            <a:endParaRPr lang="ru-RU" sz="2000" smtClean="0">
              <a:latin typeface="Book Antiqua" pitchFamily="18" charset="0"/>
            </a:endParaRPr>
          </a:p>
          <a:p>
            <a:pPr marL="109728" indent="0" algn="just">
              <a:buNone/>
            </a:pPr>
            <a:r>
              <a:rPr lang="ru-RU" sz="2000" err="1" smtClean="0">
                <a:latin typeface="Book Antiqua" pitchFamily="18" charset="0"/>
              </a:rPr>
              <a:t>Волгоградщины </a:t>
            </a:r>
            <a:r>
              <a:rPr lang="ru-RU" sz="2000">
                <a:latin typeface="Book Antiqua" pitchFamily="18" charset="0"/>
              </a:rPr>
              <a:t>связана со строгим </a:t>
            </a:r>
            <a:endParaRPr lang="ru-RU" sz="2000" smtClean="0">
              <a:latin typeface="Book Antiqua" pitchFamily="18" charset="0"/>
            </a:endParaRPr>
          </a:p>
          <a:p>
            <a:pPr marL="109728" indent="0" algn="just">
              <a:buNone/>
            </a:pPr>
            <a:r>
              <a:rPr lang="ru-RU" sz="2000" smtClean="0">
                <a:latin typeface="Book Antiqua" pitchFamily="18" charset="0"/>
              </a:rPr>
              <a:t>наблюдением </a:t>
            </a:r>
            <a:r>
              <a:rPr lang="ru-RU" sz="2000">
                <a:latin typeface="Book Antiqua" pitchFamily="18" charset="0"/>
              </a:rPr>
              <a:t>за нерестовыми ямами.</a:t>
            </a: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Охрана реки Медведица</a:t>
            </a:r>
            <a:endParaRPr lang="ru-RU" sz="2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56" y="4005064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339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10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Результаты и выводы</a:t>
            </a:r>
            <a:endParaRPr lang="en-US" sz="310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59" y="990600"/>
            <a:ext cx="7002694" cy="50149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Rectangle 9"/>
          <p:cNvSpPr/>
          <p:nvPr/>
        </p:nvSpPr>
        <p:spPr>
          <a:xfrm>
            <a:off x="5831733" y="762000"/>
            <a:ext cx="3048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u="sng" smtClean="0">
              <a:latin typeface="Book Antiqua" pitchFamily="18" charset="0"/>
            </a:endParaRPr>
          </a:p>
          <a:p>
            <a:r>
              <a:rPr lang="ru-RU" sz="2000" u="sng" smtClean="0">
                <a:latin typeface="Book Antiqua" pitchFamily="18" charset="0"/>
              </a:rPr>
              <a:t>Необходимо</a:t>
            </a:r>
            <a:r>
              <a:rPr lang="ru-RU" sz="2000" u="sng">
                <a:latin typeface="Book Antiqua" pitchFamily="18" charset="0"/>
              </a:rPr>
              <a:t>: </a:t>
            </a:r>
            <a:endParaRPr lang="ru-RU" sz="2000" u="sng" smtClean="0">
              <a:latin typeface="Book Antiqua" pitchFamily="18" charset="0"/>
            </a:endParaRPr>
          </a:p>
          <a:p>
            <a:endParaRPr lang="ru-RU" sz="2000">
              <a:latin typeface="Book Antiqua" pitchFamily="18" charset="0"/>
            </a:endParaRPr>
          </a:p>
          <a:p>
            <a:r>
              <a:rPr lang="ru-RU" sz="2000">
                <a:latin typeface="Book Antiqua" pitchFamily="18" charset="0"/>
              </a:rPr>
              <a:t>1. Укреплять берега; </a:t>
            </a:r>
          </a:p>
          <a:p>
            <a:r>
              <a:rPr lang="ru-RU" sz="2000">
                <a:latin typeface="Book Antiqua" pitchFamily="18" charset="0"/>
              </a:rPr>
              <a:t>2.  Сажать деревья; </a:t>
            </a:r>
          </a:p>
          <a:p>
            <a:r>
              <a:rPr lang="ru-RU" sz="2000">
                <a:latin typeface="Book Antiqua" pitchFamily="18" charset="0"/>
              </a:rPr>
              <a:t>3.  Чистить дно реки (для этого существует специальная </a:t>
            </a:r>
          </a:p>
          <a:p>
            <a:r>
              <a:rPr lang="ru-RU" sz="2000">
                <a:latin typeface="Book Antiqua" pitchFamily="18" charset="0"/>
              </a:rPr>
              <a:t>техника); </a:t>
            </a:r>
            <a:endParaRPr lang="ru-RU" sz="2000" smtClean="0">
              <a:latin typeface="Book Antiqua" pitchFamily="18" charset="0"/>
            </a:endParaRPr>
          </a:p>
          <a:p>
            <a:r>
              <a:rPr lang="ru-RU" sz="2000" smtClean="0">
                <a:latin typeface="Book Antiqua" pitchFamily="18" charset="0"/>
              </a:rPr>
              <a:t>4. Запретить распашку земли рядом с реками;</a:t>
            </a:r>
            <a:endParaRPr lang="ru-RU" sz="2000">
              <a:latin typeface="Book Antiqua" pitchFamily="18" charset="0"/>
            </a:endParaRPr>
          </a:p>
          <a:p>
            <a:pPr marL="342900" indent="-342900">
              <a:buAutoNum type="arabicPeriod" startAt="5"/>
            </a:pPr>
            <a:r>
              <a:rPr lang="ru-RU" sz="2000" smtClean="0">
                <a:latin typeface="Book Antiqua" pitchFamily="18" charset="0"/>
              </a:rPr>
              <a:t>Не </a:t>
            </a:r>
            <a:r>
              <a:rPr lang="ru-RU" sz="2000">
                <a:latin typeface="Book Antiqua" pitchFamily="18" charset="0"/>
              </a:rPr>
              <a:t>засорять бытовыми и техническими отходами. </a:t>
            </a:r>
            <a:endParaRPr lang="ru-RU" sz="2000" smtClean="0">
              <a:latin typeface="Book Antiqua" pitchFamily="18" charset="0"/>
            </a:endParaRPr>
          </a:p>
          <a:p>
            <a:pPr marL="342900" indent="-342900">
              <a:buAutoNum type="arabicPeriod" startAt="5"/>
            </a:pPr>
            <a:r>
              <a:rPr lang="ru-RU" sz="2000" smtClean="0">
                <a:latin typeface="Book Antiqua" pitchFamily="18" charset="0"/>
              </a:rPr>
              <a:t>Проводить экологические рейды в места купания</a:t>
            </a:r>
            <a:endParaRPr lang="en-US" sz="20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3103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6836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10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Рефлексия</a:t>
            </a:r>
            <a:endParaRPr lang="en-US" sz="310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8112" y="406616"/>
            <a:ext cx="8431088" cy="400398"/>
          </a:xfrm>
        </p:spPr>
        <p:txBody>
          <a:bodyPr>
            <a:noAutofit/>
          </a:bodyPr>
          <a:lstStyle/>
          <a:p>
            <a:pPr marL="109728" indent="0" algn="ctr">
              <a:buClrTx/>
              <a:buNone/>
            </a:pPr>
            <a:r>
              <a:rPr lang="ru-RU" sz="1600" smtClean="0">
                <a:latin typeface="Book Antiqua" pitchFamily="18" charset="0"/>
              </a:rPr>
              <a:t>   </a:t>
            </a:r>
          </a:p>
          <a:p>
            <a:pPr marL="109728" indent="0">
              <a:buClrTx/>
              <a:buNone/>
            </a:pPr>
            <a:r>
              <a:rPr lang="ru-RU" sz="2000" smtClean="0">
                <a:latin typeface="Book Antiqua" pitchFamily="18" charset="0"/>
              </a:rPr>
              <a:t>Работая </a:t>
            </a:r>
            <a:r>
              <a:rPr lang="ru-RU" sz="2000">
                <a:latin typeface="Book Antiqua" pitchFamily="18" charset="0"/>
              </a:rPr>
              <a:t>над этим проектом, я поняла еще раз, как же интересна эта тема, как много значат для меня </a:t>
            </a:r>
            <a:r>
              <a:rPr lang="ru-RU" sz="2000" smtClean="0">
                <a:latin typeface="Book Antiqua" pitchFamily="18" charset="0"/>
              </a:rPr>
              <a:t>природа и ее красота. Гипотеза подтвержена! Мы усвоили, что не одни живем на этой прекрасной земле. Но экологических знаний мало. Знания должны породить нас в добрых делах – сажать деревья, сохранять реки, укреплять берега, строить птичьи домики, стремиться экологизировать окружающую жизнь. </a:t>
            </a:r>
            <a:r>
              <a:rPr lang="ru-RU" sz="2000" b="1" smtClean="0">
                <a:latin typeface="Book Antiqua" pitchFamily="18" charset="0"/>
              </a:rPr>
              <a:t>Знания призваны формировать новое экологическое мышление!</a:t>
            </a:r>
          </a:p>
          <a:p>
            <a:pPr marL="109728" indent="0">
              <a:buClrTx/>
              <a:buNone/>
            </a:pPr>
            <a:r>
              <a:rPr lang="ru-RU" sz="2000" smtClean="0">
                <a:latin typeface="Book Antiqua" pitchFamily="18" charset="0"/>
              </a:rPr>
              <a:t>Я подчерпнула много </a:t>
            </a:r>
            <a:r>
              <a:rPr lang="ru-RU" sz="2000">
                <a:latin typeface="Book Antiqua" pitchFamily="18" charset="0"/>
              </a:rPr>
              <a:t>нового и для </a:t>
            </a:r>
            <a:r>
              <a:rPr lang="ru-RU" sz="2000" smtClean="0">
                <a:latin typeface="Book Antiqua" pitchFamily="18" charset="0"/>
              </a:rPr>
              <a:t>себя</a:t>
            </a:r>
            <a:r>
              <a:rPr lang="ru-RU" sz="2000">
                <a:latin typeface="Book Antiqua" pitchFamily="18" charset="0"/>
              </a:rPr>
              <a:t>, укрепила свои навыки и </a:t>
            </a:r>
            <a:r>
              <a:rPr lang="ru-RU" sz="2000" smtClean="0">
                <a:latin typeface="Book Antiqua" pitchFamily="18" charset="0"/>
              </a:rPr>
              <a:t>знания. Наметила </a:t>
            </a:r>
            <a:r>
              <a:rPr lang="ru-RU" sz="2000">
                <a:latin typeface="Book Antiqua" pitchFamily="18" charset="0"/>
              </a:rPr>
              <a:t>новые цели и задачи. </a:t>
            </a:r>
            <a:r>
              <a:rPr lang="ru-RU" sz="2000" smtClean="0">
                <a:latin typeface="Book Antiqua" pitchFamily="18" charset="0"/>
              </a:rPr>
              <a:t>Очень </a:t>
            </a:r>
            <a:r>
              <a:rPr lang="ru-RU" sz="2000">
                <a:latin typeface="Book Antiqua" pitchFamily="18" charset="0"/>
              </a:rPr>
              <a:t>многому еще предстоит научиться. И в дальнейшем я бы хотела провести анкетирование своих одноклассников, </a:t>
            </a:r>
            <a:r>
              <a:rPr lang="ru-RU" sz="2000" smtClean="0">
                <a:latin typeface="Book Antiqua" pitchFamily="18" charset="0"/>
              </a:rPr>
              <a:t>друзей, чтобы побольше узнать о том, как часто посещают они наши реки, довольны ли состоянием рек, с какой целью они посещают их и могут ли оказать посильную помощь в очистке берегов.</a:t>
            </a:r>
            <a:endParaRPr lang="ru-RU" sz="2000">
              <a:latin typeface="Book Antiqua" pitchFamily="18" charset="0"/>
            </a:endParaRPr>
          </a:p>
          <a:p>
            <a:pPr marL="109728" indent="0">
              <a:buClrTx/>
              <a:buNone/>
            </a:pPr>
            <a:r>
              <a:rPr lang="ru-RU" sz="2000" smtClean="0">
                <a:latin typeface="Book Antiqua" pitchFamily="18" charset="0"/>
              </a:rPr>
              <a:t> </a:t>
            </a:r>
            <a:r>
              <a:rPr lang="ru-RU" sz="2000">
                <a:latin typeface="Book Antiqua" pitchFamily="18" charset="0"/>
              </a:rPr>
              <a:t>Думаю, </a:t>
            </a:r>
            <a:r>
              <a:rPr lang="ru-RU" sz="2000" smtClean="0">
                <a:latin typeface="Book Antiqua" pitchFamily="18" charset="0"/>
              </a:rPr>
              <a:t>своим проектам я смогу привлечь внимание к решению экологических проблем малых рек, чтобы сохранить их красоту потомкам. </a:t>
            </a:r>
          </a:p>
        </p:txBody>
      </p:sp>
    </p:spTree>
    <p:extLst>
      <p:ext uri="{BB962C8B-B14F-4D97-AF65-F5344CB8AC3E}">
        <p14:creationId xmlns:p14="http://schemas.microsoft.com/office/powerpoint/2010/main" val="193738357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/>
          <a:lstStyle/>
          <a:p>
            <a:r>
              <a:rPr lang="ru-RU" sz="2000" err="1">
                <a:latin typeface="Book Antiqua" pitchFamily="18" charset="0"/>
              </a:rPr>
              <a:t>Грешневиков А.Н. Экологический букварь. «ЭКОС — информ» Москва., 1995 г.</a:t>
            </a:r>
          </a:p>
          <a:p>
            <a:r>
              <a:rPr lang="ru-RU" sz="2000">
                <a:latin typeface="Book Antiqua" pitchFamily="18" charset="0"/>
              </a:rPr>
              <a:t>Любимцев В.В. Неизвестная об известном. — Москва., «Дрофа — Лирус», 1995 г. </a:t>
            </a:r>
          </a:p>
          <a:p>
            <a:r>
              <a:rPr lang="ru-RU" sz="2000" err="1">
                <a:latin typeface="Book Antiqua" pitchFamily="18" charset="0"/>
              </a:rPr>
              <a:t>Полубояров М.С. «На реке и в иных урочищах». Саратов, СГАП, 1999 г. </a:t>
            </a:r>
          </a:p>
          <a:p>
            <a:r>
              <a:rPr lang="ru-RU" sz="2000">
                <a:latin typeface="Book Antiqua" pitchFamily="18" charset="0"/>
              </a:rPr>
              <a:t>Особо охраняемые природные территории Саратовской области. Науч. ред. В.З. Макаров. — Саратов: Изд. Саратовского ун — та, 2008 г. </a:t>
            </a:r>
            <a:endParaRPr lang="ru-RU" sz="2000" smtClean="0">
              <a:latin typeface="Book Antiqua" pitchFamily="18" charset="0"/>
            </a:endParaRPr>
          </a:p>
          <a:p>
            <a:r>
              <a:rPr lang="ru-RU" sz="2000" smtClean="0">
                <a:latin typeface="Book Antiqua" pitchFamily="18" charset="0"/>
              </a:rPr>
              <a:t>Интернет ресурс: </a:t>
            </a:r>
            <a:r>
              <a:rPr lang="en-US" sz="2000">
                <a:latin typeface="Book Antiqua" pitchFamily="18" charset="0"/>
              </a:rPr>
              <a:t>https://</a:t>
            </a:r>
            <a:r>
              <a:rPr lang="en-US" sz="2000" smtClean="0">
                <a:latin typeface="Book Antiqua" pitchFamily="18" charset="0"/>
              </a:rPr>
              <a:t>www.tursar.ru</a:t>
            </a:r>
            <a:endParaRPr lang="ru-RU" sz="2000" smtClean="0">
              <a:latin typeface="Book Antiqua" pitchFamily="18" charset="0"/>
            </a:endParaRPr>
          </a:p>
          <a:p>
            <a:r>
              <a:rPr lang="ru-RU" sz="2000" smtClean="0">
                <a:latin typeface="Book Antiqua" pitchFamily="18" charset="0"/>
              </a:rPr>
              <a:t>Интернет ресурс: </a:t>
            </a:r>
            <a:r>
              <a:rPr lang="en-US" sz="2000">
                <a:latin typeface="Book Antiqua" pitchFamily="18" charset="0"/>
              </a:rPr>
              <a:t>http://</a:t>
            </a:r>
            <a:r>
              <a:rPr lang="en-US" sz="2000" smtClean="0">
                <a:latin typeface="Book Antiqua" pitchFamily="18" charset="0"/>
              </a:rPr>
              <a:t>genyborka.ru/7301</a:t>
            </a:r>
            <a:endParaRPr lang="ru-RU" sz="2000" smtClean="0">
              <a:latin typeface="Book Antiqua" pitchFamily="18" charset="0"/>
            </a:endParaRPr>
          </a:p>
          <a:p>
            <a:r>
              <a:rPr lang="ru-RU" sz="2000" smtClean="0">
                <a:latin typeface="Book Antiqua" pitchFamily="18" charset="0"/>
              </a:rPr>
              <a:t>Интернет ресурс: </a:t>
            </a:r>
            <a:r>
              <a:rPr lang="en-US" sz="2000">
                <a:latin typeface="Book Antiqua" pitchFamily="18" charset="0"/>
              </a:rPr>
              <a:t>https://nversia.ru/news/zagryaznenie-reki-medvedica-stochnymi-vodami-podtverdilos/</a:t>
            </a:r>
            <a:endParaRPr lang="ru-RU" sz="2000" smtClean="0">
              <a:latin typeface="Book Antiqua" pitchFamily="18" charset="0"/>
            </a:endParaRPr>
          </a:p>
          <a:p>
            <a:endParaRPr lang="ru-RU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280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10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Список используемой литературы и источники информации</a:t>
            </a:r>
            <a:endParaRPr lang="en-US" sz="310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2120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242587"/>
          </a:xfrm>
        </p:spPr>
        <p:txBody>
          <a:bodyPr/>
          <a:lstStyle/>
          <a:p>
            <a:r>
              <a:rPr lang="ru-RU" sz="2000" smtClean="0">
                <a:latin typeface="Book Antiqua" pitchFamily="18" charset="0"/>
              </a:rPr>
              <a:t>Введение                                                                                                с. 3</a:t>
            </a:r>
          </a:p>
          <a:p>
            <a:r>
              <a:rPr lang="ru-RU" sz="2000">
                <a:latin typeface="Book Antiqua" pitchFamily="18" charset="0"/>
              </a:rPr>
              <a:t>Актуальность </a:t>
            </a:r>
            <a:r>
              <a:rPr lang="ru-RU" sz="2000" smtClean="0">
                <a:latin typeface="Book Antiqua" pitchFamily="18" charset="0"/>
              </a:rPr>
              <a:t>проекта                                                                       с. 4</a:t>
            </a:r>
          </a:p>
          <a:p>
            <a:r>
              <a:rPr lang="ru-RU" sz="2000" smtClean="0">
                <a:latin typeface="Book Antiqua" pitchFamily="18" charset="0"/>
              </a:rPr>
              <a:t>Гипотеза и цель проекта                                                                   с. 5</a:t>
            </a:r>
          </a:p>
          <a:p>
            <a:r>
              <a:rPr lang="ru-RU" sz="2000" smtClean="0">
                <a:latin typeface="Book Antiqua" pitchFamily="18" charset="0"/>
              </a:rPr>
              <a:t>Река Медведица                                                                                  с. 6-7</a:t>
            </a:r>
            <a:endParaRPr lang="ru-RU" sz="2000" smtClean="0">
              <a:latin typeface="Book Antiqua" pitchFamily="18" charset="0"/>
            </a:endParaRPr>
          </a:p>
          <a:p>
            <a:r>
              <a:rPr lang="ru-RU" sz="2000" smtClean="0">
                <a:latin typeface="Book Antiqua" pitchFamily="18" charset="0"/>
              </a:rPr>
              <a:t>Географическое положение                                                            с. 8                </a:t>
            </a:r>
            <a:endParaRPr lang="ru-RU" sz="2000" smtClean="0">
              <a:latin typeface="Book Antiqua" pitchFamily="18" charset="0"/>
            </a:endParaRPr>
          </a:p>
          <a:p>
            <a:r>
              <a:rPr lang="ru-RU" sz="2000" smtClean="0">
                <a:latin typeface="Book Antiqua" pitchFamily="18" charset="0"/>
              </a:rPr>
              <a:t>Встреча с старожилами                                                                     с. 9</a:t>
            </a:r>
          </a:p>
          <a:p>
            <a:r>
              <a:rPr lang="ru-RU" sz="2000" smtClean="0">
                <a:latin typeface="Book Antiqua" pitchFamily="18" charset="0"/>
              </a:rPr>
              <a:t>Загрязнение реки сточными водами                                             с. 10</a:t>
            </a:r>
          </a:p>
          <a:p>
            <a:r>
              <a:rPr lang="ru-RU" sz="2000" smtClean="0">
                <a:latin typeface="Book Antiqua" pitchFamily="18" charset="0"/>
              </a:rPr>
              <a:t>Охрана реки Медведица                                                                   с. 11</a:t>
            </a:r>
            <a:endParaRPr lang="ru-RU" sz="2000" smtClean="0">
              <a:latin typeface="Book Antiqua" pitchFamily="18" charset="0"/>
            </a:endParaRPr>
          </a:p>
          <a:p>
            <a:r>
              <a:rPr lang="ru-RU" sz="2000" smtClean="0">
                <a:latin typeface="Book Antiqua" pitchFamily="18" charset="0"/>
              </a:rPr>
              <a:t>Результаты и выводы                                                                         с. 12</a:t>
            </a:r>
            <a:endParaRPr lang="ru-RU" sz="2000" smtClean="0">
              <a:latin typeface="Book Antiqua" pitchFamily="18" charset="0"/>
            </a:endParaRPr>
          </a:p>
          <a:p>
            <a:r>
              <a:rPr lang="ru-RU" sz="2000" smtClean="0">
                <a:latin typeface="Book Antiqua" pitchFamily="18" charset="0"/>
              </a:rPr>
              <a:t>Рефлексия                                                                                             с. 13</a:t>
            </a:r>
            <a:endParaRPr lang="ru-RU" sz="2000" smtClean="0">
              <a:latin typeface="Book Antiqua" pitchFamily="18" charset="0"/>
            </a:endParaRPr>
          </a:p>
          <a:p>
            <a:r>
              <a:rPr lang="ru-RU" sz="2000" smtClean="0">
                <a:latin typeface="Book Antiqua" pitchFamily="18" charset="0"/>
              </a:rPr>
              <a:t>Список используемой литературы и </a:t>
            </a:r>
          </a:p>
          <a:p>
            <a:pPr marL="109728" indent="0">
              <a:buNone/>
            </a:pPr>
            <a:r>
              <a:rPr lang="ru-RU" sz="2000" smtClean="0">
                <a:latin typeface="Book Antiqua" pitchFamily="18" charset="0"/>
              </a:rPr>
              <a:t>   источники информации                                                                    с. 14</a:t>
            </a:r>
            <a:endParaRPr lang="ru-RU" sz="2000" smtClean="0">
              <a:latin typeface="Book Antiqua" pitchFamily="18" charset="0"/>
            </a:endParaRPr>
          </a:p>
          <a:p>
            <a:endParaRPr lang="ru-RU" smtClean="0"/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8" y="5013176"/>
            <a:ext cx="7642860" cy="1440160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Содержание проекта</a:t>
            </a:r>
            <a:endParaRPr lang="en-US" sz="280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5919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954555"/>
          </a:xfrm>
        </p:spPr>
        <p:txBody>
          <a:bodyPr>
            <a:normAutofit/>
          </a:bodyPr>
          <a:lstStyle/>
          <a:p>
            <a:r>
              <a:rPr lang="ru-RU" sz="2000" smtClean="0">
                <a:latin typeface="Book Antiqua" pitchFamily="18" charset="0"/>
              </a:rPr>
              <a:t>Каждое лето я езжу в гости к своим родственникам в Калининск. Недалеко находится поселок Лысые горы, где протекает река Медведица. У местных жителей эта очень популярная река, в ней ловят рыбу и купаются. Меня заинтересовало ее прошлое, настоящее и будущее…</a:t>
            </a:r>
            <a:endParaRPr lang="ru-RU" sz="2000"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25277"/>
            <a:ext cx="7573848" cy="3156258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>
            <a:normAutofit/>
          </a:bodyPr>
          <a:lstStyle/>
          <a:p>
            <a:r>
              <a:rPr lang="ru-RU" sz="280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Введение</a:t>
            </a:r>
            <a:endParaRPr lang="en-US" sz="280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9308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/>
          </a:bodyPr>
          <a:lstStyle/>
          <a:p>
            <a:r>
              <a:rPr lang="ru-RU" sz="280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Актуальность проекта</a:t>
            </a:r>
            <a:endParaRPr lang="en-US" sz="280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8" y="2971800"/>
            <a:ext cx="8610600" cy="33096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980728"/>
            <a:ext cx="8619868" cy="241670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smtClean="0">
                <a:latin typeface="Book Antiqua" pitchFamily="18" charset="0"/>
              </a:rPr>
              <a:t>Медведица -это </a:t>
            </a:r>
            <a:r>
              <a:rPr lang="ru-RU" sz="2000">
                <a:latin typeface="Book Antiqua" pitchFamily="18" charset="0"/>
              </a:rPr>
              <a:t>красивейшая река. Когда-то она была настолько полноводной, что </a:t>
            </a:r>
            <a:r>
              <a:rPr lang="ru-RU" sz="2000" smtClean="0">
                <a:latin typeface="Book Antiqua" pitchFamily="18" charset="0"/>
              </a:rPr>
              <a:t>по </a:t>
            </a:r>
            <a:r>
              <a:rPr lang="ru-RU" sz="2000">
                <a:latin typeface="Book Antiqua" pitchFamily="18" charset="0"/>
              </a:rPr>
              <a:t>ней ходили суда с продовольствием. Теперь уровень воды </a:t>
            </a:r>
            <a:r>
              <a:rPr lang="ru-RU" sz="2000" smtClean="0">
                <a:latin typeface="Book Antiqua" pitchFamily="18" charset="0"/>
              </a:rPr>
              <a:t>снижается</a:t>
            </a:r>
            <a:r>
              <a:rPr lang="ru-RU" sz="2000">
                <a:latin typeface="Book Antiqua" pitchFamily="18" charset="0"/>
              </a:rPr>
              <a:t>, этому виной много причин. </a:t>
            </a:r>
            <a:r>
              <a:rPr lang="ru-RU" sz="2000" smtClean="0">
                <a:latin typeface="Book Antiqua" pitchFamily="18" charset="0"/>
              </a:rPr>
              <a:t>В нынешнее время река Медведица очень привлекательна для туристов. Наша </a:t>
            </a:r>
            <a:r>
              <a:rPr lang="ru-RU" sz="2000">
                <a:latin typeface="Book Antiqua" pitchFamily="18" charset="0"/>
              </a:rPr>
              <a:t>задача: как можно дольше </a:t>
            </a:r>
            <a:r>
              <a:rPr lang="ru-RU" sz="2000" smtClean="0">
                <a:latin typeface="Book Antiqua" pitchFamily="18" charset="0"/>
              </a:rPr>
              <a:t>сохранить </a:t>
            </a:r>
            <a:r>
              <a:rPr lang="ru-RU" sz="2000">
                <a:latin typeface="Book Antiqua" pitchFamily="18" charset="0"/>
              </a:rPr>
              <a:t>жизнь и красоту этой </a:t>
            </a:r>
            <a:r>
              <a:rPr lang="ru-RU" sz="2000" smtClean="0">
                <a:latin typeface="Book Antiqua" pitchFamily="18" charset="0"/>
              </a:rPr>
              <a:t>реки прежде </a:t>
            </a:r>
            <a:r>
              <a:rPr lang="ru-RU" sz="2000">
                <a:latin typeface="Book Antiqua" pitchFamily="18" charset="0"/>
              </a:rPr>
              <a:t>всего, для нас самих </a:t>
            </a:r>
            <a:r>
              <a:rPr lang="ru-RU" sz="2000" smtClean="0">
                <a:latin typeface="Book Antiqua" pitchFamily="18" charset="0"/>
              </a:rPr>
              <a:t>и следующих поколений.</a:t>
            </a:r>
            <a:endParaRPr lang="en-US" sz="20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606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09801"/>
            <a:ext cx="8839200" cy="1828800"/>
          </a:xfrm>
        </p:spPr>
        <p:txBody>
          <a:bodyPr/>
          <a:lstStyle/>
          <a:p>
            <a:pPr marL="109728" indent="0">
              <a:buNone/>
            </a:pPr>
            <a:r>
              <a:rPr lang="ru-RU" sz="2800" smtClean="0">
                <a:effectLst>
                  <a:glow rad="101600">
                    <a:srgbClr val="92D05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Цель проекта:</a:t>
            </a:r>
          </a:p>
          <a:p>
            <a:pPr marL="109728" indent="0">
              <a:buNone/>
            </a:pPr>
            <a:r>
              <a:rPr lang="ru-RU" sz="2000" smtClean="0">
                <a:latin typeface="Book Antiqua" pitchFamily="18" charset="0"/>
              </a:rPr>
              <a:t>Пропаганда экологических знаний, необходимости сохранения водных и природных ресурсов. Научиться беречь и защищать природу самим, за нас никто это не сделает.</a:t>
            </a:r>
            <a:endParaRPr lang="en-US" sz="20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2316162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chemeClr val="tx1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  Гипотеза</a:t>
            </a:r>
            <a:r>
              <a:rPr lang="ru-RU" sz="2800">
                <a:solidFill>
                  <a:schemeClr val="tx1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: </a:t>
            </a:r>
            <a:br>
              <a:rPr lang="ru-RU" sz="280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sz="2000" b="0" smtClean="0">
                <a:solidFill>
                  <a:srgbClr val="000000"/>
                </a:solidFill>
                <a:effectLst/>
                <a:latin typeface="Book Antiqua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000" b="0" smtClean="0">
                <a:solidFill>
                  <a:srgbClr val="000000"/>
                </a:solidFill>
                <a:effectLst/>
                <a:latin typeface="Book Antiqua" pitchFamily="18" charset="0"/>
                <a:cs typeface="Times New Roman" panose="02020603050405020304" pitchFamily="18" charset="0"/>
              </a:rPr>
              <a:t>кружающая нас природа будет погибать не завтра. Она гибнет уже сегодня. Тысячи рек и тысячи видов животных уже исчезли с лица земли. От нас зависит жизнь оставшихся рек, деревьев, птиц, бабочек и лягушек. </a:t>
            </a:r>
            <a:br>
              <a:rPr lang="ru-RU" altLang="ru-RU" sz="2000"/>
            </a:br>
            <a:endParaRPr lang="en-US" sz="2000" b="0">
              <a:solidFill>
                <a:schemeClr val="tx1">
                  <a:lumMod val="95000"/>
                  <a:lumOff val="5000"/>
                </a:schemeClr>
              </a:solidFill>
              <a:effectLst/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0" y="3819177"/>
            <a:ext cx="2839196" cy="21293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03" y="3858153"/>
            <a:ext cx="2413379" cy="20904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95" y="3772230"/>
            <a:ext cx="2650200" cy="22622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0276773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64704"/>
            <a:ext cx="8040974" cy="446670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Река Медведица имеет свое название </a:t>
            </a:r>
            <a:r>
              <a:rPr lang="ru-RU" altLang="ru-RU" sz="20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издревне</a:t>
            </a: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, о ней говорится в древних </a:t>
            </a:r>
            <a:r>
              <a:rPr lang="ru-RU" alt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рукописях </a:t>
            </a: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и документах XVI и XVII </a:t>
            </a:r>
          </a:p>
          <a:p>
            <a:pPr marL="109728" indent="0" algn="just">
              <a:buNone/>
            </a:pP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веков. Имеется несколько легенд о </a:t>
            </a:r>
            <a:r>
              <a:rPr lang="ru-RU" alt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происхождении </a:t>
            </a: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названия реки</a:t>
            </a:r>
            <a:r>
              <a:rPr lang="ru-RU" alt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Вот </a:t>
            </a: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одна красивая легенда о названии  </a:t>
            </a:r>
            <a:r>
              <a:rPr lang="ru-RU" alt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реки</a:t>
            </a: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. Давным-давно местность, близь реки</a:t>
            </a:r>
            <a:r>
              <a:rPr lang="ru-RU" alt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, </a:t>
            </a: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была покрыта вековыми соснами и другими деревьями. Птицам, зверям, рыбам жилось привольно, еще ни разу не ступала нога человека в этих дивных местах. Но вот появился охотник-человек. Он увидел берлогу медведицы и ее маленьких медвежат. Натянул лук охотник и убил медвежат, а медведица осталась одна в берлоге оплакивать свое материнское горе.</a:t>
            </a:r>
            <a:endParaRPr lang="ru-RU" altLang="ru-RU" sz="200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  <a:p>
            <a:pPr marL="109728" indent="0">
              <a:buNone/>
            </a:pPr>
            <a:endParaRPr lang="ru-RU" sz="200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6" descr="Река Медвед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1"/>
          <a:stretch>
            <a:fillRect/>
          </a:stretch>
        </p:blipFill>
        <p:spPr bwMode="auto">
          <a:xfrm>
            <a:off x="971599" y="4293096"/>
            <a:ext cx="3949961" cy="225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 txBox="1"/>
          <p:nvPr/>
        </p:nvSpPr>
        <p:spPr>
          <a:xfrm>
            <a:off x="251520" y="332656"/>
            <a:ext cx="8229600" cy="5635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Река Медведица</a:t>
            </a:r>
            <a:endParaRPr lang="en-US" sz="280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6" descr="http://www.nat-geo.ru/upload/iblock/755/7555013148bd7914d7ee4715e2f6a5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1560" y="4293096"/>
            <a:ext cx="3466863" cy="207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0279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608336" cy="4954555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Она так любила своих медвежат и так страдала, что не выдержала земля и заплакала вместе с ней. И на том месте, где была берлога медведицы, стали бить ключи. Как бы напоминая людям о том жестоком </a:t>
            </a:r>
            <a:r>
              <a:rPr lang="ru-RU" alt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охотнике</a:t>
            </a: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, о жестокости вообще</a:t>
            </a:r>
            <a:r>
              <a:rPr lang="ru-RU" alt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. </a:t>
            </a: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Ключи, бившие из берлоги </a:t>
            </a:r>
            <a:r>
              <a:rPr lang="ru-RU" alt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медведицы</a:t>
            </a: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, соединились с </a:t>
            </a:r>
            <a:r>
              <a:rPr lang="ru-RU" alt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другими </a:t>
            </a: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ключами, образовали </a:t>
            </a:r>
          </a:p>
          <a:p>
            <a:pPr marL="109728" indent="0" algn="just">
              <a:buNone/>
            </a:pP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реку, которую назвали люди </a:t>
            </a:r>
            <a:r>
              <a:rPr lang="ru-RU" alt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Медведицей </a:t>
            </a: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 честь матери — </a:t>
            </a:r>
          </a:p>
          <a:p>
            <a:pPr marL="109728" indent="0">
              <a:buNone/>
            </a:pP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медведицы</a:t>
            </a:r>
            <a:r>
              <a:rPr lang="ru-RU" alt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. </a:t>
            </a:r>
          </a:p>
          <a:p>
            <a:pPr marL="109728" indent="0">
              <a:buNone/>
            </a:pPr>
            <a:r>
              <a:rPr lang="ru-RU" alt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территории Лысогорского района река имеет протяженность более 200 км, в основном имеет направление течения с севера на юг, впадает в реку Дон.</a:t>
            </a:r>
            <a:endParaRPr lang="ru-RU" altLang="ru-RU" sz="200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  <a:p>
            <a:pPr marL="109728" indent="0">
              <a:buNone/>
            </a:pPr>
            <a:r>
              <a:rPr lang="ru-RU" alt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    </a:t>
            </a:r>
            <a:endParaRPr lang="ru-RU" altLang="ru-RU" sz="200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Река Медведица</a:t>
            </a:r>
            <a:br>
              <a:rPr lang="en-US" sz="440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</a:br>
            <a:endParaRPr lang="ru-RU"/>
          </a:p>
        </p:txBody>
      </p:sp>
      <p:pic>
        <p:nvPicPr>
          <p:cNvPr id="5" name="Рисунок 7" descr="Фото Медведицы с Лысогорского мо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1"/>
          <a:stretch>
            <a:fillRect/>
          </a:stretch>
        </p:blipFill>
        <p:spPr bwMode="auto">
          <a:xfrm>
            <a:off x="1907704" y="4293096"/>
            <a:ext cx="2813941" cy="200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 descr="Фото. Туристы на Медведиц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2"/>
          <a:stretch>
            <a:fillRect/>
          </a:stretch>
        </p:blipFill>
        <p:spPr bwMode="auto">
          <a:xfrm>
            <a:off x="4744519" y="4293096"/>
            <a:ext cx="2983559" cy="19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9458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err="1">
                <a:latin typeface="Book Antiqua" pitchFamily="18" charset="0"/>
              </a:rPr>
              <a:t>Медве́дица — река в Саратовской и Волгоградской областях России, левый приток Дона, несудоходна. Длина 745 км, площадь бассейна 34,7 тыс. км²</a:t>
            </a:r>
          </a:p>
          <a:p>
            <a:endParaRPr lang="ru-RU"/>
          </a:p>
        </p:txBody>
      </p:sp>
      <p:pic>
        <p:nvPicPr>
          <p:cNvPr id="4" name="Picture 2" descr="C:\Documents and Settings\Админ\Рабочий стол\медведица\defa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2"/>
          <a:stretch>
            <a:fillRect/>
          </a:stretch>
        </p:blipFill>
        <p:spPr bwMode="auto">
          <a:xfrm>
            <a:off x="1979712" y="2852936"/>
            <a:ext cx="59896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/>
          <p:nvPr/>
        </p:nvSpPr>
        <p:spPr>
          <a:xfrm>
            <a:off x="611560" y="513743"/>
            <a:ext cx="8229600" cy="5635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Географическое положение</a:t>
            </a:r>
            <a:endParaRPr lang="en-US" sz="280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5065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 marL="109728" indent="0">
              <a:buNone/>
            </a:pPr>
            <a:r>
              <a:rPr lang="ru-RU" altLang="ru-RU" sz="1800" smtClean="0">
                <a:latin typeface="Book Antiqua" pitchFamily="18" charset="0"/>
              </a:rPr>
              <a:t>Этим летом я разговорилась с соседями своих родственников, и как оказалось, они старожилы, и вот что мне рассказали:</a:t>
            </a:r>
          </a:p>
          <a:p>
            <a:pPr marL="109728" indent="0">
              <a:buNone/>
            </a:pPr>
            <a:r>
              <a:rPr lang="ru-RU" altLang="ru-RU" sz="1800" u="sng" smtClean="0">
                <a:latin typeface="Book Antiqua" pitchFamily="18" charset="0"/>
              </a:rPr>
              <a:t>Петр </a:t>
            </a:r>
            <a:r>
              <a:rPr lang="ru-RU" altLang="ru-RU" sz="1800" u="sng">
                <a:latin typeface="Book Antiqua" pitchFamily="18" charset="0"/>
              </a:rPr>
              <a:t>Архипович Рождественский:</a:t>
            </a:r>
            <a:r>
              <a:rPr lang="ru-RU" altLang="ru-RU" sz="1800">
                <a:latin typeface="Book Antiqua" pitchFamily="18" charset="0"/>
              </a:rPr>
              <a:t> - Сколько я себя помню, и летом и зимой до зрелого возраста мы пропадали на Медведице. Она, в общем-то, нас и поила, и кормила. Нет, я не оговорился. Не было тогда на ее берегах такого бурьяна и бурелома. Все убиралось, чистилось. А сколько в речку сейчас попадает во время паводка навоза и ила! Вот и судите сами, такой ли была Медведица 50 лет назад</a:t>
            </a:r>
            <a:r>
              <a:rPr lang="ru-RU" altLang="ru-RU" sz="1800" smtClean="0">
                <a:latin typeface="Book Antiqua" pitchFamily="18" charset="0"/>
              </a:rPr>
              <a:t>?</a:t>
            </a:r>
          </a:p>
          <a:p>
            <a:pPr marL="109728" indent="0">
              <a:buNone/>
            </a:pPr>
            <a:r>
              <a:rPr lang="ru-RU" altLang="ru-RU" sz="1800" u="sng">
                <a:latin typeface="Book Antiqua" pitchFamily="18" charset="0"/>
              </a:rPr>
              <a:t>Екатерина Ивановна Давыдова:</a:t>
            </a:r>
            <a:r>
              <a:rPr lang="ru-RU" altLang="ru-RU" sz="1800">
                <a:latin typeface="Book Antiqua" pitchFamily="18" charset="0"/>
              </a:rPr>
              <a:t> - В    целом    состояние   Медведицы    за   последние   десятилетия ухудшилось. Старожилы помнят, как после паводка всем обществом по доброй воле выходили очищать берега рек от мусора.</a:t>
            </a:r>
          </a:p>
          <a:p>
            <a:pPr marL="109728" indent="0">
              <a:buNone/>
            </a:pPr>
            <a:endParaRPr lang="ru-RU" altLang="ru-RU" sz="1800">
              <a:latin typeface="Book Antiqua" pitchFamily="18" charset="0"/>
            </a:endParaRPr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581128"/>
            <a:ext cx="2000436" cy="1927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35" y="4600081"/>
            <a:ext cx="2852256" cy="1889200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smtClean="0">
                <a:effectLst>
                  <a:glow rad="101600">
                    <a:srgbClr val="92D05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</a:rPr>
              <a:t>Встреча с старожилами</a:t>
            </a:r>
            <a:endParaRPr lang="en-US" sz="2800">
              <a:effectLst>
                <a:glow rad="101600">
                  <a:srgbClr val="92D05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6142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3.1.32"/>
  <p:tag name="AS_OS" val="Unix 5.11.0.1022"/>
  <p:tag name="AS_RELEASE_DATE" val="2022.06.14"/>
  <p:tag name="AS_TITLE" val="Aspose.Slides for .NET Standard 2.0"/>
  <p:tag name="AS_VERSION" val="22.6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Lucida Sans Unicode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Lucida Sans Unicode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Concourse</Template>
  <Manager>Элина</Manager>
  <Company>EPAM Systems</Company>
  <PresentationFormat>On-screen Show (4:3)</PresentationFormat>
  <Paragraphs>74</Paragraphs>
  <Slides>14</Slides>
  <Notes>2</Notes>
  <TotalTime>3504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7">
      <vt:lpstr>Arial</vt:lpstr>
      <vt:lpstr>Lucida Sans Unicode</vt:lpstr>
      <vt:lpstr>Wingdings 3</vt:lpstr>
      <vt:lpstr>Verdana</vt:lpstr>
      <vt:lpstr>Wingdings 2</vt:lpstr>
      <vt:lpstr>Calibri</vt:lpstr>
      <vt:lpstr>inherit</vt:lpstr>
      <vt:lpstr>"Book Antiqua"</vt:lpstr>
      <vt:lpstr>"Lucida Sans Unicode"</vt:lpstr>
      <vt:lpstr>Book Antiqua</vt:lpstr>
      <vt:lpstr>Times New Roman</vt:lpstr>
      <vt:lpstr>"Wingdings 3"</vt:lpstr>
      <vt:lpstr>Concourse</vt:lpstr>
      <vt:lpstr>&amp;nbsp;</vt:lpstr>
      <vt:lpstr>Содержание проекта</vt:lpstr>
      <vt:lpstr>Введение</vt:lpstr>
      <vt:lpstr>Актуальность проекта</vt:lpstr>
      <vt:lpstr>  Гипотеза: Окружающая нас природа будет погибать не завтра. Она гибнет уже сегодня. Тысячи рек и тысячи видов животных уже исчезли с лица земли. От нас зависит жизнь оставшихся рек, деревьев, птиц, бабочек и лягушек. </vt:lpstr>
      <vt:lpstr>PowerPoint Presentation</vt:lpstr>
      <vt:lpstr>Река Медведица</vt:lpstr>
      <vt:lpstr>PowerPoint Presentation</vt:lpstr>
      <vt:lpstr>Встреча с старожилами</vt:lpstr>
      <vt:lpstr>Загрязнение реки сточными водами</vt:lpstr>
      <vt:lpstr>Охрана реки Медведица</vt:lpstr>
      <vt:lpstr>Результаты и выводы</vt:lpstr>
      <vt:lpstr>Рефлексия</vt:lpstr>
      <vt:lpstr>Список используемой литературы и источники информации</vt:lpstr>
    </vt:vector>
  </TitlesOfParts>
  <LinksUpToDate>0</LinksUpToDate>
  <SharedDoc>0</SharedDoc>
  <HyperlinksChanged>0</HyperlinksChanged>
  <Application>Aspose.Slides for .NET</Application>
  <AppVersion>22.0600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Берегите Медведицу</dc:title>
  <dc:creator>Элина</dc:creator>
  <cp:lastModifiedBy>RePack by Diakov</cp:lastModifiedBy>
  <cp:revision>127</cp:revision>
  <dcterms:created xsi:type="dcterms:W3CDTF">2018-11-22T11:06:04Z</dcterms:created>
  <dcterms:modified xsi:type="dcterms:W3CDTF">2023-01-23T16:00:32Z</dcterms:modified>
</cp:coreProperties>
</file>