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76" r:id="rId18"/>
    <p:sldId id="262" r:id="rId19"/>
    <p:sldId id="263" r:id="rId20"/>
    <p:sldId id="277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8CCCD-252C-4310-BA4C-6649633A27F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A38893-93A2-42CC-A81C-7CA7AD859B44}">
      <dgm:prSet/>
      <dgm:spPr/>
      <dgm:t>
        <a:bodyPr/>
        <a:lstStyle/>
        <a:p>
          <a:r>
            <a:rPr lang="ru-RU"/>
            <a:t>Характеристика экономического анализа – 3 слайд</a:t>
          </a:r>
          <a:endParaRPr lang="en-US"/>
        </a:p>
      </dgm:t>
    </dgm:pt>
    <dgm:pt modelId="{EE45E307-99B8-412C-98BD-C1B1CF1BDE35}" type="parTrans" cxnId="{96ED9EC5-B95D-4876-ABF5-E2000158CF89}">
      <dgm:prSet/>
      <dgm:spPr/>
      <dgm:t>
        <a:bodyPr/>
        <a:lstStyle/>
        <a:p>
          <a:endParaRPr lang="en-US"/>
        </a:p>
      </dgm:t>
    </dgm:pt>
    <dgm:pt modelId="{8B1C1FFD-481B-48F2-94EA-0731D4947ED5}" type="sibTrans" cxnId="{96ED9EC5-B95D-4876-ABF5-E2000158CF89}">
      <dgm:prSet/>
      <dgm:spPr/>
      <dgm:t>
        <a:bodyPr/>
        <a:lstStyle/>
        <a:p>
          <a:endParaRPr lang="en-US"/>
        </a:p>
      </dgm:t>
    </dgm:pt>
    <dgm:pt modelId="{54DFC942-2517-4C63-99AB-A04A4AADA821}">
      <dgm:prSet/>
      <dgm:spPr/>
      <dgm:t>
        <a:bodyPr/>
        <a:lstStyle/>
        <a:p>
          <a:r>
            <a:rPr lang="ru-RU"/>
            <a:t>Субъекты и объекты экономического анализа – 4 слайд</a:t>
          </a:r>
          <a:endParaRPr lang="en-US"/>
        </a:p>
      </dgm:t>
    </dgm:pt>
    <dgm:pt modelId="{5690D124-9F6F-484F-A5DF-42AD6D332516}" type="parTrans" cxnId="{B883FD1F-801D-4FDD-A180-F9A7481AE7AE}">
      <dgm:prSet/>
      <dgm:spPr/>
      <dgm:t>
        <a:bodyPr/>
        <a:lstStyle/>
        <a:p>
          <a:endParaRPr lang="en-US"/>
        </a:p>
      </dgm:t>
    </dgm:pt>
    <dgm:pt modelId="{C6DDC3D8-E613-409C-94AC-EE2308534EE5}" type="sibTrans" cxnId="{B883FD1F-801D-4FDD-A180-F9A7481AE7AE}">
      <dgm:prSet/>
      <dgm:spPr/>
      <dgm:t>
        <a:bodyPr/>
        <a:lstStyle/>
        <a:p>
          <a:endParaRPr lang="en-US"/>
        </a:p>
      </dgm:t>
    </dgm:pt>
    <dgm:pt modelId="{F5B476B7-98CB-41DD-8897-B2FF2A23377D}">
      <dgm:prSet/>
      <dgm:spPr/>
      <dgm:t>
        <a:bodyPr/>
        <a:lstStyle/>
        <a:p>
          <a:r>
            <a:rPr lang="ru-RU"/>
            <a:t>Принципы экономического анализа - 5 слайд</a:t>
          </a:r>
          <a:endParaRPr lang="en-US"/>
        </a:p>
      </dgm:t>
    </dgm:pt>
    <dgm:pt modelId="{B24140E0-9A9A-4A9E-93DC-DA5DA340B2E2}" type="parTrans" cxnId="{6E66B36D-E573-4674-9D8E-C24975EDE98F}">
      <dgm:prSet/>
      <dgm:spPr/>
      <dgm:t>
        <a:bodyPr/>
        <a:lstStyle/>
        <a:p>
          <a:endParaRPr lang="en-US"/>
        </a:p>
      </dgm:t>
    </dgm:pt>
    <dgm:pt modelId="{AE7035DB-C6A6-47F8-9CF9-6336D74C8F92}" type="sibTrans" cxnId="{6E66B36D-E573-4674-9D8E-C24975EDE98F}">
      <dgm:prSet/>
      <dgm:spPr/>
      <dgm:t>
        <a:bodyPr/>
        <a:lstStyle/>
        <a:p>
          <a:endParaRPr lang="en-US"/>
        </a:p>
      </dgm:t>
    </dgm:pt>
    <dgm:pt modelId="{FA4C3122-B58F-473C-8272-68C8CEA093BE}">
      <dgm:prSet/>
      <dgm:spPr/>
      <dgm:t>
        <a:bodyPr/>
        <a:lstStyle/>
        <a:p>
          <a:r>
            <a:rPr lang="ru-RU"/>
            <a:t>Методы экономического анализа - 6 слайд</a:t>
          </a:r>
          <a:endParaRPr lang="en-US"/>
        </a:p>
      </dgm:t>
    </dgm:pt>
    <dgm:pt modelId="{B68F295F-23F7-464F-A5E9-3017AE3A4DE7}" type="parTrans" cxnId="{6D8560D9-FCC4-411F-9F4B-EAE7173BD74A}">
      <dgm:prSet/>
      <dgm:spPr/>
      <dgm:t>
        <a:bodyPr/>
        <a:lstStyle/>
        <a:p>
          <a:endParaRPr lang="en-US"/>
        </a:p>
      </dgm:t>
    </dgm:pt>
    <dgm:pt modelId="{45171DA7-B86E-4D1C-886F-853605A6EDE1}" type="sibTrans" cxnId="{6D8560D9-FCC4-411F-9F4B-EAE7173BD74A}">
      <dgm:prSet/>
      <dgm:spPr/>
      <dgm:t>
        <a:bodyPr/>
        <a:lstStyle/>
        <a:p>
          <a:endParaRPr lang="en-US"/>
        </a:p>
      </dgm:t>
    </dgm:pt>
    <dgm:pt modelId="{DFC25C0D-3B50-4914-A162-2788530D2D4A}">
      <dgm:prSet/>
      <dgm:spPr/>
      <dgm:t>
        <a:bodyPr/>
        <a:lstStyle/>
        <a:p>
          <a:r>
            <a:rPr lang="ru-RU"/>
            <a:t>Виды экономического анализа – 7 слайд</a:t>
          </a:r>
          <a:endParaRPr lang="en-US"/>
        </a:p>
      </dgm:t>
    </dgm:pt>
    <dgm:pt modelId="{F06DCDDF-8183-409B-9DF5-61849CE2A48D}" type="parTrans" cxnId="{67AF89E6-2D9A-4038-AB1E-3558FA2D1966}">
      <dgm:prSet/>
      <dgm:spPr/>
      <dgm:t>
        <a:bodyPr/>
        <a:lstStyle/>
        <a:p>
          <a:endParaRPr lang="en-US"/>
        </a:p>
      </dgm:t>
    </dgm:pt>
    <dgm:pt modelId="{A9E39E80-05BB-4238-A9C2-8EF913951DDA}" type="sibTrans" cxnId="{67AF89E6-2D9A-4038-AB1E-3558FA2D1966}">
      <dgm:prSet/>
      <dgm:spPr/>
      <dgm:t>
        <a:bodyPr/>
        <a:lstStyle/>
        <a:p>
          <a:endParaRPr lang="en-US"/>
        </a:p>
      </dgm:t>
    </dgm:pt>
    <dgm:pt modelId="{F7B03F35-A57C-4022-A691-45411ADA7B64}">
      <dgm:prSet/>
      <dgm:spPr/>
      <dgm:t>
        <a:bodyPr/>
        <a:lstStyle/>
        <a:p>
          <a:r>
            <a:rPr lang="ru-RU"/>
            <a:t>Система показателей экономического анализа – 8 слайд</a:t>
          </a:r>
          <a:endParaRPr lang="en-US"/>
        </a:p>
      </dgm:t>
    </dgm:pt>
    <dgm:pt modelId="{BACAEC8B-EF38-4958-8742-DF70FF6B611E}" type="parTrans" cxnId="{60ACBC65-308E-4C5B-9582-293884247244}">
      <dgm:prSet/>
      <dgm:spPr/>
      <dgm:t>
        <a:bodyPr/>
        <a:lstStyle/>
        <a:p>
          <a:endParaRPr lang="en-US"/>
        </a:p>
      </dgm:t>
    </dgm:pt>
    <dgm:pt modelId="{F7E07703-4F51-4448-B3EF-F0A0F38D89D1}" type="sibTrans" cxnId="{60ACBC65-308E-4C5B-9582-293884247244}">
      <dgm:prSet/>
      <dgm:spPr/>
      <dgm:t>
        <a:bodyPr/>
        <a:lstStyle/>
        <a:p>
          <a:endParaRPr lang="en-US"/>
        </a:p>
      </dgm:t>
    </dgm:pt>
    <dgm:pt modelId="{7E2B72D7-989E-470A-A781-A234EF4EA354}">
      <dgm:prSet/>
      <dgm:spPr/>
      <dgm:t>
        <a:bodyPr/>
        <a:lstStyle/>
        <a:p>
          <a:r>
            <a:rPr lang="ru-RU"/>
            <a:t>Стоимостные показатели – 9 слайд</a:t>
          </a:r>
          <a:endParaRPr lang="en-US"/>
        </a:p>
      </dgm:t>
    </dgm:pt>
    <dgm:pt modelId="{8F085B4D-ED67-4927-B727-D89006CE6B8B}" type="parTrans" cxnId="{B4CB0A21-7966-4092-ACE8-EA9E145C96A4}">
      <dgm:prSet/>
      <dgm:spPr/>
      <dgm:t>
        <a:bodyPr/>
        <a:lstStyle/>
        <a:p>
          <a:endParaRPr lang="en-US"/>
        </a:p>
      </dgm:t>
    </dgm:pt>
    <dgm:pt modelId="{8AC62070-99BC-42E3-B21A-37C0BAAB46B5}" type="sibTrans" cxnId="{B4CB0A21-7966-4092-ACE8-EA9E145C96A4}">
      <dgm:prSet/>
      <dgm:spPr/>
      <dgm:t>
        <a:bodyPr/>
        <a:lstStyle/>
        <a:p>
          <a:endParaRPr lang="en-US"/>
        </a:p>
      </dgm:t>
    </dgm:pt>
    <dgm:pt modelId="{10F3E6DF-AE98-4EA6-B63C-F721C9CF3733}">
      <dgm:prSet/>
      <dgm:spPr/>
      <dgm:t>
        <a:bodyPr/>
        <a:lstStyle/>
        <a:p>
          <a:r>
            <a:rPr lang="ru-RU"/>
            <a:t>Натуральные показатели – 10 слайд</a:t>
          </a:r>
          <a:endParaRPr lang="en-US"/>
        </a:p>
      </dgm:t>
    </dgm:pt>
    <dgm:pt modelId="{C0F6D992-DE50-4592-8AD3-C7308E1021CD}" type="parTrans" cxnId="{B63F7FFB-8C72-49AC-9178-3EC67C9749AB}">
      <dgm:prSet/>
      <dgm:spPr/>
      <dgm:t>
        <a:bodyPr/>
        <a:lstStyle/>
        <a:p>
          <a:endParaRPr lang="en-US"/>
        </a:p>
      </dgm:t>
    </dgm:pt>
    <dgm:pt modelId="{6FABE0C0-6FAF-4CDA-AC06-B8662A0697B2}" type="sibTrans" cxnId="{B63F7FFB-8C72-49AC-9178-3EC67C9749AB}">
      <dgm:prSet/>
      <dgm:spPr/>
      <dgm:t>
        <a:bodyPr/>
        <a:lstStyle/>
        <a:p>
          <a:endParaRPr lang="en-US"/>
        </a:p>
      </dgm:t>
    </dgm:pt>
    <dgm:pt modelId="{E9FDB2EF-AD3A-4685-93A1-FD5A9463334E}">
      <dgm:prSet/>
      <dgm:spPr/>
      <dgm:t>
        <a:bodyPr/>
        <a:lstStyle/>
        <a:p>
          <a:r>
            <a:rPr lang="ru-RU"/>
            <a:t>Количественные показатели – 11 слайд</a:t>
          </a:r>
          <a:endParaRPr lang="en-US"/>
        </a:p>
      </dgm:t>
    </dgm:pt>
    <dgm:pt modelId="{685F983C-300B-468D-B531-F97F74950B2B}" type="parTrans" cxnId="{FD347048-EE20-43F7-8B63-B83FADB9C1F6}">
      <dgm:prSet/>
      <dgm:spPr/>
      <dgm:t>
        <a:bodyPr/>
        <a:lstStyle/>
        <a:p>
          <a:endParaRPr lang="en-US"/>
        </a:p>
      </dgm:t>
    </dgm:pt>
    <dgm:pt modelId="{66E1E17A-B566-4270-8C7E-9054C5FADBD3}" type="sibTrans" cxnId="{FD347048-EE20-43F7-8B63-B83FADB9C1F6}">
      <dgm:prSet/>
      <dgm:spPr/>
      <dgm:t>
        <a:bodyPr/>
        <a:lstStyle/>
        <a:p>
          <a:endParaRPr lang="en-US"/>
        </a:p>
      </dgm:t>
    </dgm:pt>
    <dgm:pt modelId="{F4E597D4-D28D-4444-B05D-B4C54ACAA936}">
      <dgm:prSet/>
      <dgm:spPr/>
      <dgm:t>
        <a:bodyPr/>
        <a:lstStyle/>
        <a:p>
          <a:r>
            <a:rPr lang="ru-RU"/>
            <a:t>Качественные показатели – 12 слайд</a:t>
          </a:r>
          <a:endParaRPr lang="en-US"/>
        </a:p>
      </dgm:t>
    </dgm:pt>
    <dgm:pt modelId="{963DE15C-7B5A-44F1-AB4C-2254EB28BE76}" type="parTrans" cxnId="{DFC70A3F-AAEE-4335-BE2A-02EB44053DFE}">
      <dgm:prSet/>
      <dgm:spPr/>
      <dgm:t>
        <a:bodyPr/>
        <a:lstStyle/>
        <a:p>
          <a:endParaRPr lang="en-US"/>
        </a:p>
      </dgm:t>
    </dgm:pt>
    <dgm:pt modelId="{6BAE761C-78B5-4533-A412-AAD5CA89321A}" type="sibTrans" cxnId="{DFC70A3F-AAEE-4335-BE2A-02EB44053DFE}">
      <dgm:prSet/>
      <dgm:spPr/>
      <dgm:t>
        <a:bodyPr/>
        <a:lstStyle/>
        <a:p>
          <a:endParaRPr lang="en-US"/>
        </a:p>
      </dgm:t>
    </dgm:pt>
    <dgm:pt modelId="{4873F421-0746-4B9A-BAD3-0DAB947512BD}">
      <dgm:prSet/>
      <dgm:spPr/>
      <dgm:t>
        <a:bodyPr/>
        <a:lstStyle/>
        <a:p>
          <a:r>
            <a:rPr lang="ru-RU"/>
            <a:t>Объемные показатели – 13 слайд</a:t>
          </a:r>
          <a:endParaRPr lang="en-US"/>
        </a:p>
      </dgm:t>
    </dgm:pt>
    <dgm:pt modelId="{7A7B2B50-6AAB-426B-B526-7F68CA46F561}" type="parTrans" cxnId="{D3140CD1-0ADF-4059-A57D-079E5E2CF692}">
      <dgm:prSet/>
      <dgm:spPr/>
      <dgm:t>
        <a:bodyPr/>
        <a:lstStyle/>
        <a:p>
          <a:endParaRPr lang="en-US"/>
        </a:p>
      </dgm:t>
    </dgm:pt>
    <dgm:pt modelId="{5DCBB9B9-980F-4A71-9319-175CA0A1B09D}" type="sibTrans" cxnId="{D3140CD1-0ADF-4059-A57D-079E5E2CF692}">
      <dgm:prSet/>
      <dgm:spPr/>
      <dgm:t>
        <a:bodyPr/>
        <a:lstStyle/>
        <a:p>
          <a:endParaRPr lang="en-US"/>
        </a:p>
      </dgm:t>
    </dgm:pt>
    <dgm:pt modelId="{4A37F0F9-DBAE-42EB-8D57-0C98884599C0}">
      <dgm:prSet/>
      <dgm:spPr/>
      <dgm:t>
        <a:bodyPr/>
        <a:lstStyle/>
        <a:p>
          <a:r>
            <a:rPr lang="ru-RU"/>
            <a:t>Удельные показатели – 14 слайд</a:t>
          </a:r>
          <a:endParaRPr lang="en-US"/>
        </a:p>
      </dgm:t>
    </dgm:pt>
    <dgm:pt modelId="{4B199AAA-87B9-461B-A629-D2D0373FDFC7}" type="parTrans" cxnId="{97ACD7B9-C9FA-4F88-99D1-FB916B56FC3C}">
      <dgm:prSet/>
      <dgm:spPr/>
      <dgm:t>
        <a:bodyPr/>
        <a:lstStyle/>
        <a:p>
          <a:endParaRPr lang="en-US"/>
        </a:p>
      </dgm:t>
    </dgm:pt>
    <dgm:pt modelId="{4D9F6C9B-1F17-42FC-97D8-9101CB6D3919}" type="sibTrans" cxnId="{97ACD7B9-C9FA-4F88-99D1-FB916B56FC3C}">
      <dgm:prSet/>
      <dgm:spPr/>
      <dgm:t>
        <a:bodyPr/>
        <a:lstStyle/>
        <a:p>
          <a:endParaRPr lang="en-US"/>
        </a:p>
      </dgm:t>
    </dgm:pt>
    <dgm:pt modelId="{310C0B77-EAB6-48AB-9826-3B7DB2061140}">
      <dgm:prSet/>
      <dgm:spPr/>
      <dgm:t>
        <a:bodyPr/>
        <a:lstStyle/>
        <a:p>
          <a:r>
            <a:rPr lang="ru-RU"/>
            <a:t>Заключение – 15 слайд</a:t>
          </a:r>
          <a:endParaRPr lang="en-US"/>
        </a:p>
      </dgm:t>
    </dgm:pt>
    <dgm:pt modelId="{92D88820-3CEE-497F-A259-3F97FFC8FF80}" type="parTrans" cxnId="{8733780F-18E4-4273-A825-28D7950573EB}">
      <dgm:prSet/>
      <dgm:spPr/>
      <dgm:t>
        <a:bodyPr/>
        <a:lstStyle/>
        <a:p>
          <a:endParaRPr lang="en-US"/>
        </a:p>
      </dgm:t>
    </dgm:pt>
    <dgm:pt modelId="{B4B33D02-7ACF-4FBA-93F6-240E09EBA838}" type="sibTrans" cxnId="{8733780F-18E4-4273-A825-28D7950573EB}">
      <dgm:prSet/>
      <dgm:spPr/>
      <dgm:t>
        <a:bodyPr/>
        <a:lstStyle/>
        <a:p>
          <a:endParaRPr lang="en-US"/>
        </a:p>
      </dgm:t>
    </dgm:pt>
    <dgm:pt modelId="{B27C41A3-7AF6-4FF1-AC68-2ED2C465F71F}">
      <dgm:prSet/>
      <dgm:spPr/>
      <dgm:t>
        <a:bodyPr/>
        <a:lstStyle/>
        <a:p>
          <a:r>
            <a:rPr lang="ru-RU"/>
            <a:t>Тест – 16-18 слайды</a:t>
          </a:r>
          <a:endParaRPr lang="en-US"/>
        </a:p>
      </dgm:t>
    </dgm:pt>
    <dgm:pt modelId="{28CCEE3E-9C2F-4A32-9DEE-0191A8220B2A}" type="parTrans" cxnId="{019B88B5-48A2-4F05-A86C-C271C06619EA}">
      <dgm:prSet/>
      <dgm:spPr/>
      <dgm:t>
        <a:bodyPr/>
        <a:lstStyle/>
        <a:p>
          <a:endParaRPr lang="en-US"/>
        </a:p>
      </dgm:t>
    </dgm:pt>
    <dgm:pt modelId="{094E6307-87E1-41C8-AECE-C569A94406FD}" type="sibTrans" cxnId="{019B88B5-48A2-4F05-A86C-C271C06619EA}">
      <dgm:prSet/>
      <dgm:spPr/>
      <dgm:t>
        <a:bodyPr/>
        <a:lstStyle/>
        <a:p>
          <a:endParaRPr lang="en-US"/>
        </a:p>
      </dgm:t>
    </dgm:pt>
    <dgm:pt modelId="{A55944B5-F7D4-44CA-96C6-F7D66ED6B88D}">
      <dgm:prSet/>
      <dgm:spPr/>
      <dgm:t>
        <a:bodyPr/>
        <a:lstStyle/>
        <a:p>
          <a:r>
            <a:rPr lang="ru-RU"/>
            <a:t>Задача – 19-20 слайды</a:t>
          </a:r>
          <a:endParaRPr lang="en-US"/>
        </a:p>
      </dgm:t>
    </dgm:pt>
    <dgm:pt modelId="{DBA40077-1F6C-44B8-858F-EE2606C586B9}" type="parTrans" cxnId="{D1C2FD51-222F-4FA9-A057-25D902EB1261}">
      <dgm:prSet/>
      <dgm:spPr/>
      <dgm:t>
        <a:bodyPr/>
        <a:lstStyle/>
        <a:p>
          <a:endParaRPr lang="en-US"/>
        </a:p>
      </dgm:t>
    </dgm:pt>
    <dgm:pt modelId="{EFD9EF57-7E5C-4E5C-AEA6-DD0E7EFF7512}" type="sibTrans" cxnId="{D1C2FD51-222F-4FA9-A057-25D902EB1261}">
      <dgm:prSet/>
      <dgm:spPr/>
      <dgm:t>
        <a:bodyPr/>
        <a:lstStyle/>
        <a:p>
          <a:endParaRPr lang="en-US"/>
        </a:p>
      </dgm:t>
    </dgm:pt>
    <dgm:pt modelId="{1AA56163-A793-1B4A-BCD5-2F731399A0BB}" type="pres">
      <dgm:prSet presAssocID="{4EA8CCCD-252C-4310-BA4C-6649633A27F3}" presName="diagram" presStyleCnt="0">
        <dgm:presLayoutVars>
          <dgm:dir/>
          <dgm:resizeHandles val="exact"/>
        </dgm:presLayoutVars>
      </dgm:prSet>
      <dgm:spPr/>
    </dgm:pt>
    <dgm:pt modelId="{FD7C10EE-14BD-344F-83D2-EB591481A231}" type="pres">
      <dgm:prSet presAssocID="{52A38893-93A2-42CC-A81C-7CA7AD859B44}" presName="node" presStyleLbl="node1" presStyleIdx="0" presStyleCnt="15">
        <dgm:presLayoutVars>
          <dgm:bulletEnabled val="1"/>
        </dgm:presLayoutVars>
      </dgm:prSet>
      <dgm:spPr/>
    </dgm:pt>
    <dgm:pt modelId="{1DAF8E83-A529-8543-B705-E442D1E4E620}" type="pres">
      <dgm:prSet presAssocID="{8B1C1FFD-481B-48F2-94EA-0731D4947ED5}" presName="sibTrans" presStyleCnt="0"/>
      <dgm:spPr/>
    </dgm:pt>
    <dgm:pt modelId="{EDE0D042-E72D-7B4F-8DFF-8EB99C353513}" type="pres">
      <dgm:prSet presAssocID="{54DFC942-2517-4C63-99AB-A04A4AADA821}" presName="node" presStyleLbl="node1" presStyleIdx="1" presStyleCnt="15">
        <dgm:presLayoutVars>
          <dgm:bulletEnabled val="1"/>
        </dgm:presLayoutVars>
      </dgm:prSet>
      <dgm:spPr/>
    </dgm:pt>
    <dgm:pt modelId="{E6EE2D06-39FC-9542-B9EC-4D296F607090}" type="pres">
      <dgm:prSet presAssocID="{C6DDC3D8-E613-409C-94AC-EE2308534EE5}" presName="sibTrans" presStyleCnt="0"/>
      <dgm:spPr/>
    </dgm:pt>
    <dgm:pt modelId="{8888DD33-7917-8E4B-A126-AD313FB46D96}" type="pres">
      <dgm:prSet presAssocID="{F5B476B7-98CB-41DD-8897-B2FF2A23377D}" presName="node" presStyleLbl="node1" presStyleIdx="2" presStyleCnt="15">
        <dgm:presLayoutVars>
          <dgm:bulletEnabled val="1"/>
        </dgm:presLayoutVars>
      </dgm:prSet>
      <dgm:spPr/>
    </dgm:pt>
    <dgm:pt modelId="{F26A1CC0-8837-A246-AD5D-484F7C3FE225}" type="pres">
      <dgm:prSet presAssocID="{AE7035DB-C6A6-47F8-9CF9-6336D74C8F92}" presName="sibTrans" presStyleCnt="0"/>
      <dgm:spPr/>
    </dgm:pt>
    <dgm:pt modelId="{D0F31F33-39F7-B742-9391-A23AC490D0B5}" type="pres">
      <dgm:prSet presAssocID="{FA4C3122-B58F-473C-8272-68C8CEA093BE}" presName="node" presStyleLbl="node1" presStyleIdx="3" presStyleCnt="15">
        <dgm:presLayoutVars>
          <dgm:bulletEnabled val="1"/>
        </dgm:presLayoutVars>
      </dgm:prSet>
      <dgm:spPr/>
    </dgm:pt>
    <dgm:pt modelId="{CA7657EE-D26B-5349-A64E-D293EB15437F}" type="pres">
      <dgm:prSet presAssocID="{45171DA7-B86E-4D1C-886F-853605A6EDE1}" presName="sibTrans" presStyleCnt="0"/>
      <dgm:spPr/>
    </dgm:pt>
    <dgm:pt modelId="{954E88B0-A232-624B-B662-106C64F79DF1}" type="pres">
      <dgm:prSet presAssocID="{DFC25C0D-3B50-4914-A162-2788530D2D4A}" presName="node" presStyleLbl="node1" presStyleIdx="4" presStyleCnt="15">
        <dgm:presLayoutVars>
          <dgm:bulletEnabled val="1"/>
        </dgm:presLayoutVars>
      </dgm:prSet>
      <dgm:spPr/>
    </dgm:pt>
    <dgm:pt modelId="{7AEBF00B-8327-6D42-9269-BACEC7C1A376}" type="pres">
      <dgm:prSet presAssocID="{A9E39E80-05BB-4238-A9C2-8EF913951DDA}" presName="sibTrans" presStyleCnt="0"/>
      <dgm:spPr/>
    </dgm:pt>
    <dgm:pt modelId="{77A2BE39-0F44-2042-B052-8174967C111B}" type="pres">
      <dgm:prSet presAssocID="{F7B03F35-A57C-4022-A691-45411ADA7B64}" presName="node" presStyleLbl="node1" presStyleIdx="5" presStyleCnt="15">
        <dgm:presLayoutVars>
          <dgm:bulletEnabled val="1"/>
        </dgm:presLayoutVars>
      </dgm:prSet>
      <dgm:spPr/>
    </dgm:pt>
    <dgm:pt modelId="{6138B766-B4DD-A14A-87F3-27F365ABDE9B}" type="pres">
      <dgm:prSet presAssocID="{F7E07703-4F51-4448-B3EF-F0A0F38D89D1}" presName="sibTrans" presStyleCnt="0"/>
      <dgm:spPr/>
    </dgm:pt>
    <dgm:pt modelId="{EA749ABF-6E98-284C-B1CA-FA7C5592A246}" type="pres">
      <dgm:prSet presAssocID="{7E2B72D7-989E-470A-A781-A234EF4EA354}" presName="node" presStyleLbl="node1" presStyleIdx="6" presStyleCnt="15">
        <dgm:presLayoutVars>
          <dgm:bulletEnabled val="1"/>
        </dgm:presLayoutVars>
      </dgm:prSet>
      <dgm:spPr/>
    </dgm:pt>
    <dgm:pt modelId="{3528EF11-ACB3-6246-A1FF-4D04C8093F02}" type="pres">
      <dgm:prSet presAssocID="{8AC62070-99BC-42E3-B21A-37C0BAAB46B5}" presName="sibTrans" presStyleCnt="0"/>
      <dgm:spPr/>
    </dgm:pt>
    <dgm:pt modelId="{FBC8A6D1-0B93-5843-B368-D49729847EB1}" type="pres">
      <dgm:prSet presAssocID="{10F3E6DF-AE98-4EA6-B63C-F721C9CF3733}" presName="node" presStyleLbl="node1" presStyleIdx="7" presStyleCnt="15">
        <dgm:presLayoutVars>
          <dgm:bulletEnabled val="1"/>
        </dgm:presLayoutVars>
      </dgm:prSet>
      <dgm:spPr/>
    </dgm:pt>
    <dgm:pt modelId="{BB2230AA-8554-6049-A7AD-DCD435B84C5B}" type="pres">
      <dgm:prSet presAssocID="{6FABE0C0-6FAF-4CDA-AC06-B8662A0697B2}" presName="sibTrans" presStyleCnt="0"/>
      <dgm:spPr/>
    </dgm:pt>
    <dgm:pt modelId="{BF2A5B9A-4C46-3A4B-A2BC-330067B5FBC8}" type="pres">
      <dgm:prSet presAssocID="{E9FDB2EF-AD3A-4685-93A1-FD5A9463334E}" presName="node" presStyleLbl="node1" presStyleIdx="8" presStyleCnt="15">
        <dgm:presLayoutVars>
          <dgm:bulletEnabled val="1"/>
        </dgm:presLayoutVars>
      </dgm:prSet>
      <dgm:spPr/>
    </dgm:pt>
    <dgm:pt modelId="{55F37615-87F1-824F-B97F-B20ECB9BF949}" type="pres">
      <dgm:prSet presAssocID="{66E1E17A-B566-4270-8C7E-9054C5FADBD3}" presName="sibTrans" presStyleCnt="0"/>
      <dgm:spPr/>
    </dgm:pt>
    <dgm:pt modelId="{3F36A0E0-E169-6745-BF05-D8A884956CB2}" type="pres">
      <dgm:prSet presAssocID="{F4E597D4-D28D-4444-B05D-B4C54ACAA936}" presName="node" presStyleLbl="node1" presStyleIdx="9" presStyleCnt="15">
        <dgm:presLayoutVars>
          <dgm:bulletEnabled val="1"/>
        </dgm:presLayoutVars>
      </dgm:prSet>
      <dgm:spPr/>
    </dgm:pt>
    <dgm:pt modelId="{CA039CA5-F933-C14B-880B-4DBC809787CC}" type="pres">
      <dgm:prSet presAssocID="{6BAE761C-78B5-4533-A412-AAD5CA89321A}" presName="sibTrans" presStyleCnt="0"/>
      <dgm:spPr/>
    </dgm:pt>
    <dgm:pt modelId="{A1BF41F2-F61F-AD4D-82F2-21866923D779}" type="pres">
      <dgm:prSet presAssocID="{4873F421-0746-4B9A-BAD3-0DAB947512BD}" presName="node" presStyleLbl="node1" presStyleIdx="10" presStyleCnt="15">
        <dgm:presLayoutVars>
          <dgm:bulletEnabled val="1"/>
        </dgm:presLayoutVars>
      </dgm:prSet>
      <dgm:spPr/>
    </dgm:pt>
    <dgm:pt modelId="{404A27E3-708D-D14D-921A-E117762AB73F}" type="pres">
      <dgm:prSet presAssocID="{5DCBB9B9-980F-4A71-9319-175CA0A1B09D}" presName="sibTrans" presStyleCnt="0"/>
      <dgm:spPr/>
    </dgm:pt>
    <dgm:pt modelId="{FC354326-D4BE-AC43-B6AF-701CF1127244}" type="pres">
      <dgm:prSet presAssocID="{4A37F0F9-DBAE-42EB-8D57-0C98884599C0}" presName="node" presStyleLbl="node1" presStyleIdx="11" presStyleCnt="15">
        <dgm:presLayoutVars>
          <dgm:bulletEnabled val="1"/>
        </dgm:presLayoutVars>
      </dgm:prSet>
      <dgm:spPr/>
    </dgm:pt>
    <dgm:pt modelId="{9B40F7C3-A71F-3C43-89AB-B68604EFF80D}" type="pres">
      <dgm:prSet presAssocID="{4D9F6C9B-1F17-42FC-97D8-9101CB6D3919}" presName="sibTrans" presStyleCnt="0"/>
      <dgm:spPr/>
    </dgm:pt>
    <dgm:pt modelId="{6B8A043A-A636-A849-A175-9E02953777EF}" type="pres">
      <dgm:prSet presAssocID="{310C0B77-EAB6-48AB-9826-3B7DB2061140}" presName="node" presStyleLbl="node1" presStyleIdx="12" presStyleCnt="15">
        <dgm:presLayoutVars>
          <dgm:bulletEnabled val="1"/>
        </dgm:presLayoutVars>
      </dgm:prSet>
      <dgm:spPr/>
    </dgm:pt>
    <dgm:pt modelId="{CD11B484-D7AF-1C46-B2A3-920D38E2D348}" type="pres">
      <dgm:prSet presAssocID="{B4B33D02-7ACF-4FBA-93F6-240E09EBA838}" presName="sibTrans" presStyleCnt="0"/>
      <dgm:spPr/>
    </dgm:pt>
    <dgm:pt modelId="{04BA484A-264A-8445-A043-561C2627A922}" type="pres">
      <dgm:prSet presAssocID="{B27C41A3-7AF6-4FF1-AC68-2ED2C465F71F}" presName="node" presStyleLbl="node1" presStyleIdx="13" presStyleCnt="15">
        <dgm:presLayoutVars>
          <dgm:bulletEnabled val="1"/>
        </dgm:presLayoutVars>
      </dgm:prSet>
      <dgm:spPr/>
    </dgm:pt>
    <dgm:pt modelId="{D720FCD3-B437-CF4A-89DA-70C64452B82C}" type="pres">
      <dgm:prSet presAssocID="{094E6307-87E1-41C8-AECE-C569A94406FD}" presName="sibTrans" presStyleCnt="0"/>
      <dgm:spPr/>
    </dgm:pt>
    <dgm:pt modelId="{9BC9DE59-17C1-A543-BAEF-4FA7A683B9F9}" type="pres">
      <dgm:prSet presAssocID="{A55944B5-F7D4-44CA-96C6-F7D66ED6B88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A29A7A0B-142A-9149-8B74-675141353DAB}" type="presOf" srcId="{10F3E6DF-AE98-4EA6-B63C-F721C9CF3733}" destId="{FBC8A6D1-0B93-5843-B368-D49729847EB1}" srcOrd="0" destOrd="0" presId="urn:microsoft.com/office/officeart/2005/8/layout/default"/>
    <dgm:cxn modelId="{D4C5170E-7708-3444-8D74-0E52C797803C}" type="presOf" srcId="{4EA8CCCD-252C-4310-BA4C-6649633A27F3}" destId="{1AA56163-A793-1B4A-BCD5-2F731399A0BB}" srcOrd="0" destOrd="0" presId="urn:microsoft.com/office/officeart/2005/8/layout/default"/>
    <dgm:cxn modelId="{8733780F-18E4-4273-A825-28D7950573EB}" srcId="{4EA8CCCD-252C-4310-BA4C-6649633A27F3}" destId="{310C0B77-EAB6-48AB-9826-3B7DB2061140}" srcOrd="12" destOrd="0" parTransId="{92D88820-3CEE-497F-A259-3F97FFC8FF80}" sibTransId="{B4B33D02-7ACF-4FBA-93F6-240E09EBA838}"/>
    <dgm:cxn modelId="{9A900713-AE42-C548-8479-6B7F6015E2AF}" type="presOf" srcId="{310C0B77-EAB6-48AB-9826-3B7DB2061140}" destId="{6B8A043A-A636-A849-A175-9E02953777EF}" srcOrd="0" destOrd="0" presId="urn:microsoft.com/office/officeart/2005/8/layout/default"/>
    <dgm:cxn modelId="{B883FD1F-801D-4FDD-A180-F9A7481AE7AE}" srcId="{4EA8CCCD-252C-4310-BA4C-6649633A27F3}" destId="{54DFC942-2517-4C63-99AB-A04A4AADA821}" srcOrd="1" destOrd="0" parTransId="{5690D124-9F6F-484F-A5DF-42AD6D332516}" sibTransId="{C6DDC3D8-E613-409C-94AC-EE2308534EE5}"/>
    <dgm:cxn modelId="{B4CB0A21-7966-4092-ACE8-EA9E145C96A4}" srcId="{4EA8CCCD-252C-4310-BA4C-6649633A27F3}" destId="{7E2B72D7-989E-470A-A781-A234EF4EA354}" srcOrd="6" destOrd="0" parTransId="{8F085B4D-ED67-4927-B727-D89006CE6B8B}" sibTransId="{8AC62070-99BC-42E3-B21A-37C0BAAB46B5}"/>
    <dgm:cxn modelId="{FB01D82A-7F37-FB4B-B993-6DA917C04422}" type="presOf" srcId="{E9FDB2EF-AD3A-4685-93A1-FD5A9463334E}" destId="{BF2A5B9A-4C46-3A4B-A2BC-330067B5FBC8}" srcOrd="0" destOrd="0" presId="urn:microsoft.com/office/officeart/2005/8/layout/default"/>
    <dgm:cxn modelId="{75F3F83C-C888-C84F-A392-B6BE713E46EE}" type="presOf" srcId="{DFC25C0D-3B50-4914-A162-2788530D2D4A}" destId="{954E88B0-A232-624B-B662-106C64F79DF1}" srcOrd="0" destOrd="0" presId="urn:microsoft.com/office/officeart/2005/8/layout/default"/>
    <dgm:cxn modelId="{DFC70A3F-AAEE-4335-BE2A-02EB44053DFE}" srcId="{4EA8CCCD-252C-4310-BA4C-6649633A27F3}" destId="{F4E597D4-D28D-4444-B05D-B4C54ACAA936}" srcOrd="9" destOrd="0" parTransId="{963DE15C-7B5A-44F1-AB4C-2254EB28BE76}" sibTransId="{6BAE761C-78B5-4533-A412-AAD5CA89321A}"/>
    <dgm:cxn modelId="{FD347048-EE20-43F7-8B63-B83FADB9C1F6}" srcId="{4EA8CCCD-252C-4310-BA4C-6649633A27F3}" destId="{E9FDB2EF-AD3A-4685-93A1-FD5A9463334E}" srcOrd="8" destOrd="0" parTransId="{685F983C-300B-468D-B531-F97F74950B2B}" sibTransId="{66E1E17A-B566-4270-8C7E-9054C5FADBD3}"/>
    <dgm:cxn modelId="{D1C2FD51-222F-4FA9-A057-25D902EB1261}" srcId="{4EA8CCCD-252C-4310-BA4C-6649633A27F3}" destId="{A55944B5-F7D4-44CA-96C6-F7D66ED6B88D}" srcOrd="14" destOrd="0" parTransId="{DBA40077-1F6C-44B8-858F-EE2606C586B9}" sibTransId="{EFD9EF57-7E5C-4E5C-AEA6-DD0E7EFF7512}"/>
    <dgm:cxn modelId="{E17D2156-1DBA-7945-9861-2BA83CDD82E8}" type="presOf" srcId="{B27C41A3-7AF6-4FF1-AC68-2ED2C465F71F}" destId="{04BA484A-264A-8445-A043-561C2627A922}" srcOrd="0" destOrd="0" presId="urn:microsoft.com/office/officeart/2005/8/layout/default"/>
    <dgm:cxn modelId="{60ACBC65-308E-4C5B-9582-293884247244}" srcId="{4EA8CCCD-252C-4310-BA4C-6649633A27F3}" destId="{F7B03F35-A57C-4022-A691-45411ADA7B64}" srcOrd="5" destOrd="0" parTransId="{BACAEC8B-EF38-4958-8742-DF70FF6B611E}" sibTransId="{F7E07703-4F51-4448-B3EF-F0A0F38D89D1}"/>
    <dgm:cxn modelId="{6E66B36D-E573-4674-9D8E-C24975EDE98F}" srcId="{4EA8CCCD-252C-4310-BA4C-6649633A27F3}" destId="{F5B476B7-98CB-41DD-8897-B2FF2A23377D}" srcOrd="2" destOrd="0" parTransId="{B24140E0-9A9A-4A9E-93DC-DA5DA340B2E2}" sibTransId="{AE7035DB-C6A6-47F8-9CF9-6336D74C8F92}"/>
    <dgm:cxn modelId="{9F118184-2802-824D-A57D-2FCDE643B2C2}" type="presOf" srcId="{54DFC942-2517-4C63-99AB-A04A4AADA821}" destId="{EDE0D042-E72D-7B4F-8DFF-8EB99C353513}" srcOrd="0" destOrd="0" presId="urn:microsoft.com/office/officeart/2005/8/layout/default"/>
    <dgm:cxn modelId="{5EFD0C88-E150-0746-8721-893337224BCE}" type="presOf" srcId="{52A38893-93A2-42CC-A81C-7CA7AD859B44}" destId="{FD7C10EE-14BD-344F-83D2-EB591481A231}" srcOrd="0" destOrd="0" presId="urn:microsoft.com/office/officeart/2005/8/layout/default"/>
    <dgm:cxn modelId="{57D28B8A-919E-1F4B-B7EC-11D8A00738D7}" type="presOf" srcId="{F4E597D4-D28D-4444-B05D-B4C54ACAA936}" destId="{3F36A0E0-E169-6745-BF05-D8A884956CB2}" srcOrd="0" destOrd="0" presId="urn:microsoft.com/office/officeart/2005/8/layout/default"/>
    <dgm:cxn modelId="{85E3689A-0873-5744-AC95-3C376C1039FB}" type="presOf" srcId="{4A37F0F9-DBAE-42EB-8D57-0C98884599C0}" destId="{FC354326-D4BE-AC43-B6AF-701CF1127244}" srcOrd="0" destOrd="0" presId="urn:microsoft.com/office/officeart/2005/8/layout/default"/>
    <dgm:cxn modelId="{73F746AC-F2C0-DB4F-9472-3E4938E53E2D}" type="presOf" srcId="{A55944B5-F7D4-44CA-96C6-F7D66ED6B88D}" destId="{9BC9DE59-17C1-A543-BAEF-4FA7A683B9F9}" srcOrd="0" destOrd="0" presId="urn:microsoft.com/office/officeart/2005/8/layout/default"/>
    <dgm:cxn modelId="{019B88B5-48A2-4F05-A86C-C271C06619EA}" srcId="{4EA8CCCD-252C-4310-BA4C-6649633A27F3}" destId="{B27C41A3-7AF6-4FF1-AC68-2ED2C465F71F}" srcOrd="13" destOrd="0" parTransId="{28CCEE3E-9C2F-4A32-9DEE-0191A8220B2A}" sibTransId="{094E6307-87E1-41C8-AECE-C569A94406FD}"/>
    <dgm:cxn modelId="{97ACD7B9-C9FA-4F88-99D1-FB916B56FC3C}" srcId="{4EA8CCCD-252C-4310-BA4C-6649633A27F3}" destId="{4A37F0F9-DBAE-42EB-8D57-0C98884599C0}" srcOrd="11" destOrd="0" parTransId="{4B199AAA-87B9-461B-A629-D2D0373FDFC7}" sibTransId="{4D9F6C9B-1F17-42FC-97D8-9101CB6D3919}"/>
    <dgm:cxn modelId="{068978BD-C915-2F4F-BCCB-62EC2F3EAE1D}" type="presOf" srcId="{F7B03F35-A57C-4022-A691-45411ADA7B64}" destId="{77A2BE39-0F44-2042-B052-8174967C111B}" srcOrd="0" destOrd="0" presId="urn:microsoft.com/office/officeart/2005/8/layout/default"/>
    <dgm:cxn modelId="{96ED9EC5-B95D-4876-ABF5-E2000158CF89}" srcId="{4EA8CCCD-252C-4310-BA4C-6649633A27F3}" destId="{52A38893-93A2-42CC-A81C-7CA7AD859B44}" srcOrd="0" destOrd="0" parTransId="{EE45E307-99B8-412C-98BD-C1B1CF1BDE35}" sibTransId="{8B1C1FFD-481B-48F2-94EA-0731D4947ED5}"/>
    <dgm:cxn modelId="{73BB36CE-500A-E24F-9679-53B69695721F}" type="presOf" srcId="{4873F421-0746-4B9A-BAD3-0DAB947512BD}" destId="{A1BF41F2-F61F-AD4D-82F2-21866923D779}" srcOrd="0" destOrd="0" presId="urn:microsoft.com/office/officeart/2005/8/layout/default"/>
    <dgm:cxn modelId="{D3140CD1-0ADF-4059-A57D-079E5E2CF692}" srcId="{4EA8CCCD-252C-4310-BA4C-6649633A27F3}" destId="{4873F421-0746-4B9A-BAD3-0DAB947512BD}" srcOrd="10" destOrd="0" parTransId="{7A7B2B50-6AAB-426B-B526-7F68CA46F561}" sibTransId="{5DCBB9B9-980F-4A71-9319-175CA0A1B09D}"/>
    <dgm:cxn modelId="{6D8560D9-FCC4-411F-9F4B-EAE7173BD74A}" srcId="{4EA8CCCD-252C-4310-BA4C-6649633A27F3}" destId="{FA4C3122-B58F-473C-8272-68C8CEA093BE}" srcOrd="3" destOrd="0" parTransId="{B68F295F-23F7-464F-A5E9-3017AE3A4DE7}" sibTransId="{45171DA7-B86E-4D1C-886F-853605A6EDE1}"/>
    <dgm:cxn modelId="{67AF89E6-2D9A-4038-AB1E-3558FA2D1966}" srcId="{4EA8CCCD-252C-4310-BA4C-6649633A27F3}" destId="{DFC25C0D-3B50-4914-A162-2788530D2D4A}" srcOrd="4" destOrd="0" parTransId="{F06DCDDF-8183-409B-9DF5-61849CE2A48D}" sibTransId="{A9E39E80-05BB-4238-A9C2-8EF913951DDA}"/>
    <dgm:cxn modelId="{121A9DE9-4A43-C745-BFB2-EA4B1C1EE91A}" type="presOf" srcId="{7E2B72D7-989E-470A-A781-A234EF4EA354}" destId="{EA749ABF-6E98-284C-B1CA-FA7C5592A246}" srcOrd="0" destOrd="0" presId="urn:microsoft.com/office/officeart/2005/8/layout/default"/>
    <dgm:cxn modelId="{FC3739EF-C86B-9B4C-BEDC-4747DD22699C}" type="presOf" srcId="{FA4C3122-B58F-473C-8272-68C8CEA093BE}" destId="{D0F31F33-39F7-B742-9391-A23AC490D0B5}" srcOrd="0" destOrd="0" presId="urn:microsoft.com/office/officeart/2005/8/layout/default"/>
    <dgm:cxn modelId="{6DF1CFF1-E3F9-694E-8EC5-F50B29F1BDEA}" type="presOf" srcId="{F5B476B7-98CB-41DD-8897-B2FF2A23377D}" destId="{8888DD33-7917-8E4B-A126-AD313FB46D96}" srcOrd="0" destOrd="0" presId="urn:microsoft.com/office/officeart/2005/8/layout/default"/>
    <dgm:cxn modelId="{B63F7FFB-8C72-49AC-9178-3EC67C9749AB}" srcId="{4EA8CCCD-252C-4310-BA4C-6649633A27F3}" destId="{10F3E6DF-AE98-4EA6-B63C-F721C9CF3733}" srcOrd="7" destOrd="0" parTransId="{C0F6D992-DE50-4592-8AD3-C7308E1021CD}" sibTransId="{6FABE0C0-6FAF-4CDA-AC06-B8662A0697B2}"/>
    <dgm:cxn modelId="{3A15A7F8-EB7B-4C46-A9C1-99455CD5DFE6}" type="presParOf" srcId="{1AA56163-A793-1B4A-BCD5-2F731399A0BB}" destId="{FD7C10EE-14BD-344F-83D2-EB591481A231}" srcOrd="0" destOrd="0" presId="urn:microsoft.com/office/officeart/2005/8/layout/default"/>
    <dgm:cxn modelId="{6D285619-2371-2446-9DD9-433BBCFDD11B}" type="presParOf" srcId="{1AA56163-A793-1B4A-BCD5-2F731399A0BB}" destId="{1DAF8E83-A529-8543-B705-E442D1E4E620}" srcOrd="1" destOrd="0" presId="urn:microsoft.com/office/officeart/2005/8/layout/default"/>
    <dgm:cxn modelId="{6D3F9CA0-725B-9E48-898F-1742C91D1D3D}" type="presParOf" srcId="{1AA56163-A793-1B4A-BCD5-2F731399A0BB}" destId="{EDE0D042-E72D-7B4F-8DFF-8EB99C353513}" srcOrd="2" destOrd="0" presId="urn:microsoft.com/office/officeart/2005/8/layout/default"/>
    <dgm:cxn modelId="{89788265-C916-544E-9055-F6A8101F1D25}" type="presParOf" srcId="{1AA56163-A793-1B4A-BCD5-2F731399A0BB}" destId="{E6EE2D06-39FC-9542-B9EC-4D296F607090}" srcOrd="3" destOrd="0" presId="urn:microsoft.com/office/officeart/2005/8/layout/default"/>
    <dgm:cxn modelId="{3BAAE3AB-3CE2-DB4E-B7A3-827A51974F92}" type="presParOf" srcId="{1AA56163-A793-1B4A-BCD5-2F731399A0BB}" destId="{8888DD33-7917-8E4B-A126-AD313FB46D96}" srcOrd="4" destOrd="0" presId="urn:microsoft.com/office/officeart/2005/8/layout/default"/>
    <dgm:cxn modelId="{B96E546A-A1C3-304C-B5E5-E254EACE15F5}" type="presParOf" srcId="{1AA56163-A793-1B4A-BCD5-2F731399A0BB}" destId="{F26A1CC0-8837-A246-AD5D-484F7C3FE225}" srcOrd="5" destOrd="0" presId="urn:microsoft.com/office/officeart/2005/8/layout/default"/>
    <dgm:cxn modelId="{6D87F8EB-7572-0340-AFC7-C34BE6A236FF}" type="presParOf" srcId="{1AA56163-A793-1B4A-BCD5-2F731399A0BB}" destId="{D0F31F33-39F7-B742-9391-A23AC490D0B5}" srcOrd="6" destOrd="0" presId="urn:microsoft.com/office/officeart/2005/8/layout/default"/>
    <dgm:cxn modelId="{49F71023-6287-E548-AFDC-4CCCF7B7FEFE}" type="presParOf" srcId="{1AA56163-A793-1B4A-BCD5-2F731399A0BB}" destId="{CA7657EE-D26B-5349-A64E-D293EB15437F}" srcOrd="7" destOrd="0" presId="urn:microsoft.com/office/officeart/2005/8/layout/default"/>
    <dgm:cxn modelId="{7AE9337C-0F3E-454F-B7DF-2F183D6F535E}" type="presParOf" srcId="{1AA56163-A793-1B4A-BCD5-2F731399A0BB}" destId="{954E88B0-A232-624B-B662-106C64F79DF1}" srcOrd="8" destOrd="0" presId="urn:microsoft.com/office/officeart/2005/8/layout/default"/>
    <dgm:cxn modelId="{718DA7C1-7D2F-C043-94DB-62887E9B2CEB}" type="presParOf" srcId="{1AA56163-A793-1B4A-BCD5-2F731399A0BB}" destId="{7AEBF00B-8327-6D42-9269-BACEC7C1A376}" srcOrd="9" destOrd="0" presId="urn:microsoft.com/office/officeart/2005/8/layout/default"/>
    <dgm:cxn modelId="{83D52564-F5C0-6E49-A734-8C921A2EF38F}" type="presParOf" srcId="{1AA56163-A793-1B4A-BCD5-2F731399A0BB}" destId="{77A2BE39-0F44-2042-B052-8174967C111B}" srcOrd="10" destOrd="0" presId="urn:microsoft.com/office/officeart/2005/8/layout/default"/>
    <dgm:cxn modelId="{FD988B38-A4A3-3A4C-B1A0-E70F50478F54}" type="presParOf" srcId="{1AA56163-A793-1B4A-BCD5-2F731399A0BB}" destId="{6138B766-B4DD-A14A-87F3-27F365ABDE9B}" srcOrd="11" destOrd="0" presId="urn:microsoft.com/office/officeart/2005/8/layout/default"/>
    <dgm:cxn modelId="{E73DAE1B-38AB-0245-87E7-30EB9D85783F}" type="presParOf" srcId="{1AA56163-A793-1B4A-BCD5-2F731399A0BB}" destId="{EA749ABF-6E98-284C-B1CA-FA7C5592A246}" srcOrd="12" destOrd="0" presId="urn:microsoft.com/office/officeart/2005/8/layout/default"/>
    <dgm:cxn modelId="{2F0D50B7-B516-8A4A-8FF1-AE298F50A49A}" type="presParOf" srcId="{1AA56163-A793-1B4A-BCD5-2F731399A0BB}" destId="{3528EF11-ACB3-6246-A1FF-4D04C8093F02}" srcOrd="13" destOrd="0" presId="urn:microsoft.com/office/officeart/2005/8/layout/default"/>
    <dgm:cxn modelId="{2BEF4E4D-B2D8-E648-926D-DA971430915E}" type="presParOf" srcId="{1AA56163-A793-1B4A-BCD5-2F731399A0BB}" destId="{FBC8A6D1-0B93-5843-B368-D49729847EB1}" srcOrd="14" destOrd="0" presId="urn:microsoft.com/office/officeart/2005/8/layout/default"/>
    <dgm:cxn modelId="{419A8836-C05C-B844-A62D-E624D0842916}" type="presParOf" srcId="{1AA56163-A793-1B4A-BCD5-2F731399A0BB}" destId="{BB2230AA-8554-6049-A7AD-DCD435B84C5B}" srcOrd="15" destOrd="0" presId="urn:microsoft.com/office/officeart/2005/8/layout/default"/>
    <dgm:cxn modelId="{41EDB5EA-2EA3-8941-87D1-3724C9F4D4CF}" type="presParOf" srcId="{1AA56163-A793-1B4A-BCD5-2F731399A0BB}" destId="{BF2A5B9A-4C46-3A4B-A2BC-330067B5FBC8}" srcOrd="16" destOrd="0" presId="urn:microsoft.com/office/officeart/2005/8/layout/default"/>
    <dgm:cxn modelId="{C583DD22-08A9-2947-BDC2-E56CF916CA66}" type="presParOf" srcId="{1AA56163-A793-1B4A-BCD5-2F731399A0BB}" destId="{55F37615-87F1-824F-B97F-B20ECB9BF949}" srcOrd="17" destOrd="0" presId="urn:microsoft.com/office/officeart/2005/8/layout/default"/>
    <dgm:cxn modelId="{36E17F41-8497-BD4A-BAFC-59C5729C25DF}" type="presParOf" srcId="{1AA56163-A793-1B4A-BCD5-2F731399A0BB}" destId="{3F36A0E0-E169-6745-BF05-D8A884956CB2}" srcOrd="18" destOrd="0" presId="urn:microsoft.com/office/officeart/2005/8/layout/default"/>
    <dgm:cxn modelId="{D4AC780B-E673-3349-9395-DAB110AEFD7B}" type="presParOf" srcId="{1AA56163-A793-1B4A-BCD5-2F731399A0BB}" destId="{CA039CA5-F933-C14B-880B-4DBC809787CC}" srcOrd="19" destOrd="0" presId="urn:microsoft.com/office/officeart/2005/8/layout/default"/>
    <dgm:cxn modelId="{B2C7D14C-735A-CB4B-9A61-2E246268F2CF}" type="presParOf" srcId="{1AA56163-A793-1B4A-BCD5-2F731399A0BB}" destId="{A1BF41F2-F61F-AD4D-82F2-21866923D779}" srcOrd="20" destOrd="0" presId="urn:microsoft.com/office/officeart/2005/8/layout/default"/>
    <dgm:cxn modelId="{59974CD2-4850-114E-AD61-F3AADBE7DFBD}" type="presParOf" srcId="{1AA56163-A793-1B4A-BCD5-2F731399A0BB}" destId="{404A27E3-708D-D14D-921A-E117762AB73F}" srcOrd="21" destOrd="0" presId="urn:microsoft.com/office/officeart/2005/8/layout/default"/>
    <dgm:cxn modelId="{A479A880-7D3B-CE46-99A9-992121D30795}" type="presParOf" srcId="{1AA56163-A793-1B4A-BCD5-2F731399A0BB}" destId="{FC354326-D4BE-AC43-B6AF-701CF1127244}" srcOrd="22" destOrd="0" presId="urn:microsoft.com/office/officeart/2005/8/layout/default"/>
    <dgm:cxn modelId="{CDF2B641-B14D-BB41-8F09-7E112A5CBAC8}" type="presParOf" srcId="{1AA56163-A793-1B4A-BCD5-2F731399A0BB}" destId="{9B40F7C3-A71F-3C43-89AB-B68604EFF80D}" srcOrd="23" destOrd="0" presId="urn:microsoft.com/office/officeart/2005/8/layout/default"/>
    <dgm:cxn modelId="{7E71DE01-BC44-FB45-BD33-7D9B42F65183}" type="presParOf" srcId="{1AA56163-A793-1B4A-BCD5-2F731399A0BB}" destId="{6B8A043A-A636-A849-A175-9E02953777EF}" srcOrd="24" destOrd="0" presId="urn:microsoft.com/office/officeart/2005/8/layout/default"/>
    <dgm:cxn modelId="{8753F46F-8635-CA4E-9E39-B3030182433F}" type="presParOf" srcId="{1AA56163-A793-1B4A-BCD5-2F731399A0BB}" destId="{CD11B484-D7AF-1C46-B2A3-920D38E2D348}" srcOrd="25" destOrd="0" presId="urn:microsoft.com/office/officeart/2005/8/layout/default"/>
    <dgm:cxn modelId="{3B690454-123B-C542-859F-7FDAA619AF59}" type="presParOf" srcId="{1AA56163-A793-1B4A-BCD5-2F731399A0BB}" destId="{04BA484A-264A-8445-A043-561C2627A922}" srcOrd="26" destOrd="0" presId="urn:microsoft.com/office/officeart/2005/8/layout/default"/>
    <dgm:cxn modelId="{D80BDFE2-4259-5B4C-8CCA-8A01F8B14D97}" type="presParOf" srcId="{1AA56163-A793-1B4A-BCD5-2F731399A0BB}" destId="{D720FCD3-B437-CF4A-89DA-70C64452B82C}" srcOrd="27" destOrd="0" presId="urn:microsoft.com/office/officeart/2005/8/layout/default"/>
    <dgm:cxn modelId="{B9CD7D80-03B4-C34B-B3CF-293B7CA7D34A}" type="presParOf" srcId="{1AA56163-A793-1B4A-BCD5-2F731399A0BB}" destId="{9BC9DE59-17C1-A543-BAEF-4FA7A683B9F9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95668A-5799-443F-B131-CED4C99C1BB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345BECC-3E86-4EE0-9B6E-E80AE7B8F309}">
      <dgm:prSet/>
      <dgm:spPr/>
      <dgm:t>
        <a:bodyPr/>
        <a:lstStyle/>
        <a:p>
          <a:r>
            <a:rPr lang="ru-RU"/>
            <a:t>Вопрос №1</a:t>
          </a:r>
          <a:r>
            <a:rPr lang="en-US"/>
            <a:t>: 2</a:t>
          </a:r>
        </a:p>
      </dgm:t>
    </dgm:pt>
    <dgm:pt modelId="{0C92BE10-8530-42E5-9697-29B1BD3A5CB8}" type="parTrans" cxnId="{31B5E287-66F7-421E-BD82-D6CE02518511}">
      <dgm:prSet/>
      <dgm:spPr/>
      <dgm:t>
        <a:bodyPr/>
        <a:lstStyle/>
        <a:p>
          <a:endParaRPr lang="en-US"/>
        </a:p>
      </dgm:t>
    </dgm:pt>
    <dgm:pt modelId="{95C7BF91-6F53-4285-AAAF-FEBB689A9D9B}" type="sibTrans" cxnId="{31B5E287-66F7-421E-BD82-D6CE02518511}">
      <dgm:prSet/>
      <dgm:spPr/>
      <dgm:t>
        <a:bodyPr/>
        <a:lstStyle/>
        <a:p>
          <a:endParaRPr lang="en-US"/>
        </a:p>
      </dgm:t>
    </dgm:pt>
    <dgm:pt modelId="{2F0C392E-87C6-4E4D-AA76-FDCE74339C93}">
      <dgm:prSet/>
      <dgm:spPr/>
      <dgm:t>
        <a:bodyPr/>
        <a:lstStyle/>
        <a:p>
          <a:r>
            <a:rPr lang="ru-RU"/>
            <a:t>Вопрос №2</a:t>
          </a:r>
          <a:r>
            <a:rPr lang="en-US"/>
            <a:t>:</a:t>
          </a:r>
          <a:r>
            <a:rPr lang="ru-RU"/>
            <a:t> 3</a:t>
          </a:r>
          <a:endParaRPr lang="en-US"/>
        </a:p>
      </dgm:t>
    </dgm:pt>
    <dgm:pt modelId="{BFC6E016-5DAA-45DD-BB4D-FA0B1C84F906}" type="parTrans" cxnId="{B49154A5-496F-4BC6-9BF4-1EBA7F27628D}">
      <dgm:prSet/>
      <dgm:spPr/>
      <dgm:t>
        <a:bodyPr/>
        <a:lstStyle/>
        <a:p>
          <a:endParaRPr lang="en-US"/>
        </a:p>
      </dgm:t>
    </dgm:pt>
    <dgm:pt modelId="{CA9FD2A3-14B2-4C16-BB17-4BE9EFE6E842}" type="sibTrans" cxnId="{B49154A5-496F-4BC6-9BF4-1EBA7F27628D}">
      <dgm:prSet/>
      <dgm:spPr/>
      <dgm:t>
        <a:bodyPr/>
        <a:lstStyle/>
        <a:p>
          <a:endParaRPr lang="en-US"/>
        </a:p>
      </dgm:t>
    </dgm:pt>
    <dgm:pt modelId="{994E629B-2FFF-4CD3-B94A-8FAFD2D93B7C}">
      <dgm:prSet/>
      <dgm:spPr/>
      <dgm:t>
        <a:bodyPr/>
        <a:lstStyle/>
        <a:p>
          <a:r>
            <a:rPr lang="ru-RU"/>
            <a:t>Вопрос №3</a:t>
          </a:r>
          <a:r>
            <a:rPr lang="en-US"/>
            <a:t>:</a:t>
          </a:r>
          <a:r>
            <a:rPr lang="ru-RU"/>
            <a:t> 3</a:t>
          </a:r>
          <a:endParaRPr lang="en-US"/>
        </a:p>
      </dgm:t>
    </dgm:pt>
    <dgm:pt modelId="{898B0399-C933-4D76-B118-8621FCB82C70}" type="parTrans" cxnId="{5F921106-9346-41D5-9898-790C10792E0A}">
      <dgm:prSet/>
      <dgm:spPr/>
      <dgm:t>
        <a:bodyPr/>
        <a:lstStyle/>
        <a:p>
          <a:endParaRPr lang="en-US"/>
        </a:p>
      </dgm:t>
    </dgm:pt>
    <dgm:pt modelId="{AB40C89C-40C0-42AB-9CD4-9F80D07AE4FB}" type="sibTrans" cxnId="{5F921106-9346-41D5-9898-790C10792E0A}">
      <dgm:prSet/>
      <dgm:spPr/>
      <dgm:t>
        <a:bodyPr/>
        <a:lstStyle/>
        <a:p>
          <a:endParaRPr lang="en-US"/>
        </a:p>
      </dgm:t>
    </dgm:pt>
    <dgm:pt modelId="{2D40FEB1-7747-4693-8288-806BD61E6E46}">
      <dgm:prSet/>
      <dgm:spPr/>
      <dgm:t>
        <a:bodyPr/>
        <a:lstStyle/>
        <a:p>
          <a:r>
            <a:rPr lang="ru-RU"/>
            <a:t>Вопрос №4</a:t>
          </a:r>
          <a:r>
            <a:rPr lang="en-US"/>
            <a:t>:</a:t>
          </a:r>
          <a:r>
            <a:rPr lang="ru-RU"/>
            <a:t> 4</a:t>
          </a:r>
          <a:endParaRPr lang="en-US"/>
        </a:p>
      </dgm:t>
    </dgm:pt>
    <dgm:pt modelId="{D6C1B963-FC07-4D54-99D0-378141D782C1}" type="parTrans" cxnId="{6C83CBED-B7AD-4E9B-A736-5E8B2033F99D}">
      <dgm:prSet/>
      <dgm:spPr/>
      <dgm:t>
        <a:bodyPr/>
        <a:lstStyle/>
        <a:p>
          <a:endParaRPr lang="en-US"/>
        </a:p>
      </dgm:t>
    </dgm:pt>
    <dgm:pt modelId="{8441C791-35D8-49D7-93D9-7CE78529617D}" type="sibTrans" cxnId="{6C83CBED-B7AD-4E9B-A736-5E8B2033F99D}">
      <dgm:prSet/>
      <dgm:spPr/>
      <dgm:t>
        <a:bodyPr/>
        <a:lstStyle/>
        <a:p>
          <a:endParaRPr lang="en-US"/>
        </a:p>
      </dgm:t>
    </dgm:pt>
    <dgm:pt modelId="{E261604A-4389-42E5-8326-DF34B020D2C6}">
      <dgm:prSet/>
      <dgm:spPr/>
      <dgm:t>
        <a:bodyPr/>
        <a:lstStyle/>
        <a:p>
          <a:r>
            <a:rPr lang="ru-RU"/>
            <a:t>Вопрос №5</a:t>
          </a:r>
          <a:r>
            <a:rPr lang="en-US"/>
            <a:t>:</a:t>
          </a:r>
          <a:r>
            <a:rPr lang="ru-RU"/>
            <a:t> 1</a:t>
          </a:r>
          <a:endParaRPr lang="en-US"/>
        </a:p>
      </dgm:t>
    </dgm:pt>
    <dgm:pt modelId="{130C0740-485F-4B68-89DF-7D10A00E711E}" type="parTrans" cxnId="{44E05948-E942-4CFB-9568-9EFC5AC2E7FD}">
      <dgm:prSet/>
      <dgm:spPr/>
      <dgm:t>
        <a:bodyPr/>
        <a:lstStyle/>
        <a:p>
          <a:endParaRPr lang="en-US"/>
        </a:p>
      </dgm:t>
    </dgm:pt>
    <dgm:pt modelId="{7D85877A-F46B-4E20-BAAC-7F1E816E4B7B}" type="sibTrans" cxnId="{44E05948-E942-4CFB-9568-9EFC5AC2E7FD}">
      <dgm:prSet/>
      <dgm:spPr/>
      <dgm:t>
        <a:bodyPr/>
        <a:lstStyle/>
        <a:p>
          <a:endParaRPr lang="en-US"/>
        </a:p>
      </dgm:t>
    </dgm:pt>
    <dgm:pt modelId="{BCC6EAED-9FC3-4A01-90BA-F64836DF3453}">
      <dgm:prSet/>
      <dgm:spPr/>
      <dgm:t>
        <a:bodyPr/>
        <a:lstStyle/>
        <a:p>
          <a:r>
            <a:rPr lang="ru-RU"/>
            <a:t>Вопрос №6</a:t>
          </a:r>
          <a:r>
            <a:rPr lang="en-US"/>
            <a:t>:</a:t>
          </a:r>
          <a:r>
            <a:rPr lang="ru-RU"/>
            <a:t> 4</a:t>
          </a:r>
          <a:endParaRPr lang="en-US"/>
        </a:p>
      </dgm:t>
    </dgm:pt>
    <dgm:pt modelId="{409E6727-3143-467F-902B-CAFC4CA0B44F}" type="parTrans" cxnId="{3DF1BC7A-0F6A-4FD4-A08D-CB3398D5605A}">
      <dgm:prSet/>
      <dgm:spPr/>
      <dgm:t>
        <a:bodyPr/>
        <a:lstStyle/>
        <a:p>
          <a:endParaRPr lang="en-US"/>
        </a:p>
      </dgm:t>
    </dgm:pt>
    <dgm:pt modelId="{F7529331-B494-4253-9024-60F709822B9A}" type="sibTrans" cxnId="{3DF1BC7A-0F6A-4FD4-A08D-CB3398D5605A}">
      <dgm:prSet/>
      <dgm:spPr/>
      <dgm:t>
        <a:bodyPr/>
        <a:lstStyle/>
        <a:p>
          <a:endParaRPr lang="en-US"/>
        </a:p>
      </dgm:t>
    </dgm:pt>
    <dgm:pt modelId="{B409D004-591F-488C-9094-7192EAF23F90}">
      <dgm:prSet/>
      <dgm:spPr/>
      <dgm:t>
        <a:bodyPr/>
        <a:lstStyle/>
        <a:p>
          <a:r>
            <a:rPr lang="ru-RU"/>
            <a:t>Вопрос №7</a:t>
          </a:r>
          <a:r>
            <a:rPr lang="en-US"/>
            <a:t>:</a:t>
          </a:r>
          <a:r>
            <a:rPr lang="ru-RU"/>
            <a:t> 1,2</a:t>
          </a:r>
          <a:endParaRPr lang="en-US"/>
        </a:p>
      </dgm:t>
    </dgm:pt>
    <dgm:pt modelId="{2C40FD60-6804-4E0E-8863-D26424CD024E}" type="parTrans" cxnId="{8D8A111C-5827-4CD2-A5E8-80644F519A4A}">
      <dgm:prSet/>
      <dgm:spPr/>
      <dgm:t>
        <a:bodyPr/>
        <a:lstStyle/>
        <a:p>
          <a:endParaRPr lang="en-US"/>
        </a:p>
      </dgm:t>
    </dgm:pt>
    <dgm:pt modelId="{35B0515E-78D6-4FEC-9713-886EB46FF4EA}" type="sibTrans" cxnId="{8D8A111C-5827-4CD2-A5E8-80644F519A4A}">
      <dgm:prSet/>
      <dgm:spPr/>
      <dgm:t>
        <a:bodyPr/>
        <a:lstStyle/>
        <a:p>
          <a:endParaRPr lang="en-US"/>
        </a:p>
      </dgm:t>
    </dgm:pt>
    <dgm:pt modelId="{5118F2DC-0B8C-42BA-883F-D5A7F40E720A}">
      <dgm:prSet/>
      <dgm:spPr/>
      <dgm:t>
        <a:bodyPr/>
        <a:lstStyle/>
        <a:p>
          <a:r>
            <a:rPr lang="ru-RU"/>
            <a:t>Вопрос</a:t>
          </a:r>
          <a:r>
            <a:rPr lang="en-US"/>
            <a:t> </a:t>
          </a:r>
          <a:r>
            <a:rPr lang="ru-RU"/>
            <a:t>№8</a:t>
          </a:r>
          <a:r>
            <a:rPr lang="en-US"/>
            <a:t>:</a:t>
          </a:r>
          <a:r>
            <a:rPr lang="ru-RU"/>
            <a:t> 2</a:t>
          </a:r>
          <a:r>
            <a:rPr lang="en-US"/>
            <a:t>,</a:t>
          </a:r>
          <a:r>
            <a:rPr lang="ru-RU"/>
            <a:t>4</a:t>
          </a:r>
          <a:endParaRPr lang="en-US"/>
        </a:p>
      </dgm:t>
    </dgm:pt>
    <dgm:pt modelId="{DF68CEE9-AD64-4B03-B849-5650ACEBE372}" type="parTrans" cxnId="{8C6A8AB4-DB47-4297-944B-4CC6CB6DA322}">
      <dgm:prSet/>
      <dgm:spPr/>
      <dgm:t>
        <a:bodyPr/>
        <a:lstStyle/>
        <a:p>
          <a:endParaRPr lang="en-US"/>
        </a:p>
      </dgm:t>
    </dgm:pt>
    <dgm:pt modelId="{6454E4D8-2213-4597-91FA-F7625EBAA68C}" type="sibTrans" cxnId="{8C6A8AB4-DB47-4297-944B-4CC6CB6DA322}">
      <dgm:prSet/>
      <dgm:spPr/>
      <dgm:t>
        <a:bodyPr/>
        <a:lstStyle/>
        <a:p>
          <a:endParaRPr lang="en-US"/>
        </a:p>
      </dgm:t>
    </dgm:pt>
    <dgm:pt modelId="{9ABE7ABA-8F67-4774-A193-45B2A96C7C22}">
      <dgm:prSet/>
      <dgm:spPr/>
      <dgm:t>
        <a:bodyPr/>
        <a:lstStyle/>
        <a:p>
          <a:r>
            <a:rPr lang="ru-RU"/>
            <a:t>Вопрос</a:t>
          </a:r>
          <a:r>
            <a:rPr lang="en-US"/>
            <a:t> </a:t>
          </a:r>
          <a:r>
            <a:rPr lang="ru-RU"/>
            <a:t>№9</a:t>
          </a:r>
          <a:r>
            <a:rPr lang="en-US"/>
            <a:t>:</a:t>
          </a:r>
          <a:r>
            <a:rPr lang="ru-RU"/>
            <a:t> 1</a:t>
          </a:r>
          <a:r>
            <a:rPr lang="en-US"/>
            <a:t>,3</a:t>
          </a:r>
        </a:p>
      </dgm:t>
    </dgm:pt>
    <dgm:pt modelId="{9F6324E8-7DF8-403D-B4DA-D5683919DCBF}" type="parTrans" cxnId="{E860B4D1-AAE6-419F-9F1C-828EA35705CE}">
      <dgm:prSet/>
      <dgm:spPr/>
      <dgm:t>
        <a:bodyPr/>
        <a:lstStyle/>
        <a:p>
          <a:endParaRPr lang="en-US"/>
        </a:p>
      </dgm:t>
    </dgm:pt>
    <dgm:pt modelId="{35DFFD2D-E180-43B0-9520-0CF54B29649E}" type="sibTrans" cxnId="{E860B4D1-AAE6-419F-9F1C-828EA35705CE}">
      <dgm:prSet/>
      <dgm:spPr/>
      <dgm:t>
        <a:bodyPr/>
        <a:lstStyle/>
        <a:p>
          <a:endParaRPr lang="en-US"/>
        </a:p>
      </dgm:t>
    </dgm:pt>
    <dgm:pt modelId="{22382C39-8145-4FE5-8C77-4B7CB5555DE0}">
      <dgm:prSet/>
      <dgm:spPr/>
      <dgm:t>
        <a:bodyPr/>
        <a:lstStyle/>
        <a:p>
          <a:r>
            <a:rPr lang="ru-RU"/>
            <a:t>Вопрос</a:t>
          </a:r>
          <a:r>
            <a:rPr lang="en-US"/>
            <a:t> </a:t>
          </a:r>
          <a:r>
            <a:rPr lang="ru-RU"/>
            <a:t>№10</a:t>
          </a:r>
          <a:r>
            <a:rPr lang="en-US"/>
            <a:t>:</a:t>
          </a:r>
          <a:r>
            <a:rPr lang="ru-RU"/>
            <a:t> 3</a:t>
          </a:r>
          <a:r>
            <a:rPr lang="en-US"/>
            <a:t>,</a:t>
          </a:r>
          <a:r>
            <a:rPr lang="ru-RU"/>
            <a:t>4</a:t>
          </a:r>
          <a:endParaRPr lang="en-US"/>
        </a:p>
      </dgm:t>
    </dgm:pt>
    <dgm:pt modelId="{95A61CFC-4FD1-49B9-A875-6E55C12F1671}" type="parTrans" cxnId="{5FF57DAF-7445-41E9-8C81-852DCEF4A6A4}">
      <dgm:prSet/>
      <dgm:spPr/>
      <dgm:t>
        <a:bodyPr/>
        <a:lstStyle/>
        <a:p>
          <a:endParaRPr lang="en-US"/>
        </a:p>
      </dgm:t>
    </dgm:pt>
    <dgm:pt modelId="{868F1BA0-9831-4338-B280-FD5135748E4D}" type="sibTrans" cxnId="{5FF57DAF-7445-41E9-8C81-852DCEF4A6A4}">
      <dgm:prSet/>
      <dgm:spPr/>
      <dgm:t>
        <a:bodyPr/>
        <a:lstStyle/>
        <a:p>
          <a:endParaRPr lang="en-US"/>
        </a:p>
      </dgm:t>
    </dgm:pt>
    <dgm:pt modelId="{6C65D76F-4A25-1E47-BC0F-F143EFA0170E}" type="pres">
      <dgm:prSet presAssocID="{9895668A-5799-443F-B131-CED4C99C1BB3}" presName="diagram" presStyleCnt="0">
        <dgm:presLayoutVars>
          <dgm:dir/>
          <dgm:resizeHandles val="exact"/>
        </dgm:presLayoutVars>
      </dgm:prSet>
      <dgm:spPr/>
    </dgm:pt>
    <dgm:pt modelId="{BB8AF2C1-2613-A648-9505-48346133F7C1}" type="pres">
      <dgm:prSet presAssocID="{2345BECC-3E86-4EE0-9B6E-E80AE7B8F309}" presName="node" presStyleLbl="node1" presStyleIdx="0" presStyleCnt="10">
        <dgm:presLayoutVars>
          <dgm:bulletEnabled val="1"/>
        </dgm:presLayoutVars>
      </dgm:prSet>
      <dgm:spPr/>
    </dgm:pt>
    <dgm:pt modelId="{3DF750DF-D7C2-5F4A-AC34-4467699E5EF4}" type="pres">
      <dgm:prSet presAssocID="{95C7BF91-6F53-4285-AAAF-FEBB689A9D9B}" presName="sibTrans" presStyleCnt="0"/>
      <dgm:spPr/>
    </dgm:pt>
    <dgm:pt modelId="{532851F7-D7FE-234E-ABBA-C2E72227A740}" type="pres">
      <dgm:prSet presAssocID="{2F0C392E-87C6-4E4D-AA76-FDCE74339C93}" presName="node" presStyleLbl="node1" presStyleIdx="1" presStyleCnt="10">
        <dgm:presLayoutVars>
          <dgm:bulletEnabled val="1"/>
        </dgm:presLayoutVars>
      </dgm:prSet>
      <dgm:spPr/>
    </dgm:pt>
    <dgm:pt modelId="{B9CA85E9-E77B-8644-BD3F-DB98E664AC31}" type="pres">
      <dgm:prSet presAssocID="{CA9FD2A3-14B2-4C16-BB17-4BE9EFE6E842}" presName="sibTrans" presStyleCnt="0"/>
      <dgm:spPr/>
    </dgm:pt>
    <dgm:pt modelId="{BFF68B21-3A88-6946-B62C-C7CFF0482C8C}" type="pres">
      <dgm:prSet presAssocID="{994E629B-2FFF-4CD3-B94A-8FAFD2D93B7C}" presName="node" presStyleLbl="node1" presStyleIdx="2" presStyleCnt="10">
        <dgm:presLayoutVars>
          <dgm:bulletEnabled val="1"/>
        </dgm:presLayoutVars>
      </dgm:prSet>
      <dgm:spPr/>
    </dgm:pt>
    <dgm:pt modelId="{06A08549-6DDD-0E4E-945E-21730AEFD52E}" type="pres">
      <dgm:prSet presAssocID="{AB40C89C-40C0-42AB-9CD4-9F80D07AE4FB}" presName="sibTrans" presStyleCnt="0"/>
      <dgm:spPr/>
    </dgm:pt>
    <dgm:pt modelId="{889A4FD4-0D6F-9149-B2F0-F4460410378F}" type="pres">
      <dgm:prSet presAssocID="{2D40FEB1-7747-4693-8288-806BD61E6E46}" presName="node" presStyleLbl="node1" presStyleIdx="3" presStyleCnt="10">
        <dgm:presLayoutVars>
          <dgm:bulletEnabled val="1"/>
        </dgm:presLayoutVars>
      </dgm:prSet>
      <dgm:spPr/>
    </dgm:pt>
    <dgm:pt modelId="{CE849D1C-8F4B-2F48-AD63-07C3EB33528F}" type="pres">
      <dgm:prSet presAssocID="{8441C791-35D8-49D7-93D9-7CE78529617D}" presName="sibTrans" presStyleCnt="0"/>
      <dgm:spPr/>
    </dgm:pt>
    <dgm:pt modelId="{7868A1AC-BE26-FC40-9B18-E6DA0748B027}" type="pres">
      <dgm:prSet presAssocID="{E261604A-4389-42E5-8326-DF34B020D2C6}" presName="node" presStyleLbl="node1" presStyleIdx="4" presStyleCnt="10">
        <dgm:presLayoutVars>
          <dgm:bulletEnabled val="1"/>
        </dgm:presLayoutVars>
      </dgm:prSet>
      <dgm:spPr/>
    </dgm:pt>
    <dgm:pt modelId="{F22D698A-A52F-1C47-A40E-B15C0B4E35B0}" type="pres">
      <dgm:prSet presAssocID="{7D85877A-F46B-4E20-BAAC-7F1E816E4B7B}" presName="sibTrans" presStyleCnt="0"/>
      <dgm:spPr/>
    </dgm:pt>
    <dgm:pt modelId="{9325D8E7-E814-AA42-A282-C17FECF0307F}" type="pres">
      <dgm:prSet presAssocID="{BCC6EAED-9FC3-4A01-90BA-F64836DF3453}" presName="node" presStyleLbl="node1" presStyleIdx="5" presStyleCnt="10">
        <dgm:presLayoutVars>
          <dgm:bulletEnabled val="1"/>
        </dgm:presLayoutVars>
      </dgm:prSet>
      <dgm:spPr/>
    </dgm:pt>
    <dgm:pt modelId="{BB3ED362-E94C-1848-BC7A-DC46B602C797}" type="pres">
      <dgm:prSet presAssocID="{F7529331-B494-4253-9024-60F709822B9A}" presName="sibTrans" presStyleCnt="0"/>
      <dgm:spPr/>
    </dgm:pt>
    <dgm:pt modelId="{42339D2B-2197-B14C-83DA-F8C707B79FF6}" type="pres">
      <dgm:prSet presAssocID="{B409D004-591F-488C-9094-7192EAF23F90}" presName="node" presStyleLbl="node1" presStyleIdx="6" presStyleCnt="10">
        <dgm:presLayoutVars>
          <dgm:bulletEnabled val="1"/>
        </dgm:presLayoutVars>
      </dgm:prSet>
      <dgm:spPr/>
    </dgm:pt>
    <dgm:pt modelId="{CB4412CA-3C8F-4943-A7BE-7E8DE17ED86D}" type="pres">
      <dgm:prSet presAssocID="{35B0515E-78D6-4FEC-9713-886EB46FF4EA}" presName="sibTrans" presStyleCnt="0"/>
      <dgm:spPr/>
    </dgm:pt>
    <dgm:pt modelId="{D997B453-3ED7-8E48-8C7E-A085E2FB510B}" type="pres">
      <dgm:prSet presAssocID="{5118F2DC-0B8C-42BA-883F-D5A7F40E720A}" presName="node" presStyleLbl="node1" presStyleIdx="7" presStyleCnt="10">
        <dgm:presLayoutVars>
          <dgm:bulletEnabled val="1"/>
        </dgm:presLayoutVars>
      </dgm:prSet>
      <dgm:spPr/>
    </dgm:pt>
    <dgm:pt modelId="{01397CDD-557A-F947-8C53-597DCB6EA25C}" type="pres">
      <dgm:prSet presAssocID="{6454E4D8-2213-4597-91FA-F7625EBAA68C}" presName="sibTrans" presStyleCnt="0"/>
      <dgm:spPr/>
    </dgm:pt>
    <dgm:pt modelId="{78C7A8E0-7769-594D-8B8B-A769332F5BF7}" type="pres">
      <dgm:prSet presAssocID="{9ABE7ABA-8F67-4774-A193-45B2A96C7C22}" presName="node" presStyleLbl="node1" presStyleIdx="8" presStyleCnt="10">
        <dgm:presLayoutVars>
          <dgm:bulletEnabled val="1"/>
        </dgm:presLayoutVars>
      </dgm:prSet>
      <dgm:spPr/>
    </dgm:pt>
    <dgm:pt modelId="{D44C36E9-65B0-2944-AEDD-03EC6815B2F5}" type="pres">
      <dgm:prSet presAssocID="{35DFFD2D-E180-43B0-9520-0CF54B29649E}" presName="sibTrans" presStyleCnt="0"/>
      <dgm:spPr/>
    </dgm:pt>
    <dgm:pt modelId="{AE74088E-7C31-8C4B-92DF-6156087DCB29}" type="pres">
      <dgm:prSet presAssocID="{22382C39-8145-4FE5-8C77-4B7CB5555DE0}" presName="node" presStyleLbl="node1" presStyleIdx="9" presStyleCnt="10">
        <dgm:presLayoutVars>
          <dgm:bulletEnabled val="1"/>
        </dgm:presLayoutVars>
      </dgm:prSet>
      <dgm:spPr/>
    </dgm:pt>
  </dgm:ptLst>
  <dgm:cxnLst>
    <dgm:cxn modelId="{5F921106-9346-41D5-9898-790C10792E0A}" srcId="{9895668A-5799-443F-B131-CED4C99C1BB3}" destId="{994E629B-2FFF-4CD3-B94A-8FAFD2D93B7C}" srcOrd="2" destOrd="0" parTransId="{898B0399-C933-4D76-B118-8621FCB82C70}" sibTransId="{AB40C89C-40C0-42AB-9CD4-9F80D07AE4FB}"/>
    <dgm:cxn modelId="{AB70BF14-DCD2-9E4D-8860-67702F269E3C}" type="presOf" srcId="{B409D004-591F-488C-9094-7192EAF23F90}" destId="{42339D2B-2197-B14C-83DA-F8C707B79FF6}" srcOrd="0" destOrd="0" presId="urn:microsoft.com/office/officeart/2005/8/layout/default"/>
    <dgm:cxn modelId="{8D8A111C-5827-4CD2-A5E8-80644F519A4A}" srcId="{9895668A-5799-443F-B131-CED4C99C1BB3}" destId="{B409D004-591F-488C-9094-7192EAF23F90}" srcOrd="6" destOrd="0" parTransId="{2C40FD60-6804-4E0E-8863-D26424CD024E}" sibTransId="{35B0515E-78D6-4FEC-9713-886EB46FF4EA}"/>
    <dgm:cxn modelId="{3D8C0E1F-3BD5-0C43-80D1-B77F84C89EC7}" type="presOf" srcId="{BCC6EAED-9FC3-4A01-90BA-F64836DF3453}" destId="{9325D8E7-E814-AA42-A282-C17FECF0307F}" srcOrd="0" destOrd="0" presId="urn:microsoft.com/office/officeart/2005/8/layout/default"/>
    <dgm:cxn modelId="{FC23BC29-0F12-D34D-BED7-7E0FACAD5EAA}" type="presOf" srcId="{2D40FEB1-7747-4693-8288-806BD61E6E46}" destId="{889A4FD4-0D6F-9149-B2F0-F4460410378F}" srcOrd="0" destOrd="0" presId="urn:microsoft.com/office/officeart/2005/8/layout/default"/>
    <dgm:cxn modelId="{44E05948-E942-4CFB-9568-9EFC5AC2E7FD}" srcId="{9895668A-5799-443F-B131-CED4C99C1BB3}" destId="{E261604A-4389-42E5-8326-DF34B020D2C6}" srcOrd="4" destOrd="0" parTransId="{130C0740-485F-4B68-89DF-7D10A00E711E}" sibTransId="{7D85877A-F46B-4E20-BAAC-7F1E816E4B7B}"/>
    <dgm:cxn modelId="{40D59551-DDAE-4145-A705-4A673CF8B747}" type="presOf" srcId="{9ABE7ABA-8F67-4774-A193-45B2A96C7C22}" destId="{78C7A8E0-7769-594D-8B8B-A769332F5BF7}" srcOrd="0" destOrd="0" presId="urn:microsoft.com/office/officeart/2005/8/layout/default"/>
    <dgm:cxn modelId="{92057F55-DAC6-2849-A50C-7CDA671E85ED}" type="presOf" srcId="{22382C39-8145-4FE5-8C77-4B7CB5555DE0}" destId="{AE74088E-7C31-8C4B-92DF-6156087DCB29}" srcOrd="0" destOrd="0" presId="urn:microsoft.com/office/officeart/2005/8/layout/default"/>
    <dgm:cxn modelId="{5045C863-73A9-CD4A-A5FF-22538AA055EB}" type="presOf" srcId="{2F0C392E-87C6-4E4D-AA76-FDCE74339C93}" destId="{532851F7-D7FE-234E-ABBA-C2E72227A740}" srcOrd="0" destOrd="0" presId="urn:microsoft.com/office/officeart/2005/8/layout/default"/>
    <dgm:cxn modelId="{3DF1BC7A-0F6A-4FD4-A08D-CB3398D5605A}" srcId="{9895668A-5799-443F-B131-CED4C99C1BB3}" destId="{BCC6EAED-9FC3-4A01-90BA-F64836DF3453}" srcOrd="5" destOrd="0" parTransId="{409E6727-3143-467F-902B-CAFC4CA0B44F}" sibTransId="{F7529331-B494-4253-9024-60F709822B9A}"/>
    <dgm:cxn modelId="{31B5E287-66F7-421E-BD82-D6CE02518511}" srcId="{9895668A-5799-443F-B131-CED4C99C1BB3}" destId="{2345BECC-3E86-4EE0-9B6E-E80AE7B8F309}" srcOrd="0" destOrd="0" parTransId="{0C92BE10-8530-42E5-9697-29B1BD3A5CB8}" sibTransId="{95C7BF91-6F53-4285-AAAF-FEBB689A9D9B}"/>
    <dgm:cxn modelId="{98BFB399-04BD-BF42-96C2-B1E667892809}" type="presOf" srcId="{994E629B-2FFF-4CD3-B94A-8FAFD2D93B7C}" destId="{BFF68B21-3A88-6946-B62C-C7CFF0482C8C}" srcOrd="0" destOrd="0" presId="urn:microsoft.com/office/officeart/2005/8/layout/default"/>
    <dgm:cxn modelId="{B49154A5-496F-4BC6-9BF4-1EBA7F27628D}" srcId="{9895668A-5799-443F-B131-CED4C99C1BB3}" destId="{2F0C392E-87C6-4E4D-AA76-FDCE74339C93}" srcOrd="1" destOrd="0" parTransId="{BFC6E016-5DAA-45DD-BB4D-FA0B1C84F906}" sibTransId="{CA9FD2A3-14B2-4C16-BB17-4BE9EFE6E842}"/>
    <dgm:cxn modelId="{E2341CAC-45F4-E449-BC70-8C2C0AA74B62}" type="presOf" srcId="{2345BECC-3E86-4EE0-9B6E-E80AE7B8F309}" destId="{BB8AF2C1-2613-A648-9505-48346133F7C1}" srcOrd="0" destOrd="0" presId="urn:microsoft.com/office/officeart/2005/8/layout/default"/>
    <dgm:cxn modelId="{5FF57DAF-7445-41E9-8C81-852DCEF4A6A4}" srcId="{9895668A-5799-443F-B131-CED4C99C1BB3}" destId="{22382C39-8145-4FE5-8C77-4B7CB5555DE0}" srcOrd="9" destOrd="0" parTransId="{95A61CFC-4FD1-49B9-A875-6E55C12F1671}" sibTransId="{868F1BA0-9831-4338-B280-FD5135748E4D}"/>
    <dgm:cxn modelId="{8C6A8AB4-DB47-4297-944B-4CC6CB6DA322}" srcId="{9895668A-5799-443F-B131-CED4C99C1BB3}" destId="{5118F2DC-0B8C-42BA-883F-D5A7F40E720A}" srcOrd="7" destOrd="0" parTransId="{DF68CEE9-AD64-4B03-B849-5650ACEBE372}" sibTransId="{6454E4D8-2213-4597-91FA-F7625EBAA68C}"/>
    <dgm:cxn modelId="{2936E6B8-EEC4-5345-B768-CCC4B4A7C55E}" type="presOf" srcId="{E261604A-4389-42E5-8326-DF34B020D2C6}" destId="{7868A1AC-BE26-FC40-9B18-E6DA0748B027}" srcOrd="0" destOrd="0" presId="urn:microsoft.com/office/officeart/2005/8/layout/default"/>
    <dgm:cxn modelId="{C2AB38D1-7A49-A040-9F1F-89E89A0DF49F}" type="presOf" srcId="{5118F2DC-0B8C-42BA-883F-D5A7F40E720A}" destId="{D997B453-3ED7-8E48-8C7E-A085E2FB510B}" srcOrd="0" destOrd="0" presId="urn:microsoft.com/office/officeart/2005/8/layout/default"/>
    <dgm:cxn modelId="{E860B4D1-AAE6-419F-9F1C-828EA35705CE}" srcId="{9895668A-5799-443F-B131-CED4C99C1BB3}" destId="{9ABE7ABA-8F67-4774-A193-45B2A96C7C22}" srcOrd="8" destOrd="0" parTransId="{9F6324E8-7DF8-403D-B4DA-D5683919DCBF}" sibTransId="{35DFFD2D-E180-43B0-9520-0CF54B29649E}"/>
    <dgm:cxn modelId="{EDFB5DE9-635C-444C-802C-6284999A9539}" type="presOf" srcId="{9895668A-5799-443F-B131-CED4C99C1BB3}" destId="{6C65D76F-4A25-1E47-BC0F-F143EFA0170E}" srcOrd="0" destOrd="0" presId="urn:microsoft.com/office/officeart/2005/8/layout/default"/>
    <dgm:cxn modelId="{6C83CBED-B7AD-4E9B-A736-5E8B2033F99D}" srcId="{9895668A-5799-443F-B131-CED4C99C1BB3}" destId="{2D40FEB1-7747-4693-8288-806BD61E6E46}" srcOrd="3" destOrd="0" parTransId="{D6C1B963-FC07-4D54-99D0-378141D782C1}" sibTransId="{8441C791-35D8-49D7-93D9-7CE78529617D}"/>
    <dgm:cxn modelId="{35C82E88-734C-B24B-91B9-5A720BB89129}" type="presParOf" srcId="{6C65D76F-4A25-1E47-BC0F-F143EFA0170E}" destId="{BB8AF2C1-2613-A648-9505-48346133F7C1}" srcOrd="0" destOrd="0" presId="urn:microsoft.com/office/officeart/2005/8/layout/default"/>
    <dgm:cxn modelId="{A2EDDF5D-8861-FE43-9A40-146A69C654A9}" type="presParOf" srcId="{6C65D76F-4A25-1E47-BC0F-F143EFA0170E}" destId="{3DF750DF-D7C2-5F4A-AC34-4467699E5EF4}" srcOrd="1" destOrd="0" presId="urn:microsoft.com/office/officeart/2005/8/layout/default"/>
    <dgm:cxn modelId="{979CC095-1D60-ED42-8F47-20EAD6F18F31}" type="presParOf" srcId="{6C65D76F-4A25-1E47-BC0F-F143EFA0170E}" destId="{532851F7-D7FE-234E-ABBA-C2E72227A740}" srcOrd="2" destOrd="0" presId="urn:microsoft.com/office/officeart/2005/8/layout/default"/>
    <dgm:cxn modelId="{842C8F20-6F0D-294D-BB13-732AB5A26DA6}" type="presParOf" srcId="{6C65D76F-4A25-1E47-BC0F-F143EFA0170E}" destId="{B9CA85E9-E77B-8644-BD3F-DB98E664AC31}" srcOrd="3" destOrd="0" presId="urn:microsoft.com/office/officeart/2005/8/layout/default"/>
    <dgm:cxn modelId="{2221F1F2-3EB4-8141-AD2E-09D845BF2E0F}" type="presParOf" srcId="{6C65D76F-4A25-1E47-BC0F-F143EFA0170E}" destId="{BFF68B21-3A88-6946-B62C-C7CFF0482C8C}" srcOrd="4" destOrd="0" presId="urn:microsoft.com/office/officeart/2005/8/layout/default"/>
    <dgm:cxn modelId="{A4E4BEF9-A77D-3B4F-A6AF-1A25271DF64E}" type="presParOf" srcId="{6C65D76F-4A25-1E47-BC0F-F143EFA0170E}" destId="{06A08549-6DDD-0E4E-945E-21730AEFD52E}" srcOrd="5" destOrd="0" presId="urn:microsoft.com/office/officeart/2005/8/layout/default"/>
    <dgm:cxn modelId="{88BF151E-0F4F-A147-8A82-29AF697650C6}" type="presParOf" srcId="{6C65D76F-4A25-1E47-BC0F-F143EFA0170E}" destId="{889A4FD4-0D6F-9149-B2F0-F4460410378F}" srcOrd="6" destOrd="0" presId="urn:microsoft.com/office/officeart/2005/8/layout/default"/>
    <dgm:cxn modelId="{F28285BF-E297-7A4E-884E-0CD2A6BA5F91}" type="presParOf" srcId="{6C65D76F-4A25-1E47-BC0F-F143EFA0170E}" destId="{CE849D1C-8F4B-2F48-AD63-07C3EB33528F}" srcOrd="7" destOrd="0" presId="urn:microsoft.com/office/officeart/2005/8/layout/default"/>
    <dgm:cxn modelId="{CD75A874-8390-6B48-8A65-E757BF8C0932}" type="presParOf" srcId="{6C65D76F-4A25-1E47-BC0F-F143EFA0170E}" destId="{7868A1AC-BE26-FC40-9B18-E6DA0748B027}" srcOrd="8" destOrd="0" presId="urn:microsoft.com/office/officeart/2005/8/layout/default"/>
    <dgm:cxn modelId="{D4CEF71A-4BFE-CF47-B630-C316A9674A43}" type="presParOf" srcId="{6C65D76F-4A25-1E47-BC0F-F143EFA0170E}" destId="{F22D698A-A52F-1C47-A40E-B15C0B4E35B0}" srcOrd="9" destOrd="0" presId="urn:microsoft.com/office/officeart/2005/8/layout/default"/>
    <dgm:cxn modelId="{F84F2372-B104-D946-8D01-3EB492DFACF7}" type="presParOf" srcId="{6C65D76F-4A25-1E47-BC0F-F143EFA0170E}" destId="{9325D8E7-E814-AA42-A282-C17FECF0307F}" srcOrd="10" destOrd="0" presId="urn:microsoft.com/office/officeart/2005/8/layout/default"/>
    <dgm:cxn modelId="{FB6EEDF5-A1F4-BF49-8DD0-A0026F039FF9}" type="presParOf" srcId="{6C65D76F-4A25-1E47-BC0F-F143EFA0170E}" destId="{BB3ED362-E94C-1848-BC7A-DC46B602C797}" srcOrd="11" destOrd="0" presId="urn:microsoft.com/office/officeart/2005/8/layout/default"/>
    <dgm:cxn modelId="{1C89E8B1-BF64-024D-A993-051C0E988FE8}" type="presParOf" srcId="{6C65D76F-4A25-1E47-BC0F-F143EFA0170E}" destId="{42339D2B-2197-B14C-83DA-F8C707B79FF6}" srcOrd="12" destOrd="0" presId="urn:microsoft.com/office/officeart/2005/8/layout/default"/>
    <dgm:cxn modelId="{B15F0932-3434-514F-BBAB-C49DF38624FE}" type="presParOf" srcId="{6C65D76F-4A25-1E47-BC0F-F143EFA0170E}" destId="{CB4412CA-3C8F-4943-A7BE-7E8DE17ED86D}" srcOrd="13" destOrd="0" presId="urn:microsoft.com/office/officeart/2005/8/layout/default"/>
    <dgm:cxn modelId="{3CF941E7-1C5F-F84C-A3BB-172BCE7B5474}" type="presParOf" srcId="{6C65D76F-4A25-1E47-BC0F-F143EFA0170E}" destId="{D997B453-3ED7-8E48-8C7E-A085E2FB510B}" srcOrd="14" destOrd="0" presId="urn:microsoft.com/office/officeart/2005/8/layout/default"/>
    <dgm:cxn modelId="{1A38340D-6C88-F644-BE01-36E6011402E7}" type="presParOf" srcId="{6C65D76F-4A25-1E47-BC0F-F143EFA0170E}" destId="{01397CDD-557A-F947-8C53-597DCB6EA25C}" srcOrd="15" destOrd="0" presId="urn:microsoft.com/office/officeart/2005/8/layout/default"/>
    <dgm:cxn modelId="{726F733C-EECA-664B-B782-A9DE9B89FDC0}" type="presParOf" srcId="{6C65D76F-4A25-1E47-BC0F-F143EFA0170E}" destId="{78C7A8E0-7769-594D-8B8B-A769332F5BF7}" srcOrd="16" destOrd="0" presId="urn:microsoft.com/office/officeart/2005/8/layout/default"/>
    <dgm:cxn modelId="{3D7575BB-2EF2-2A4A-8086-0F12DC20953D}" type="presParOf" srcId="{6C65D76F-4A25-1E47-BC0F-F143EFA0170E}" destId="{D44C36E9-65B0-2944-AEDD-03EC6815B2F5}" srcOrd="17" destOrd="0" presId="urn:microsoft.com/office/officeart/2005/8/layout/default"/>
    <dgm:cxn modelId="{349FA0AB-A032-1542-954B-631A56524A25}" type="presParOf" srcId="{6C65D76F-4A25-1E47-BC0F-F143EFA0170E}" destId="{AE74088E-7C31-8C4B-92DF-6156087DCB2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0F4F9-C675-4D85-92F1-D28FA135B7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D6F0BC-5294-4451-8AC4-57AF1599BFAA}">
      <dgm:prSet custT="1"/>
      <dgm:spPr/>
      <dgm:t>
        <a:bodyPr/>
        <a:lstStyle/>
        <a:p>
          <a:r>
            <a:rPr lang="ru-RU" sz="1600" dirty="0"/>
            <a:t>Наука</a:t>
          </a:r>
          <a:r>
            <a:rPr lang="en-US" sz="1600" dirty="0"/>
            <a:t>,</a:t>
          </a:r>
          <a:r>
            <a:rPr lang="ru-RU" sz="1600" dirty="0"/>
            <a:t> позволяющая оценить эффективность  рыночной деятельности субъекта</a:t>
          </a:r>
          <a:endParaRPr lang="en-US" sz="1600" dirty="0"/>
        </a:p>
      </dgm:t>
    </dgm:pt>
    <dgm:pt modelId="{604EE3AC-110B-4200-8BFB-E1EAADD99829}" type="parTrans" cxnId="{4FEDCE70-B662-4EC6-BE21-2D05980F2DDB}">
      <dgm:prSet/>
      <dgm:spPr/>
      <dgm:t>
        <a:bodyPr/>
        <a:lstStyle/>
        <a:p>
          <a:endParaRPr lang="en-US"/>
        </a:p>
      </dgm:t>
    </dgm:pt>
    <dgm:pt modelId="{8B9D3A6F-1F85-46DA-9756-32F906AF2C01}" type="sibTrans" cxnId="{4FEDCE70-B662-4EC6-BE21-2D05980F2DDB}">
      <dgm:prSet/>
      <dgm:spPr/>
      <dgm:t>
        <a:bodyPr/>
        <a:lstStyle/>
        <a:p>
          <a:endParaRPr lang="en-US"/>
        </a:p>
      </dgm:t>
    </dgm:pt>
    <dgm:pt modelId="{56193E59-6390-4101-83C8-FCD5E034354D}">
      <dgm:prSet custT="1"/>
      <dgm:spPr/>
      <dgm:t>
        <a:bodyPr/>
        <a:lstStyle/>
        <a:p>
          <a:r>
            <a:rPr lang="ru-RU" sz="1400" dirty="0"/>
            <a:t>Роль</a:t>
          </a:r>
          <a:r>
            <a:rPr lang="en-US" sz="1400" dirty="0"/>
            <a:t>:  </a:t>
          </a:r>
          <a:r>
            <a:rPr lang="ru-RU" sz="1400" dirty="0"/>
            <a:t>повышение экономической эффективности деятельности</a:t>
          </a:r>
          <a:r>
            <a:rPr lang="en-US" sz="1400" dirty="0"/>
            <a:t>,</a:t>
          </a:r>
          <a:r>
            <a:rPr lang="ru-RU" sz="1400" dirty="0"/>
            <a:t> укрепление финансового состояния посредством выявления неиспользованных резервов организации</a:t>
          </a:r>
          <a:endParaRPr lang="en-US" sz="1400" dirty="0"/>
        </a:p>
      </dgm:t>
    </dgm:pt>
    <dgm:pt modelId="{8103A78B-11C7-436C-9D0E-C61ABAC40520}" type="parTrans" cxnId="{09F73B73-C8E2-4562-B69B-3F930FEA5C0D}">
      <dgm:prSet/>
      <dgm:spPr/>
      <dgm:t>
        <a:bodyPr/>
        <a:lstStyle/>
        <a:p>
          <a:endParaRPr lang="en-US"/>
        </a:p>
      </dgm:t>
    </dgm:pt>
    <dgm:pt modelId="{E58DE7A6-0C5E-4AAD-A354-4A9C8B296616}" type="sibTrans" cxnId="{09F73B73-C8E2-4562-B69B-3F930FEA5C0D}">
      <dgm:prSet/>
      <dgm:spPr/>
      <dgm:t>
        <a:bodyPr/>
        <a:lstStyle/>
        <a:p>
          <a:endParaRPr lang="en-US"/>
        </a:p>
      </dgm:t>
    </dgm:pt>
    <dgm:pt modelId="{D2D9C864-BD7F-4AEA-B0A7-CEF5B5542476}">
      <dgm:prSet custT="1"/>
      <dgm:spPr/>
      <dgm:t>
        <a:bodyPr/>
        <a:lstStyle/>
        <a:p>
          <a:r>
            <a:rPr lang="ru-RU" sz="1400" dirty="0"/>
            <a:t>Цель - выявление, оценивание и прогнозирование результатов хозяйственной деятельности, определение позитивных и негативных тенденций развития, определение причин успеха и неудач предприятий </a:t>
          </a:r>
          <a:endParaRPr lang="en-US" sz="1400" dirty="0"/>
        </a:p>
      </dgm:t>
    </dgm:pt>
    <dgm:pt modelId="{788449A1-8335-4CBD-87A9-49360968A016}" type="parTrans" cxnId="{04AE683C-B453-4057-96F7-DBBFA6067F9C}">
      <dgm:prSet/>
      <dgm:spPr/>
      <dgm:t>
        <a:bodyPr/>
        <a:lstStyle/>
        <a:p>
          <a:endParaRPr lang="en-US"/>
        </a:p>
      </dgm:t>
    </dgm:pt>
    <dgm:pt modelId="{F85B937F-55C7-4DB5-BB7A-4A3D5CB9C7F8}" type="sibTrans" cxnId="{04AE683C-B453-4057-96F7-DBBFA6067F9C}">
      <dgm:prSet/>
      <dgm:spPr/>
      <dgm:t>
        <a:bodyPr/>
        <a:lstStyle/>
        <a:p>
          <a:endParaRPr lang="en-US"/>
        </a:p>
      </dgm:t>
    </dgm:pt>
    <dgm:pt modelId="{CB766FD5-348C-4A4E-932D-6B8A987AD570}" type="pres">
      <dgm:prSet presAssocID="{CB40F4F9-C675-4D85-92F1-D28FA135B7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C77BD2-D8BE-D843-8F63-E70E198CA75E}" type="pres">
      <dgm:prSet presAssocID="{89D6F0BC-5294-4451-8AC4-57AF1599BFAA}" presName="hierRoot1" presStyleCnt="0"/>
      <dgm:spPr/>
    </dgm:pt>
    <dgm:pt modelId="{44E239C7-1CA2-5049-BD07-6B83B448D002}" type="pres">
      <dgm:prSet presAssocID="{89D6F0BC-5294-4451-8AC4-57AF1599BFAA}" presName="composite" presStyleCnt="0"/>
      <dgm:spPr/>
    </dgm:pt>
    <dgm:pt modelId="{E74A0ED6-A2D0-C949-84D3-04890955927E}" type="pres">
      <dgm:prSet presAssocID="{89D6F0BC-5294-4451-8AC4-57AF1599BFAA}" presName="background" presStyleLbl="node0" presStyleIdx="0" presStyleCnt="3"/>
      <dgm:spPr/>
    </dgm:pt>
    <dgm:pt modelId="{59CD34C3-91C0-F744-B230-E91CC33E2FF9}" type="pres">
      <dgm:prSet presAssocID="{89D6F0BC-5294-4451-8AC4-57AF1599BFAA}" presName="text" presStyleLbl="fgAcc0" presStyleIdx="0" presStyleCnt="3">
        <dgm:presLayoutVars>
          <dgm:chPref val="3"/>
        </dgm:presLayoutVars>
      </dgm:prSet>
      <dgm:spPr/>
    </dgm:pt>
    <dgm:pt modelId="{230F104E-3BF1-0744-8C82-ECCA70B7C80B}" type="pres">
      <dgm:prSet presAssocID="{89D6F0BC-5294-4451-8AC4-57AF1599BFAA}" presName="hierChild2" presStyleCnt="0"/>
      <dgm:spPr/>
    </dgm:pt>
    <dgm:pt modelId="{C8DF577B-1638-854C-8A40-2F5506ABED56}" type="pres">
      <dgm:prSet presAssocID="{56193E59-6390-4101-83C8-FCD5E034354D}" presName="hierRoot1" presStyleCnt="0"/>
      <dgm:spPr/>
    </dgm:pt>
    <dgm:pt modelId="{0C59B209-70E5-0140-B4D1-99FAB1FD18C5}" type="pres">
      <dgm:prSet presAssocID="{56193E59-6390-4101-83C8-FCD5E034354D}" presName="composite" presStyleCnt="0"/>
      <dgm:spPr/>
    </dgm:pt>
    <dgm:pt modelId="{D32BF62E-6B27-E44C-9B94-D4A2DBA94E37}" type="pres">
      <dgm:prSet presAssocID="{56193E59-6390-4101-83C8-FCD5E034354D}" presName="background" presStyleLbl="node0" presStyleIdx="1" presStyleCnt="3"/>
      <dgm:spPr/>
    </dgm:pt>
    <dgm:pt modelId="{E393E2FF-F458-0842-9A34-F51D55CB7956}" type="pres">
      <dgm:prSet presAssocID="{56193E59-6390-4101-83C8-FCD5E034354D}" presName="text" presStyleLbl="fgAcc0" presStyleIdx="1" presStyleCnt="3">
        <dgm:presLayoutVars>
          <dgm:chPref val="3"/>
        </dgm:presLayoutVars>
      </dgm:prSet>
      <dgm:spPr/>
    </dgm:pt>
    <dgm:pt modelId="{83C3CDFE-704F-5A49-8875-EC4DEB17D08E}" type="pres">
      <dgm:prSet presAssocID="{56193E59-6390-4101-83C8-FCD5E034354D}" presName="hierChild2" presStyleCnt="0"/>
      <dgm:spPr/>
    </dgm:pt>
    <dgm:pt modelId="{A75E0488-C67B-6A4A-965C-CA4BEE700303}" type="pres">
      <dgm:prSet presAssocID="{D2D9C864-BD7F-4AEA-B0A7-CEF5B5542476}" presName="hierRoot1" presStyleCnt="0"/>
      <dgm:spPr/>
    </dgm:pt>
    <dgm:pt modelId="{5A28F51B-AB8B-384D-A2AD-7FEA085149E7}" type="pres">
      <dgm:prSet presAssocID="{D2D9C864-BD7F-4AEA-B0A7-CEF5B5542476}" presName="composite" presStyleCnt="0"/>
      <dgm:spPr/>
    </dgm:pt>
    <dgm:pt modelId="{B270FC14-81FB-2648-A0CA-FC3F4FB895F2}" type="pres">
      <dgm:prSet presAssocID="{D2D9C864-BD7F-4AEA-B0A7-CEF5B5542476}" presName="background" presStyleLbl="node0" presStyleIdx="2" presStyleCnt="3"/>
      <dgm:spPr/>
    </dgm:pt>
    <dgm:pt modelId="{27A3FFE7-4F18-9B48-8BC1-E873A74A5F47}" type="pres">
      <dgm:prSet presAssocID="{D2D9C864-BD7F-4AEA-B0A7-CEF5B5542476}" presName="text" presStyleLbl="fgAcc0" presStyleIdx="2" presStyleCnt="3">
        <dgm:presLayoutVars>
          <dgm:chPref val="3"/>
        </dgm:presLayoutVars>
      </dgm:prSet>
      <dgm:spPr/>
    </dgm:pt>
    <dgm:pt modelId="{B19A5AE7-E080-E040-BE54-4B04F52F0EB8}" type="pres">
      <dgm:prSet presAssocID="{D2D9C864-BD7F-4AEA-B0A7-CEF5B5542476}" presName="hierChild2" presStyleCnt="0"/>
      <dgm:spPr/>
    </dgm:pt>
  </dgm:ptLst>
  <dgm:cxnLst>
    <dgm:cxn modelId="{2882FD14-8D26-A049-B883-A7503AAD46C9}" type="presOf" srcId="{D2D9C864-BD7F-4AEA-B0A7-CEF5B5542476}" destId="{27A3FFE7-4F18-9B48-8BC1-E873A74A5F47}" srcOrd="0" destOrd="0" presId="urn:microsoft.com/office/officeart/2005/8/layout/hierarchy1"/>
    <dgm:cxn modelId="{04AE683C-B453-4057-96F7-DBBFA6067F9C}" srcId="{CB40F4F9-C675-4D85-92F1-D28FA135B7CC}" destId="{D2D9C864-BD7F-4AEA-B0A7-CEF5B5542476}" srcOrd="2" destOrd="0" parTransId="{788449A1-8335-4CBD-87A9-49360968A016}" sibTransId="{F85B937F-55C7-4DB5-BB7A-4A3D5CB9C7F8}"/>
    <dgm:cxn modelId="{B0EE4E4E-5EE7-7841-B3DF-5CD23DD38F91}" type="presOf" srcId="{89D6F0BC-5294-4451-8AC4-57AF1599BFAA}" destId="{59CD34C3-91C0-F744-B230-E91CC33E2FF9}" srcOrd="0" destOrd="0" presId="urn:microsoft.com/office/officeart/2005/8/layout/hierarchy1"/>
    <dgm:cxn modelId="{4FEDCE70-B662-4EC6-BE21-2D05980F2DDB}" srcId="{CB40F4F9-C675-4D85-92F1-D28FA135B7CC}" destId="{89D6F0BC-5294-4451-8AC4-57AF1599BFAA}" srcOrd="0" destOrd="0" parTransId="{604EE3AC-110B-4200-8BFB-E1EAADD99829}" sibTransId="{8B9D3A6F-1F85-46DA-9756-32F906AF2C01}"/>
    <dgm:cxn modelId="{09F73B73-C8E2-4562-B69B-3F930FEA5C0D}" srcId="{CB40F4F9-C675-4D85-92F1-D28FA135B7CC}" destId="{56193E59-6390-4101-83C8-FCD5E034354D}" srcOrd="1" destOrd="0" parTransId="{8103A78B-11C7-436C-9D0E-C61ABAC40520}" sibTransId="{E58DE7A6-0C5E-4AAD-A354-4A9C8B296616}"/>
    <dgm:cxn modelId="{BCD603B5-90C7-5F4E-A890-5CFADBD1B5FB}" type="presOf" srcId="{56193E59-6390-4101-83C8-FCD5E034354D}" destId="{E393E2FF-F458-0842-9A34-F51D55CB7956}" srcOrd="0" destOrd="0" presId="urn:microsoft.com/office/officeart/2005/8/layout/hierarchy1"/>
    <dgm:cxn modelId="{D97D1AF2-DC5D-244F-971F-B34BFAA1650A}" type="presOf" srcId="{CB40F4F9-C675-4D85-92F1-D28FA135B7CC}" destId="{CB766FD5-348C-4A4E-932D-6B8A987AD570}" srcOrd="0" destOrd="0" presId="urn:microsoft.com/office/officeart/2005/8/layout/hierarchy1"/>
    <dgm:cxn modelId="{442E734A-E6F2-0D47-8B1B-9EE79F14BF3C}" type="presParOf" srcId="{CB766FD5-348C-4A4E-932D-6B8A987AD570}" destId="{F5C77BD2-D8BE-D843-8F63-E70E198CA75E}" srcOrd="0" destOrd="0" presId="urn:microsoft.com/office/officeart/2005/8/layout/hierarchy1"/>
    <dgm:cxn modelId="{901E0CB3-D939-3D4D-A0E4-7812DCC5EF69}" type="presParOf" srcId="{F5C77BD2-D8BE-D843-8F63-E70E198CA75E}" destId="{44E239C7-1CA2-5049-BD07-6B83B448D002}" srcOrd="0" destOrd="0" presId="urn:microsoft.com/office/officeart/2005/8/layout/hierarchy1"/>
    <dgm:cxn modelId="{ACB1664E-5BCB-C54B-83F9-73F75EF3FE30}" type="presParOf" srcId="{44E239C7-1CA2-5049-BD07-6B83B448D002}" destId="{E74A0ED6-A2D0-C949-84D3-04890955927E}" srcOrd="0" destOrd="0" presId="urn:microsoft.com/office/officeart/2005/8/layout/hierarchy1"/>
    <dgm:cxn modelId="{438DCE80-0FBD-8640-8FF7-FAE2D08CCE2C}" type="presParOf" srcId="{44E239C7-1CA2-5049-BD07-6B83B448D002}" destId="{59CD34C3-91C0-F744-B230-E91CC33E2FF9}" srcOrd="1" destOrd="0" presId="urn:microsoft.com/office/officeart/2005/8/layout/hierarchy1"/>
    <dgm:cxn modelId="{4298D310-C40F-EE4F-8612-0037C9C87B05}" type="presParOf" srcId="{F5C77BD2-D8BE-D843-8F63-E70E198CA75E}" destId="{230F104E-3BF1-0744-8C82-ECCA70B7C80B}" srcOrd="1" destOrd="0" presId="urn:microsoft.com/office/officeart/2005/8/layout/hierarchy1"/>
    <dgm:cxn modelId="{9AD8EFDC-4333-4F40-B983-8F27DC1B808E}" type="presParOf" srcId="{CB766FD5-348C-4A4E-932D-6B8A987AD570}" destId="{C8DF577B-1638-854C-8A40-2F5506ABED56}" srcOrd="1" destOrd="0" presId="urn:microsoft.com/office/officeart/2005/8/layout/hierarchy1"/>
    <dgm:cxn modelId="{BE1B128F-2A80-AE44-98AB-3E3EF442C990}" type="presParOf" srcId="{C8DF577B-1638-854C-8A40-2F5506ABED56}" destId="{0C59B209-70E5-0140-B4D1-99FAB1FD18C5}" srcOrd="0" destOrd="0" presId="urn:microsoft.com/office/officeart/2005/8/layout/hierarchy1"/>
    <dgm:cxn modelId="{5C0FE252-1839-5449-A544-C9F0988F943B}" type="presParOf" srcId="{0C59B209-70E5-0140-B4D1-99FAB1FD18C5}" destId="{D32BF62E-6B27-E44C-9B94-D4A2DBA94E37}" srcOrd="0" destOrd="0" presId="urn:microsoft.com/office/officeart/2005/8/layout/hierarchy1"/>
    <dgm:cxn modelId="{93AE2F33-CD2C-7049-AC8F-3124A57627A1}" type="presParOf" srcId="{0C59B209-70E5-0140-B4D1-99FAB1FD18C5}" destId="{E393E2FF-F458-0842-9A34-F51D55CB7956}" srcOrd="1" destOrd="0" presId="urn:microsoft.com/office/officeart/2005/8/layout/hierarchy1"/>
    <dgm:cxn modelId="{0B2CEF30-3D99-934F-A761-5886CB4DFDD4}" type="presParOf" srcId="{C8DF577B-1638-854C-8A40-2F5506ABED56}" destId="{83C3CDFE-704F-5A49-8875-EC4DEB17D08E}" srcOrd="1" destOrd="0" presId="urn:microsoft.com/office/officeart/2005/8/layout/hierarchy1"/>
    <dgm:cxn modelId="{02F7B4C9-F987-824D-A2E6-3D7F822AA2CB}" type="presParOf" srcId="{CB766FD5-348C-4A4E-932D-6B8A987AD570}" destId="{A75E0488-C67B-6A4A-965C-CA4BEE700303}" srcOrd="2" destOrd="0" presId="urn:microsoft.com/office/officeart/2005/8/layout/hierarchy1"/>
    <dgm:cxn modelId="{C256ED78-B60D-CC48-8E2E-E0444567FBFF}" type="presParOf" srcId="{A75E0488-C67B-6A4A-965C-CA4BEE700303}" destId="{5A28F51B-AB8B-384D-A2AD-7FEA085149E7}" srcOrd="0" destOrd="0" presId="urn:microsoft.com/office/officeart/2005/8/layout/hierarchy1"/>
    <dgm:cxn modelId="{E0451B17-E324-B14A-B24F-FDF91AA02919}" type="presParOf" srcId="{5A28F51B-AB8B-384D-A2AD-7FEA085149E7}" destId="{B270FC14-81FB-2648-A0CA-FC3F4FB895F2}" srcOrd="0" destOrd="0" presId="urn:microsoft.com/office/officeart/2005/8/layout/hierarchy1"/>
    <dgm:cxn modelId="{D744FC5F-4E94-784F-8D91-C343FB3D81B5}" type="presParOf" srcId="{5A28F51B-AB8B-384D-A2AD-7FEA085149E7}" destId="{27A3FFE7-4F18-9B48-8BC1-E873A74A5F47}" srcOrd="1" destOrd="0" presId="urn:microsoft.com/office/officeart/2005/8/layout/hierarchy1"/>
    <dgm:cxn modelId="{B6F41D58-C1C9-7F4B-9776-80597AB1B5C9}" type="presParOf" srcId="{A75E0488-C67B-6A4A-965C-CA4BEE700303}" destId="{B19A5AE7-E080-E040-BE54-4B04F52F0E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FD699-78AE-4409-8E37-564991BA04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E76822-6AB2-4195-A477-71C5F3BC520B}">
      <dgm:prSet/>
      <dgm:spPr/>
      <dgm:t>
        <a:bodyPr/>
        <a:lstStyle/>
        <a:p>
          <a:r>
            <a:rPr lang="ru-RU" dirty="0"/>
            <a:t>Внутренний анализ</a:t>
          </a:r>
          <a:r>
            <a:rPr lang="en-US" dirty="0"/>
            <a:t>,</a:t>
          </a:r>
          <a:r>
            <a:rPr lang="ru-RU" dirty="0"/>
            <a:t> являющийся наиболее полным и всесторонним проводится функциональными отделами и службами компании</a:t>
          </a:r>
          <a:endParaRPr lang="en-US" dirty="0"/>
        </a:p>
      </dgm:t>
    </dgm:pt>
    <dgm:pt modelId="{DDE266F0-89D4-4E89-A75C-0CCC1B8BB20A}" type="parTrans" cxnId="{424B01D6-C0A7-43BE-BBC1-5FC889DF9A75}">
      <dgm:prSet/>
      <dgm:spPr/>
      <dgm:t>
        <a:bodyPr/>
        <a:lstStyle/>
        <a:p>
          <a:endParaRPr lang="en-US"/>
        </a:p>
      </dgm:t>
    </dgm:pt>
    <dgm:pt modelId="{50CFF238-DBDD-4E8F-B825-9B56308BDABF}" type="sibTrans" cxnId="{424B01D6-C0A7-43BE-BBC1-5FC889DF9A75}">
      <dgm:prSet/>
      <dgm:spPr/>
      <dgm:t>
        <a:bodyPr/>
        <a:lstStyle/>
        <a:p>
          <a:endParaRPr lang="en-US"/>
        </a:p>
      </dgm:t>
    </dgm:pt>
    <dgm:pt modelId="{A7DBCBD6-2871-46AF-96C0-4D7FCDE23CB2}">
      <dgm:prSet/>
      <dgm:spPr/>
      <dgm:t>
        <a:bodyPr/>
        <a:lstStyle/>
        <a:p>
          <a:r>
            <a:rPr lang="ru-RU"/>
            <a:t>Внешний анализ проводимый налоговыми органами, банками, кредиторами ограничивается установлением степени устойчивости финансового состояния компании и её платежеспособности</a:t>
          </a:r>
          <a:endParaRPr lang="en-US"/>
        </a:p>
      </dgm:t>
    </dgm:pt>
    <dgm:pt modelId="{0C1A5ED1-93B6-42FC-A599-78BD4D23B05D}" type="parTrans" cxnId="{66398967-FCD7-4307-918D-136F0EF2E822}">
      <dgm:prSet/>
      <dgm:spPr/>
      <dgm:t>
        <a:bodyPr/>
        <a:lstStyle/>
        <a:p>
          <a:endParaRPr lang="en-US"/>
        </a:p>
      </dgm:t>
    </dgm:pt>
    <dgm:pt modelId="{AE149C46-5AE1-43A6-A584-A76FC5EBE115}" type="sibTrans" cxnId="{66398967-FCD7-4307-918D-136F0EF2E822}">
      <dgm:prSet/>
      <dgm:spPr/>
      <dgm:t>
        <a:bodyPr/>
        <a:lstStyle/>
        <a:p>
          <a:endParaRPr lang="en-US"/>
        </a:p>
      </dgm:t>
    </dgm:pt>
    <dgm:pt modelId="{4EC9C9E5-C426-43B5-AD91-E73556D65AD5}">
      <dgm:prSet/>
      <dgm:spPr/>
      <dgm:t>
        <a:bodyPr/>
        <a:lstStyle/>
        <a:p>
          <a:r>
            <a:rPr lang="ru-RU"/>
            <a:t>Объектом экономического анализа является деятельность предприятия: производственная, финансовая, сбытовая, снабженческая, работа структурных подразделений</a:t>
          </a:r>
          <a:endParaRPr lang="en-US"/>
        </a:p>
      </dgm:t>
    </dgm:pt>
    <dgm:pt modelId="{9250DD9D-8D05-45AB-A9FC-8B6860456CEE}" type="parTrans" cxnId="{BBC7BFEA-D7BC-47E2-9007-1A38244E249B}">
      <dgm:prSet/>
      <dgm:spPr/>
      <dgm:t>
        <a:bodyPr/>
        <a:lstStyle/>
        <a:p>
          <a:endParaRPr lang="en-US"/>
        </a:p>
      </dgm:t>
    </dgm:pt>
    <dgm:pt modelId="{3FAFB85F-C1F6-439B-8000-B66338E33D32}" type="sibTrans" cxnId="{BBC7BFEA-D7BC-47E2-9007-1A38244E249B}">
      <dgm:prSet/>
      <dgm:spPr/>
      <dgm:t>
        <a:bodyPr/>
        <a:lstStyle/>
        <a:p>
          <a:endParaRPr lang="en-US"/>
        </a:p>
      </dgm:t>
    </dgm:pt>
    <dgm:pt modelId="{5F953852-8C16-46EC-936E-FEC3161DC695}" type="pres">
      <dgm:prSet presAssocID="{A54FD699-78AE-4409-8E37-564991BA0495}" presName="root" presStyleCnt="0">
        <dgm:presLayoutVars>
          <dgm:dir/>
          <dgm:resizeHandles val="exact"/>
        </dgm:presLayoutVars>
      </dgm:prSet>
      <dgm:spPr/>
    </dgm:pt>
    <dgm:pt modelId="{5FC66E5E-4A1B-4E28-838D-6894BA46F524}" type="pres">
      <dgm:prSet presAssocID="{38E76822-6AB2-4195-A477-71C5F3BC520B}" presName="compNode" presStyleCnt="0"/>
      <dgm:spPr/>
    </dgm:pt>
    <dgm:pt modelId="{8DFA75C4-80E2-42C1-B88E-8E933D0F845B}" type="pres">
      <dgm:prSet presAssocID="{38E76822-6AB2-4195-A477-71C5F3BC520B}" presName="bgRect" presStyleLbl="bgShp" presStyleIdx="0" presStyleCnt="3"/>
      <dgm:spPr/>
    </dgm:pt>
    <dgm:pt modelId="{9812FE7C-68A7-43AE-A008-ABE60438509E}" type="pres">
      <dgm:prSet presAssocID="{38E76822-6AB2-4195-A477-71C5F3BC52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F08503DB-7228-483B-9680-C0A2B7E7262F}" type="pres">
      <dgm:prSet presAssocID="{38E76822-6AB2-4195-A477-71C5F3BC520B}" presName="spaceRect" presStyleCnt="0"/>
      <dgm:spPr/>
    </dgm:pt>
    <dgm:pt modelId="{BB247B5B-5411-4579-8FAD-0B2F1B2316D0}" type="pres">
      <dgm:prSet presAssocID="{38E76822-6AB2-4195-A477-71C5F3BC520B}" presName="parTx" presStyleLbl="revTx" presStyleIdx="0" presStyleCnt="3">
        <dgm:presLayoutVars>
          <dgm:chMax val="0"/>
          <dgm:chPref val="0"/>
        </dgm:presLayoutVars>
      </dgm:prSet>
      <dgm:spPr/>
    </dgm:pt>
    <dgm:pt modelId="{B11C08B2-D2B8-48DA-82FB-5B4FB6B0A2AB}" type="pres">
      <dgm:prSet presAssocID="{50CFF238-DBDD-4E8F-B825-9B56308BDABF}" presName="sibTrans" presStyleCnt="0"/>
      <dgm:spPr/>
    </dgm:pt>
    <dgm:pt modelId="{AB81EC4A-A850-467E-ACA7-E1D32E143CA2}" type="pres">
      <dgm:prSet presAssocID="{A7DBCBD6-2871-46AF-96C0-4D7FCDE23CB2}" presName="compNode" presStyleCnt="0"/>
      <dgm:spPr/>
    </dgm:pt>
    <dgm:pt modelId="{41711AC7-4BB2-40D9-964B-3DEBAE77D890}" type="pres">
      <dgm:prSet presAssocID="{A7DBCBD6-2871-46AF-96C0-4D7FCDE23CB2}" presName="bgRect" presStyleLbl="bgShp" presStyleIdx="1" presStyleCnt="3"/>
      <dgm:spPr/>
    </dgm:pt>
    <dgm:pt modelId="{D524EA6E-7ADA-4120-9B60-7FD815593FD2}" type="pres">
      <dgm:prSet presAssocID="{A7DBCBD6-2871-46AF-96C0-4D7FCDE23C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4A794A3C-ABA6-46FE-BFA6-7F7C86CCFEEB}" type="pres">
      <dgm:prSet presAssocID="{A7DBCBD6-2871-46AF-96C0-4D7FCDE23CB2}" presName="spaceRect" presStyleCnt="0"/>
      <dgm:spPr/>
    </dgm:pt>
    <dgm:pt modelId="{EFD54AAA-77CE-4DF5-BDAC-1045D086302C}" type="pres">
      <dgm:prSet presAssocID="{A7DBCBD6-2871-46AF-96C0-4D7FCDE23CB2}" presName="parTx" presStyleLbl="revTx" presStyleIdx="1" presStyleCnt="3">
        <dgm:presLayoutVars>
          <dgm:chMax val="0"/>
          <dgm:chPref val="0"/>
        </dgm:presLayoutVars>
      </dgm:prSet>
      <dgm:spPr/>
    </dgm:pt>
    <dgm:pt modelId="{41BE986B-8F03-4F7A-A6AF-EAD3AD27A588}" type="pres">
      <dgm:prSet presAssocID="{AE149C46-5AE1-43A6-A584-A76FC5EBE115}" presName="sibTrans" presStyleCnt="0"/>
      <dgm:spPr/>
    </dgm:pt>
    <dgm:pt modelId="{08790E07-9827-4D69-B59F-A03F2AD73E14}" type="pres">
      <dgm:prSet presAssocID="{4EC9C9E5-C426-43B5-AD91-E73556D65AD5}" presName="compNode" presStyleCnt="0"/>
      <dgm:spPr/>
    </dgm:pt>
    <dgm:pt modelId="{770E5BE8-5079-4B00-AABB-4FA8117C466A}" type="pres">
      <dgm:prSet presAssocID="{4EC9C9E5-C426-43B5-AD91-E73556D65AD5}" presName="bgRect" presStyleLbl="bgShp" presStyleIdx="2" presStyleCnt="3"/>
      <dgm:spPr/>
    </dgm:pt>
    <dgm:pt modelId="{5F570CDC-FC61-4D81-B6F7-B702069F2754}" type="pres">
      <dgm:prSet presAssocID="{4EC9C9E5-C426-43B5-AD91-E73556D65A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13F35AE-F186-48D7-BAB5-72CFDD98A7C3}" type="pres">
      <dgm:prSet presAssocID="{4EC9C9E5-C426-43B5-AD91-E73556D65AD5}" presName="spaceRect" presStyleCnt="0"/>
      <dgm:spPr/>
    </dgm:pt>
    <dgm:pt modelId="{4FE1BB10-6746-4CC7-9190-930D124F62EE}" type="pres">
      <dgm:prSet presAssocID="{4EC9C9E5-C426-43B5-AD91-E73556D65A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B1EC41-3D10-4AFC-9879-BBBFE8F72A20}" type="presOf" srcId="{4EC9C9E5-C426-43B5-AD91-E73556D65AD5}" destId="{4FE1BB10-6746-4CC7-9190-930D124F62EE}" srcOrd="0" destOrd="0" presId="urn:microsoft.com/office/officeart/2018/2/layout/IconVerticalSolidList"/>
    <dgm:cxn modelId="{66398967-FCD7-4307-918D-136F0EF2E822}" srcId="{A54FD699-78AE-4409-8E37-564991BA0495}" destId="{A7DBCBD6-2871-46AF-96C0-4D7FCDE23CB2}" srcOrd="1" destOrd="0" parTransId="{0C1A5ED1-93B6-42FC-A599-78BD4D23B05D}" sibTransId="{AE149C46-5AE1-43A6-A584-A76FC5EBE115}"/>
    <dgm:cxn modelId="{05905B9E-681D-4A85-BAAB-734A01E5C0D6}" type="presOf" srcId="{38E76822-6AB2-4195-A477-71C5F3BC520B}" destId="{BB247B5B-5411-4579-8FAD-0B2F1B2316D0}" srcOrd="0" destOrd="0" presId="urn:microsoft.com/office/officeart/2018/2/layout/IconVerticalSolidList"/>
    <dgm:cxn modelId="{2E81C0B1-69CF-4F63-985D-0529A5FB8D07}" type="presOf" srcId="{A54FD699-78AE-4409-8E37-564991BA0495}" destId="{5F953852-8C16-46EC-936E-FEC3161DC695}" srcOrd="0" destOrd="0" presId="urn:microsoft.com/office/officeart/2018/2/layout/IconVerticalSolidList"/>
    <dgm:cxn modelId="{D1293DCF-DBC2-49E3-BB59-F1E2B1F45DC2}" type="presOf" srcId="{A7DBCBD6-2871-46AF-96C0-4D7FCDE23CB2}" destId="{EFD54AAA-77CE-4DF5-BDAC-1045D086302C}" srcOrd="0" destOrd="0" presId="urn:microsoft.com/office/officeart/2018/2/layout/IconVerticalSolidList"/>
    <dgm:cxn modelId="{424B01D6-C0A7-43BE-BBC1-5FC889DF9A75}" srcId="{A54FD699-78AE-4409-8E37-564991BA0495}" destId="{38E76822-6AB2-4195-A477-71C5F3BC520B}" srcOrd="0" destOrd="0" parTransId="{DDE266F0-89D4-4E89-A75C-0CCC1B8BB20A}" sibTransId="{50CFF238-DBDD-4E8F-B825-9B56308BDABF}"/>
    <dgm:cxn modelId="{BBC7BFEA-D7BC-47E2-9007-1A38244E249B}" srcId="{A54FD699-78AE-4409-8E37-564991BA0495}" destId="{4EC9C9E5-C426-43B5-AD91-E73556D65AD5}" srcOrd="2" destOrd="0" parTransId="{9250DD9D-8D05-45AB-A9FC-8B6860456CEE}" sibTransId="{3FAFB85F-C1F6-439B-8000-B66338E33D32}"/>
    <dgm:cxn modelId="{25843424-19DF-4B39-A522-08E204F6CEFB}" type="presParOf" srcId="{5F953852-8C16-46EC-936E-FEC3161DC695}" destId="{5FC66E5E-4A1B-4E28-838D-6894BA46F524}" srcOrd="0" destOrd="0" presId="urn:microsoft.com/office/officeart/2018/2/layout/IconVerticalSolidList"/>
    <dgm:cxn modelId="{2ABD53CE-6452-4FC0-B68B-7BA672E78655}" type="presParOf" srcId="{5FC66E5E-4A1B-4E28-838D-6894BA46F524}" destId="{8DFA75C4-80E2-42C1-B88E-8E933D0F845B}" srcOrd="0" destOrd="0" presId="urn:microsoft.com/office/officeart/2018/2/layout/IconVerticalSolidList"/>
    <dgm:cxn modelId="{AC75AC2A-9A26-4918-A8FD-CCFDC4464F1D}" type="presParOf" srcId="{5FC66E5E-4A1B-4E28-838D-6894BA46F524}" destId="{9812FE7C-68A7-43AE-A008-ABE60438509E}" srcOrd="1" destOrd="0" presId="urn:microsoft.com/office/officeart/2018/2/layout/IconVerticalSolidList"/>
    <dgm:cxn modelId="{DE3C5F83-D16A-4511-B347-A86B4A62FBEA}" type="presParOf" srcId="{5FC66E5E-4A1B-4E28-838D-6894BA46F524}" destId="{F08503DB-7228-483B-9680-C0A2B7E7262F}" srcOrd="2" destOrd="0" presId="urn:microsoft.com/office/officeart/2018/2/layout/IconVerticalSolidList"/>
    <dgm:cxn modelId="{67B6076F-E437-47B2-A073-B98D63CC1E9C}" type="presParOf" srcId="{5FC66E5E-4A1B-4E28-838D-6894BA46F524}" destId="{BB247B5B-5411-4579-8FAD-0B2F1B2316D0}" srcOrd="3" destOrd="0" presId="urn:microsoft.com/office/officeart/2018/2/layout/IconVerticalSolidList"/>
    <dgm:cxn modelId="{B057AF98-E4D6-48B0-90A3-F6EB3556B765}" type="presParOf" srcId="{5F953852-8C16-46EC-936E-FEC3161DC695}" destId="{B11C08B2-D2B8-48DA-82FB-5B4FB6B0A2AB}" srcOrd="1" destOrd="0" presId="urn:microsoft.com/office/officeart/2018/2/layout/IconVerticalSolidList"/>
    <dgm:cxn modelId="{C01A5979-E31C-4678-976C-ECA37173C4D0}" type="presParOf" srcId="{5F953852-8C16-46EC-936E-FEC3161DC695}" destId="{AB81EC4A-A850-467E-ACA7-E1D32E143CA2}" srcOrd="2" destOrd="0" presId="urn:microsoft.com/office/officeart/2018/2/layout/IconVerticalSolidList"/>
    <dgm:cxn modelId="{F077EB8C-75F3-4F08-BFB7-8D4FD948EFF7}" type="presParOf" srcId="{AB81EC4A-A850-467E-ACA7-E1D32E143CA2}" destId="{41711AC7-4BB2-40D9-964B-3DEBAE77D890}" srcOrd="0" destOrd="0" presId="urn:microsoft.com/office/officeart/2018/2/layout/IconVerticalSolidList"/>
    <dgm:cxn modelId="{A81BB831-7F2B-48EE-A05F-9A588D24A6CF}" type="presParOf" srcId="{AB81EC4A-A850-467E-ACA7-E1D32E143CA2}" destId="{D524EA6E-7ADA-4120-9B60-7FD815593FD2}" srcOrd="1" destOrd="0" presId="urn:microsoft.com/office/officeart/2018/2/layout/IconVerticalSolidList"/>
    <dgm:cxn modelId="{B2DEDA29-5285-49BB-B7C5-CDEE0EC23D9B}" type="presParOf" srcId="{AB81EC4A-A850-467E-ACA7-E1D32E143CA2}" destId="{4A794A3C-ABA6-46FE-BFA6-7F7C86CCFEEB}" srcOrd="2" destOrd="0" presId="urn:microsoft.com/office/officeart/2018/2/layout/IconVerticalSolidList"/>
    <dgm:cxn modelId="{BA6FAAFE-795C-476D-892E-30FE34ACCA6D}" type="presParOf" srcId="{AB81EC4A-A850-467E-ACA7-E1D32E143CA2}" destId="{EFD54AAA-77CE-4DF5-BDAC-1045D086302C}" srcOrd="3" destOrd="0" presId="urn:microsoft.com/office/officeart/2018/2/layout/IconVerticalSolidList"/>
    <dgm:cxn modelId="{CFE78C2C-528F-43B5-A3C9-FA548A23EAFA}" type="presParOf" srcId="{5F953852-8C16-46EC-936E-FEC3161DC695}" destId="{41BE986B-8F03-4F7A-A6AF-EAD3AD27A588}" srcOrd="3" destOrd="0" presId="urn:microsoft.com/office/officeart/2018/2/layout/IconVerticalSolidList"/>
    <dgm:cxn modelId="{5AD0F916-F2E4-4ECF-8B0C-EB6564BC3977}" type="presParOf" srcId="{5F953852-8C16-46EC-936E-FEC3161DC695}" destId="{08790E07-9827-4D69-B59F-A03F2AD73E14}" srcOrd="4" destOrd="0" presId="urn:microsoft.com/office/officeart/2018/2/layout/IconVerticalSolidList"/>
    <dgm:cxn modelId="{48AA505F-F262-4F5A-B506-9F0B847BDDE1}" type="presParOf" srcId="{08790E07-9827-4D69-B59F-A03F2AD73E14}" destId="{770E5BE8-5079-4B00-AABB-4FA8117C466A}" srcOrd="0" destOrd="0" presId="urn:microsoft.com/office/officeart/2018/2/layout/IconVerticalSolidList"/>
    <dgm:cxn modelId="{3D8AC5DD-C26E-41C4-8F5A-12D2B00C536A}" type="presParOf" srcId="{08790E07-9827-4D69-B59F-A03F2AD73E14}" destId="{5F570CDC-FC61-4D81-B6F7-B702069F2754}" srcOrd="1" destOrd="0" presId="urn:microsoft.com/office/officeart/2018/2/layout/IconVerticalSolidList"/>
    <dgm:cxn modelId="{07B9C97E-D909-41CE-9253-41D9C5593B24}" type="presParOf" srcId="{08790E07-9827-4D69-B59F-A03F2AD73E14}" destId="{E13F35AE-F186-48D7-BAB5-72CFDD98A7C3}" srcOrd="2" destOrd="0" presId="urn:microsoft.com/office/officeart/2018/2/layout/IconVerticalSolidList"/>
    <dgm:cxn modelId="{82469B26-E93F-4308-A827-2FA613EEC892}" type="presParOf" srcId="{08790E07-9827-4D69-B59F-A03F2AD73E14}" destId="{4FE1BB10-6746-4CC7-9190-930D124F62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CDE49-EEC5-4AED-8A2A-831CCDBEF5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AE9247-75BC-405D-ABAF-8253F18F9053}">
      <dgm:prSet/>
      <dgm:spPr/>
      <dgm:t>
        <a:bodyPr/>
        <a:lstStyle/>
        <a:p>
          <a:r>
            <a:rPr lang="ru-RU"/>
            <a:t>Научность - соответствие требованиям экономических законов, достижений науки и техники  </a:t>
          </a:r>
          <a:endParaRPr lang="en-US"/>
        </a:p>
      </dgm:t>
    </dgm:pt>
    <dgm:pt modelId="{42CF67C2-AFFB-47CF-BA01-C1CEDC4C9F3A}" type="parTrans" cxnId="{0CB3B1C0-EA99-4E5E-B226-7330A238D73A}">
      <dgm:prSet/>
      <dgm:spPr/>
      <dgm:t>
        <a:bodyPr/>
        <a:lstStyle/>
        <a:p>
          <a:endParaRPr lang="en-US"/>
        </a:p>
      </dgm:t>
    </dgm:pt>
    <dgm:pt modelId="{AC1DC53B-DEA0-465B-AD8E-7F2D2A3A40FF}" type="sibTrans" cxnId="{0CB3B1C0-EA99-4E5E-B226-7330A238D73A}">
      <dgm:prSet/>
      <dgm:spPr/>
      <dgm:t>
        <a:bodyPr/>
        <a:lstStyle/>
        <a:p>
          <a:endParaRPr lang="en-US"/>
        </a:p>
      </dgm:t>
    </dgm:pt>
    <dgm:pt modelId="{DB9AC7BC-5BB3-4072-9D0F-21A85D41F262}">
      <dgm:prSet/>
      <dgm:spPr/>
      <dgm:t>
        <a:bodyPr/>
        <a:lstStyle/>
        <a:p>
          <a:r>
            <a:rPr lang="ru-RU"/>
            <a:t>Системный подход - учет всех закономерностей развития системы с учетом взаимосвязи явлений  </a:t>
          </a:r>
          <a:endParaRPr lang="en-US"/>
        </a:p>
      </dgm:t>
    </dgm:pt>
    <dgm:pt modelId="{33718724-73B3-44C3-9500-BA7CCEA6477B}" type="parTrans" cxnId="{13F11FFD-9845-4FA8-9B89-C1793E973D1A}">
      <dgm:prSet/>
      <dgm:spPr/>
      <dgm:t>
        <a:bodyPr/>
        <a:lstStyle/>
        <a:p>
          <a:endParaRPr lang="en-US"/>
        </a:p>
      </dgm:t>
    </dgm:pt>
    <dgm:pt modelId="{36936BE6-751B-44CB-AA38-A2988AB0C877}" type="sibTrans" cxnId="{13F11FFD-9845-4FA8-9B89-C1793E973D1A}">
      <dgm:prSet/>
      <dgm:spPr/>
      <dgm:t>
        <a:bodyPr/>
        <a:lstStyle/>
        <a:p>
          <a:endParaRPr lang="en-US"/>
        </a:p>
      </dgm:t>
    </dgm:pt>
    <dgm:pt modelId="{A70DC7EE-6961-4EA8-A198-AF133810D79E}">
      <dgm:prSet/>
      <dgm:spPr/>
      <dgm:t>
        <a:bodyPr/>
        <a:lstStyle/>
        <a:p>
          <a:r>
            <a:rPr lang="ru-RU"/>
            <a:t>Комплексный характер - учет влияния на деятельность предприятия множества факторов</a:t>
          </a:r>
          <a:endParaRPr lang="en-US"/>
        </a:p>
      </dgm:t>
    </dgm:pt>
    <dgm:pt modelId="{A675F2C4-B149-430B-8A0E-10F9AFF9A745}" type="parTrans" cxnId="{F219619D-C7A9-4C10-99D7-882B79C816BB}">
      <dgm:prSet/>
      <dgm:spPr/>
      <dgm:t>
        <a:bodyPr/>
        <a:lstStyle/>
        <a:p>
          <a:endParaRPr lang="en-US"/>
        </a:p>
      </dgm:t>
    </dgm:pt>
    <dgm:pt modelId="{4376AB23-E096-4EDE-BAC6-55905D0EC486}" type="sibTrans" cxnId="{F219619D-C7A9-4C10-99D7-882B79C816BB}">
      <dgm:prSet/>
      <dgm:spPr/>
      <dgm:t>
        <a:bodyPr/>
        <a:lstStyle/>
        <a:p>
          <a:endParaRPr lang="en-US"/>
        </a:p>
      </dgm:t>
    </dgm:pt>
    <dgm:pt modelId="{95B815FB-164B-48F7-A1E6-82BBCDA21AB2}">
      <dgm:prSet/>
      <dgm:spPr/>
      <dgm:t>
        <a:bodyPr/>
        <a:lstStyle/>
        <a:p>
          <a:r>
            <a:rPr lang="ru-RU"/>
            <a:t>Исследование в динамике - рассмотрение явлений в развитии и выявление причин изменений </a:t>
          </a:r>
          <a:endParaRPr lang="en-US"/>
        </a:p>
      </dgm:t>
    </dgm:pt>
    <dgm:pt modelId="{CE1E5436-550D-42DA-B9D0-E25E4D45CB55}" type="parTrans" cxnId="{9BC39C6E-6A63-4E0A-8DCD-2A0359EAE01E}">
      <dgm:prSet/>
      <dgm:spPr/>
      <dgm:t>
        <a:bodyPr/>
        <a:lstStyle/>
        <a:p>
          <a:endParaRPr lang="en-US"/>
        </a:p>
      </dgm:t>
    </dgm:pt>
    <dgm:pt modelId="{23C9A01E-7B1E-4652-8660-0504077CB4A4}" type="sibTrans" cxnId="{9BC39C6E-6A63-4E0A-8DCD-2A0359EAE01E}">
      <dgm:prSet/>
      <dgm:spPr/>
      <dgm:t>
        <a:bodyPr/>
        <a:lstStyle/>
        <a:p>
          <a:endParaRPr lang="en-US"/>
        </a:p>
      </dgm:t>
    </dgm:pt>
    <dgm:pt modelId="{DA37F51E-132E-4DCF-85AF-8DE2868B2F89}">
      <dgm:prSet/>
      <dgm:spPr/>
      <dgm:t>
        <a:bodyPr/>
        <a:lstStyle/>
        <a:p>
          <a:r>
            <a:rPr lang="ru-RU"/>
            <a:t>Выделение основной цели - постановка задачи обнаружения причин, мешающих достижению поставленной цели  </a:t>
          </a:r>
          <a:endParaRPr lang="en-US"/>
        </a:p>
      </dgm:t>
    </dgm:pt>
    <dgm:pt modelId="{4F39776D-712C-4D7B-9138-AD7B221166FE}" type="parTrans" cxnId="{D6721829-9D5C-4480-9866-040D74600EB8}">
      <dgm:prSet/>
      <dgm:spPr/>
      <dgm:t>
        <a:bodyPr/>
        <a:lstStyle/>
        <a:p>
          <a:endParaRPr lang="en-US"/>
        </a:p>
      </dgm:t>
    </dgm:pt>
    <dgm:pt modelId="{E129C109-0CCA-4AA6-983A-B7E755AC571A}" type="sibTrans" cxnId="{D6721829-9D5C-4480-9866-040D74600EB8}">
      <dgm:prSet/>
      <dgm:spPr/>
      <dgm:t>
        <a:bodyPr/>
        <a:lstStyle/>
        <a:p>
          <a:endParaRPr lang="en-US"/>
        </a:p>
      </dgm:t>
    </dgm:pt>
    <dgm:pt modelId="{F901D088-8632-4E28-B6BD-4513C62CC45B}">
      <dgm:prSet/>
      <dgm:spPr/>
      <dgm:t>
        <a:bodyPr/>
        <a:lstStyle/>
        <a:p>
          <a:r>
            <a:rPr lang="ru-RU"/>
            <a:t>Конкретность и практическая значимость - результаты имеют числовое выражение, конкретные причины изменения показателей</a:t>
          </a:r>
          <a:endParaRPr lang="en-US"/>
        </a:p>
      </dgm:t>
    </dgm:pt>
    <dgm:pt modelId="{D0014940-15C3-4430-AA6F-5496F9786A9F}" type="parTrans" cxnId="{9EBBBD60-4160-4B17-BBF2-80318DD97FF5}">
      <dgm:prSet/>
      <dgm:spPr/>
      <dgm:t>
        <a:bodyPr/>
        <a:lstStyle/>
        <a:p>
          <a:endParaRPr lang="en-US"/>
        </a:p>
      </dgm:t>
    </dgm:pt>
    <dgm:pt modelId="{7CD8E258-4B9E-4ABA-B5A6-D98DAE282E6E}" type="sibTrans" cxnId="{9EBBBD60-4160-4B17-BBF2-80318DD97FF5}">
      <dgm:prSet/>
      <dgm:spPr/>
      <dgm:t>
        <a:bodyPr/>
        <a:lstStyle/>
        <a:p>
          <a:endParaRPr lang="en-US"/>
        </a:p>
      </dgm:t>
    </dgm:pt>
    <dgm:pt modelId="{820D7A84-1313-42CA-837E-203B554C2EBC}" type="pres">
      <dgm:prSet presAssocID="{145CDE49-EEC5-4AED-8A2A-831CCDBEF58D}" presName="root" presStyleCnt="0">
        <dgm:presLayoutVars>
          <dgm:dir/>
          <dgm:resizeHandles val="exact"/>
        </dgm:presLayoutVars>
      </dgm:prSet>
      <dgm:spPr/>
    </dgm:pt>
    <dgm:pt modelId="{B26504FC-CBFC-4690-B682-FC531ED94647}" type="pres">
      <dgm:prSet presAssocID="{D9AE9247-75BC-405D-ABAF-8253F18F9053}" presName="compNode" presStyleCnt="0"/>
      <dgm:spPr/>
    </dgm:pt>
    <dgm:pt modelId="{164DE6E2-B11E-4930-A7A6-EC4D92810BF3}" type="pres">
      <dgm:prSet presAssocID="{D9AE9247-75BC-405D-ABAF-8253F18F9053}" presName="bgRect" presStyleLbl="bgShp" presStyleIdx="0" presStyleCnt="6"/>
      <dgm:spPr/>
    </dgm:pt>
    <dgm:pt modelId="{0DC4893E-9CFA-4722-B65A-59465F44D070}" type="pres">
      <dgm:prSet presAssocID="{D9AE9247-75BC-405D-ABAF-8253F18F905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E894AF2B-5DE2-4A10-BF17-82783356F5B5}" type="pres">
      <dgm:prSet presAssocID="{D9AE9247-75BC-405D-ABAF-8253F18F9053}" presName="spaceRect" presStyleCnt="0"/>
      <dgm:spPr/>
    </dgm:pt>
    <dgm:pt modelId="{56B66994-5C1B-43E0-B03B-73619880021D}" type="pres">
      <dgm:prSet presAssocID="{D9AE9247-75BC-405D-ABAF-8253F18F9053}" presName="parTx" presStyleLbl="revTx" presStyleIdx="0" presStyleCnt="6">
        <dgm:presLayoutVars>
          <dgm:chMax val="0"/>
          <dgm:chPref val="0"/>
        </dgm:presLayoutVars>
      </dgm:prSet>
      <dgm:spPr/>
    </dgm:pt>
    <dgm:pt modelId="{3AAA0F9D-DD6A-4478-AB29-A35EB150DE4E}" type="pres">
      <dgm:prSet presAssocID="{AC1DC53B-DEA0-465B-AD8E-7F2D2A3A40FF}" presName="sibTrans" presStyleCnt="0"/>
      <dgm:spPr/>
    </dgm:pt>
    <dgm:pt modelId="{903B1625-21AB-469B-B504-B7737D20B2E0}" type="pres">
      <dgm:prSet presAssocID="{DB9AC7BC-5BB3-4072-9D0F-21A85D41F262}" presName="compNode" presStyleCnt="0"/>
      <dgm:spPr/>
    </dgm:pt>
    <dgm:pt modelId="{CEBD5D29-E0ED-4AF1-ADEE-D96899A3D2E9}" type="pres">
      <dgm:prSet presAssocID="{DB9AC7BC-5BB3-4072-9D0F-21A85D41F262}" presName="bgRect" presStyleLbl="bgShp" presStyleIdx="1" presStyleCnt="6"/>
      <dgm:spPr/>
    </dgm:pt>
    <dgm:pt modelId="{E021BB6C-842B-4ABE-8446-E0F8F5969E5F}" type="pres">
      <dgm:prSet presAssocID="{DB9AC7BC-5BB3-4072-9D0F-21A85D41F2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2A7A94D2-AA98-4382-8889-252E32215DE8}" type="pres">
      <dgm:prSet presAssocID="{DB9AC7BC-5BB3-4072-9D0F-21A85D41F262}" presName="spaceRect" presStyleCnt="0"/>
      <dgm:spPr/>
    </dgm:pt>
    <dgm:pt modelId="{31FE463A-15F7-44BC-9604-4CDBC419623A}" type="pres">
      <dgm:prSet presAssocID="{DB9AC7BC-5BB3-4072-9D0F-21A85D41F262}" presName="parTx" presStyleLbl="revTx" presStyleIdx="1" presStyleCnt="6">
        <dgm:presLayoutVars>
          <dgm:chMax val="0"/>
          <dgm:chPref val="0"/>
        </dgm:presLayoutVars>
      </dgm:prSet>
      <dgm:spPr/>
    </dgm:pt>
    <dgm:pt modelId="{BEB93AD3-1C9D-4AFC-A0BF-A2ED02683183}" type="pres">
      <dgm:prSet presAssocID="{36936BE6-751B-44CB-AA38-A2988AB0C877}" presName="sibTrans" presStyleCnt="0"/>
      <dgm:spPr/>
    </dgm:pt>
    <dgm:pt modelId="{02E30209-9380-40F7-A0E3-2D8F4CDD9319}" type="pres">
      <dgm:prSet presAssocID="{A70DC7EE-6961-4EA8-A198-AF133810D79E}" presName="compNode" presStyleCnt="0"/>
      <dgm:spPr/>
    </dgm:pt>
    <dgm:pt modelId="{5E2ABBC8-BB36-4C10-B6B2-302F237B9ED0}" type="pres">
      <dgm:prSet presAssocID="{A70DC7EE-6961-4EA8-A198-AF133810D79E}" presName="bgRect" presStyleLbl="bgShp" presStyleIdx="2" presStyleCnt="6"/>
      <dgm:spPr/>
    </dgm:pt>
    <dgm:pt modelId="{CEEBF352-6450-4E24-B746-A4884319B381}" type="pres">
      <dgm:prSet presAssocID="{A70DC7EE-6961-4EA8-A198-AF133810D79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7C0CD610-5CB1-4F35-9C4A-0D3130C87D7A}" type="pres">
      <dgm:prSet presAssocID="{A70DC7EE-6961-4EA8-A198-AF133810D79E}" presName="spaceRect" presStyleCnt="0"/>
      <dgm:spPr/>
    </dgm:pt>
    <dgm:pt modelId="{6B719A48-0556-40F2-A519-AD25CAFEB46D}" type="pres">
      <dgm:prSet presAssocID="{A70DC7EE-6961-4EA8-A198-AF133810D79E}" presName="parTx" presStyleLbl="revTx" presStyleIdx="2" presStyleCnt="6">
        <dgm:presLayoutVars>
          <dgm:chMax val="0"/>
          <dgm:chPref val="0"/>
        </dgm:presLayoutVars>
      </dgm:prSet>
      <dgm:spPr/>
    </dgm:pt>
    <dgm:pt modelId="{0D4450AA-1C7E-43B6-B817-0AD9873AE231}" type="pres">
      <dgm:prSet presAssocID="{4376AB23-E096-4EDE-BAC6-55905D0EC486}" presName="sibTrans" presStyleCnt="0"/>
      <dgm:spPr/>
    </dgm:pt>
    <dgm:pt modelId="{4737331D-A0E1-497C-B03E-49B8376F887C}" type="pres">
      <dgm:prSet presAssocID="{95B815FB-164B-48F7-A1E6-82BBCDA21AB2}" presName="compNode" presStyleCnt="0"/>
      <dgm:spPr/>
    </dgm:pt>
    <dgm:pt modelId="{2FC50BBD-5FD7-4991-8F9E-44BB66DF2DF5}" type="pres">
      <dgm:prSet presAssocID="{95B815FB-164B-48F7-A1E6-82BBCDA21AB2}" presName="bgRect" presStyleLbl="bgShp" presStyleIdx="3" presStyleCnt="6"/>
      <dgm:spPr/>
    </dgm:pt>
    <dgm:pt modelId="{2C179445-6999-438C-A97D-38744D0B1702}" type="pres">
      <dgm:prSet presAssocID="{95B815FB-164B-48F7-A1E6-82BBCDA21AB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514A45D-5BB4-487F-9458-32BDA95A334E}" type="pres">
      <dgm:prSet presAssocID="{95B815FB-164B-48F7-A1E6-82BBCDA21AB2}" presName="spaceRect" presStyleCnt="0"/>
      <dgm:spPr/>
    </dgm:pt>
    <dgm:pt modelId="{D3C21A65-59F5-4BC6-B78D-81B59163B0E4}" type="pres">
      <dgm:prSet presAssocID="{95B815FB-164B-48F7-A1E6-82BBCDA21AB2}" presName="parTx" presStyleLbl="revTx" presStyleIdx="3" presStyleCnt="6">
        <dgm:presLayoutVars>
          <dgm:chMax val="0"/>
          <dgm:chPref val="0"/>
        </dgm:presLayoutVars>
      </dgm:prSet>
      <dgm:spPr/>
    </dgm:pt>
    <dgm:pt modelId="{7316A487-03A2-4404-88B6-4FB71B818555}" type="pres">
      <dgm:prSet presAssocID="{23C9A01E-7B1E-4652-8660-0504077CB4A4}" presName="sibTrans" presStyleCnt="0"/>
      <dgm:spPr/>
    </dgm:pt>
    <dgm:pt modelId="{A70D6F8E-736E-4A69-889C-46D2F7769988}" type="pres">
      <dgm:prSet presAssocID="{DA37F51E-132E-4DCF-85AF-8DE2868B2F89}" presName="compNode" presStyleCnt="0"/>
      <dgm:spPr/>
    </dgm:pt>
    <dgm:pt modelId="{DEC4ECC3-AC24-425A-B57A-209485404095}" type="pres">
      <dgm:prSet presAssocID="{DA37F51E-132E-4DCF-85AF-8DE2868B2F89}" presName="bgRect" presStyleLbl="bgShp" presStyleIdx="4" presStyleCnt="6"/>
      <dgm:spPr/>
    </dgm:pt>
    <dgm:pt modelId="{0815EE11-12D2-4F2B-9782-B2BB3FA1411A}" type="pres">
      <dgm:prSet presAssocID="{DA37F51E-132E-4DCF-85AF-8DE2868B2F8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 яблочко"/>
        </a:ext>
      </dgm:extLst>
    </dgm:pt>
    <dgm:pt modelId="{5225E9E0-5494-47D0-93BB-F1D94E267864}" type="pres">
      <dgm:prSet presAssocID="{DA37F51E-132E-4DCF-85AF-8DE2868B2F89}" presName="spaceRect" presStyleCnt="0"/>
      <dgm:spPr/>
    </dgm:pt>
    <dgm:pt modelId="{8FBF00B7-E31A-4282-8930-5AC0148CE4BC}" type="pres">
      <dgm:prSet presAssocID="{DA37F51E-132E-4DCF-85AF-8DE2868B2F89}" presName="parTx" presStyleLbl="revTx" presStyleIdx="4" presStyleCnt="6">
        <dgm:presLayoutVars>
          <dgm:chMax val="0"/>
          <dgm:chPref val="0"/>
        </dgm:presLayoutVars>
      </dgm:prSet>
      <dgm:spPr/>
    </dgm:pt>
    <dgm:pt modelId="{FD2D1868-325C-4AD1-9E98-CA3122E4B157}" type="pres">
      <dgm:prSet presAssocID="{E129C109-0CCA-4AA6-983A-B7E755AC571A}" presName="sibTrans" presStyleCnt="0"/>
      <dgm:spPr/>
    </dgm:pt>
    <dgm:pt modelId="{C0602170-3CCE-4F7B-BDCD-B9B5DC8A0C13}" type="pres">
      <dgm:prSet presAssocID="{F901D088-8632-4E28-B6BD-4513C62CC45B}" presName="compNode" presStyleCnt="0"/>
      <dgm:spPr/>
    </dgm:pt>
    <dgm:pt modelId="{3B4CA942-687B-4B9A-A51E-F717A7D90314}" type="pres">
      <dgm:prSet presAssocID="{F901D088-8632-4E28-B6BD-4513C62CC45B}" presName="bgRect" presStyleLbl="bgShp" presStyleIdx="5" presStyleCnt="6"/>
      <dgm:spPr/>
    </dgm:pt>
    <dgm:pt modelId="{1EF1B82A-5F6F-434B-92DE-75EB9DFF8404}" type="pres">
      <dgm:prSet presAssocID="{F901D088-8632-4E28-B6BD-4513C62CC45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8AA9ED5-3F04-4C6A-886D-D9805702E7B8}" type="pres">
      <dgm:prSet presAssocID="{F901D088-8632-4E28-B6BD-4513C62CC45B}" presName="spaceRect" presStyleCnt="0"/>
      <dgm:spPr/>
    </dgm:pt>
    <dgm:pt modelId="{A75F5EDE-893E-49A0-834E-9BE4161BF958}" type="pres">
      <dgm:prSet presAssocID="{F901D088-8632-4E28-B6BD-4513C62CC45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30FEE17-8812-4F5E-A781-78E1E9F07606}" type="presOf" srcId="{95B815FB-164B-48F7-A1E6-82BBCDA21AB2}" destId="{D3C21A65-59F5-4BC6-B78D-81B59163B0E4}" srcOrd="0" destOrd="0" presId="urn:microsoft.com/office/officeart/2018/2/layout/IconVerticalSolidList"/>
    <dgm:cxn modelId="{A3FC521B-B319-487B-BADC-563B95FCF3DC}" type="presOf" srcId="{D9AE9247-75BC-405D-ABAF-8253F18F9053}" destId="{56B66994-5C1B-43E0-B03B-73619880021D}" srcOrd="0" destOrd="0" presId="urn:microsoft.com/office/officeart/2018/2/layout/IconVerticalSolidList"/>
    <dgm:cxn modelId="{D6721829-9D5C-4480-9866-040D74600EB8}" srcId="{145CDE49-EEC5-4AED-8A2A-831CCDBEF58D}" destId="{DA37F51E-132E-4DCF-85AF-8DE2868B2F89}" srcOrd="4" destOrd="0" parTransId="{4F39776D-712C-4D7B-9138-AD7B221166FE}" sibTransId="{E129C109-0CCA-4AA6-983A-B7E755AC571A}"/>
    <dgm:cxn modelId="{DAC19532-A9FB-4FF2-AB0E-58A32669730B}" type="presOf" srcId="{DA37F51E-132E-4DCF-85AF-8DE2868B2F89}" destId="{8FBF00B7-E31A-4282-8930-5AC0148CE4BC}" srcOrd="0" destOrd="0" presId="urn:microsoft.com/office/officeart/2018/2/layout/IconVerticalSolidList"/>
    <dgm:cxn modelId="{7022B44F-7D42-4398-BFED-0C4D48291D82}" type="presOf" srcId="{145CDE49-EEC5-4AED-8A2A-831CCDBEF58D}" destId="{820D7A84-1313-42CA-837E-203B554C2EBC}" srcOrd="0" destOrd="0" presId="urn:microsoft.com/office/officeart/2018/2/layout/IconVerticalSolidList"/>
    <dgm:cxn modelId="{06CB1C5F-64B5-4AF7-9E85-520FEC16D71C}" type="presOf" srcId="{DB9AC7BC-5BB3-4072-9D0F-21A85D41F262}" destId="{31FE463A-15F7-44BC-9604-4CDBC419623A}" srcOrd="0" destOrd="0" presId="urn:microsoft.com/office/officeart/2018/2/layout/IconVerticalSolidList"/>
    <dgm:cxn modelId="{9EBBBD60-4160-4B17-BBF2-80318DD97FF5}" srcId="{145CDE49-EEC5-4AED-8A2A-831CCDBEF58D}" destId="{F901D088-8632-4E28-B6BD-4513C62CC45B}" srcOrd="5" destOrd="0" parTransId="{D0014940-15C3-4430-AA6F-5496F9786A9F}" sibTransId="{7CD8E258-4B9E-4ABA-B5A6-D98DAE282E6E}"/>
    <dgm:cxn modelId="{9BC39C6E-6A63-4E0A-8DCD-2A0359EAE01E}" srcId="{145CDE49-EEC5-4AED-8A2A-831CCDBEF58D}" destId="{95B815FB-164B-48F7-A1E6-82BBCDA21AB2}" srcOrd="3" destOrd="0" parTransId="{CE1E5436-550D-42DA-B9D0-E25E4D45CB55}" sibTransId="{23C9A01E-7B1E-4652-8660-0504077CB4A4}"/>
    <dgm:cxn modelId="{5F129D8A-429B-45DA-BB54-6BAA1668D5AC}" type="presOf" srcId="{F901D088-8632-4E28-B6BD-4513C62CC45B}" destId="{A75F5EDE-893E-49A0-834E-9BE4161BF958}" srcOrd="0" destOrd="0" presId="urn:microsoft.com/office/officeart/2018/2/layout/IconVerticalSolidList"/>
    <dgm:cxn modelId="{F219619D-C7A9-4C10-99D7-882B79C816BB}" srcId="{145CDE49-EEC5-4AED-8A2A-831CCDBEF58D}" destId="{A70DC7EE-6961-4EA8-A198-AF133810D79E}" srcOrd="2" destOrd="0" parTransId="{A675F2C4-B149-430B-8A0E-10F9AFF9A745}" sibTransId="{4376AB23-E096-4EDE-BAC6-55905D0EC486}"/>
    <dgm:cxn modelId="{0CB3B1C0-EA99-4E5E-B226-7330A238D73A}" srcId="{145CDE49-EEC5-4AED-8A2A-831CCDBEF58D}" destId="{D9AE9247-75BC-405D-ABAF-8253F18F9053}" srcOrd="0" destOrd="0" parTransId="{42CF67C2-AFFB-47CF-BA01-C1CEDC4C9F3A}" sibTransId="{AC1DC53B-DEA0-465B-AD8E-7F2D2A3A40FF}"/>
    <dgm:cxn modelId="{588CFBFA-EF15-4503-9B99-BBA3B1A6117D}" type="presOf" srcId="{A70DC7EE-6961-4EA8-A198-AF133810D79E}" destId="{6B719A48-0556-40F2-A519-AD25CAFEB46D}" srcOrd="0" destOrd="0" presId="urn:microsoft.com/office/officeart/2018/2/layout/IconVerticalSolidList"/>
    <dgm:cxn modelId="{13F11FFD-9845-4FA8-9B89-C1793E973D1A}" srcId="{145CDE49-EEC5-4AED-8A2A-831CCDBEF58D}" destId="{DB9AC7BC-5BB3-4072-9D0F-21A85D41F262}" srcOrd="1" destOrd="0" parTransId="{33718724-73B3-44C3-9500-BA7CCEA6477B}" sibTransId="{36936BE6-751B-44CB-AA38-A2988AB0C877}"/>
    <dgm:cxn modelId="{DC37D0A8-DD6F-4A66-842C-D73A686C5101}" type="presParOf" srcId="{820D7A84-1313-42CA-837E-203B554C2EBC}" destId="{B26504FC-CBFC-4690-B682-FC531ED94647}" srcOrd="0" destOrd="0" presId="urn:microsoft.com/office/officeart/2018/2/layout/IconVerticalSolidList"/>
    <dgm:cxn modelId="{63D37780-762E-4981-9BC9-C0DB57603D29}" type="presParOf" srcId="{B26504FC-CBFC-4690-B682-FC531ED94647}" destId="{164DE6E2-B11E-4930-A7A6-EC4D92810BF3}" srcOrd="0" destOrd="0" presId="urn:microsoft.com/office/officeart/2018/2/layout/IconVerticalSolidList"/>
    <dgm:cxn modelId="{71CBF4FD-5B73-43E8-952E-E3AB79EF88F9}" type="presParOf" srcId="{B26504FC-CBFC-4690-B682-FC531ED94647}" destId="{0DC4893E-9CFA-4722-B65A-59465F44D070}" srcOrd="1" destOrd="0" presId="urn:microsoft.com/office/officeart/2018/2/layout/IconVerticalSolidList"/>
    <dgm:cxn modelId="{1420BF6E-9CE9-4C25-8B12-A52A2C042F53}" type="presParOf" srcId="{B26504FC-CBFC-4690-B682-FC531ED94647}" destId="{E894AF2B-5DE2-4A10-BF17-82783356F5B5}" srcOrd="2" destOrd="0" presId="urn:microsoft.com/office/officeart/2018/2/layout/IconVerticalSolidList"/>
    <dgm:cxn modelId="{6512AB66-7FA9-4936-96B1-3A837345375A}" type="presParOf" srcId="{B26504FC-CBFC-4690-B682-FC531ED94647}" destId="{56B66994-5C1B-43E0-B03B-73619880021D}" srcOrd="3" destOrd="0" presId="urn:microsoft.com/office/officeart/2018/2/layout/IconVerticalSolidList"/>
    <dgm:cxn modelId="{9D6980C1-1A98-4A9D-A887-5FE6187E27EB}" type="presParOf" srcId="{820D7A84-1313-42CA-837E-203B554C2EBC}" destId="{3AAA0F9D-DD6A-4478-AB29-A35EB150DE4E}" srcOrd="1" destOrd="0" presId="urn:microsoft.com/office/officeart/2018/2/layout/IconVerticalSolidList"/>
    <dgm:cxn modelId="{FF0A3E82-1B09-423F-A57B-44CB082197F3}" type="presParOf" srcId="{820D7A84-1313-42CA-837E-203B554C2EBC}" destId="{903B1625-21AB-469B-B504-B7737D20B2E0}" srcOrd="2" destOrd="0" presId="urn:microsoft.com/office/officeart/2018/2/layout/IconVerticalSolidList"/>
    <dgm:cxn modelId="{617DF731-D446-4355-9968-C2AE90CACCC9}" type="presParOf" srcId="{903B1625-21AB-469B-B504-B7737D20B2E0}" destId="{CEBD5D29-E0ED-4AF1-ADEE-D96899A3D2E9}" srcOrd="0" destOrd="0" presId="urn:microsoft.com/office/officeart/2018/2/layout/IconVerticalSolidList"/>
    <dgm:cxn modelId="{BFD7C2F2-2A87-42FB-A25B-AEB658B49551}" type="presParOf" srcId="{903B1625-21AB-469B-B504-B7737D20B2E0}" destId="{E021BB6C-842B-4ABE-8446-E0F8F5969E5F}" srcOrd="1" destOrd="0" presId="urn:microsoft.com/office/officeart/2018/2/layout/IconVerticalSolidList"/>
    <dgm:cxn modelId="{1ED620A0-D8B8-49E4-A3E9-133C3C24DF27}" type="presParOf" srcId="{903B1625-21AB-469B-B504-B7737D20B2E0}" destId="{2A7A94D2-AA98-4382-8889-252E32215DE8}" srcOrd="2" destOrd="0" presId="urn:microsoft.com/office/officeart/2018/2/layout/IconVerticalSolidList"/>
    <dgm:cxn modelId="{7832A08A-227B-41A2-8762-963EEB08F6CB}" type="presParOf" srcId="{903B1625-21AB-469B-B504-B7737D20B2E0}" destId="{31FE463A-15F7-44BC-9604-4CDBC419623A}" srcOrd="3" destOrd="0" presId="urn:microsoft.com/office/officeart/2018/2/layout/IconVerticalSolidList"/>
    <dgm:cxn modelId="{893E11AF-705A-476F-9B54-99C8F0283C27}" type="presParOf" srcId="{820D7A84-1313-42CA-837E-203B554C2EBC}" destId="{BEB93AD3-1C9D-4AFC-A0BF-A2ED02683183}" srcOrd="3" destOrd="0" presId="urn:microsoft.com/office/officeart/2018/2/layout/IconVerticalSolidList"/>
    <dgm:cxn modelId="{E8E62F16-D7FC-4BED-940D-C237CE9302E7}" type="presParOf" srcId="{820D7A84-1313-42CA-837E-203B554C2EBC}" destId="{02E30209-9380-40F7-A0E3-2D8F4CDD9319}" srcOrd="4" destOrd="0" presId="urn:microsoft.com/office/officeart/2018/2/layout/IconVerticalSolidList"/>
    <dgm:cxn modelId="{B3878C85-3D46-4C35-942E-6515B2D89470}" type="presParOf" srcId="{02E30209-9380-40F7-A0E3-2D8F4CDD9319}" destId="{5E2ABBC8-BB36-4C10-B6B2-302F237B9ED0}" srcOrd="0" destOrd="0" presId="urn:microsoft.com/office/officeart/2018/2/layout/IconVerticalSolidList"/>
    <dgm:cxn modelId="{491EFC45-F86A-49FB-BFA7-007EA63864A3}" type="presParOf" srcId="{02E30209-9380-40F7-A0E3-2D8F4CDD9319}" destId="{CEEBF352-6450-4E24-B746-A4884319B381}" srcOrd="1" destOrd="0" presId="urn:microsoft.com/office/officeart/2018/2/layout/IconVerticalSolidList"/>
    <dgm:cxn modelId="{EEB86F96-604D-4345-9966-9D088DF1FBCD}" type="presParOf" srcId="{02E30209-9380-40F7-A0E3-2D8F4CDD9319}" destId="{7C0CD610-5CB1-4F35-9C4A-0D3130C87D7A}" srcOrd="2" destOrd="0" presId="urn:microsoft.com/office/officeart/2018/2/layout/IconVerticalSolidList"/>
    <dgm:cxn modelId="{4C035E64-87BD-43FE-98BA-8EAA0BEC4488}" type="presParOf" srcId="{02E30209-9380-40F7-A0E3-2D8F4CDD9319}" destId="{6B719A48-0556-40F2-A519-AD25CAFEB46D}" srcOrd="3" destOrd="0" presId="urn:microsoft.com/office/officeart/2018/2/layout/IconVerticalSolidList"/>
    <dgm:cxn modelId="{5C823CCB-D956-4017-9AB4-93A0FDF58E3E}" type="presParOf" srcId="{820D7A84-1313-42CA-837E-203B554C2EBC}" destId="{0D4450AA-1C7E-43B6-B817-0AD9873AE231}" srcOrd="5" destOrd="0" presId="urn:microsoft.com/office/officeart/2018/2/layout/IconVerticalSolidList"/>
    <dgm:cxn modelId="{B63D9DF8-4088-4A2D-959E-22ACE45C29EC}" type="presParOf" srcId="{820D7A84-1313-42CA-837E-203B554C2EBC}" destId="{4737331D-A0E1-497C-B03E-49B8376F887C}" srcOrd="6" destOrd="0" presId="urn:microsoft.com/office/officeart/2018/2/layout/IconVerticalSolidList"/>
    <dgm:cxn modelId="{96A8475F-3D92-4DD7-9AE7-B01BF98C4011}" type="presParOf" srcId="{4737331D-A0E1-497C-B03E-49B8376F887C}" destId="{2FC50BBD-5FD7-4991-8F9E-44BB66DF2DF5}" srcOrd="0" destOrd="0" presId="urn:microsoft.com/office/officeart/2018/2/layout/IconVerticalSolidList"/>
    <dgm:cxn modelId="{EBA70C9D-030F-44C6-B1A8-8A63321EF135}" type="presParOf" srcId="{4737331D-A0E1-497C-B03E-49B8376F887C}" destId="{2C179445-6999-438C-A97D-38744D0B1702}" srcOrd="1" destOrd="0" presId="urn:microsoft.com/office/officeart/2018/2/layout/IconVerticalSolidList"/>
    <dgm:cxn modelId="{F807FD2B-E378-4692-B8C4-3B412C20E6DE}" type="presParOf" srcId="{4737331D-A0E1-497C-B03E-49B8376F887C}" destId="{D514A45D-5BB4-487F-9458-32BDA95A334E}" srcOrd="2" destOrd="0" presId="urn:microsoft.com/office/officeart/2018/2/layout/IconVerticalSolidList"/>
    <dgm:cxn modelId="{AD8DC235-84D4-466C-9BE7-4BB9598F6D90}" type="presParOf" srcId="{4737331D-A0E1-497C-B03E-49B8376F887C}" destId="{D3C21A65-59F5-4BC6-B78D-81B59163B0E4}" srcOrd="3" destOrd="0" presId="urn:microsoft.com/office/officeart/2018/2/layout/IconVerticalSolidList"/>
    <dgm:cxn modelId="{B94099AE-FA55-49D4-B984-4F9EFE9EDA23}" type="presParOf" srcId="{820D7A84-1313-42CA-837E-203B554C2EBC}" destId="{7316A487-03A2-4404-88B6-4FB71B818555}" srcOrd="7" destOrd="0" presId="urn:microsoft.com/office/officeart/2018/2/layout/IconVerticalSolidList"/>
    <dgm:cxn modelId="{916B7571-045D-4FC1-AFD1-16A4833A29CC}" type="presParOf" srcId="{820D7A84-1313-42CA-837E-203B554C2EBC}" destId="{A70D6F8E-736E-4A69-889C-46D2F7769988}" srcOrd="8" destOrd="0" presId="urn:microsoft.com/office/officeart/2018/2/layout/IconVerticalSolidList"/>
    <dgm:cxn modelId="{076D338C-EF32-4320-9802-FA8C9CB9BD97}" type="presParOf" srcId="{A70D6F8E-736E-4A69-889C-46D2F7769988}" destId="{DEC4ECC3-AC24-425A-B57A-209485404095}" srcOrd="0" destOrd="0" presId="urn:microsoft.com/office/officeart/2018/2/layout/IconVerticalSolidList"/>
    <dgm:cxn modelId="{A44860D2-1B99-4894-9BFE-E497B9A4D776}" type="presParOf" srcId="{A70D6F8E-736E-4A69-889C-46D2F7769988}" destId="{0815EE11-12D2-4F2B-9782-B2BB3FA1411A}" srcOrd="1" destOrd="0" presId="urn:microsoft.com/office/officeart/2018/2/layout/IconVerticalSolidList"/>
    <dgm:cxn modelId="{94897030-BFFA-4E04-BC6E-435CD6167ACA}" type="presParOf" srcId="{A70D6F8E-736E-4A69-889C-46D2F7769988}" destId="{5225E9E0-5494-47D0-93BB-F1D94E267864}" srcOrd="2" destOrd="0" presId="urn:microsoft.com/office/officeart/2018/2/layout/IconVerticalSolidList"/>
    <dgm:cxn modelId="{4F80A07B-6B35-4326-9B2E-DD89B23C2819}" type="presParOf" srcId="{A70D6F8E-736E-4A69-889C-46D2F7769988}" destId="{8FBF00B7-E31A-4282-8930-5AC0148CE4BC}" srcOrd="3" destOrd="0" presId="urn:microsoft.com/office/officeart/2018/2/layout/IconVerticalSolidList"/>
    <dgm:cxn modelId="{5DD1B384-01A7-4514-9FDA-52C5FF28F577}" type="presParOf" srcId="{820D7A84-1313-42CA-837E-203B554C2EBC}" destId="{FD2D1868-325C-4AD1-9E98-CA3122E4B157}" srcOrd="9" destOrd="0" presId="urn:microsoft.com/office/officeart/2018/2/layout/IconVerticalSolidList"/>
    <dgm:cxn modelId="{A8542B92-D920-465F-9ED4-7629FA172076}" type="presParOf" srcId="{820D7A84-1313-42CA-837E-203B554C2EBC}" destId="{C0602170-3CCE-4F7B-BDCD-B9B5DC8A0C13}" srcOrd="10" destOrd="0" presId="urn:microsoft.com/office/officeart/2018/2/layout/IconVerticalSolidList"/>
    <dgm:cxn modelId="{A0D3F057-239D-4595-ADB7-818BCBA38E0C}" type="presParOf" srcId="{C0602170-3CCE-4F7B-BDCD-B9B5DC8A0C13}" destId="{3B4CA942-687B-4B9A-A51E-F717A7D90314}" srcOrd="0" destOrd="0" presId="urn:microsoft.com/office/officeart/2018/2/layout/IconVerticalSolidList"/>
    <dgm:cxn modelId="{1B635BD5-94BF-4ADF-9A94-C00624DF796B}" type="presParOf" srcId="{C0602170-3CCE-4F7B-BDCD-B9B5DC8A0C13}" destId="{1EF1B82A-5F6F-434B-92DE-75EB9DFF8404}" srcOrd="1" destOrd="0" presId="urn:microsoft.com/office/officeart/2018/2/layout/IconVerticalSolidList"/>
    <dgm:cxn modelId="{6958C93B-EB82-4594-9383-929D23685277}" type="presParOf" srcId="{C0602170-3CCE-4F7B-BDCD-B9B5DC8A0C13}" destId="{98AA9ED5-3F04-4C6A-886D-D9805702E7B8}" srcOrd="2" destOrd="0" presId="urn:microsoft.com/office/officeart/2018/2/layout/IconVerticalSolidList"/>
    <dgm:cxn modelId="{951BA816-5642-49A9-873C-CDF59AF001B1}" type="presParOf" srcId="{C0602170-3CCE-4F7B-BDCD-B9B5DC8A0C13}" destId="{A75F5EDE-893E-49A0-834E-9BE4161BF9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CD55D-A56E-40A2-86CC-1F94368B4B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3289B2-F440-40AE-9925-5F2FAF0D26E3}">
      <dgm:prSet/>
      <dgm:spPr/>
      <dgm:t>
        <a:bodyPr/>
        <a:lstStyle/>
        <a:p>
          <a:r>
            <a:rPr lang="ru-RU"/>
            <a:t>Традиционные : сравнение показателей</a:t>
          </a:r>
          <a:r>
            <a:rPr lang="en-US"/>
            <a:t>,</a:t>
          </a:r>
          <a:r>
            <a:rPr lang="ru-RU"/>
            <a:t> исчисление средних и относительных величин</a:t>
          </a:r>
          <a:r>
            <a:rPr lang="en-US"/>
            <a:t>,</a:t>
          </a:r>
          <a:r>
            <a:rPr lang="ru-RU"/>
            <a:t> индексный метод, способ корректированных показателей</a:t>
          </a:r>
          <a:r>
            <a:rPr lang="en-US"/>
            <a:t>,</a:t>
          </a:r>
          <a:r>
            <a:rPr lang="ru-RU"/>
            <a:t> графическое отражение результатов</a:t>
          </a:r>
          <a:r>
            <a:rPr lang="en-US"/>
            <a:t>,</a:t>
          </a:r>
          <a:r>
            <a:rPr lang="ru-RU"/>
            <a:t> группировка</a:t>
          </a:r>
          <a:r>
            <a:rPr lang="en-US"/>
            <a:t>,</a:t>
          </a:r>
          <a:r>
            <a:rPr lang="ru-RU"/>
            <a:t> составление аналитических таблиц</a:t>
          </a:r>
          <a:endParaRPr lang="en-US"/>
        </a:p>
      </dgm:t>
    </dgm:pt>
    <dgm:pt modelId="{734F3AFA-AE39-48FC-9896-746B70F31D57}" type="parTrans" cxnId="{D49EF5A0-46AE-4C1E-A418-A4195824B357}">
      <dgm:prSet/>
      <dgm:spPr/>
      <dgm:t>
        <a:bodyPr/>
        <a:lstStyle/>
        <a:p>
          <a:endParaRPr lang="en-US"/>
        </a:p>
      </dgm:t>
    </dgm:pt>
    <dgm:pt modelId="{120FB728-38DC-4B6E-8932-DFFCEA64122B}" type="sibTrans" cxnId="{D49EF5A0-46AE-4C1E-A418-A4195824B357}">
      <dgm:prSet/>
      <dgm:spPr/>
      <dgm:t>
        <a:bodyPr/>
        <a:lstStyle/>
        <a:p>
          <a:endParaRPr lang="en-US"/>
        </a:p>
      </dgm:t>
    </dgm:pt>
    <dgm:pt modelId="{325A610F-DA05-4581-ABA9-9C87DF0B4B96}">
      <dgm:prSet/>
      <dgm:spPr/>
      <dgm:t>
        <a:bodyPr/>
        <a:lstStyle/>
        <a:p>
          <a:r>
            <a:rPr lang="ru-RU"/>
            <a:t>Статистические методы</a:t>
          </a:r>
          <a:r>
            <a:rPr lang="en-US"/>
            <a:t>:</a:t>
          </a:r>
          <a:r>
            <a:rPr lang="ru-RU"/>
            <a:t> использование средних и относительных величин, индексный метод, корреляционный и регрессионный анализ</a:t>
          </a:r>
          <a:endParaRPr lang="en-US"/>
        </a:p>
      </dgm:t>
    </dgm:pt>
    <dgm:pt modelId="{E372CA76-9984-485E-8F72-DB4646618504}" type="parTrans" cxnId="{5B1C7354-05C6-49D8-9F5D-DCB5B07C742D}">
      <dgm:prSet/>
      <dgm:spPr/>
      <dgm:t>
        <a:bodyPr/>
        <a:lstStyle/>
        <a:p>
          <a:endParaRPr lang="en-US"/>
        </a:p>
      </dgm:t>
    </dgm:pt>
    <dgm:pt modelId="{86BD870E-D785-415B-BB28-311817F9D9C1}" type="sibTrans" cxnId="{5B1C7354-05C6-49D8-9F5D-DCB5B07C742D}">
      <dgm:prSet/>
      <dgm:spPr/>
      <dgm:t>
        <a:bodyPr/>
        <a:lstStyle/>
        <a:p>
          <a:endParaRPr lang="en-US"/>
        </a:p>
      </dgm:t>
    </dgm:pt>
    <dgm:pt modelId="{88815667-FD8E-4A67-A1BA-18E683FF6DC3}">
      <dgm:prSet/>
      <dgm:spPr/>
      <dgm:t>
        <a:bodyPr/>
        <a:lstStyle/>
        <a:p>
          <a:r>
            <a:rPr lang="ru-RU"/>
            <a:t>Экономико-математические делятся на три группы: экономические (матричные методы, теория производственных функций)</a:t>
          </a:r>
          <a:r>
            <a:rPr lang="en-US"/>
            <a:t>,</a:t>
          </a:r>
          <a:r>
            <a:rPr lang="ru-RU"/>
            <a:t> методы экономической кибернетики и оптимального программирования</a:t>
          </a:r>
          <a:r>
            <a:rPr lang="en-US"/>
            <a:t>,</a:t>
          </a:r>
          <a:r>
            <a:rPr lang="ru-RU"/>
            <a:t> методы исследования операций и принятия решений (теория графов, теория игр)</a:t>
          </a:r>
          <a:endParaRPr lang="en-US"/>
        </a:p>
      </dgm:t>
    </dgm:pt>
    <dgm:pt modelId="{A9FB8700-A531-495F-9D28-0617F66A37D9}" type="parTrans" cxnId="{C8711A06-36BB-4478-82F1-75A64DF611E6}">
      <dgm:prSet/>
      <dgm:spPr/>
      <dgm:t>
        <a:bodyPr/>
        <a:lstStyle/>
        <a:p>
          <a:endParaRPr lang="en-US"/>
        </a:p>
      </dgm:t>
    </dgm:pt>
    <dgm:pt modelId="{0076FC21-433C-4F27-B8D3-00C80A653BB2}" type="sibTrans" cxnId="{C8711A06-36BB-4478-82F1-75A64DF611E6}">
      <dgm:prSet/>
      <dgm:spPr/>
      <dgm:t>
        <a:bodyPr/>
        <a:lstStyle/>
        <a:p>
          <a:endParaRPr lang="en-US"/>
        </a:p>
      </dgm:t>
    </dgm:pt>
    <dgm:pt modelId="{E428E25E-E474-954E-9112-0E951AF31581}" type="pres">
      <dgm:prSet presAssocID="{C3BCD55D-A56E-40A2-86CC-1F94368B4BD8}" presName="linear" presStyleCnt="0">
        <dgm:presLayoutVars>
          <dgm:animLvl val="lvl"/>
          <dgm:resizeHandles val="exact"/>
        </dgm:presLayoutVars>
      </dgm:prSet>
      <dgm:spPr/>
    </dgm:pt>
    <dgm:pt modelId="{349DDC00-D321-8443-BB71-FAE964CCA937}" type="pres">
      <dgm:prSet presAssocID="{B03289B2-F440-40AE-9925-5F2FAF0D26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B4E05B-9BE7-134A-A584-E049A8CE1C7C}" type="pres">
      <dgm:prSet presAssocID="{120FB728-38DC-4B6E-8932-DFFCEA64122B}" presName="spacer" presStyleCnt="0"/>
      <dgm:spPr/>
    </dgm:pt>
    <dgm:pt modelId="{327C0A12-942A-E541-9D40-548AE2640475}" type="pres">
      <dgm:prSet presAssocID="{325A610F-DA05-4581-ABA9-9C87DF0B4B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054197-66D5-984C-8325-B5E7C9419A39}" type="pres">
      <dgm:prSet presAssocID="{86BD870E-D785-415B-BB28-311817F9D9C1}" presName="spacer" presStyleCnt="0"/>
      <dgm:spPr/>
    </dgm:pt>
    <dgm:pt modelId="{7B0B8637-37C3-2F4A-BE2E-F227E3C083EB}" type="pres">
      <dgm:prSet presAssocID="{88815667-FD8E-4A67-A1BA-18E683FF6D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711A06-36BB-4478-82F1-75A64DF611E6}" srcId="{C3BCD55D-A56E-40A2-86CC-1F94368B4BD8}" destId="{88815667-FD8E-4A67-A1BA-18E683FF6DC3}" srcOrd="2" destOrd="0" parTransId="{A9FB8700-A531-495F-9D28-0617F66A37D9}" sibTransId="{0076FC21-433C-4F27-B8D3-00C80A653BB2}"/>
    <dgm:cxn modelId="{357B331D-D347-9543-BA30-52FCD6760AAC}" type="presOf" srcId="{B03289B2-F440-40AE-9925-5F2FAF0D26E3}" destId="{349DDC00-D321-8443-BB71-FAE964CCA937}" srcOrd="0" destOrd="0" presId="urn:microsoft.com/office/officeart/2005/8/layout/vList2"/>
    <dgm:cxn modelId="{5B1C7354-05C6-49D8-9F5D-DCB5B07C742D}" srcId="{C3BCD55D-A56E-40A2-86CC-1F94368B4BD8}" destId="{325A610F-DA05-4581-ABA9-9C87DF0B4B96}" srcOrd="1" destOrd="0" parTransId="{E372CA76-9984-485E-8F72-DB4646618504}" sibTransId="{86BD870E-D785-415B-BB28-311817F9D9C1}"/>
    <dgm:cxn modelId="{53427E71-D744-6F48-9CD1-1A90928D77C3}" type="presOf" srcId="{C3BCD55D-A56E-40A2-86CC-1F94368B4BD8}" destId="{E428E25E-E474-954E-9112-0E951AF31581}" srcOrd="0" destOrd="0" presId="urn:microsoft.com/office/officeart/2005/8/layout/vList2"/>
    <dgm:cxn modelId="{21D0B477-7643-1743-B4AA-98BAE9F9DEF6}" type="presOf" srcId="{325A610F-DA05-4581-ABA9-9C87DF0B4B96}" destId="{327C0A12-942A-E541-9D40-548AE2640475}" srcOrd="0" destOrd="0" presId="urn:microsoft.com/office/officeart/2005/8/layout/vList2"/>
    <dgm:cxn modelId="{D49EF5A0-46AE-4C1E-A418-A4195824B357}" srcId="{C3BCD55D-A56E-40A2-86CC-1F94368B4BD8}" destId="{B03289B2-F440-40AE-9925-5F2FAF0D26E3}" srcOrd="0" destOrd="0" parTransId="{734F3AFA-AE39-48FC-9896-746B70F31D57}" sibTransId="{120FB728-38DC-4B6E-8932-DFFCEA64122B}"/>
    <dgm:cxn modelId="{AE28CEDF-8778-5142-A6F4-A8E8AF983E3F}" type="presOf" srcId="{88815667-FD8E-4A67-A1BA-18E683FF6DC3}" destId="{7B0B8637-37C3-2F4A-BE2E-F227E3C083EB}" srcOrd="0" destOrd="0" presId="urn:microsoft.com/office/officeart/2005/8/layout/vList2"/>
    <dgm:cxn modelId="{852807BD-6FC4-BB47-8A7D-3D88C88C08E3}" type="presParOf" srcId="{E428E25E-E474-954E-9112-0E951AF31581}" destId="{349DDC00-D321-8443-BB71-FAE964CCA937}" srcOrd="0" destOrd="0" presId="urn:microsoft.com/office/officeart/2005/8/layout/vList2"/>
    <dgm:cxn modelId="{556A3EB9-FC8B-CB4E-881E-2870EB27FE7D}" type="presParOf" srcId="{E428E25E-E474-954E-9112-0E951AF31581}" destId="{1AB4E05B-9BE7-134A-A584-E049A8CE1C7C}" srcOrd="1" destOrd="0" presId="urn:microsoft.com/office/officeart/2005/8/layout/vList2"/>
    <dgm:cxn modelId="{2840D860-6B51-C44A-AD1D-81F4A28213E7}" type="presParOf" srcId="{E428E25E-E474-954E-9112-0E951AF31581}" destId="{327C0A12-942A-E541-9D40-548AE2640475}" srcOrd="2" destOrd="0" presId="urn:microsoft.com/office/officeart/2005/8/layout/vList2"/>
    <dgm:cxn modelId="{152A28A4-9A16-2144-BD1E-CB3CB1DA91B8}" type="presParOf" srcId="{E428E25E-E474-954E-9112-0E951AF31581}" destId="{C6054197-66D5-984C-8325-B5E7C9419A39}" srcOrd="3" destOrd="0" presId="urn:microsoft.com/office/officeart/2005/8/layout/vList2"/>
    <dgm:cxn modelId="{A00E8832-E231-4D4F-B54B-3B1C4031D8CE}" type="presParOf" srcId="{E428E25E-E474-954E-9112-0E951AF31581}" destId="{7B0B8637-37C3-2F4A-BE2E-F227E3C083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9B114C-1ADE-4B9E-AE75-9E11DDEA42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36D1FE-E4DC-4295-8797-FF2C1B6D48D1}">
      <dgm:prSet/>
      <dgm:spPr/>
      <dgm:t>
        <a:bodyPr/>
        <a:lstStyle/>
        <a:p>
          <a:r>
            <a:rPr lang="ru-RU"/>
            <a:t>Все множество экономических показателей, которыми измеряется хозяйственно-финансовая деятельность организации, можно свести в систему, разделив по определенным признакам: </a:t>
          </a:r>
          <a:endParaRPr lang="en-US"/>
        </a:p>
      </dgm:t>
    </dgm:pt>
    <dgm:pt modelId="{59D0C923-AF01-4C07-8983-DDFF44E2918D}" type="parTrans" cxnId="{F3CD212E-7565-4B41-AA88-E2D05BCE1004}">
      <dgm:prSet/>
      <dgm:spPr/>
      <dgm:t>
        <a:bodyPr/>
        <a:lstStyle/>
        <a:p>
          <a:endParaRPr lang="en-US"/>
        </a:p>
      </dgm:t>
    </dgm:pt>
    <dgm:pt modelId="{5AF13995-1EF3-416C-A3D9-869FF5B190B4}" type="sibTrans" cxnId="{F3CD212E-7565-4B41-AA88-E2D05BCE1004}">
      <dgm:prSet/>
      <dgm:spPr/>
      <dgm:t>
        <a:bodyPr/>
        <a:lstStyle/>
        <a:p>
          <a:endParaRPr lang="en-US"/>
        </a:p>
      </dgm:t>
    </dgm:pt>
    <dgm:pt modelId="{EE2EB748-B749-4D2A-AF4D-0965492CFB12}">
      <dgm:prSet/>
      <dgm:spPr/>
      <dgm:t>
        <a:bodyPr/>
        <a:lstStyle/>
        <a:p>
          <a:r>
            <a:rPr lang="ru-RU"/>
            <a:t>Стоимостные и натуральные - в зависимости от положенных в основу измерителей</a:t>
          </a:r>
          <a:endParaRPr lang="en-US"/>
        </a:p>
      </dgm:t>
    </dgm:pt>
    <dgm:pt modelId="{9990EA07-E183-42C0-B2A8-1906543C7E86}" type="parTrans" cxnId="{14466FF9-CE62-4E7C-B0B7-ADFBFF2764C4}">
      <dgm:prSet/>
      <dgm:spPr/>
      <dgm:t>
        <a:bodyPr/>
        <a:lstStyle/>
        <a:p>
          <a:endParaRPr lang="en-US"/>
        </a:p>
      </dgm:t>
    </dgm:pt>
    <dgm:pt modelId="{D3622EE0-2A49-408D-B163-FA30D27C55BE}" type="sibTrans" cxnId="{14466FF9-CE62-4E7C-B0B7-ADFBFF2764C4}">
      <dgm:prSet/>
      <dgm:spPr/>
      <dgm:t>
        <a:bodyPr/>
        <a:lstStyle/>
        <a:p>
          <a:endParaRPr lang="en-US"/>
        </a:p>
      </dgm:t>
    </dgm:pt>
    <dgm:pt modelId="{99FA6B33-EE32-4E78-AD0D-7C9B954BC231}">
      <dgm:prSet/>
      <dgm:spPr/>
      <dgm:t>
        <a:bodyPr/>
        <a:lstStyle/>
        <a:p>
          <a:r>
            <a:rPr lang="ru-RU"/>
            <a:t>Количественные и качественные - в зависимости от того, какая сторона явлений, операций и процессов измеряется</a:t>
          </a:r>
          <a:endParaRPr lang="en-US"/>
        </a:p>
      </dgm:t>
    </dgm:pt>
    <dgm:pt modelId="{4C8E301F-16CE-4859-9C60-81A085661296}" type="parTrans" cxnId="{C26BDE69-9736-4203-91B9-D07AF3484D49}">
      <dgm:prSet/>
      <dgm:spPr/>
      <dgm:t>
        <a:bodyPr/>
        <a:lstStyle/>
        <a:p>
          <a:endParaRPr lang="en-US"/>
        </a:p>
      </dgm:t>
    </dgm:pt>
    <dgm:pt modelId="{24E9CA9C-B5F4-4792-A532-A6E933CE8803}" type="sibTrans" cxnId="{C26BDE69-9736-4203-91B9-D07AF3484D49}">
      <dgm:prSet/>
      <dgm:spPr/>
      <dgm:t>
        <a:bodyPr/>
        <a:lstStyle/>
        <a:p>
          <a:endParaRPr lang="en-US"/>
        </a:p>
      </dgm:t>
    </dgm:pt>
    <dgm:pt modelId="{4BEFC66F-B197-4336-A9B4-840C3E4DD4BA}">
      <dgm:prSet/>
      <dgm:spPr/>
      <dgm:t>
        <a:bodyPr/>
        <a:lstStyle/>
        <a:p>
          <a:r>
            <a:rPr lang="ru-RU"/>
            <a:t>Объемные и удельные - в зависимости от применения отдельно взятых показателей или же их соотношений</a:t>
          </a:r>
          <a:endParaRPr lang="en-US"/>
        </a:p>
      </dgm:t>
    </dgm:pt>
    <dgm:pt modelId="{7BBC0DC8-D9C3-4D4A-9C45-17E252125A62}" type="parTrans" cxnId="{8F32F4EB-6BD9-4AE5-B009-1B7FC0D53D90}">
      <dgm:prSet/>
      <dgm:spPr/>
      <dgm:t>
        <a:bodyPr/>
        <a:lstStyle/>
        <a:p>
          <a:endParaRPr lang="en-US"/>
        </a:p>
      </dgm:t>
    </dgm:pt>
    <dgm:pt modelId="{9AF34274-4E8B-4AB6-9502-E6A4D6114DE9}" type="sibTrans" cxnId="{8F32F4EB-6BD9-4AE5-B009-1B7FC0D53D90}">
      <dgm:prSet/>
      <dgm:spPr/>
      <dgm:t>
        <a:bodyPr/>
        <a:lstStyle/>
        <a:p>
          <a:endParaRPr lang="en-US"/>
        </a:p>
      </dgm:t>
    </dgm:pt>
    <dgm:pt modelId="{339BA158-52BB-4848-B8FF-7717FB2E6CE3}" type="pres">
      <dgm:prSet presAssocID="{1B9B114C-1ADE-4B9E-AE75-9E11DDEA428E}" presName="vert0" presStyleCnt="0">
        <dgm:presLayoutVars>
          <dgm:dir/>
          <dgm:animOne val="branch"/>
          <dgm:animLvl val="lvl"/>
        </dgm:presLayoutVars>
      </dgm:prSet>
      <dgm:spPr/>
    </dgm:pt>
    <dgm:pt modelId="{AD3E83CC-9B66-D24E-BD1E-6869EFCD29D8}" type="pres">
      <dgm:prSet presAssocID="{DA36D1FE-E4DC-4295-8797-FF2C1B6D48D1}" presName="thickLine" presStyleLbl="alignNode1" presStyleIdx="0" presStyleCnt="4"/>
      <dgm:spPr/>
    </dgm:pt>
    <dgm:pt modelId="{F5F21018-394A-8644-BAE4-DADDC6A6B9C6}" type="pres">
      <dgm:prSet presAssocID="{DA36D1FE-E4DC-4295-8797-FF2C1B6D48D1}" presName="horz1" presStyleCnt="0"/>
      <dgm:spPr/>
    </dgm:pt>
    <dgm:pt modelId="{E353546E-11A9-2741-A6EB-D11CAA3C1F35}" type="pres">
      <dgm:prSet presAssocID="{DA36D1FE-E4DC-4295-8797-FF2C1B6D48D1}" presName="tx1" presStyleLbl="revTx" presStyleIdx="0" presStyleCnt="4"/>
      <dgm:spPr/>
    </dgm:pt>
    <dgm:pt modelId="{5A4C95AE-3A61-FC47-9657-1A32082F732E}" type="pres">
      <dgm:prSet presAssocID="{DA36D1FE-E4DC-4295-8797-FF2C1B6D48D1}" presName="vert1" presStyleCnt="0"/>
      <dgm:spPr/>
    </dgm:pt>
    <dgm:pt modelId="{3DD05DC2-818C-034D-A298-CC3EC7EEB89E}" type="pres">
      <dgm:prSet presAssocID="{EE2EB748-B749-4D2A-AF4D-0965492CFB12}" presName="thickLine" presStyleLbl="alignNode1" presStyleIdx="1" presStyleCnt="4"/>
      <dgm:spPr/>
    </dgm:pt>
    <dgm:pt modelId="{A12F0030-DB8C-0E40-864D-55D334B01553}" type="pres">
      <dgm:prSet presAssocID="{EE2EB748-B749-4D2A-AF4D-0965492CFB12}" presName="horz1" presStyleCnt="0"/>
      <dgm:spPr/>
    </dgm:pt>
    <dgm:pt modelId="{2615AE8F-739A-2B43-87DF-6AA28748FB20}" type="pres">
      <dgm:prSet presAssocID="{EE2EB748-B749-4D2A-AF4D-0965492CFB12}" presName="tx1" presStyleLbl="revTx" presStyleIdx="1" presStyleCnt="4"/>
      <dgm:spPr/>
    </dgm:pt>
    <dgm:pt modelId="{586F7179-9A2B-504E-8287-8F0745F00D5C}" type="pres">
      <dgm:prSet presAssocID="{EE2EB748-B749-4D2A-AF4D-0965492CFB12}" presName="vert1" presStyleCnt="0"/>
      <dgm:spPr/>
    </dgm:pt>
    <dgm:pt modelId="{57E4E889-4412-134D-9A5E-DE148115C330}" type="pres">
      <dgm:prSet presAssocID="{99FA6B33-EE32-4E78-AD0D-7C9B954BC231}" presName="thickLine" presStyleLbl="alignNode1" presStyleIdx="2" presStyleCnt="4"/>
      <dgm:spPr/>
    </dgm:pt>
    <dgm:pt modelId="{CE94684F-B914-5444-B8E6-09AA0878AD4A}" type="pres">
      <dgm:prSet presAssocID="{99FA6B33-EE32-4E78-AD0D-7C9B954BC231}" presName="horz1" presStyleCnt="0"/>
      <dgm:spPr/>
    </dgm:pt>
    <dgm:pt modelId="{3A193866-54B0-7546-B866-CA0C37A7631D}" type="pres">
      <dgm:prSet presAssocID="{99FA6B33-EE32-4E78-AD0D-7C9B954BC231}" presName="tx1" presStyleLbl="revTx" presStyleIdx="2" presStyleCnt="4"/>
      <dgm:spPr/>
    </dgm:pt>
    <dgm:pt modelId="{F5F3F508-1860-7340-974F-8D793A26B47B}" type="pres">
      <dgm:prSet presAssocID="{99FA6B33-EE32-4E78-AD0D-7C9B954BC231}" presName="vert1" presStyleCnt="0"/>
      <dgm:spPr/>
    </dgm:pt>
    <dgm:pt modelId="{89E25F28-496E-3E47-9DB3-42E72D83EA60}" type="pres">
      <dgm:prSet presAssocID="{4BEFC66F-B197-4336-A9B4-840C3E4DD4BA}" presName="thickLine" presStyleLbl="alignNode1" presStyleIdx="3" presStyleCnt="4"/>
      <dgm:spPr/>
    </dgm:pt>
    <dgm:pt modelId="{59376AEE-CA52-DE43-9BDC-61B3513AE93F}" type="pres">
      <dgm:prSet presAssocID="{4BEFC66F-B197-4336-A9B4-840C3E4DD4BA}" presName="horz1" presStyleCnt="0"/>
      <dgm:spPr/>
    </dgm:pt>
    <dgm:pt modelId="{E9FE091E-026F-6F49-9281-1D1A4DA77618}" type="pres">
      <dgm:prSet presAssocID="{4BEFC66F-B197-4336-A9B4-840C3E4DD4BA}" presName="tx1" presStyleLbl="revTx" presStyleIdx="3" presStyleCnt="4"/>
      <dgm:spPr/>
    </dgm:pt>
    <dgm:pt modelId="{23E39C6D-4834-D24A-8C91-0E2EAE9EEFCD}" type="pres">
      <dgm:prSet presAssocID="{4BEFC66F-B197-4336-A9B4-840C3E4DD4BA}" presName="vert1" presStyleCnt="0"/>
      <dgm:spPr/>
    </dgm:pt>
  </dgm:ptLst>
  <dgm:cxnLst>
    <dgm:cxn modelId="{F3CD212E-7565-4B41-AA88-E2D05BCE1004}" srcId="{1B9B114C-1ADE-4B9E-AE75-9E11DDEA428E}" destId="{DA36D1FE-E4DC-4295-8797-FF2C1B6D48D1}" srcOrd="0" destOrd="0" parTransId="{59D0C923-AF01-4C07-8983-DDFF44E2918D}" sibTransId="{5AF13995-1EF3-416C-A3D9-869FF5B190B4}"/>
    <dgm:cxn modelId="{67FA143B-8195-B144-957E-436E6ED6AED9}" type="presOf" srcId="{99FA6B33-EE32-4E78-AD0D-7C9B954BC231}" destId="{3A193866-54B0-7546-B866-CA0C37A7631D}" srcOrd="0" destOrd="0" presId="urn:microsoft.com/office/officeart/2008/layout/LinedList"/>
    <dgm:cxn modelId="{F5B5C263-944E-784F-BD52-0CE2EA9AE6E6}" type="presOf" srcId="{1B9B114C-1ADE-4B9E-AE75-9E11DDEA428E}" destId="{339BA158-52BB-4848-B8FF-7717FB2E6CE3}" srcOrd="0" destOrd="0" presId="urn:microsoft.com/office/officeart/2008/layout/LinedList"/>
    <dgm:cxn modelId="{C26BDE69-9736-4203-91B9-D07AF3484D49}" srcId="{1B9B114C-1ADE-4B9E-AE75-9E11DDEA428E}" destId="{99FA6B33-EE32-4E78-AD0D-7C9B954BC231}" srcOrd="2" destOrd="0" parTransId="{4C8E301F-16CE-4859-9C60-81A085661296}" sibTransId="{24E9CA9C-B5F4-4792-A532-A6E933CE8803}"/>
    <dgm:cxn modelId="{A38F148F-5A2D-A949-B238-2F813FCEC57F}" type="presOf" srcId="{DA36D1FE-E4DC-4295-8797-FF2C1B6D48D1}" destId="{E353546E-11A9-2741-A6EB-D11CAA3C1F35}" srcOrd="0" destOrd="0" presId="urn:microsoft.com/office/officeart/2008/layout/LinedList"/>
    <dgm:cxn modelId="{7F7006CD-91D0-574F-A80C-3A2C1D3E392C}" type="presOf" srcId="{EE2EB748-B749-4D2A-AF4D-0965492CFB12}" destId="{2615AE8F-739A-2B43-87DF-6AA28748FB20}" srcOrd="0" destOrd="0" presId="urn:microsoft.com/office/officeart/2008/layout/LinedList"/>
    <dgm:cxn modelId="{7F95BCE5-21F5-F146-A6BC-8ACF7CA76FC4}" type="presOf" srcId="{4BEFC66F-B197-4336-A9B4-840C3E4DD4BA}" destId="{E9FE091E-026F-6F49-9281-1D1A4DA77618}" srcOrd="0" destOrd="0" presId="urn:microsoft.com/office/officeart/2008/layout/LinedList"/>
    <dgm:cxn modelId="{8F32F4EB-6BD9-4AE5-B009-1B7FC0D53D90}" srcId="{1B9B114C-1ADE-4B9E-AE75-9E11DDEA428E}" destId="{4BEFC66F-B197-4336-A9B4-840C3E4DD4BA}" srcOrd="3" destOrd="0" parTransId="{7BBC0DC8-D9C3-4D4A-9C45-17E252125A62}" sibTransId="{9AF34274-4E8B-4AB6-9502-E6A4D6114DE9}"/>
    <dgm:cxn modelId="{14466FF9-CE62-4E7C-B0B7-ADFBFF2764C4}" srcId="{1B9B114C-1ADE-4B9E-AE75-9E11DDEA428E}" destId="{EE2EB748-B749-4D2A-AF4D-0965492CFB12}" srcOrd="1" destOrd="0" parTransId="{9990EA07-E183-42C0-B2A8-1906543C7E86}" sibTransId="{D3622EE0-2A49-408D-B163-FA30D27C55BE}"/>
    <dgm:cxn modelId="{1C4C0F56-E176-A444-88B3-3B6FFE90A8F6}" type="presParOf" srcId="{339BA158-52BB-4848-B8FF-7717FB2E6CE3}" destId="{AD3E83CC-9B66-D24E-BD1E-6869EFCD29D8}" srcOrd="0" destOrd="0" presId="urn:microsoft.com/office/officeart/2008/layout/LinedList"/>
    <dgm:cxn modelId="{B747556C-021E-214A-8FB9-CE40D2CD741C}" type="presParOf" srcId="{339BA158-52BB-4848-B8FF-7717FB2E6CE3}" destId="{F5F21018-394A-8644-BAE4-DADDC6A6B9C6}" srcOrd="1" destOrd="0" presId="urn:microsoft.com/office/officeart/2008/layout/LinedList"/>
    <dgm:cxn modelId="{D50D13BC-7331-D94E-BF26-8FD98E09E68C}" type="presParOf" srcId="{F5F21018-394A-8644-BAE4-DADDC6A6B9C6}" destId="{E353546E-11A9-2741-A6EB-D11CAA3C1F35}" srcOrd="0" destOrd="0" presId="urn:microsoft.com/office/officeart/2008/layout/LinedList"/>
    <dgm:cxn modelId="{70E14C71-A497-3C4F-86AC-F3C91020157C}" type="presParOf" srcId="{F5F21018-394A-8644-BAE4-DADDC6A6B9C6}" destId="{5A4C95AE-3A61-FC47-9657-1A32082F732E}" srcOrd="1" destOrd="0" presId="urn:microsoft.com/office/officeart/2008/layout/LinedList"/>
    <dgm:cxn modelId="{6A09194C-3985-274B-BB53-8EA5BAB8434E}" type="presParOf" srcId="{339BA158-52BB-4848-B8FF-7717FB2E6CE3}" destId="{3DD05DC2-818C-034D-A298-CC3EC7EEB89E}" srcOrd="2" destOrd="0" presId="urn:microsoft.com/office/officeart/2008/layout/LinedList"/>
    <dgm:cxn modelId="{2A18BABC-C530-DB41-A636-886D970EE889}" type="presParOf" srcId="{339BA158-52BB-4848-B8FF-7717FB2E6CE3}" destId="{A12F0030-DB8C-0E40-864D-55D334B01553}" srcOrd="3" destOrd="0" presId="urn:microsoft.com/office/officeart/2008/layout/LinedList"/>
    <dgm:cxn modelId="{1F56F1A5-50AA-3F4F-AD8C-EA1076DA6ABA}" type="presParOf" srcId="{A12F0030-DB8C-0E40-864D-55D334B01553}" destId="{2615AE8F-739A-2B43-87DF-6AA28748FB20}" srcOrd="0" destOrd="0" presId="urn:microsoft.com/office/officeart/2008/layout/LinedList"/>
    <dgm:cxn modelId="{590790AA-8538-ED4C-B108-1F4479222B1D}" type="presParOf" srcId="{A12F0030-DB8C-0E40-864D-55D334B01553}" destId="{586F7179-9A2B-504E-8287-8F0745F00D5C}" srcOrd="1" destOrd="0" presId="urn:microsoft.com/office/officeart/2008/layout/LinedList"/>
    <dgm:cxn modelId="{5F2F1DCA-DE6E-5B48-A696-D986DFDBDEE1}" type="presParOf" srcId="{339BA158-52BB-4848-B8FF-7717FB2E6CE3}" destId="{57E4E889-4412-134D-9A5E-DE148115C330}" srcOrd="4" destOrd="0" presId="urn:microsoft.com/office/officeart/2008/layout/LinedList"/>
    <dgm:cxn modelId="{7AF67C91-CE32-D34F-A25F-9F3209A5CF66}" type="presParOf" srcId="{339BA158-52BB-4848-B8FF-7717FB2E6CE3}" destId="{CE94684F-B914-5444-B8E6-09AA0878AD4A}" srcOrd="5" destOrd="0" presId="urn:microsoft.com/office/officeart/2008/layout/LinedList"/>
    <dgm:cxn modelId="{5FCE9015-23AE-3644-8F76-1EF0F802FBBF}" type="presParOf" srcId="{CE94684F-B914-5444-B8E6-09AA0878AD4A}" destId="{3A193866-54B0-7546-B866-CA0C37A7631D}" srcOrd="0" destOrd="0" presId="urn:microsoft.com/office/officeart/2008/layout/LinedList"/>
    <dgm:cxn modelId="{FDB589AD-6003-1447-A683-FE0323012CB5}" type="presParOf" srcId="{CE94684F-B914-5444-B8E6-09AA0878AD4A}" destId="{F5F3F508-1860-7340-974F-8D793A26B47B}" srcOrd="1" destOrd="0" presId="urn:microsoft.com/office/officeart/2008/layout/LinedList"/>
    <dgm:cxn modelId="{9DC95921-D3AD-7846-ADEB-464EEE4617B4}" type="presParOf" srcId="{339BA158-52BB-4848-B8FF-7717FB2E6CE3}" destId="{89E25F28-496E-3E47-9DB3-42E72D83EA60}" srcOrd="6" destOrd="0" presId="urn:microsoft.com/office/officeart/2008/layout/LinedList"/>
    <dgm:cxn modelId="{60286264-53AE-3448-BDB7-180D1F4DF8D6}" type="presParOf" srcId="{339BA158-52BB-4848-B8FF-7717FB2E6CE3}" destId="{59376AEE-CA52-DE43-9BDC-61B3513AE93F}" srcOrd="7" destOrd="0" presId="urn:microsoft.com/office/officeart/2008/layout/LinedList"/>
    <dgm:cxn modelId="{0113E218-EE4F-E947-9F91-3DC7887FEA7B}" type="presParOf" srcId="{59376AEE-CA52-DE43-9BDC-61B3513AE93F}" destId="{E9FE091E-026F-6F49-9281-1D1A4DA77618}" srcOrd="0" destOrd="0" presId="urn:microsoft.com/office/officeart/2008/layout/LinedList"/>
    <dgm:cxn modelId="{8B8A36B0-3227-9F4D-9B4A-2ED49C572162}" type="presParOf" srcId="{59376AEE-CA52-DE43-9BDC-61B3513AE93F}" destId="{23E39C6D-4834-D24A-8C91-0E2EAE9EEF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1BD4D-7EA3-44FB-9CBE-FFC455E5B23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83584-1180-4B7B-A060-EF0CFC2BA7E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Используются в плановой и учетно-аналитической практике организаций</a:t>
          </a:r>
          <a:r>
            <a:rPr lang="en-US"/>
            <a:t>,</a:t>
          </a:r>
          <a:r>
            <a:rPr lang="ru-RU"/>
            <a:t> преимущественно для количественной характеристики выпускаемых и продаваемых товаров. Особенно они необходимы для контроля сохранности собственности, рациональным использованием материальных и трудовых ресурсов. Применение натурального измерителя зависит от физических свойств продукции</a:t>
          </a:r>
          <a:endParaRPr lang="en-US"/>
        </a:p>
      </dgm:t>
    </dgm:pt>
    <dgm:pt modelId="{873DCDD4-32BD-4274-AD55-7555D22E8CBA}" type="parTrans" cxnId="{57737596-4349-4854-9765-2E8392DDF8B2}">
      <dgm:prSet/>
      <dgm:spPr/>
      <dgm:t>
        <a:bodyPr/>
        <a:lstStyle/>
        <a:p>
          <a:endParaRPr lang="en-US"/>
        </a:p>
      </dgm:t>
    </dgm:pt>
    <dgm:pt modelId="{D09BFD21-9807-4FD5-8F99-28008B09E969}" type="sibTrans" cxnId="{57737596-4349-4854-9765-2E8392DDF8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34163B5-85B9-4C11-91EA-249817BE5E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/>
            <a:t>Примеры</a:t>
          </a:r>
          <a:r>
            <a:rPr lang="en-US" sz="1200" dirty="0"/>
            <a:t>:</a:t>
          </a:r>
          <a:r>
            <a:rPr lang="ru-RU" sz="1200" dirty="0"/>
            <a:t> зачетный вес реализуемой продукции и кормовая единица (тонно-километры, человеко-часы)</a:t>
          </a:r>
          <a:endParaRPr lang="en-US" sz="1200" dirty="0"/>
        </a:p>
      </dgm:t>
    </dgm:pt>
    <dgm:pt modelId="{6C8EB484-A981-4D9C-B4E2-DEAE60263FE6}" type="parTrans" cxnId="{DB215C77-DC69-477D-94F9-8F217F98B4FA}">
      <dgm:prSet/>
      <dgm:spPr/>
      <dgm:t>
        <a:bodyPr/>
        <a:lstStyle/>
        <a:p>
          <a:endParaRPr lang="en-US"/>
        </a:p>
      </dgm:t>
    </dgm:pt>
    <dgm:pt modelId="{038D627F-F923-43CD-BC78-5DAF250364F4}" type="sibTrans" cxnId="{DB215C77-DC69-477D-94F9-8F217F98B4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7334F1-0B00-4BE5-81BF-D4E75DA870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/>
            <a:t>Формула</a:t>
          </a:r>
          <a:r>
            <a:rPr lang="en-US" sz="1200" dirty="0"/>
            <a:t>:</a:t>
          </a:r>
          <a:r>
            <a:rPr lang="ru-RU" sz="1200" dirty="0"/>
            <a:t> ТКМ = М * Р, где  ТКМ - грузооборот в тонно-километрах</a:t>
          </a:r>
          <a:r>
            <a:rPr lang="en-US" sz="1200" dirty="0"/>
            <a:t>,</a:t>
          </a:r>
          <a:r>
            <a:rPr lang="ru-RU" sz="1200" dirty="0"/>
            <a:t> М - масса груза в тоннах; Р - расстояние перевозки в километрах</a:t>
          </a:r>
          <a:endParaRPr lang="en-US" sz="1200" dirty="0"/>
        </a:p>
      </dgm:t>
    </dgm:pt>
    <dgm:pt modelId="{7CE3D90D-4452-436F-808B-E020AD6C966D}" type="parTrans" cxnId="{87C138D2-828B-4F7E-BBFD-70B5E90C49CD}">
      <dgm:prSet/>
      <dgm:spPr/>
      <dgm:t>
        <a:bodyPr/>
        <a:lstStyle/>
        <a:p>
          <a:endParaRPr lang="en-US"/>
        </a:p>
      </dgm:t>
    </dgm:pt>
    <dgm:pt modelId="{D52F2290-BBEE-4CDD-8BE3-31E01A3F489C}" type="sibTrans" cxnId="{87C138D2-828B-4F7E-BBFD-70B5E90C49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1EB936-6A38-4195-852A-D229571553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/>
            <a:t>Формула</a:t>
          </a:r>
          <a:r>
            <a:rPr lang="en-US" sz="1200" dirty="0"/>
            <a:t>:</a:t>
          </a:r>
          <a:r>
            <a:rPr lang="ru-RU" sz="1200" dirty="0"/>
            <a:t> Ч = К * Т, где Ч – это человеко-час; К – это общее количество сотрудников предприятия; Т – часы</a:t>
          </a:r>
          <a:endParaRPr lang="en-US" sz="1200" dirty="0"/>
        </a:p>
      </dgm:t>
    </dgm:pt>
    <dgm:pt modelId="{2686FC36-C3BD-4458-B6B2-E2B5600E0CC4}" type="parTrans" cxnId="{012D5236-B322-4329-BB84-9519D4EB1F7C}">
      <dgm:prSet/>
      <dgm:spPr/>
      <dgm:t>
        <a:bodyPr/>
        <a:lstStyle/>
        <a:p>
          <a:endParaRPr lang="en-US"/>
        </a:p>
      </dgm:t>
    </dgm:pt>
    <dgm:pt modelId="{DC7B428A-1E01-4F1F-969D-34D3B2936146}" type="sibTrans" cxnId="{012D5236-B322-4329-BB84-9519D4EB1F7C}">
      <dgm:prSet/>
      <dgm:spPr/>
      <dgm:t>
        <a:bodyPr/>
        <a:lstStyle/>
        <a:p>
          <a:endParaRPr lang="en-US"/>
        </a:p>
      </dgm:t>
    </dgm:pt>
    <dgm:pt modelId="{535D34B2-A755-466B-961B-705642FE402D}" type="pres">
      <dgm:prSet presAssocID="{7221BD4D-7EA3-44FB-9CBE-FFC455E5B235}" presName="root" presStyleCnt="0">
        <dgm:presLayoutVars>
          <dgm:dir/>
          <dgm:resizeHandles val="exact"/>
        </dgm:presLayoutVars>
      </dgm:prSet>
      <dgm:spPr/>
    </dgm:pt>
    <dgm:pt modelId="{6C4E760C-2C3C-4D21-9470-0CE186AFBB41}" type="pres">
      <dgm:prSet presAssocID="{7221BD4D-7EA3-44FB-9CBE-FFC455E5B235}" presName="container" presStyleCnt="0">
        <dgm:presLayoutVars>
          <dgm:dir/>
          <dgm:resizeHandles val="exact"/>
        </dgm:presLayoutVars>
      </dgm:prSet>
      <dgm:spPr/>
    </dgm:pt>
    <dgm:pt modelId="{771B28AF-8A19-45BF-B2DE-A8F634838322}" type="pres">
      <dgm:prSet presAssocID="{40B83584-1180-4B7B-A060-EF0CFC2BA7E4}" presName="compNode" presStyleCnt="0"/>
      <dgm:spPr/>
    </dgm:pt>
    <dgm:pt modelId="{5DAB7500-2BDB-49A1-8352-6E6AEDC2C91C}" type="pres">
      <dgm:prSet presAssocID="{40B83584-1180-4B7B-A060-EF0CFC2BA7E4}" presName="iconBgRect" presStyleLbl="bgShp" presStyleIdx="0" presStyleCnt="4"/>
      <dgm:spPr/>
    </dgm:pt>
    <dgm:pt modelId="{CEB025FC-A1D9-4994-B2D1-9A0DF7589F64}" type="pres">
      <dgm:prSet presAssocID="{40B83584-1180-4B7B-A060-EF0CFC2BA7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6DBADFD-0315-4A56-9FB1-108ECCEC3A24}" type="pres">
      <dgm:prSet presAssocID="{40B83584-1180-4B7B-A060-EF0CFC2BA7E4}" presName="spaceRect" presStyleCnt="0"/>
      <dgm:spPr/>
    </dgm:pt>
    <dgm:pt modelId="{B849CF1E-111A-4CAA-8030-486C86212A26}" type="pres">
      <dgm:prSet presAssocID="{40B83584-1180-4B7B-A060-EF0CFC2BA7E4}" presName="textRect" presStyleLbl="revTx" presStyleIdx="0" presStyleCnt="4">
        <dgm:presLayoutVars>
          <dgm:chMax val="1"/>
          <dgm:chPref val="1"/>
        </dgm:presLayoutVars>
      </dgm:prSet>
      <dgm:spPr/>
    </dgm:pt>
    <dgm:pt modelId="{E8A17AF6-5866-4291-9ACB-8BD2116774FE}" type="pres">
      <dgm:prSet presAssocID="{D09BFD21-9807-4FD5-8F99-28008B09E969}" presName="sibTrans" presStyleLbl="sibTrans2D1" presStyleIdx="0" presStyleCnt="0"/>
      <dgm:spPr/>
    </dgm:pt>
    <dgm:pt modelId="{06E05348-35BA-4258-91D1-C93CAE8C4A59}" type="pres">
      <dgm:prSet presAssocID="{234163B5-85B9-4C11-91EA-249817BE5E1D}" presName="compNode" presStyleCnt="0"/>
      <dgm:spPr/>
    </dgm:pt>
    <dgm:pt modelId="{9E6200AD-0898-4825-A314-BB43DE4678DA}" type="pres">
      <dgm:prSet presAssocID="{234163B5-85B9-4C11-91EA-249817BE5E1D}" presName="iconBgRect" presStyleLbl="bgShp" presStyleIdx="1" presStyleCnt="4"/>
      <dgm:spPr/>
    </dgm:pt>
    <dgm:pt modelId="{C67E136E-048A-4201-B36C-59F1DD3ED34B}" type="pres">
      <dgm:prSet presAssocID="{234163B5-85B9-4C11-91EA-249817BE5E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A3A8EA19-3E43-4906-A1A5-CA53EC25A9C2}" type="pres">
      <dgm:prSet presAssocID="{234163B5-85B9-4C11-91EA-249817BE5E1D}" presName="spaceRect" presStyleCnt="0"/>
      <dgm:spPr/>
    </dgm:pt>
    <dgm:pt modelId="{EA1A23CB-495C-4A8E-8593-F1D0630ECDFB}" type="pres">
      <dgm:prSet presAssocID="{234163B5-85B9-4C11-91EA-249817BE5E1D}" presName="textRect" presStyleLbl="revTx" presStyleIdx="1" presStyleCnt="4">
        <dgm:presLayoutVars>
          <dgm:chMax val="1"/>
          <dgm:chPref val="1"/>
        </dgm:presLayoutVars>
      </dgm:prSet>
      <dgm:spPr/>
    </dgm:pt>
    <dgm:pt modelId="{79877BAE-31AB-430D-A6CB-FD5AC46333CA}" type="pres">
      <dgm:prSet presAssocID="{038D627F-F923-43CD-BC78-5DAF250364F4}" presName="sibTrans" presStyleLbl="sibTrans2D1" presStyleIdx="0" presStyleCnt="0"/>
      <dgm:spPr/>
    </dgm:pt>
    <dgm:pt modelId="{7C3A7494-E1E5-46B8-ADAA-47A65DFEF988}" type="pres">
      <dgm:prSet presAssocID="{F27334F1-0B00-4BE5-81BF-D4E75DA87014}" presName="compNode" presStyleCnt="0"/>
      <dgm:spPr/>
    </dgm:pt>
    <dgm:pt modelId="{F28AAB4A-E547-42C5-BF91-3425F1729F99}" type="pres">
      <dgm:prSet presAssocID="{F27334F1-0B00-4BE5-81BF-D4E75DA87014}" presName="iconBgRect" presStyleLbl="bgShp" presStyleIdx="2" presStyleCnt="4"/>
      <dgm:spPr/>
    </dgm:pt>
    <dgm:pt modelId="{A7F43885-0D00-407F-A797-E49C482B1FDD}" type="pres">
      <dgm:prSet presAssocID="{F27334F1-0B00-4BE5-81BF-D4E75DA870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4CC6DCE0-A1F0-464D-83ED-F864520BCFF7}" type="pres">
      <dgm:prSet presAssocID="{F27334F1-0B00-4BE5-81BF-D4E75DA87014}" presName="spaceRect" presStyleCnt="0"/>
      <dgm:spPr/>
    </dgm:pt>
    <dgm:pt modelId="{E7CAB8AA-095D-44D4-ADB0-B715DD7F7786}" type="pres">
      <dgm:prSet presAssocID="{F27334F1-0B00-4BE5-81BF-D4E75DA87014}" presName="textRect" presStyleLbl="revTx" presStyleIdx="2" presStyleCnt="4">
        <dgm:presLayoutVars>
          <dgm:chMax val="1"/>
          <dgm:chPref val="1"/>
        </dgm:presLayoutVars>
      </dgm:prSet>
      <dgm:spPr/>
    </dgm:pt>
    <dgm:pt modelId="{A922AFBD-C25F-4829-A460-1ED8A564EF70}" type="pres">
      <dgm:prSet presAssocID="{D52F2290-BBEE-4CDD-8BE3-31E01A3F489C}" presName="sibTrans" presStyleLbl="sibTrans2D1" presStyleIdx="0" presStyleCnt="0"/>
      <dgm:spPr/>
    </dgm:pt>
    <dgm:pt modelId="{A0BC426E-204B-4353-9DEC-A2BB22D944E2}" type="pres">
      <dgm:prSet presAssocID="{0E1EB936-6A38-4195-852A-D22957155388}" presName="compNode" presStyleCnt="0"/>
      <dgm:spPr/>
    </dgm:pt>
    <dgm:pt modelId="{46E66FB8-A0DF-4234-8D79-77EF19945BA4}" type="pres">
      <dgm:prSet presAssocID="{0E1EB936-6A38-4195-852A-D22957155388}" presName="iconBgRect" presStyleLbl="bgShp" presStyleIdx="3" presStyleCnt="4"/>
      <dgm:spPr/>
    </dgm:pt>
    <dgm:pt modelId="{2468188E-F2EE-44F1-8B7A-24D9298FACF3}" type="pres">
      <dgm:prSet presAssocID="{0E1EB936-6A38-4195-852A-D229571553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7AB18C06-9F45-46F9-BBBB-7F396F20181D}" type="pres">
      <dgm:prSet presAssocID="{0E1EB936-6A38-4195-852A-D22957155388}" presName="spaceRect" presStyleCnt="0"/>
      <dgm:spPr/>
    </dgm:pt>
    <dgm:pt modelId="{1E42F1F8-07DC-44EA-866A-DE34CB52AFBB}" type="pres">
      <dgm:prSet presAssocID="{0E1EB936-6A38-4195-852A-D229571553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12D5236-B322-4329-BB84-9519D4EB1F7C}" srcId="{7221BD4D-7EA3-44FB-9CBE-FFC455E5B235}" destId="{0E1EB936-6A38-4195-852A-D22957155388}" srcOrd="3" destOrd="0" parTransId="{2686FC36-C3BD-4458-B6B2-E2B5600E0CC4}" sibTransId="{DC7B428A-1E01-4F1F-969D-34D3B2936146}"/>
    <dgm:cxn modelId="{27AD7A38-B69E-4C21-B0CB-5CEA8C3CAD47}" type="presOf" srcId="{038D627F-F923-43CD-BC78-5DAF250364F4}" destId="{79877BAE-31AB-430D-A6CB-FD5AC46333CA}" srcOrd="0" destOrd="0" presId="urn:microsoft.com/office/officeart/2018/2/layout/IconCircleList"/>
    <dgm:cxn modelId="{28916E3D-3A60-4A3F-B1A9-3B387106954D}" type="presOf" srcId="{D52F2290-BBEE-4CDD-8BE3-31E01A3F489C}" destId="{A922AFBD-C25F-4829-A460-1ED8A564EF70}" srcOrd="0" destOrd="0" presId="urn:microsoft.com/office/officeart/2018/2/layout/IconCircleList"/>
    <dgm:cxn modelId="{C9D8A042-7D14-4EE5-9C4E-DB38170CA063}" type="presOf" srcId="{D09BFD21-9807-4FD5-8F99-28008B09E969}" destId="{E8A17AF6-5866-4291-9ACB-8BD2116774FE}" srcOrd="0" destOrd="0" presId="urn:microsoft.com/office/officeart/2018/2/layout/IconCircleList"/>
    <dgm:cxn modelId="{9FDEE15D-9519-43F7-981F-E690F69FEE89}" type="presOf" srcId="{0E1EB936-6A38-4195-852A-D22957155388}" destId="{1E42F1F8-07DC-44EA-866A-DE34CB52AFBB}" srcOrd="0" destOrd="0" presId="urn:microsoft.com/office/officeart/2018/2/layout/IconCircleList"/>
    <dgm:cxn modelId="{44CFCE63-7AAE-4FF1-B7F1-278E4C58E1A2}" type="presOf" srcId="{40B83584-1180-4B7B-A060-EF0CFC2BA7E4}" destId="{B849CF1E-111A-4CAA-8030-486C86212A26}" srcOrd="0" destOrd="0" presId="urn:microsoft.com/office/officeart/2018/2/layout/IconCircleList"/>
    <dgm:cxn modelId="{890F6276-FDF5-4D34-98B3-ECAFD6B8DCB5}" type="presOf" srcId="{F27334F1-0B00-4BE5-81BF-D4E75DA87014}" destId="{E7CAB8AA-095D-44D4-ADB0-B715DD7F7786}" srcOrd="0" destOrd="0" presId="urn:microsoft.com/office/officeart/2018/2/layout/IconCircleList"/>
    <dgm:cxn modelId="{DB215C77-DC69-477D-94F9-8F217F98B4FA}" srcId="{7221BD4D-7EA3-44FB-9CBE-FFC455E5B235}" destId="{234163B5-85B9-4C11-91EA-249817BE5E1D}" srcOrd="1" destOrd="0" parTransId="{6C8EB484-A981-4D9C-B4E2-DEAE60263FE6}" sibTransId="{038D627F-F923-43CD-BC78-5DAF250364F4}"/>
    <dgm:cxn modelId="{57737596-4349-4854-9765-2E8392DDF8B2}" srcId="{7221BD4D-7EA3-44FB-9CBE-FFC455E5B235}" destId="{40B83584-1180-4B7B-A060-EF0CFC2BA7E4}" srcOrd="0" destOrd="0" parTransId="{873DCDD4-32BD-4274-AD55-7555D22E8CBA}" sibTransId="{D09BFD21-9807-4FD5-8F99-28008B09E969}"/>
    <dgm:cxn modelId="{643548C2-95A4-45F9-934E-2C52A51CE436}" type="presOf" srcId="{234163B5-85B9-4C11-91EA-249817BE5E1D}" destId="{EA1A23CB-495C-4A8E-8593-F1D0630ECDFB}" srcOrd="0" destOrd="0" presId="urn:microsoft.com/office/officeart/2018/2/layout/IconCircleList"/>
    <dgm:cxn modelId="{87C138D2-828B-4F7E-BBFD-70B5E90C49CD}" srcId="{7221BD4D-7EA3-44FB-9CBE-FFC455E5B235}" destId="{F27334F1-0B00-4BE5-81BF-D4E75DA87014}" srcOrd="2" destOrd="0" parTransId="{7CE3D90D-4452-436F-808B-E020AD6C966D}" sibTransId="{D52F2290-BBEE-4CDD-8BE3-31E01A3F489C}"/>
    <dgm:cxn modelId="{8B3152FD-4A0C-43E9-A7F0-895F97AD1EC9}" type="presOf" srcId="{7221BD4D-7EA3-44FB-9CBE-FFC455E5B235}" destId="{535D34B2-A755-466B-961B-705642FE402D}" srcOrd="0" destOrd="0" presId="urn:microsoft.com/office/officeart/2018/2/layout/IconCircleList"/>
    <dgm:cxn modelId="{F6528E8E-2A84-4CC5-AA05-2866367EB8ED}" type="presParOf" srcId="{535D34B2-A755-466B-961B-705642FE402D}" destId="{6C4E760C-2C3C-4D21-9470-0CE186AFBB41}" srcOrd="0" destOrd="0" presId="urn:microsoft.com/office/officeart/2018/2/layout/IconCircleList"/>
    <dgm:cxn modelId="{8B50F90C-2BA9-4B50-BB68-8A5951F37547}" type="presParOf" srcId="{6C4E760C-2C3C-4D21-9470-0CE186AFBB41}" destId="{771B28AF-8A19-45BF-B2DE-A8F634838322}" srcOrd="0" destOrd="0" presId="urn:microsoft.com/office/officeart/2018/2/layout/IconCircleList"/>
    <dgm:cxn modelId="{C85054B7-E9E3-40DA-AF0F-1B50840FE28C}" type="presParOf" srcId="{771B28AF-8A19-45BF-B2DE-A8F634838322}" destId="{5DAB7500-2BDB-49A1-8352-6E6AEDC2C91C}" srcOrd="0" destOrd="0" presId="urn:microsoft.com/office/officeart/2018/2/layout/IconCircleList"/>
    <dgm:cxn modelId="{8F751346-6A1F-4FD4-8A17-531317C598E0}" type="presParOf" srcId="{771B28AF-8A19-45BF-B2DE-A8F634838322}" destId="{CEB025FC-A1D9-4994-B2D1-9A0DF7589F64}" srcOrd="1" destOrd="0" presId="urn:microsoft.com/office/officeart/2018/2/layout/IconCircleList"/>
    <dgm:cxn modelId="{DB20339B-8CA4-4FF3-B814-5D9CC191398D}" type="presParOf" srcId="{771B28AF-8A19-45BF-B2DE-A8F634838322}" destId="{B6DBADFD-0315-4A56-9FB1-108ECCEC3A24}" srcOrd="2" destOrd="0" presId="urn:microsoft.com/office/officeart/2018/2/layout/IconCircleList"/>
    <dgm:cxn modelId="{33BE2341-363A-43E4-BF7F-BE89D5FE6A19}" type="presParOf" srcId="{771B28AF-8A19-45BF-B2DE-A8F634838322}" destId="{B849CF1E-111A-4CAA-8030-486C86212A26}" srcOrd="3" destOrd="0" presId="urn:microsoft.com/office/officeart/2018/2/layout/IconCircleList"/>
    <dgm:cxn modelId="{1B336641-8FF7-4E6B-97C2-510D33345C8C}" type="presParOf" srcId="{6C4E760C-2C3C-4D21-9470-0CE186AFBB41}" destId="{E8A17AF6-5866-4291-9ACB-8BD2116774FE}" srcOrd="1" destOrd="0" presId="urn:microsoft.com/office/officeart/2018/2/layout/IconCircleList"/>
    <dgm:cxn modelId="{9F2559C1-53F4-4CA7-A72E-5DEC6F0FD502}" type="presParOf" srcId="{6C4E760C-2C3C-4D21-9470-0CE186AFBB41}" destId="{06E05348-35BA-4258-91D1-C93CAE8C4A59}" srcOrd="2" destOrd="0" presId="urn:microsoft.com/office/officeart/2018/2/layout/IconCircleList"/>
    <dgm:cxn modelId="{1DFDB554-7B36-4B58-B997-809E57791076}" type="presParOf" srcId="{06E05348-35BA-4258-91D1-C93CAE8C4A59}" destId="{9E6200AD-0898-4825-A314-BB43DE4678DA}" srcOrd="0" destOrd="0" presId="urn:microsoft.com/office/officeart/2018/2/layout/IconCircleList"/>
    <dgm:cxn modelId="{64EF12E7-ADAD-45C5-BADF-99F57A564ABA}" type="presParOf" srcId="{06E05348-35BA-4258-91D1-C93CAE8C4A59}" destId="{C67E136E-048A-4201-B36C-59F1DD3ED34B}" srcOrd="1" destOrd="0" presId="urn:microsoft.com/office/officeart/2018/2/layout/IconCircleList"/>
    <dgm:cxn modelId="{34EB83CB-66C4-4442-835B-42E2D034569B}" type="presParOf" srcId="{06E05348-35BA-4258-91D1-C93CAE8C4A59}" destId="{A3A8EA19-3E43-4906-A1A5-CA53EC25A9C2}" srcOrd="2" destOrd="0" presId="urn:microsoft.com/office/officeart/2018/2/layout/IconCircleList"/>
    <dgm:cxn modelId="{1E81F88A-949D-48D9-BD6F-9D62F1ADB272}" type="presParOf" srcId="{06E05348-35BA-4258-91D1-C93CAE8C4A59}" destId="{EA1A23CB-495C-4A8E-8593-F1D0630ECDFB}" srcOrd="3" destOrd="0" presId="urn:microsoft.com/office/officeart/2018/2/layout/IconCircleList"/>
    <dgm:cxn modelId="{6AE5E985-03EB-4EF9-92F8-2724796517BD}" type="presParOf" srcId="{6C4E760C-2C3C-4D21-9470-0CE186AFBB41}" destId="{79877BAE-31AB-430D-A6CB-FD5AC46333CA}" srcOrd="3" destOrd="0" presId="urn:microsoft.com/office/officeart/2018/2/layout/IconCircleList"/>
    <dgm:cxn modelId="{9E0699E5-E68E-45E7-AF29-D8C294A4B7E5}" type="presParOf" srcId="{6C4E760C-2C3C-4D21-9470-0CE186AFBB41}" destId="{7C3A7494-E1E5-46B8-ADAA-47A65DFEF988}" srcOrd="4" destOrd="0" presId="urn:microsoft.com/office/officeart/2018/2/layout/IconCircleList"/>
    <dgm:cxn modelId="{714577F6-7EFC-4654-8650-32D41AC73612}" type="presParOf" srcId="{7C3A7494-E1E5-46B8-ADAA-47A65DFEF988}" destId="{F28AAB4A-E547-42C5-BF91-3425F1729F99}" srcOrd="0" destOrd="0" presId="urn:microsoft.com/office/officeart/2018/2/layout/IconCircleList"/>
    <dgm:cxn modelId="{49209793-7A3D-4920-A27B-8BE37CBE4C2E}" type="presParOf" srcId="{7C3A7494-E1E5-46B8-ADAA-47A65DFEF988}" destId="{A7F43885-0D00-407F-A797-E49C482B1FDD}" srcOrd="1" destOrd="0" presId="urn:microsoft.com/office/officeart/2018/2/layout/IconCircleList"/>
    <dgm:cxn modelId="{48D3121F-2F45-4BA4-A91D-9A87693BFA82}" type="presParOf" srcId="{7C3A7494-E1E5-46B8-ADAA-47A65DFEF988}" destId="{4CC6DCE0-A1F0-464D-83ED-F864520BCFF7}" srcOrd="2" destOrd="0" presId="urn:microsoft.com/office/officeart/2018/2/layout/IconCircleList"/>
    <dgm:cxn modelId="{C70F14A7-639E-4693-9D2C-CFFF80720F7E}" type="presParOf" srcId="{7C3A7494-E1E5-46B8-ADAA-47A65DFEF988}" destId="{E7CAB8AA-095D-44D4-ADB0-B715DD7F7786}" srcOrd="3" destOrd="0" presId="urn:microsoft.com/office/officeart/2018/2/layout/IconCircleList"/>
    <dgm:cxn modelId="{030C6262-1CBF-441A-BA8D-A53B12BF8826}" type="presParOf" srcId="{6C4E760C-2C3C-4D21-9470-0CE186AFBB41}" destId="{A922AFBD-C25F-4829-A460-1ED8A564EF70}" srcOrd="5" destOrd="0" presId="urn:microsoft.com/office/officeart/2018/2/layout/IconCircleList"/>
    <dgm:cxn modelId="{0DA185BA-8DC7-47A2-90CB-052B87AFB89E}" type="presParOf" srcId="{6C4E760C-2C3C-4D21-9470-0CE186AFBB41}" destId="{A0BC426E-204B-4353-9DEC-A2BB22D944E2}" srcOrd="6" destOrd="0" presId="urn:microsoft.com/office/officeart/2018/2/layout/IconCircleList"/>
    <dgm:cxn modelId="{407E4DCC-C92F-4243-A814-2D23B23969C4}" type="presParOf" srcId="{A0BC426E-204B-4353-9DEC-A2BB22D944E2}" destId="{46E66FB8-A0DF-4234-8D79-77EF19945BA4}" srcOrd="0" destOrd="0" presId="urn:microsoft.com/office/officeart/2018/2/layout/IconCircleList"/>
    <dgm:cxn modelId="{4E85021D-7710-476E-AF74-BC8719109611}" type="presParOf" srcId="{A0BC426E-204B-4353-9DEC-A2BB22D944E2}" destId="{2468188E-F2EE-44F1-8B7A-24D9298FACF3}" srcOrd="1" destOrd="0" presId="urn:microsoft.com/office/officeart/2018/2/layout/IconCircleList"/>
    <dgm:cxn modelId="{879BE869-B784-4EBA-B42F-4BF874E47258}" type="presParOf" srcId="{A0BC426E-204B-4353-9DEC-A2BB22D944E2}" destId="{7AB18C06-9F45-46F9-BBBB-7F396F20181D}" srcOrd="2" destOrd="0" presId="urn:microsoft.com/office/officeart/2018/2/layout/IconCircleList"/>
    <dgm:cxn modelId="{041AB9F2-0773-4E14-AC54-7235E482939E}" type="presParOf" srcId="{A0BC426E-204B-4353-9DEC-A2BB22D944E2}" destId="{1E42F1F8-07DC-44EA-866A-DE34CB52AFB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FBCB35-AE5D-4825-B172-BB573467AB9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473D8C-3AFB-42AB-AB06-68A54A78722B}">
      <dgm:prSet/>
      <dgm:spPr/>
      <dgm:t>
        <a:bodyPr/>
        <a:lstStyle/>
        <a:p>
          <a:r>
            <a:rPr lang="ru-RU"/>
            <a:t>Объемные характеризуют общую величину показателя</a:t>
          </a:r>
          <a:r>
            <a:rPr lang="en-US"/>
            <a:t>.</a:t>
          </a:r>
          <a:r>
            <a:rPr lang="ru-RU"/>
            <a:t> Представляют собой первичное отражение изучаемых хозяйственных явлений и процессов с точки зрения их объема, состава</a:t>
          </a:r>
          <a:r>
            <a:rPr lang="en-US"/>
            <a:t>.</a:t>
          </a:r>
          <a:r>
            <a:rPr lang="ru-RU"/>
            <a:t> Экономические явления и процессы выражаются обычно в абсолютных и относительных показателях</a:t>
          </a:r>
          <a:endParaRPr lang="en-US"/>
        </a:p>
      </dgm:t>
    </dgm:pt>
    <dgm:pt modelId="{9E0BA994-0D3F-4D79-87F0-04C8426C127F}" type="parTrans" cxnId="{84FDF733-42E5-4D94-B9B0-C7AC5E836C5E}">
      <dgm:prSet/>
      <dgm:spPr/>
      <dgm:t>
        <a:bodyPr/>
        <a:lstStyle/>
        <a:p>
          <a:endParaRPr lang="en-US"/>
        </a:p>
      </dgm:t>
    </dgm:pt>
    <dgm:pt modelId="{5DCD1429-199F-458B-A6F5-6ED71015635A}" type="sibTrans" cxnId="{84FDF733-42E5-4D94-B9B0-C7AC5E836C5E}">
      <dgm:prSet/>
      <dgm:spPr/>
      <dgm:t>
        <a:bodyPr/>
        <a:lstStyle/>
        <a:p>
          <a:endParaRPr lang="en-US"/>
        </a:p>
      </dgm:t>
    </dgm:pt>
    <dgm:pt modelId="{B2806338-D882-4F6D-9FB1-2E484BD999C6}">
      <dgm:prSet/>
      <dgm:spPr/>
      <dgm:t>
        <a:bodyPr/>
        <a:lstStyle/>
        <a:p>
          <a:r>
            <a:rPr lang="ru-RU"/>
            <a:t>Примеры</a:t>
          </a:r>
          <a:r>
            <a:rPr lang="en-US"/>
            <a:t>:</a:t>
          </a:r>
          <a:r>
            <a:rPr lang="ru-RU"/>
            <a:t> Величина оптовой</a:t>
          </a:r>
          <a:r>
            <a:rPr lang="en-US"/>
            <a:t>,</a:t>
          </a:r>
          <a:r>
            <a:rPr lang="ru-RU"/>
            <a:t> розничной продажи</a:t>
          </a:r>
          <a:r>
            <a:rPr lang="en-US"/>
            <a:t>,</a:t>
          </a:r>
          <a:r>
            <a:rPr lang="ru-RU"/>
            <a:t> оборотных средств</a:t>
          </a:r>
          <a:r>
            <a:rPr lang="en-US"/>
            <a:t>,</a:t>
          </a:r>
          <a:r>
            <a:rPr lang="ru-RU"/>
            <a:t> издержек обращения</a:t>
          </a:r>
          <a:endParaRPr lang="en-US"/>
        </a:p>
      </dgm:t>
    </dgm:pt>
    <dgm:pt modelId="{B576EEDC-2F4F-49B0-8685-4B149CF228C0}" type="parTrans" cxnId="{D22D6325-D795-4C03-8CBD-640B3B021DB1}">
      <dgm:prSet/>
      <dgm:spPr/>
      <dgm:t>
        <a:bodyPr/>
        <a:lstStyle/>
        <a:p>
          <a:endParaRPr lang="en-US"/>
        </a:p>
      </dgm:t>
    </dgm:pt>
    <dgm:pt modelId="{CBBC7A56-9678-486F-AEBA-B37921BFFF8E}" type="sibTrans" cxnId="{D22D6325-D795-4C03-8CBD-640B3B021DB1}">
      <dgm:prSet/>
      <dgm:spPr/>
      <dgm:t>
        <a:bodyPr/>
        <a:lstStyle/>
        <a:p>
          <a:endParaRPr lang="en-US"/>
        </a:p>
      </dgm:t>
    </dgm:pt>
    <dgm:pt modelId="{635349DE-DCF7-466F-9F38-E13D7AD7089E}">
      <dgm:prSet/>
      <dgm:spPr/>
      <dgm:t>
        <a:bodyPr/>
        <a:lstStyle/>
        <a:p>
          <a:r>
            <a:rPr lang="ru-RU"/>
            <a:t>Формула</a:t>
          </a:r>
          <a:r>
            <a:rPr lang="en-US"/>
            <a:t>:</a:t>
          </a:r>
          <a:r>
            <a:rPr lang="ru-RU"/>
            <a:t> ОБС= Запасы + Дебиторская задолженность + Финансовые вложения до года + Деньги</a:t>
          </a:r>
          <a:r>
            <a:rPr lang="en-US"/>
            <a:t>,</a:t>
          </a:r>
          <a:r>
            <a:rPr lang="ru-RU"/>
            <a:t> ИО = абсолютная сумма издержек /  величина товарооборота</a:t>
          </a:r>
          <a:endParaRPr lang="en-US"/>
        </a:p>
      </dgm:t>
    </dgm:pt>
    <dgm:pt modelId="{F2ECC969-F3A7-4E58-B79D-C0B1AE5D0FA8}" type="parTrans" cxnId="{5E79324A-286A-4A4B-881F-2729EE56C2FC}">
      <dgm:prSet/>
      <dgm:spPr/>
      <dgm:t>
        <a:bodyPr/>
        <a:lstStyle/>
        <a:p>
          <a:endParaRPr lang="en-US"/>
        </a:p>
      </dgm:t>
    </dgm:pt>
    <dgm:pt modelId="{E2D7B464-2ADD-49A9-A6FD-46BF53BE55CC}" type="sibTrans" cxnId="{5E79324A-286A-4A4B-881F-2729EE56C2FC}">
      <dgm:prSet/>
      <dgm:spPr/>
      <dgm:t>
        <a:bodyPr/>
        <a:lstStyle/>
        <a:p>
          <a:endParaRPr lang="en-US"/>
        </a:p>
      </dgm:t>
    </dgm:pt>
    <dgm:pt modelId="{FA6E4349-819C-9B4E-9C6B-015A58C522CE}" type="pres">
      <dgm:prSet presAssocID="{A9FBCB35-AE5D-4825-B172-BB573467AB9C}" presName="linear" presStyleCnt="0">
        <dgm:presLayoutVars>
          <dgm:animLvl val="lvl"/>
          <dgm:resizeHandles val="exact"/>
        </dgm:presLayoutVars>
      </dgm:prSet>
      <dgm:spPr/>
    </dgm:pt>
    <dgm:pt modelId="{55C2BED6-0923-8346-AD6B-C78E84653197}" type="pres">
      <dgm:prSet presAssocID="{4E473D8C-3AFB-42AB-AB06-68A54A7872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010A43-FCE0-844A-BAEC-54993EDF42D0}" type="pres">
      <dgm:prSet presAssocID="{5DCD1429-199F-458B-A6F5-6ED71015635A}" presName="spacer" presStyleCnt="0"/>
      <dgm:spPr/>
    </dgm:pt>
    <dgm:pt modelId="{B70CE590-06AC-034E-9C24-34FAC5233EF5}" type="pres">
      <dgm:prSet presAssocID="{B2806338-D882-4F6D-9FB1-2E484BD999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51F05F-286C-444B-849E-E205E9D2184C}" type="pres">
      <dgm:prSet presAssocID="{CBBC7A56-9678-486F-AEBA-B37921BFFF8E}" presName="spacer" presStyleCnt="0"/>
      <dgm:spPr/>
    </dgm:pt>
    <dgm:pt modelId="{C901B04F-49E8-BF46-8712-5CDBB3BF446D}" type="pres">
      <dgm:prSet presAssocID="{635349DE-DCF7-466F-9F38-E13D7AD708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2D6325-D795-4C03-8CBD-640B3B021DB1}" srcId="{A9FBCB35-AE5D-4825-B172-BB573467AB9C}" destId="{B2806338-D882-4F6D-9FB1-2E484BD999C6}" srcOrd="1" destOrd="0" parTransId="{B576EEDC-2F4F-49B0-8685-4B149CF228C0}" sibTransId="{CBBC7A56-9678-486F-AEBA-B37921BFFF8E}"/>
    <dgm:cxn modelId="{84FDF733-42E5-4D94-B9B0-C7AC5E836C5E}" srcId="{A9FBCB35-AE5D-4825-B172-BB573467AB9C}" destId="{4E473D8C-3AFB-42AB-AB06-68A54A78722B}" srcOrd="0" destOrd="0" parTransId="{9E0BA994-0D3F-4D79-87F0-04C8426C127F}" sibTransId="{5DCD1429-199F-458B-A6F5-6ED71015635A}"/>
    <dgm:cxn modelId="{5E79324A-286A-4A4B-881F-2729EE56C2FC}" srcId="{A9FBCB35-AE5D-4825-B172-BB573467AB9C}" destId="{635349DE-DCF7-466F-9F38-E13D7AD7089E}" srcOrd="2" destOrd="0" parTransId="{F2ECC969-F3A7-4E58-B79D-C0B1AE5D0FA8}" sibTransId="{E2D7B464-2ADD-49A9-A6FD-46BF53BE55CC}"/>
    <dgm:cxn modelId="{0D008665-C4C7-694F-B86F-6504DFBC3586}" type="presOf" srcId="{4E473D8C-3AFB-42AB-AB06-68A54A78722B}" destId="{55C2BED6-0923-8346-AD6B-C78E84653197}" srcOrd="0" destOrd="0" presId="urn:microsoft.com/office/officeart/2005/8/layout/vList2"/>
    <dgm:cxn modelId="{1197868E-99A9-B74F-8401-14D4B17587F4}" type="presOf" srcId="{B2806338-D882-4F6D-9FB1-2E484BD999C6}" destId="{B70CE590-06AC-034E-9C24-34FAC5233EF5}" srcOrd="0" destOrd="0" presId="urn:microsoft.com/office/officeart/2005/8/layout/vList2"/>
    <dgm:cxn modelId="{661764CB-A21A-9A41-8B44-8147743B614C}" type="presOf" srcId="{635349DE-DCF7-466F-9F38-E13D7AD7089E}" destId="{C901B04F-49E8-BF46-8712-5CDBB3BF446D}" srcOrd="0" destOrd="0" presId="urn:microsoft.com/office/officeart/2005/8/layout/vList2"/>
    <dgm:cxn modelId="{16E602F0-4433-C040-AB97-FA305726494B}" type="presOf" srcId="{A9FBCB35-AE5D-4825-B172-BB573467AB9C}" destId="{FA6E4349-819C-9B4E-9C6B-015A58C522CE}" srcOrd="0" destOrd="0" presId="urn:microsoft.com/office/officeart/2005/8/layout/vList2"/>
    <dgm:cxn modelId="{55DF5A85-E9C0-F949-B945-8A6121F16CDA}" type="presParOf" srcId="{FA6E4349-819C-9B4E-9C6B-015A58C522CE}" destId="{55C2BED6-0923-8346-AD6B-C78E84653197}" srcOrd="0" destOrd="0" presId="urn:microsoft.com/office/officeart/2005/8/layout/vList2"/>
    <dgm:cxn modelId="{34A3A8EC-600C-4A40-BAB3-CACDA5DCB11B}" type="presParOf" srcId="{FA6E4349-819C-9B4E-9C6B-015A58C522CE}" destId="{AF010A43-FCE0-844A-BAEC-54993EDF42D0}" srcOrd="1" destOrd="0" presId="urn:microsoft.com/office/officeart/2005/8/layout/vList2"/>
    <dgm:cxn modelId="{A56A80E4-88D9-4940-A8FB-3CC5153C14AE}" type="presParOf" srcId="{FA6E4349-819C-9B4E-9C6B-015A58C522CE}" destId="{B70CE590-06AC-034E-9C24-34FAC5233EF5}" srcOrd="2" destOrd="0" presId="urn:microsoft.com/office/officeart/2005/8/layout/vList2"/>
    <dgm:cxn modelId="{F59BF96B-49E5-694E-92DC-124C97CAC705}" type="presParOf" srcId="{FA6E4349-819C-9B4E-9C6B-015A58C522CE}" destId="{BA51F05F-286C-444B-849E-E205E9D2184C}" srcOrd="3" destOrd="0" presId="urn:microsoft.com/office/officeart/2005/8/layout/vList2"/>
    <dgm:cxn modelId="{81349A06-BDE5-7742-AF11-BF7D9C8DD4E7}" type="presParOf" srcId="{FA6E4349-819C-9B4E-9C6B-015A58C522CE}" destId="{C901B04F-49E8-BF46-8712-5CDBB3BF44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9B2825-9927-434F-BC7F-85A80893B2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2A1A9F-3CDE-4112-9A3B-C84C465EA00F}">
      <dgm:prSet/>
      <dgm:spPr/>
      <dgm:t>
        <a:bodyPr/>
        <a:lstStyle/>
        <a:p>
          <a:r>
            <a:rPr lang="ru-RU"/>
            <a:t>К данной группе принадлежат показатели, отражающие долю затрат на материалы и оплату труда в издержках производства</a:t>
          </a:r>
          <a:r>
            <a:rPr lang="en-US"/>
            <a:t>,</a:t>
          </a:r>
          <a:r>
            <a:rPr lang="ru-RU"/>
            <a:t> удельный вес активной (пассивной) части основных средств в общей их стоимости. Являются относительными, производными от соответствующих объемных показателей. Широко применяются в экономических расчетах</a:t>
          </a:r>
          <a:r>
            <a:rPr lang="en-US"/>
            <a:t>,</a:t>
          </a:r>
          <a:r>
            <a:rPr lang="ru-RU"/>
            <a:t> характеризуют выполнение плана, структуру, динамику, интенсивность развития</a:t>
          </a:r>
          <a:endParaRPr lang="en-US"/>
        </a:p>
      </dgm:t>
    </dgm:pt>
    <dgm:pt modelId="{55C7B7A6-9A19-45D3-9A04-93D3451C7A1F}" type="parTrans" cxnId="{E66DC755-4445-421D-9D34-401198E4119B}">
      <dgm:prSet/>
      <dgm:spPr/>
      <dgm:t>
        <a:bodyPr/>
        <a:lstStyle/>
        <a:p>
          <a:endParaRPr lang="en-US"/>
        </a:p>
      </dgm:t>
    </dgm:pt>
    <dgm:pt modelId="{CCD3F159-03C6-43CC-AED8-ED2714F99A62}" type="sibTrans" cxnId="{E66DC755-4445-421D-9D34-401198E4119B}">
      <dgm:prSet/>
      <dgm:spPr/>
      <dgm:t>
        <a:bodyPr/>
        <a:lstStyle/>
        <a:p>
          <a:endParaRPr lang="en-US"/>
        </a:p>
      </dgm:t>
    </dgm:pt>
    <dgm:pt modelId="{4B1A0E3D-27EF-4541-B85B-BA766AA75726}">
      <dgm:prSet/>
      <dgm:spPr/>
      <dgm:t>
        <a:bodyPr/>
        <a:lstStyle/>
        <a:p>
          <a:r>
            <a:rPr lang="ru-RU"/>
            <a:t>Примеры</a:t>
          </a:r>
          <a:r>
            <a:rPr lang="en-US"/>
            <a:t>:</a:t>
          </a:r>
          <a:r>
            <a:rPr lang="ru-RU"/>
            <a:t> Часовая производительность труда</a:t>
          </a:r>
          <a:r>
            <a:rPr lang="en-US"/>
            <a:t>,</a:t>
          </a:r>
          <a:r>
            <a:rPr lang="ru-RU"/>
            <a:t> выработку на одного работника, товарные запасы в днях оборота, уровень издержек на рубль продаж </a:t>
          </a:r>
          <a:endParaRPr lang="en-US"/>
        </a:p>
      </dgm:t>
    </dgm:pt>
    <dgm:pt modelId="{F096B9E8-5174-41E6-B775-988F4992A14A}" type="parTrans" cxnId="{7A0F353B-85DE-47E9-803F-39CD54325BC0}">
      <dgm:prSet/>
      <dgm:spPr/>
      <dgm:t>
        <a:bodyPr/>
        <a:lstStyle/>
        <a:p>
          <a:endParaRPr lang="en-US"/>
        </a:p>
      </dgm:t>
    </dgm:pt>
    <dgm:pt modelId="{0E0B80E8-16A1-4431-A253-B3EE53BC8BEE}" type="sibTrans" cxnId="{7A0F353B-85DE-47E9-803F-39CD54325BC0}">
      <dgm:prSet/>
      <dgm:spPr/>
      <dgm:t>
        <a:bodyPr/>
        <a:lstStyle/>
        <a:p>
          <a:endParaRPr lang="en-US"/>
        </a:p>
      </dgm:t>
    </dgm:pt>
    <dgm:pt modelId="{61C76EE8-3A94-4051-992E-EFA658A7A858}">
      <dgm:prSet/>
      <dgm:spPr/>
      <dgm:t>
        <a:bodyPr/>
        <a:lstStyle/>
        <a:p>
          <a:r>
            <a:rPr lang="ru-RU"/>
            <a:t>Формула</a:t>
          </a:r>
          <a:r>
            <a:rPr lang="en-US"/>
            <a:t>:</a:t>
          </a:r>
          <a:r>
            <a:rPr lang="ru-RU"/>
            <a:t> ЧПТ= Валовая продукция / Часовой фонд рабочего времени</a:t>
          </a:r>
          <a:r>
            <a:rPr lang="en-US"/>
            <a:t>,</a:t>
          </a:r>
          <a:r>
            <a:rPr lang="ru-RU"/>
            <a:t> Выработка= Продукция</a:t>
          </a:r>
          <a:r>
            <a:rPr lang="en-US"/>
            <a:t> / </a:t>
          </a:r>
          <a:r>
            <a:rPr lang="ru-RU"/>
            <a:t>Среднесписочная численность работников</a:t>
          </a:r>
          <a:endParaRPr lang="en-US"/>
        </a:p>
      </dgm:t>
    </dgm:pt>
    <dgm:pt modelId="{AE10521F-8F18-49C6-9E30-616F375FE191}" type="parTrans" cxnId="{5092D771-A730-4E4A-9DBC-3F23F1F56572}">
      <dgm:prSet/>
      <dgm:spPr/>
      <dgm:t>
        <a:bodyPr/>
        <a:lstStyle/>
        <a:p>
          <a:endParaRPr lang="en-US"/>
        </a:p>
      </dgm:t>
    </dgm:pt>
    <dgm:pt modelId="{0E5379E2-7665-42DE-A6E4-972BB8807F63}" type="sibTrans" cxnId="{5092D771-A730-4E4A-9DBC-3F23F1F56572}">
      <dgm:prSet/>
      <dgm:spPr/>
      <dgm:t>
        <a:bodyPr/>
        <a:lstStyle/>
        <a:p>
          <a:endParaRPr lang="en-US"/>
        </a:p>
      </dgm:t>
    </dgm:pt>
    <dgm:pt modelId="{DE7B07D6-542F-44B2-92D8-11F2ED018582}" type="pres">
      <dgm:prSet presAssocID="{079B2825-9927-434F-BC7F-85A80893B288}" presName="root" presStyleCnt="0">
        <dgm:presLayoutVars>
          <dgm:dir/>
          <dgm:resizeHandles val="exact"/>
        </dgm:presLayoutVars>
      </dgm:prSet>
      <dgm:spPr/>
    </dgm:pt>
    <dgm:pt modelId="{1E19EF46-29D5-4077-8FC8-4A0AEAAEDC6B}" type="pres">
      <dgm:prSet presAssocID="{A02A1A9F-3CDE-4112-9A3B-C84C465EA00F}" presName="compNode" presStyleCnt="0"/>
      <dgm:spPr/>
    </dgm:pt>
    <dgm:pt modelId="{46E138D7-D2C4-4981-9B1C-34FBDC3685F8}" type="pres">
      <dgm:prSet presAssocID="{A02A1A9F-3CDE-4112-9A3B-C84C465EA00F}" presName="bgRect" presStyleLbl="bgShp" presStyleIdx="0" presStyleCnt="3"/>
      <dgm:spPr/>
    </dgm:pt>
    <dgm:pt modelId="{0C3F862B-3E9A-423A-A784-A9E8288798FA}" type="pres">
      <dgm:prSet presAssocID="{A02A1A9F-3CDE-4112-9A3B-C84C465EA0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3902B7F5-622E-4FD6-B4ED-B616F6535EA7}" type="pres">
      <dgm:prSet presAssocID="{A02A1A9F-3CDE-4112-9A3B-C84C465EA00F}" presName="spaceRect" presStyleCnt="0"/>
      <dgm:spPr/>
    </dgm:pt>
    <dgm:pt modelId="{14C86348-9712-4023-9C7E-19B7310B3F78}" type="pres">
      <dgm:prSet presAssocID="{A02A1A9F-3CDE-4112-9A3B-C84C465EA00F}" presName="parTx" presStyleLbl="revTx" presStyleIdx="0" presStyleCnt="3">
        <dgm:presLayoutVars>
          <dgm:chMax val="0"/>
          <dgm:chPref val="0"/>
        </dgm:presLayoutVars>
      </dgm:prSet>
      <dgm:spPr/>
    </dgm:pt>
    <dgm:pt modelId="{B66B6793-7A11-4EFA-A219-1A5A2468C201}" type="pres">
      <dgm:prSet presAssocID="{CCD3F159-03C6-43CC-AED8-ED2714F99A62}" presName="sibTrans" presStyleCnt="0"/>
      <dgm:spPr/>
    </dgm:pt>
    <dgm:pt modelId="{5C9EF7A5-1C68-44A5-BF01-5C18639C364F}" type="pres">
      <dgm:prSet presAssocID="{4B1A0E3D-27EF-4541-B85B-BA766AA75726}" presName="compNode" presStyleCnt="0"/>
      <dgm:spPr/>
    </dgm:pt>
    <dgm:pt modelId="{CC64DE37-FA61-466B-AC58-1C34DE5E7926}" type="pres">
      <dgm:prSet presAssocID="{4B1A0E3D-27EF-4541-B85B-BA766AA75726}" presName="bgRect" presStyleLbl="bgShp" presStyleIdx="1" presStyleCnt="3"/>
      <dgm:spPr/>
    </dgm:pt>
    <dgm:pt modelId="{AE48A024-B0C0-49F8-B547-08ABFBCFCA95}" type="pres">
      <dgm:prSet presAssocID="{4B1A0E3D-27EF-4541-B85B-BA766AA757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096D77F-0084-4E02-9843-46CD349854ED}" type="pres">
      <dgm:prSet presAssocID="{4B1A0E3D-27EF-4541-B85B-BA766AA75726}" presName="spaceRect" presStyleCnt="0"/>
      <dgm:spPr/>
    </dgm:pt>
    <dgm:pt modelId="{44D3FA0D-E999-4B36-BD69-845D8CCA6C65}" type="pres">
      <dgm:prSet presAssocID="{4B1A0E3D-27EF-4541-B85B-BA766AA75726}" presName="parTx" presStyleLbl="revTx" presStyleIdx="1" presStyleCnt="3">
        <dgm:presLayoutVars>
          <dgm:chMax val="0"/>
          <dgm:chPref val="0"/>
        </dgm:presLayoutVars>
      </dgm:prSet>
      <dgm:spPr/>
    </dgm:pt>
    <dgm:pt modelId="{D686E7F1-1490-40C6-A0AD-A45B13A606F0}" type="pres">
      <dgm:prSet presAssocID="{0E0B80E8-16A1-4431-A253-B3EE53BC8BEE}" presName="sibTrans" presStyleCnt="0"/>
      <dgm:spPr/>
    </dgm:pt>
    <dgm:pt modelId="{C07FE9E9-63D4-410D-8538-CF47A0A7EDA0}" type="pres">
      <dgm:prSet presAssocID="{61C76EE8-3A94-4051-992E-EFA658A7A858}" presName="compNode" presStyleCnt="0"/>
      <dgm:spPr/>
    </dgm:pt>
    <dgm:pt modelId="{81D1DA36-565B-43D7-B670-744BBBD100BF}" type="pres">
      <dgm:prSet presAssocID="{61C76EE8-3A94-4051-992E-EFA658A7A858}" presName="bgRect" presStyleLbl="bgShp" presStyleIdx="2" presStyleCnt="3"/>
      <dgm:spPr/>
    </dgm:pt>
    <dgm:pt modelId="{6A468518-2110-45D2-BB2F-E570FFC9555D}" type="pres">
      <dgm:prSet presAssocID="{61C76EE8-3A94-4051-992E-EFA658A7A8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ллар"/>
        </a:ext>
      </dgm:extLst>
    </dgm:pt>
    <dgm:pt modelId="{B68EF06A-3252-4D6E-BADA-61452387C56E}" type="pres">
      <dgm:prSet presAssocID="{61C76EE8-3A94-4051-992E-EFA658A7A858}" presName="spaceRect" presStyleCnt="0"/>
      <dgm:spPr/>
    </dgm:pt>
    <dgm:pt modelId="{4209A861-E0DC-452C-A1B3-4C153D4DB0F3}" type="pres">
      <dgm:prSet presAssocID="{61C76EE8-3A94-4051-992E-EFA658A7A8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0F353B-85DE-47E9-803F-39CD54325BC0}" srcId="{079B2825-9927-434F-BC7F-85A80893B288}" destId="{4B1A0E3D-27EF-4541-B85B-BA766AA75726}" srcOrd="1" destOrd="0" parTransId="{F096B9E8-5174-41E6-B775-988F4992A14A}" sibTransId="{0E0B80E8-16A1-4431-A253-B3EE53BC8BEE}"/>
    <dgm:cxn modelId="{E66DC755-4445-421D-9D34-401198E4119B}" srcId="{079B2825-9927-434F-BC7F-85A80893B288}" destId="{A02A1A9F-3CDE-4112-9A3B-C84C465EA00F}" srcOrd="0" destOrd="0" parTransId="{55C7B7A6-9A19-45D3-9A04-93D3451C7A1F}" sibTransId="{CCD3F159-03C6-43CC-AED8-ED2714F99A62}"/>
    <dgm:cxn modelId="{5092D771-A730-4E4A-9DBC-3F23F1F56572}" srcId="{079B2825-9927-434F-BC7F-85A80893B288}" destId="{61C76EE8-3A94-4051-992E-EFA658A7A858}" srcOrd="2" destOrd="0" parTransId="{AE10521F-8F18-49C6-9E30-616F375FE191}" sibTransId="{0E5379E2-7665-42DE-A6E4-972BB8807F63}"/>
    <dgm:cxn modelId="{48A38E7D-7072-4D8C-BDFE-D83D27F08282}" type="presOf" srcId="{61C76EE8-3A94-4051-992E-EFA658A7A858}" destId="{4209A861-E0DC-452C-A1B3-4C153D4DB0F3}" srcOrd="0" destOrd="0" presId="urn:microsoft.com/office/officeart/2018/2/layout/IconVerticalSolidList"/>
    <dgm:cxn modelId="{4D33DEA4-81FD-4AA3-B2CF-31108622FCCD}" type="presOf" srcId="{A02A1A9F-3CDE-4112-9A3B-C84C465EA00F}" destId="{14C86348-9712-4023-9C7E-19B7310B3F78}" srcOrd="0" destOrd="0" presId="urn:microsoft.com/office/officeart/2018/2/layout/IconVerticalSolidList"/>
    <dgm:cxn modelId="{8A8957AA-2506-4284-948A-1C241FDB5D6B}" type="presOf" srcId="{4B1A0E3D-27EF-4541-B85B-BA766AA75726}" destId="{44D3FA0D-E999-4B36-BD69-845D8CCA6C65}" srcOrd="0" destOrd="0" presId="urn:microsoft.com/office/officeart/2018/2/layout/IconVerticalSolidList"/>
    <dgm:cxn modelId="{C1A505C1-EE4C-4553-8DC6-17813A3FEDEB}" type="presOf" srcId="{079B2825-9927-434F-BC7F-85A80893B288}" destId="{DE7B07D6-542F-44B2-92D8-11F2ED018582}" srcOrd="0" destOrd="0" presId="urn:microsoft.com/office/officeart/2018/2/layout/IconVerticalSolidList"/>
    <dgm:cxn modelId="{7AE8E621-01E2-4759-B2BD-F23FCB678833}" type="presParOf" srcId="{DE7B07D6-542F-44B2-92D8-11F2ED018582}" destId="{1E19EF46-29D5-4077-8FC8-4A0AEAAEDC6B}" srcOrd="0" destOrd="0" presId="urn:microsoft.com/office/officeart/2018/2/layout/IconVerticalSolidList"/>
    <dgm:cxn modelId="{78140BCA-EB9E-4FE9-B144-01F177349E4B}" type="presParOf" srcId="{1E19EF46-29D5-4077-8FC8-4A0AEAAEDC6B}" destId="{46E138D7-D2C4-4981-9B1C-34FBDC3685F8}" srcOrd="0" destOrd="0" presId="urn:microsoft.com/office/officeart/2018/2/layout/IconVerticalSolidList"/>
    <dgm:cxn modelId="{1F3DEF2A-D4E6-4CF9-A9B1-2F7FD8BB0F74}" type="presParOf" srcId="{1E19EF46-29D5-4077-8FC8-4A0AEAAEDC6B}" destId="{0C3F862B-3E9A-423A-A784-A9E8288798FA}" srcOrd="1" destOrd="0" presId="urn:microsoft.com/office/officeart/2018/2/layout/IconVerticalSolidList"/>
    <dgm:cxn modelId="{AC41D59D-23EF-4E49-A0A7-B796B3014513}" type="presParOf" srcId="{1E19EF46-29D5-4077-8FC8-4A0AEAAEDC6B}" destId="{3902B7F5-622E-4FD6-B4ED-B616F6535EA7}" srcOrd="2" destOrd="0" presId="urn:microsoft.com/office/officeart/2018/2/layout/IconVerticalSolidList"/>
    <dgm:cxn modelId="{AF39D7B3-3C9C-4E09-B2CD-DC627FF9ADBA}" type="presParOf" srcId="{1E19EF46-29D5-4077-8FC8-4A0AEAAEDC6B}" destId="{14C86348-9712-4023-9C7E-19B7310B3F78}" srcOrd="3" destOrd="0" presId="urn:microsoft.com/office/officeart/2018/2/layout/IconVerticalSolidList"/>
    <dgm:cxn modelId="{78962F97-CDF2-4294-9E42-8A59B8772960}" type="presParOf" srcId="{DE7B07D6-542F-44B2-92D8-11F2ED018582}" destId="{B66B6793-7A11-4EFA-A219-1A5A2468C201}" srcOrd="1" destOrd="0" presId="urn:microsoft.com/office/officeart/2018/2/layout/IconVerticalSolidList"/>
    <dgm:cxn modelId="{1E99CB9E-A456-4444-80CB-39AC1DAEE9D5}" type="presParOf" srcId="{DE7B07D6-542F-44B2-92D8-11F2ED018582}" destId="{5C9EF7A5-1C68-44A5-BF01-5C18639C364F}" srcOrd="2" destOrd="0" presId="urn:microsoft.com/office/officeart/2018/2/layout/IconVerticalSolidList"/>
    <dgm:cxn modelId="{F2FE3BB5-BD85-42B0-823C-13683A347B2E}" type="presParOf" srcId="{5C9EF7A5-1C68-44A5-BF01-5C18639C364F}" destId="{CC64DE37-FA61-466B-AC58-1C34DE5E7926}" srcOrd="0" destOrd="0" presId="urn:microsoft.com/office/officeart/2018/2/layout/IconVerticalSolidList"/>
    <dgm:cxn modelId="{D1960F4C-62B3-4257-BE40-BB49C86BCA0C}" type="presParOf" srcId="{5C9EF7A5-1C68-44A5-BF01-5C18639C364F}" destId="{AE48A024-B0C0-49F8-B547-08ABFBCFCA95}" srcOrd="1" destOrd="0" presId="urn:microsoft.com/office/officeart/2018/2/layout/IconVerticalSolidList"/>
    <dgm:cxn modelId="{FF301831-EF50-4168-922A-212043331A33}" type="presParOf" srcId="{5C9EF7A5-1C68-44A5-BF01-5C18639C364F}" destId="{1096D77F-0084-4E02-9843-46CD349854ED}" srcOrd="2" destOrd="0" presId="urn:microsoft.com/office/officeart/2018/2/layout/IconVerticalSolidList"/>
    <dgm:cxn modelId="{AD022BE3-9FCF-47E0-BBF2-E6117EEE9457}" type="presParOf" srcId="{5C9EF7A5-1C68-44A5-BF01-5C18639C364F}" destId="{44D3FA0D-E999-4B36-BD69-845D8CCA6C65}" srcOrd="3" destOrd="0" presId="urn:microsoft.com/office/officeart/2018/2/layout/IconVerticalSolidList"/>
    <dgm:cxn modelId="{4975D1BD-12A6-4D9B-A3F9-4592F2A88CB8}" type="presParOf" srcId="{DE7B07D6-542F-44B2-92D8-11F2ED018582}" destId="{D686E7F1-1490-40C6-A0AD-A45B13A606F0}" srcOrd="3" destOrd="0" presId="urn:microsoft.com/office/officeart/2018/2/layout/IconVerticalSolidList"/>
    <dgm:cxn modelId="{9FD5A724-BCC3-4457-A8EE-53116DF33D50}" type="presParOf" srcId="{DE7B07D6-542F-44B2-92D8-11F2ED018582}" destId="{C07FE9E9-63D4-410D-8538-CF47A0A7EDA0}" srcOrd="4" destOrd="0" presId="urn:microsoft.com/office/officeart/2018/2/layout/IconVerticalSolidList"/>
    <dgm:cxn modelId="{EE1FD0B4-2D4F-44EC-A65B-678487FB0ADD}" type="presParOf" srcId="{C07FE9E9-63D4-410D-8538-CF47A0A7EDA0}" destId="{81D1DA36-565B-43D7-B670-744BBBD100BF}" srcOrd="0" destOrd="0" presId="urn:microsoft.com/office/officeart/2018/2/layout/IconVerticalSolidList"/>
    <dgm:cxn modelId="{973D4D11-81B5-48DE-A926-47FC80A0B89D}" type="presParOf" srcId="{C07FE9E9-63D4-410D-8538-CF47A0A7EDA0}" destId="{6A468518-2110-45D2-BB2F-E570FFC9555D}" srcOrd="1" destOrd="0" presId="urn:microsoft.com/office/officeart/2018/2/layout/IconVerticalSolidList"/>
    <dgm:cxn modelId="{6BB86FB0-0A62-4076-9E53-D1C3ABF172B8}" type="presParOf" srcId="{C07FE9E9-63D4-410D-8538-CF47A0A7EDA0}" destId="{B68EF06A-3252-4D6E-BADA-61452387C56E}" srcOrd="2" destOrd="0" presId="urn:microsoft.com/office/officeart/2018/2/layout/IconVerticalSolidList"/>
    <dgm:cxn modelId="{F24C072F-EFF4-4CF9-87BA-5E118A9F8C19}" type="presParOf" srcId="{C07FE9E9-63D4-410D-8538-CF47A0A7EDA0}" destId="{4209A861-E0DC-452C-A1B3-4C153D4DB0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C10EE-14BD-344F-83D2-EB591481A231}">
      <dsp:nvSpPr>
        <dsp:cNvPr id="0" name=""/>
        <dsp:cNvSpPr/>
      </dsp:nvSpPr>
      <dsp:spPr>
        <a:xfrm>
          <a:off x="147042" y="582"/>
          <a:ext cx="1779984" cy="1067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Характеристика экономического анализа – 3 слайд</a:t>
          </a:r>
          <a:endParaRPr lang="en-US" sz="1500" kern="1200"/>
        </a:p>
      </dsp:txBody>
      <dsp:txXfrm>
        <a:off x="147042" y="582"/>
        <a:ext cx="1779984" cy="1067990"/>
      </dsp:txXfrm>
    </dsp:sp>
    <dsp:sp modelId="{EDE0D042-E72D-7B4F-8DFF-8EB99C353513}">
      <dsp:nvSpPr>
        <dsp:cNvPr id="0" name=""/>
        <dsp:cNvSpPr/>
      </dsp:nvSpPr>
      <dsp:spPr>
        <a:xfrm>
          <a:off x="2105025" y="582"/>
          <a:ext cx="1779984" cy="1067990"/>
        </a:xfrm>
        <a:prstGeom prst="rect">
          <a:avLst/>
        </a:prstGeom>
        <a:solidFill>
          <a:schemeClr val="accent2">
            <a:hueOff val="893344"/>
            <a:satOff val="291"/>
            <a:lumOff val="-8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Субъекты и объекты экономического анализа – 4 слайд</a:t>
          </a:r>
          <a:endParaRPr lang="en-US" sz="1500" kern="1200"/>
        </a:p>
      </dsp:txBody>
      <dsp:txXfrm>
        <a:off x="2105025" y="582"/>
        <a:ext cx="1779984" cy="1067990"/>
      </dsp:txXfrm>
    </dsp:sp>
    <dsp:sp modelId="{8888DD33-7917-8E4B-A126-AD313FB46D96}">
      <dsp:nvSpPr>
        <dsp:cNvPr id="0" name=""/>
        <dsp:cNvSpPr/>
      </dsp:nvSpPr>
      <dsp:spPr>
        <a:xfrm>
          <a:off x="4063007" y="582"/>
          <a:ext cx="1779984" cy="1067990"/>
        </a:xfrm>
        <a:prstGeom prst="rect">
          <a:avLst/>
        </a:prstGeom>
        <a:solidFill>
          <a:schemeClr val="accent2">
            <a:hueOff val="1786688"/>
            <a:satOff val="582"/>
            <a:lumOff val="-1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Принципы экономического анализа - 5 слайд</a:t>
          </a:r>
          <a:endParaRPr lang="en-US" sz="1500" kern="1200"/>
        </a:p>
      </dsp:txBody>
      <dsp:txXfrm>
        <a:off x="4063007" y="582"/>
        <a:ext cx="1779984" cy="1067990"/>
      </dsp:txXfrm>
    </dsp:sp>
    <dsp:sp modelId="{D0F31F33-39F7-B742-9391-A23AC490D0B5}">
      <dsp:nvSpPr>
        <dsp:cNvPr id="0" name=""/>
        <dsp:cNvSpPr/>
      </dsp:nvSpPr>
      <dsp:spPr>
        <a:xfrm>
          <a:off x="6020990" y="582"/>
          <a:ext cx="1779984" cy="1067990"/>
        </a:xfrm>
        <a:prstGeom prst="rect">
          <a:avLst/>
        </a:prstGeom>
        <a:solidFill>
          <a:schemeClr val="accent2">
            <a:hueOff val="2680032"/>
            <a:satOff val="873"/>
            <a:lumOff val="-2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Методы экономического анализа - 6 слайд</a:t>
          </a:r>
          <a:endParaRPr lang="en-US" sz="1500" kern="1200"/>
        </a:p>
      </dsp:txBody>
      <dsp:txXfrm>
        <a:off x="6020990" y="582"/>
        <a:ext cx="1779984" cy="1067990"/>
      </dsp:txXfrm>
    </dsp:sp>
    <dsp:sp modelId="{954E88B0-A232-624B-B662-106C64F79DF1}">
      <dsp:nvSpPr>
        <dsp:cNvPr id="0" name=""/>
        <dsp:cNvSpPr/>
      </dsp:nvSpPr>
      <dsp:spPr>
        <a:xfrm>
          <a:off x="7978973" y="582"/>
          <a:ext cx="1779984" cy="1067990"/>
        </a:xfrm>
        <a:prstGeom prst="rect">
          <a:avLst/>
        </a:prstGeom>
        <a:solidFill>
          <a:schemeClr val="accent2">
            <a:hueOff val="3573376"/>
            <a:satOff val="1163"/>
            <a:lumOff val="-3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Виды экономического анализа – 7 слайд</a:t>
          </a:r>
          <a:endParaRPr lang="en-US" sz="1500" kern="1200"/>
        </a:p>
      </dsp:txBody>
      <dsp:txXfrm>
        <a:off x="7978973" y="582"/>
        <a:ext cx="1779984" cy="1067990"/>
      </dsp:txXfrm>
    </dsp:sp>
    <dsp:sp modelId="{77A2BE39-0F44-2042-B052-8174967C111B}">
      <dsp:nvSpPr>
        <dsp:cNvPr id="0" name=""/>
        <dsp:cNvSpPr/>
      </dsp:nvSpPr>
      <dsp:spPr>
        <a:xfrm>
          <a:off x="147042" y="1246571"/>
          <a:ext cx="1779984" cy="1067990"/>
        </a:xfrm>
        <a:prstGeom prst="rect">
          <a:avLst/>
        </a:prstGeom>
        <a:solidFill>
          <a:schemeClr val="accent2">
            <a:hueOff val="4466720"/>
            <a:satOff val="1454"/>
            <a:lumOff val="-40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Система показателей экономического анализа – 8 слайд</a:t>
          </a:r>
          <a:endParaRPr lang="en-US" sz="1500" kern="1200"/>
        </a:p>
      </dsp:txBody>
      <dsp:txXfrm>
        <a:off x="147042" y="1246571"/>
        <a:ext cx="1779984" cy="1067990"/>
      </dsp:txXfrm>
    </dsp:sp>
    <dsp:sp modelId="{EA749ABF-6E98-284C-B1CA-FA7C5592A246}">
      <dsp:nvSpPr>
        <dsp:cNvPr id="0" name=""/>
        <dsp:cNvSpPr/>
      </dsp:nvSpPr>
      <dsp:spPr>
        <a:xfrm>
          <a:off x="2105025" y="1246571"/>
          <a:ext cx="1779984" cy="1067990"/>
        </a:xfrm>
        <a:prstGeom prst="rect">
          <a:avLst/>
        </a:prstGeom>
        <a:solidFill>
          <a:schemeClr val="accent2">
            <a:hueOff val="5360064"/>
            <a:satOff val="1745"/>
            <a:lumOff val="-4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Стоимостные показатели – 9 слайд</a:t>
          </a:r>
          <a:endParaRPr lang="en-US" sz="1500" kern="1200"/>
        </a:p>
      </dsp:txBody>
      <dsp:txXfrm>
        <a:off x="2105025" y="1246571"/>
        <a:ext cx="1779984" cy="1067990"/>
      </dsp:txXfrm>
    </dsp:sp>
    <dsp:sp modelId="{FBC8A6D1-0B93-5843-B368-D49729847EB1}">
      <dsp:nvSpPr>
        <dsp:cNvPr id="0" name=""/>
        <dsp:cNvSpPr/>
      </dsp:nvSpPr>
      <dsp:spPr>
        <a:xfrm>
          <a:off x="4063007" y="1246571"/>
          <a:ext cx="1779984" cy="1067990"/>
        </a:xfrm>
        <a:prstGeom prst="rect">
          <a:avLst/>
        </a:prstGeom>
        <a:solidFill>
          <a:schemeClr val="accent2">
            <a:hueOff val="6253407"/>
            <a:satOff val="2036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Натуральные показатели – 10 слайд</a:t>
          </a:r>
          <a:endParaRPr lang="en-US" sz="1500" kern="1200"/>
        </a:p>
      </dsp:txBody>
      <dsp:txXfrm>
        <a:off x="4063007" y="1246571"/>
        <a:ext cx="1779984" cy="1067990"/>
      </dsp:txXfrm>
    </dsp:sp>
    <dsp:sp modelId="{BF2A5B9A-4C46-3A4B-A2BC-330067B5FBC8}">
      <dsp:nvSpPr>
        <dsp:cNvPr id="0" name=""/>
        <dsp:cNvSpPr/>
      </dsp:nvSpPr>
      <dsp:spPr>
        <a:xfrm>
          <a:off x="6020990" y="1246571"/>
          <a:ext cx="1779984" cy="1067990"/>
        </a:xfrm>
        <a:prstGeom prst="rect">
          <a:avLst/>
        </a:prstGeom>
        <a:solidFill>
          <a:schemeClr val="accent2">
            <a:hueOff val="7146752"/>
            <a:satOff val="2327"/>
            <a:lumOff val="-64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Количественные показатели – 11 слайд</a:t>
          </a:r>
          <a:endParaRPr lang="en-US" sz="1500" kern="1200"/>
        </a:p>
      </dsp:txBody>
      <dsp:txXfrm>
        <a:off x="6020990" y="1246571"/>
        <a:ext cx="1779984" cy="1067990"/>
      </dsp:txXfrm>
    </dsp:sp>
    <dsp:sp modelId="{3F36A0E0-E169-6745-BF05-D8A884956CB2}">
      <dsp:nvSpPr>
        <dsp:cNvPr id="0" name=""/>
        <dsp:cNvSpPr/>
      </dsp:nvSpPr>
      <dsp:spPr>
        <a:xfrm>
          <a:off x="7978973" y="1246571"/>
          <a:ext cx="1779984" cy="1067990"/>
        </a:xfrm>
        <a:prstGeom prst="rect">
          <a:avLst/>
        </a:prstGeom>
        <a:solidFill>
          <a:schemeClr val="accent2">
            <a:hueOff val="8040095"/>
            <a:satOff val="2618"/>
            <a:lumOff val="-7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Качественные показатели – 12 слайд</a:t>
          </a:r>
          <a:endParaRPr lang="en-US" sz="1500" kern="1200"/>
        </a:p>
      </dsp:txBody>
      <dsp:txXfrm>
        <a:off x="7978973" y="1246571"/>
        <a:ext cx="1779984" cy="1067990"/>
      </dsp:txXfrm>
    </dsp:sp>
    <dsp:sp modelId="{A1BF41F2-F61F-AD4D-82F2-21866923D779}">
      <dsp:nvSpPr>
        <dsp:cNvPr id="0" name=""/>
        <dsp:cNvSpPr/>
      </dsp:nvSpPr>
      <dsp:spPr>
        <a:xfrm>
          <a:off x="147042" y="2492560"/>
          <a:ext cx="1779984" cy="1067990"/>
        </a:xfrm>
        <a:prstGeom prst="rect">
          <a:avLst/>
        </a:prstGeom>
        <a:solidFill>
          <a:schemeClr val="accent2">
            <a:hueOff val="8933439"/>
            <a:satOff val="2909"/>
            <a:lumOff val="-8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Объемные показатели – 13 слайд</a:t>
          </a:r>
          <a:endParaRPr lang="en-US" sz="1500" kern="1200"/>
        </a:p>
      </dsp:txBody>
      <dsp:txXfrm>
        <a:off x="147042" y="2492560"/>
        <a:ext cx="1779984" cy="1067990"/>
      </dsp:txXfrm>
    </dsp:sp>
    <dsp:sp modelId="{FC354326-D4BE-AC43-B6AF-701CF1127244}">
      <dsp:nvSpPr>
        <dsp:cNvPr id="0" name=""/>
        <dsp:cNvSpPr/>
      </dsp:nvSpPr>
      <dsp:spPr>
        <a:xfrm>
          <a:off x="2105025" y="2492560"/>
          <a:ext cx="1779984" cy="1067990"/>
        </a:xfrm>
        <a:prstGeom prst="rect">
          <a:avLst/>
        </a:prstGeom>
        <a:solidFill>
          <a:schemeClr val="accent2">
            <a:hueOff val="9826783"/>
            <a:satOff val="3199"/>
            <a:lumOff val="-89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Удельные показатели – 14 слайд</a:t>
          </a:r>
          <a:endParaRPr lang="en-US" sz="1500" kern="1200"/>
        </a:p>
      </dsp:txBody>
      <dsp:txXfrm>
        <a:off x="2105025" y="2492560"/>
        <a:ext cx="1779984" cy="1067990"/>
      </dsp:txXfrm>
    </dsp:sp>
    <dsp:sp modelId="{6B8A043A-A636-A849-A175-9E02953777EF}">
      <dsp:nvSpPr>
        <dsp:cNvPr id="0" name=""/>
        <dsp:cNvSpPr/>
      </dsp:nvSpPr>
      <dsp:spPr>
        <a:xfrm>
          <a:off x="4063007" y="2492560"/>
          <a:ext cx="1779984" cy="1067990"/>
        </a:xfrm>
        <a:prstGeom prst="rect">
          <a:avLst/>
        </a:prstGeom>
        <a:solidFill>
          <a:schemeClr val="accent2">
            <a:hueOff val="10720128"/>
            <a:satOff val="3490"/>
            <a:lumOff val="-9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Заключение – 15 слайд</a:t>
          </a:r>
          <a:endParaRPr lang="en-US" sz="1500" kern="1200"/>
        </a:p>
      </dsp:txBody>
      <dsp:txXfrm>
        <a:off x="4063007" y="2492560"/>
        <a:ext cx="1779984" cy="1067990"/>
      </dsp:txXfrm>
    </dsp:sp>
    <dsp:sp modelId="{04BA484A-264A-8445-A043-561C2627A922}">
      <dsp:nvSpPr>
        <dsp:cNvPr id="0" name=""/>
        <dsp:cNvSpPr/>
      </dsp:nvSpPr>
      <dsp:spPr>
        <a:xfrm>
          <a:off x="6020990" y="2492560"/>
          <a:ext cx="1779984" cy="1067990"/>
        </a:xfrm>
        <a:prstGeom prst="rect">
          <a:avLst/>
        </a:prstGeom>
        <a:solidFill>
          <a:schemeClr val="accent2">
            <a:hueOff val="11613471"/>
            <a:satOff val="3781"/>
            <a:lumOff val="-10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Тест – 16-18 слайды</a:t>
          </a:r>
          <a:endParaRPr lang="en-US" sz="1500" kern="1200"/>
        </a:p>
      </dsp:txBody>
      <dsp:txXfrm>
        <a:off x="6020990" y="2492560"/>
        <a:ext cx="1779984" cy="1067990"/>
      </dsp:txXfrm>
    </dsp:sp>
    <dsp:sp modelId="{9BC9DE59-17C1-A543-BAEF-4FA7A683B9F9}">
      <dsp:nvSpPr>
        <dsp:cNvPr id="0" name=""/>
        <dsp:cNvSpPr/>
      </dsp:nvSpPr>
      <dsp:spPr>
        <a:xfrm>
          <a:off x="7978973" y="2492560"/>
          <a:ext cx="1779984" cy="1067990"/>
        </a:xfrm>
        <a:prstGeom prst="rect">
          <a:avLst/>
        </a:prstGeom>
        <a:solidFill>
          <a:schemeClr val="accent2">
            <a:hueOff val="12506815"/>
            <a:satOff val="4072"/>
            <a:lumOff val="-11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Задача – 19-20 слайды</a:t>
          </a:r>
          <a:endParaRPr lang="en-US" sz="1500" kern="1200"/>
        </a:p>
      </dsp:txBody>
      <dsp:txXfrm>
        <a:off x="7978973" y="2492560"/>
        <a:ext cx="1779984" cy="10679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F2C1-2613-A648-9505-48346133F7C1}">
      <dsp:nvSpPr>
        <dsp:cNvPr id="0" name=""/>
        <dsp:cNvSpPr/>
      </dsp:nvSpPr>
      <dsp:spPr>
        <a:xfrm>
          <a:off x="3404" y="300500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№1</a:t>
          </a:r>
          <a:r>
            <a:rPr lang="en-US" sz="2800" kern="1200"/>
            <a:t>: 2</a:t>
          </a:r>
        </a:p>
      </dsp:txBody>
      <dsp:txXfrm>
        <a:off x="3404" y="300500"/>
        <a:ext cx="1843199" cy="1105919"/>
      </dsp:txXfrm>
    </dsp:sp>
    <dsp:sp modelId="{532851F7-D7FE-234E-ABBA-C2E72227A740}">
      <dsp:nvSpPr>
        <dsp:cNvPr id="0" name=""/>
        <dsp:cNvSpPr/>
      </dsp:nvSpPr>
      <dsp:spPr>
        <a:xfrm>
          <a:off x="2030923" y="300500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№2</a:t>
          </a:r>
          <a:r>
            <a:rPr lang="en-US" sz="2800" kern="1200"/>
            <a:t>:</a:t>
          </a:r>
          <a:r>
            <a:rPr lang="ru-RU" sz="2800" kern="1200"/>
            <a:t> 3</a:t>
          </a:r>
          <a:endParaRPr lang="en-US" sz="2800" kern="1200"/>
        </a:p>
      </dsp:txBody>
      <dsp:txXfrm>
        <a:off x="2030923" y="300500"/>
        <a:ext cx="1843199" cy="1105919"/>
      </dsp:txXfrm>
    </dsp:sp>
    <dsp:sp modelId="{BFF68B21-3A88-6946-B62C-C7CFF0482C8C}">
      <dsp:nvSpPr>
        <dsp:cNvPr id="0" name=""/>
        <dsp:cNvSpPr/>
      </dsp:nvSpPr>
      <dsp:spPr>
        <a:xfrm>
          <a:off x="4058442" y="300500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№3</a:t>
          </a:r>
          <a:r>
            <a:rPr lang="en-US" sz="2800" kern="1200"/>
            <a:t>:</a:t>
          </a:r>
          <a:r>
            <a:rPr lang="ru-RU" sz="2800" kern="1200"/>
            <a:t> 3</a:t>
          </a:r>
          <a:endParaRPr lang="en-US" sz="2800" kern="1200"/>
        </a:p>
      </dsp:txBody>
      <dsp:txXfrm>
        <a:off x="4058442" y="300500"/>
        <a:ext cx="1843199" cy="1105919"/>
      </dsp:txXfrm>
    </dsp:sp>
    <dsp:sp modelId="{889A4FD4-0D6F-9149-B2F0-F4460410378F}">
      <dsp:nvSpPr>
        <dsp:cNvPr id="0" name=""/>
        <dsp:cNvSpPr/>
      </dsp:nvSpPr>
      <dsp:spPr>
        <a:xfrm>
          <a:off x="6085962" y="300500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№4</a:t>
          </a:r>
          <a:r>
            <a:rPr lang="en-US" sz="2800" kern="1200"/>
            <a:t>:</a:t>
          </a:r>
          <a:r>
            <a:rPr lang="ru-RU" sz="2800" kern="1200"/>
            <a:t> 4</a:t>
          </a:r>
          <a:endParaRPr lang="en-US" sz="2800" kern="1200"/>
        </a:p>
      </dsp:txBody>
      <dsp:txXfrm>
        <a:off x="6085962" y="300500"/>
        <a:ext cx="1843199" cy="1105919"/>
      </dsp:txXfrm>
    </dsp:sp>
    <dsp:sp modelId="{7868A1AC-BE26-FC40-9B18-E6DA0748B027}">
      <dsp:nvSpPr>
        <dsp:cNvPr id="0" name=""/>
        <dsp:cNvSpPr/>
      </dsp:nvSpPr>
      <dsp:spPr>
        <a:xfrm>
          <a:off x="8113481" y="300500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№5</a:t>
          </a:r>
          <a:r>
            <a:rPr lang="en-US" sz="2800" kern="1200"/>
            <a:t>:</a:t>
          </a:r>
          <a:r>
            <a:rPr lang="ru-RU" sz="2800" kern="1200"/>
            <a:t> 1</a:t>
          </a:r>
          <a:endParaRPr lang="en-US" sz="2800" kern="1200"/>
        </a:p>
      </dsp:txBody>
      <dsp:txXfrm>
        <a:off x="8113481" y="300500"/>
        <a:ext cx="1843199" cy="1105919"/>
      </dsp:txXfrm>
    </dsp:sp>
    <dsp:sp modelId="{9325D8E7-E814-AA42-A282-C17FECF0307F}">
      <dsp:nvSpPr>
        <dsp:cNvPr id="0" name=""/>
        <dsp:cNvSpPr/>
      </dsp:nvSpPr>
      <dsp:spPr>
        <a:xfrm>
          <a:off x="3404" y="1590739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№6</a:t>
          </a:r>
          <a:r>
            <a:rPr lang="en-US" sz="2800" kern="1200"/>
            <a:t>:</a:t>
          </a:r>
          <a:r>
            <a:rPr lang="ru-RU" sz="2800" kern="1200"/>
            <a:t> 4</a:t>
          </a:r>
          <a:endParaRPr lang="en-US" sz="2800" kern="1200"/>
        </a:p>
      </dsp:txBody>
      <dsp:txXfrm>
        <a:off x="3404" y="1590739"/>
        <a:ext cx="1843199" cy="1105919"/>
      </dsp:txXfrm>
    </dsp:sp>
    <dsp:sp modelId="{42339D2B-2197-B14C-83DA-F8C707B79FF6}">
      <dsp:nvSpPr>
        <dsp:cNvPr id="0" name=""/>
        <dsp:cNvSpPr/>
      </dsp:nvSpPr>
      <dsp:spPr>
        <a:xfrm>
          <a:off x="2030923" y="1590739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 №7</a:t>
          </a:r>
          <a:r>
            <a:rPr lang="en-US" sz="2800" kern="1200"/>
            <a:t>:</a:t>
          </a:r>
          <a:r>
            <a:rPr lang="ru-RU" sz="2800" kern="1200"/>
            <a:t> 1,2</a:t>
          </a:r>
          <a:endParaRPr lang="en-US" sz="2800" kern="1200"/>
        </a:p>
      </dsp:txBody>
      <dsp:txXfrm>
        <a:off x="2030923" y="1590739"/>
        <a:ext cx="1843199" cy="1105919"/>
      </dsp:txXfrm>
    </dsp:sp>
    <dsp:sp modelId="{D997B453-3ED7-8E48-8C7E-A085E2FB510B}">
      <dsp:nvSpPr>
        <dsp:cNvPr id="0" name=""/>
        <dsp:cNvSpPr/>
      </dsp:nvSpPr>
      <dsp:spPr>
        <a:xfrm>
          <a:off x="4058442" y="1590739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</a:t>
          </a:r>
          <a:r>
            <a:rPr lang="en-US" sz="2800" kern="1200"/>
            <a:t> </a:t>
          </a:r>
          <a:r>
            <a:rPr lang="ru-RU" sz="2800" kern="1200"/>
            <a:t>№8</a:t>
          </a:r>
          <a:r>
            <a:rPr lang="en-US" sz="2800" kern="1200"/>
            <a:t>:</a:t>
          </a:r>
          <a:r>
            <a:rPr lang="ru-RU" sz="2800" kern="1200"/>
            <a:t> 2</a:t>
          </a:r>
          <a:r>
            <a:rPr lang="en-US" sz="2800" kern="1200"/>
            <a:t>,</a:t>
          </a:r>
          <a:r>
            <a:rPr lang="ru-RU" sz="2800" kern="1200"/>
            <a:t>4</a:t>
          </a:r>
          <a:endParaRPr lang="en-US" sz="2800" kern="1200"/>
        </a:p>
      </dsp:txBody>
      <dsp:txXfrm>
        <a:off x="4058442" y="1590739"/>
        <a:ext cx="1843199" cy="1105919"/>
      </dsp:txXfrm>
    </dsp:sp>
    <dsp:sp modelId="{78C7A8E0-7769-594D-8B8B-A769332F5BF7}">
      <dsp:nvSpPr>
        <dsp:cNvPr id="0" name=""/>
        <dsp:cNvSpPr/>
      </dsp:nvSpPr>
      <dsp:spPr>
        <a:xfrm>
          <a:off x="6085962" y="1590739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</a:t>
          </a:r>
          <a:r>
            <a:rPr lang="en-US" sz="2800" kern="1200"/>
            <a:t> </a:t>
          </a:r>
          <a:r>
            <a:rPr lang="ru-RU" sz="2800" kern="1200"/>
            <a:t>№9</a:t>
          </a:r>
          <a:r>
            <a:rPr lang="en-US" sz="2800" kern="1200"/>
            <a:t>:</a:t>
          </a:r>
          <a:r>
            <a:rPr lang="ru-RU" sz="2800" kern="1200"/>
            <a:t> 1</a:t>
          </a:r>
          <a:r>
            <a:rPr lang="en-US" sz="2800" kern="1200"/>
            <a:t>,3</a:t>
          </a:r>
        </a:p>
      </dsp:txBody>
      <dsp:txXfrm>
        <a:off x="6085962" y="1590739"/>
        <a:ext cx="1843199" cy="1105919"/>
      </dsp:txXfrm>
    </dsp:sp>
    <dsp:sp modelId="{AE74088E-7C31-8C4B-92DF-6156087DCB29}">
      <dsp:nvSpPr>
        <dsp:cNvPr id="0" name=""/>
        <dsp:cNvSpPr/>
      </dsp:nvSpPr>
      <dsp:spPr>
        <a:xfrm>
          <a:off x="8113481" y="1590739"/>
          <a:ext cx="1843199" cy="11059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Вопрос</a:t>
          </a:r>
          <a:r>
            <a:rPr lang="en-US" sz="2800" kern="1200"/>
            <a:t> </a:t>
          </a:r>
          <a:r>
            <a:rPr lang="ru-RU" sz="2800" kern="1200"/>
            <a:t>№10</a:t>
          </a:r>
          <a:r>
            <a:rPr lang="en-US" sz="2800" kern="1200"/>
            <a:t>:</a:t>
          </a:r>
          <a:r>
            <a:rPr lang="ru-RU" sz="2800" kern="1200"/>
            <a:t> 3</a:t>
          </a:r>
          <a:r>
            <a:rPr lang="en-US" sz="2800" kern="1200"/>
            <a:t>,</a:t>
          </a:r>
          <a:r>
            <a:rPr lang="ru-RU" sz="2800" kern="1200"/>
            <a:t>4</a:t>
          </a:r>
          <a:endParaRPr lang="en-US" sz="2800" kern="1200"/>
        </a:p>
      </dsp:txBody>
      <dsp:txXfrm>
        <a:off x="8113481" y="1590739"/>
        <a:ext cx="1843199" cy="1105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0ED6-A2D0-C949-84D3-04890955927E}">
      <dsp:nvSpPr>
        <dsp:cNvPr id="0" name=""/>
        <dsp:cNvSpPr/>
      </dsp:nvSpPr>
      <dsp:spPr>
        <a:xfrm>
          <a:off x="0" y="748949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D34C3-91C0-F744-B230-E91CC33E2FF9}">
      <dsp:nvSpPr>
        <dsp:cNvPr id="0" name=""/>
        <dsp:cNvSpPr/>
      </dsp:nvSpPr>
      <dsp:spPr>
        <a:xfrm>
          <a:off x="309562" y="1043033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Наука</a:t>
          </a:r>
          <a:r>
            <a:rPr lang="en-US" sz="1600" kern="1200" dirty="0"/>
            <a:t>,</a:t>
          </a:r>
          <a:r>
            <a:rPr lang="ru-RU" sz="1600" kern="1200" dirty="0"/>
            <a:t> позволяющая оценить эффективность  рыночной деятельности субъекта</a:t>
          </a:r>
          <a:endParaRPr lang="en-US" sz="1600" kern="1200" dirty="0"/>
        </a:p>
      </dsp:txBody>
      <dsp:txXfrm>
        <a:off x="361379" y="1094850"/>
        <a:ext cx="2682428" cy="1665515"/>
      </dsp:txXfrm>
    </dsp:sp>
    <dsp:sp modelId="{D32BF62E-6B27-E44C-9B94-D4A2DBA94E37}">
      <dsp:nvSpPr>
        <dsp:cNvPr id="0" name=""/>
        <dsp:cNvSpPr/>
      </dsp:nvSpPr>
      <dsp:spPr>
        <a:xfrm>
          <a:off x="3405187" y="748949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3E2FF-F458-0842-9A34-F51D55CB7956}">
      <dsp:nvSpPr>
        <dsp:cNvPr id="0" name=""/>
        <dsp:cNvSpPr/>
      </dsp:nvSpPr>
      <dsp:spPr>
        <a:xfrm>
          <a:off x="3714749" y="1043033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Роль</a:t>
          </a:r>
          <a:r>
            <a:rPr lang="en-US" sz="1400" kern="1200" dirty="0"/>
            <a:t>:  </a:t>
          </a:r>
          <a:r>
            <a:rPr lang="ru-RU" sz="1400" kern="1200" dirty="0"/>
            <a:t>повышение экономической эффективности деятельности</a:t>
          </a:r>
          <a:r>
            <a:rPr lang="en-US" sz="1400" kern="1200" dirty="0"/>
            <a:t>,</a:t>
          </a:r>
          <a:r>
            <a:rPr lang="ru-RU" sz="1400" kern="1200" dirty="0"/>
            <a:t> укрепление финансового состояния посредством выявления неиспользованных резервов организации</a:t>
          </a:r>
          <a:endParaRPr lang="en-US" sz="1400" kern="1200" dirty="0"/>
        </a:p>
      </dsp:txBody>
      <dsp:txXfrm>
        <a:off x="3766566" y="1094850"/>
        <a:ext cx="2682428" cy="1665515"/>
      </dsp:txXfrm>
    </dsp:sp>
    <dsp:sp modelId="{B270FC14-81FB-2648-A0CA-FC3F4FB895F2}">
      <dsp:nvSpPr>
        <dsp:cNvPr id="0" name=""/>
        <dsp:cNvSpPr/>
      </dsp:nvSpPr>
      <dsp:spPr>
        <a:xfrm>
          <a:off x="6810375" y="748949"/>
          <a:ext cx="2786062" cy="1769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3FFE7-4F18-9B48-8BC1-E873A74A5F47}">
      <dsp:nvSpPr>
        <dsp:cNvPr id="0" name=""/>
        <dsp:cNvSpPr/>
      </dsp:nvSpPr>
      <dsp:spPr>
        <a:xfrm>
          <a:off x="7119937" y="1043033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Цель - выявление, оценивание и прогнозирование результатов хозяйственной деятельности, определение позитивных и негативных тенденций развития, определение причин успеха и неудач предприятий </a:t>
          </a:r>
          <a:endParaRPr lang="en-US" sz="1400" kern="1200" dirty="0"/>
        </a:p>
      </dsp:txBody>
      <dsp:txXfrm>
        <a:off x="7171754" y="1094850"/>
        <a:ext cx="2682428" cy="1665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A75C4-80E2-42C1-B88E-8E933D0F845B}">
      <dsp:nvSpPr>
        <dsp:cNvPr id="0" name=""/>
        <dsp:cNvSpPr/>
      </dsp:nvSpPr>
      <dsp:spPr>
        <a:xfrm>
          <a:off x="0" y="434"/>
          <a:ext cx="9906000" cy="10172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2FE7C-68A7-43AE-A008-ABE60438509E}">
      <dsp:nvSpPr>
        <dsp:cNvPr id="0" name=""/>
        <dsp:cNvSpPr/>
      </dsp:nvSpPr>
      <dsp:spPr>
        <a:xfrm>
          <a:off x="307708" y="229308"/>
          <a:ext cx="559469" cy="559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47B5B-5411-4579-8FAD-0B2F1B2316D0}">
      <dsp:nvSpPr>
        <dsp:cNvPr id="0" name=""/>
        <dsp:cNvSpPr/>
      </dsp:nvSpPr>
      <dsp:spPr>
        <a:xfrm>
          <a:off x="1174886" y="434"/>
          <a:ext cx="8731113" cy="10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56" tIns="107656" rIns="107656" bIns="1076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Внутренний анализ</a:t>
          </a:r>
          <a:r>
            <a:rPr lang="en-US" sz="1700" kern="1200" dirty="0"/>
            <a:t>,</a:t>
          </a:r>
          <a:r>
            <a:rPr lang="ru-RU" sz="1700" kern="1200" dirty="0"/>
            <a:t> являющийся наиболее полным и всесторонним проводится функциональными отделами и службами компании</a:t>
          </a:r>
          <a:endParaRPr lang="en-US" sz="1700" kern="1200" dirty="0"/>
        </a:p>
      </dsp:txBody>
      <dsp:txXfrm>
        <a:off x="1174886" y="434"/>
        <a:ext cx="8731113" cy="1017218"/>
      </dsp:txXfrm>
    </dsp:sp>
    <dsp:sp modelId="{41711AC7-4BB2-40D9-964B-3DEBAE77D890}">
      <dsp:nvSpPr>
        <dsp:cNvPr id="0" name=""/>
        <dsp:cNvSpPr/>
      </dsp:nvSpPr>
      <dsp:spPr>
        <a:xfrm>
          <a:off x="0" y="1271957"/>
          <a:ext cx="9906000" cy="10172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EA6E-7ADA-4120-9B60-7FD815593FD2}">
      <dsp:nvSpPr>
        <dsp:cNvPr id="0" name=""/>
        <dsp:cNvSpPr/>
      </dsp:nvSpPr>
      <dsp:spPr>
        <a:xfrm>
          <a:off x="307708" y="1500831"/>
          <a:ext cx="559469" cy="5594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4AAA-77CE-4DF5-BDAC-1045D086302C}">
      <dsp:nvSpPr>
        <dsp:cNvPr id="0" name=""/>
        <dsp:cNvSpPr/>
      </dsp:nvSpPr>
      <dsp:spPr>
        <a:xfrm>
          <a:off x="1174886" y="1271957"/>
          <a:ext cx="8731113" cy="10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56" tIns="107656" rIns="107656" bIns="1076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Внешний анализ проводимый налоговыми органами, банками, кредиторами ограничивается установлением степени устойчивости финансового состояния компании и её платежеспособности</a:t>
          </a:r>
          <a:endParaRPr lang="en-US" sz="1700" kern="1200"/>
        </a:p>
      </dsp:txBody>
      <dsp:txXfrm>
        <a:off x="1174886" y="1271957"/>
        <a:ext cx="8731113" cy="1017218"/>
      </dsp:txXfrm>
    </dsp:sp>
    <dsp:sp modelId="{770E5BE8-5079-4B00-AABB-4FA8117C466A}">
      <dsp:nvSpPr>
        <dsp:cNvPr id="0" name=""/>
        <dsp:cNvSpPr/>
      </dsp:nvSpPr>
      <dsp:spPr>
        <a:xfrm>
          <a:off x="0" y="2543480"/>
          <a:ext cx="9906000" cy="10172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0CDC-FC61-4D81-B6F7-B702069F2754}">
      <dsp:nvSpPr>
        <dsp:cNvPr id="0" name=""/>
        <dsp:cNvSpPr/>
      </dsp:nvSpPr>
      <dsp:spPr>
        <a:xfrm>
          <a:off x="307708" y="2772354"/>
          <a:ext cx="559469" cy="5594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1BB10-6746-4CC7-9190-930D124F62EE}">
      <dsp:nvSpPr>
        <dsp:cNvPr id="0" name=""/>
        <dsp:cNvSpPr/>
      </dsp:nvSpPr>
      <dsp:spPr>
        <a:xfrm>
          <a:off x="1174886" y="2543480"/>
          <a:ext cx="8731113" cy="101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56" tIns="107656" rIns="107656" bIns="10765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Объектом экономического анализа является деятельность предприятия: производственная, финансовая, сбытовая, снабженческая, работа структурных подразделений</a:t>
          </a:r>
          <a:endParaRPr lang="en-US" sz="1700" kern="1200"/>
        </a:p>
      </dsp:txBody>
      <dsp:txXfrm>
        <a:off x="1174886" y="2543480"/>
        <a:ext cx="8731113" cy="1017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E6E2-B11E-4930-A7A6-EC4D92810BF3}">
      <dsp:nvSpPr>
        <dsp:cNvPr id="0" name=""/>
        <dsp:cNvSpPr/>
      </dsp:nvSpPr>
      <dsp:spPr>
        <a:xfrm>
          <a:off x="0" y="2889"/>
          <a:ext cx="9906000" cy="4359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4893E-9CFA-4722-B65A-59465F44D070}">
      <dsp:nvSpPr>
        <dsp:cNvPr id="0" name=""/>
        <dsp:cNvSpPr/>
      </dsp:nvSpPr>
      <dsp:spPr>
        <a:xfrm>
          <a:off x="131861" y="100968"/>
          <a:ext cx="239982" cy="239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66994-5C1B-43E0-B03B-73619880021D}">
      <dsp:nvSpPr>
        <dsp:cNvPr id="0" name=""/>
        <dsp:cNvSpPr/>
      </dsp:nvSpPr>
      <dsp:spPr>
        <a:xfrm>
          <a:off x="503705" y="2889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Научность - соответствие требованиям экономических законов, достижений науки и техники  </a:t>
          </a:r>
          <a:endParaRPr lang="en-US" sz="1400" kern="1200"/>
        </a:p>
      </dsp:txBody>
      <dsp:txXfrm>
        <a:off x="503705" y="2889"/>
        <a:ext cx="9372039" cy="490393"/>
      </dsp:txXfrm>
    </dsp:sp>
    <dsp:sp modelId="{CEBD5D29-E0ED-4AF1-ADEE-D96899A3D2E9}">
      <dsp:nvSpPr>
        <dsp:cNvPr id="0" name=""/>
        <dsp:cNvSpPr/>
      </dsp:nvSpPr>
      <dsp:spPr>
        <a:xfrm>
          <a:off x="0" y="615881"/>
          <a:ext cx="9906000" cy="4359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1BB6C-842B-4ABE-8446-E0F8F5969E5F}">
      <dsp:nvSpPr>
        <dsp:cNvPr id="0" name=""/>
        <dsp:cNvSpPr/>
      </dsp:nvSpPr>
      <dsp:spPr>
        <a:xfrm>
          <a:off x="131861" y="713960"/>
          <a:ext cx="239982" cy="239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463A-15F7-44BC-9604-4CDBC419623A}">
      <dsp:nvSpPr>
        <dsp:cNvPr id="0" name=""/>
        <dsp:cNvSpPr/>
      </dsp:nvSpPr>
      <dsp:spPr>
        <a:xfrm>
          <a:off x="503705" y="615881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Системный подход - учет всех закономерностей развития системы с учетом взаимосвязи явлений  </a:t>
          </a:r>
          <a:endParaRPr lang="en-US" sz="1400" kern="1200"/>
        </a:p>
      </dsp:txBody>
      <dsp:txXfrm>
        <a:off x="503705" y="615881"/>
        <a:ext cx="9372039" cy="490393"/>
      </dsp:txXfrm>
    </dsp:sp>
    <dsp:sp modelId="{5E2ABBC8-BB36-4C10-B6B2-302F237B9ED0}">
      <dsp:nvSpPr>
        <dsp:cNvPr id="0" name=""/>
        <dsp:cNvSpPr/>
      </dsp:nvSpPr>
      <dsp:spPr>
        <a:xfrm>
          <a:off x="0" y="1228873"/>
          <a:ext cx="9906000" cy="4359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BF352-6450-4E24-B746-A4884319B381}">
      <dsp:nvSpPr>
        <dsp:cNvPr id="0" name=""/>
        <dsp:cNvSpPr/>
      </dsp:nvSpPr>
      <dsp:spPr>
        <a:xfrm>
          <a:off x="131861" y="1326952"/>
          <a:ext cx="239982" cy="239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19A48-0556-40F2-A519-AD25CAFEB46D}">
      <dsp:nvSpPr>
        <dsp:cNvPr id="0" name=""/>
        <dsp:cNvSpPr/>
      </dsp:nvSpPr>
      <dsp:spPr>
        <a:xfrm>
          <a:off x="503705" y="1228873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Комплексный характер - учет влияния на деятельность предприятия множества факторов</a:t>
          </a:r>
          <a:endParaRPr lang="en-US" sz="1400" kern="1200"/>
        </a:p>
      </dsp:txBody>
      <dsp:txXfrm>
        <a:off x="503705" y="1228873"/>
        <a:ext cx="9372039" cy="490393"/>
      </dsp:txXfrm>
    </dsp:sp>
    <dsp:sp modelId="{2FC50BBD-5FD7-4991-8F9E-44BB66DF2DF5}">
      <dsp:nvSpPr>
        <dsp:cNvPr id="0" name=""/>
        <dsp:cNvSpPr/>
      </dsp:nvSpPr>
      <dsp:spPr>
        <a:xfrm>
          <a:off x="0" y="1841865"/>
          <a:ext cx="9906000" cy="4359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79445-6999-438C-A97D-38744D0B1702}">
      <dsp:nvSpPr>
        <dsp:cNvPr id="0" name=""/>
        <dsp:cNvSpPr/>
      </dsp:nvSpPr>
      <dsp:spPr>
        <a:xfrm>
          <a:off x="131861" y="1939944"/>
          <a:ext cx="239982" cy="2397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21A65-59F5-4BC6-B78D-81B59163B0E4}">
      <dsp:nvSpPr>
        <dsp:cNvPr id="0" name=""/>
        <dsp:cNvSpPr/>
      </dsp:nvSpPr>
      <dsp:spPr>
        <a:xfrm>
          <a:off x="503705" y="1841865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Исследование в динамике - рассмотрение явлений в развитии и выявление причин изменений </a:t>
          </a:r>
          <a:endParaRPr lang="en-US" sz="1400" kern="1200"/>
        </a:p>
      </dsp:txBody>
      <dsp:txXfrm>
        <a:off x="503705" y="1841865"/>
        <a:ext cx="9372039" cy="490393"/>
      </dsp:txXfrm>
    </dsp:sp>
    <dsp:sp modelId="{DEC4ECC3-AC24-425A-B57A-209485404095}">
      <dsp:nvSpPr>
        <dsp:cNvPr id="0" name=""/>
        <dsp:cNvSpPr/>
      </dsp:nvSpPr>
      <dsp:spPr>
        <a:xfrm>
          <a:off x="0" y="2454857"/>
          <a:ext cx="9906000" cy="4359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5EE11-12D2-4F2B-9782-B2BB3FA1411A}">
      <dsp:nvSpPr>
        <dsp:cNvPr id="0" name=""/>
        <dsp:cNvSpPr/>
      </dsp:nvSpPr>
      <dsp:spPr>
        <a:xfrm>
          <a:off x="131861" y="2552936"/>
          <a:ext cx="239982" cy="2397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F00B7-E31A-4282-8930-5AC0148CE4BC}">
      <dsp:nvSpPr>
        <dsp:cNvPr id="0" name=""/>
        <dsp:cNvSpPr/>
      </dsp:nvSpPr>
      <dsp:spPr>
        <a:xfrm>
          <a:off x="503705" y="2454857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Выделение основной цели - постановка задачи обнаружения причин, мешающих достижению поставленной цели  </a:t>
          </a:r>
          <a:endParaRPr lang="en-US" sz="1400" kern="1200"/>
        </a:p>
      </dsp:txBody>
      <dsp:txXfrm>
        <a:off x="503705" y="2454857"/>
        <a:ext cx="9372039" cy="490393"/>
      </dsp:txXfrm>
    </dsp:sp>
    <dsp:sp modelId="{3B4CA942-687B-4B9A-A51E-F717A7D90314}">
      <dsp:nvSpPr>
        <dsp:cNvPr id="0" name=""/>
        <dsp:cNvSpPr/>
      </dsp:nvSpPr>
      <dsp:spPr>
        <a:xfrm>
          <a:off x="0" y="3067849"/>
          <a:ext cx="9906000" cy="4359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1B82A-5F6F-434B-92DE-75EB9DFF8404}">
      <dsp:nvSpPr>
        <dsp:cNvPr id="0" name=""/>
        <dsp:cNvSpPr/>
      </dsp:nvSpPr>
      <dsp:spPr>
        <a:xfrm>
          <a:off x="131990" y="3165928"/>
          <a:ext cx="239982" cy="2397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F5EDE-893E-49A0-834E-9BE4161BF958}">
      <dsp:nvSpPr>
        <dsp:cNvPr id="0" name=""/>
        <dsp:cNvSpPr/>
      </dsp:nvSpPr>
      <dsp:spPr>
        <a:xfrm>
          <a:off x="503962" y="3067849"/>
          <a:ext cx="9372039" cy="49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00" tIns="51900" rIns="51900" bIns="519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Конкретность и практическая значимость - результаты имеют числовое выражение, конкретные причины изменения показателей</a:t>
          </a:r>
          <a:endParaRPr lang="en-US" sz="1400" kern="1200"/>
        </a:p>
      </dsp:txBody>
      <dsp:txXfrm>
        <a:off x="503962" y="3067849"/>
        <a:ext cx="9372039" cy="490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DC00-D321-8443-BB71-FAE964CCA937}">
      <dsp:nvSpPr>
        <dsp:cNvPr id="0" name=""/>
        <dsp:cNvSpPr/>
      </dsp:nvSpPr>
      <dsp:spPr>
        <a:xfrm>
          <a:off x="0" y="305398"/>
          <a:ext cx="9905999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Традиционные : сравнение показателей</a:t>
          </a:r>
          <a:r>
            <a:rPr lang="en-US" sz="1600" kern="1200"/>
            <a:t>,</a:t>
          </a:r>
          <a:r>
            <a:rPr lang="ru-RU" sz="1600" kern="1200"/>
            <a:t> исчисление средних и относительных величин</a:t>
          </a:r>
          <a:r>
            <a:rPr lang="en-US" sz="1600" kern="1200"/>
            <a:t>,</a:t>
          </a:r>
          <a:r>
            <a:rPr lang="ru-RU" sz="1600" kern="1200"/>
            <a:t> индексный метод, способ корректированных показателей</a:t>
          </a:r>
          <a:r>
            <a:rPr lang="en-US" sz="1600" kern="1200"/>
            <a:t>,</a:t>
          </a:r>
          <a:r>
            <a:rPr lang="ru-RU" sz="1600" kern="1200"/>
            <a:t> графическое отражение результатов</a:t>
          </a:r>
          <a:r>
            <a:rPr lang="en-US" sz="1600" kern="1200"/>
            <a:t>,</a:t>
          </a:r>
          <a:r>
            <a:rPr lang="ru-RU" sz="1600" kern="1200"/>
            <a:t> группировка</a:t>
          </a:r>
          <a:r>
            <a:rPr lang="en-US" sz="1600" kern="1200"/>
            <a:t>,</a:t>
          </a:r>
          <a:r>
            <a:rPr lang="ru-RU" sz="1600" kern="1200"/>
            <a:t> составление аналитических таблиц</a:t>
          </a:r>
          <a:endParaRPr lang="en-US" sz="1600" kern="1200"/>
        </a:p>
      </dsp:txBody>
      <dsp:txXfrm>
        <a:off x="46606" y="352004"/>
        <a:ext cx="9812787" cy="861508"/>
      </dsp:txXfrm>
    </dsp:sp>
    <dsp:sp modelId="{327C0A12-942A-E541-9D40-548AE2640475}">
      <dsp:nvSpPr>
        <dsp:cNvPr id="0" name=""/>
        <dsp:cNvSpPr/>
      </dsp:nvSpPr>
      <dsp:spPr>
        <a:xfrm>
          <a:off x="0" y="1306199"/>
          <a:ext cx="9905999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Статистические методы</a:t>
          </a:r>
          <a:r>
            <a:rPr lang="en-US" sz="1600" kern="1200"/>
            <a:t>:</a:t>
          </a:r>
          <a:r>
            <a:rPr lang="ru-RU" sz="1600" kern="1200"/>
            <a:t> использование средних и относительных величин, индексный метод, корреляционный и регрессионный анализ</a:t>
          </a:r>
          <a:endParaRPr lang="en-US" sz="1600" kern="1200"/>
        </a:p>
      </dsp:txBody>
      <dsp:txXfrm>
        <a:off x="46606" y="1352805"/>
        <a:ext cx="9812787" cy="861508"/>
      </dsp:txXfrm>
    </dsp:sp>
    <dsp:sp modelId="{7B0B8637-37C3-2F4A-BE2E-F227E3C083EB}">
      <dsp:nvSpPr>
        <dsp:cNvPr id="0" name=""/>
        <dsp:cNvSpPr/>
      </dsp:nvSpPr>
      <dsp:spPr>
        <a:xfrm>
          <a:off x="0" y="2306999"/>
          <a:ext cx="9905999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Экономико-математические делятся на три группы: экономические (матричные методы, теория производственных функций)</a:t>
          </a:r>
          <a:r>
            <a:rPr lang="en-US" sz="1600" kern="1200"/>
            <a:t>,</a:t>
          </a:r>
          <a:r>
            <a:rPr lang="ru-RU" sz="1600" kern="1200"/>
            <a:t> методы экономической кибернетики и оптимального программирования</a:t>
          </a:r>
          <a:r>
            <a:rPr lang="en-US" sz="1600" kern="1200"/>
            <a:t>,</a:t>
          </a:r>
          <a:r>
            <a:rPr lang="ru-RU" sz="1600" kern="1200"/>
            <a:t> методы исследования операций и принятия решений (теория графов, теория игр)</a:t>
          </a:r>
          <a:endParaRPr lang="en-US" sz="1600" kern="1200"/>
        </a:p>
      </dsp:txBody>
      <dsp:txXfrm>
        <a:off x="46606" y="2353605"/>
        <a:ext cx="9812787" cy="861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83CC-9B66-D24E-BD1E-6869EFCD29D8}">
      <dsp:nvSpPr>
        <dsp:cNvPr id="0" name=""/>
        <dsp:cNvSpPr/>
      </dsp:nvSpPr>
      <dsp:spPr>
        <a:xfrm>
          <a:off x="0" y="0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3546E-11A9-2741-A6EB-D11CAA3C1F35}">
      <dsp:nvSpPr>
        <dsp:cNvPr id="0" name=""/>
        <dsp:cNvSpPr/>
      </dsp:nvSpPr>
      <dsp:spPr>
        <a:xfrm>
          <a:off x="0" y="0"/>
          <a:ext cx="9905999" cy="89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Все множество экономических показателей, которыми измеряется хозяйственно-финансовая деятельность организации, можно свести в систему, разделив по определенным признакам: </a:t>
          </a:r>
          <a:endParaRPr lang="en-US" sz="1700" kern="1200"/>
        </a:p>
      </dsp:txBody>
      <dsp:txXfrm>
        <a:off x="0" y="0"/>
        <a:ext cx="9905999" cy="891779"/>
      </dsp:txXfrm>
    </dsp:sp>
    <dsp:sp modelId="{3DD05DC2-818C-034D-A298-CC3EC7EEB89E}">
      <dsp:nvSpPr>
        <dsp:cNvPr id="0" name=""/>
        <dsp:cNvSpPr/>
      </dsp:nvSpPr>
      <dsp:spPr>
        <a:xfrm>
          <a:off x="0" y="891779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5AE8F-739A-2B43-87DF-6AA28748FB20}">
      <dsp:nvSpPr>
        <dsp:cNvPr id="0" name=""/>
        <dsp:cNvSpPr/>
      </dsp:nvSpPr>
      <dsp:spPr>
        <a:xfrm>
          <a:off x="0" y="891779"/>
          <a:ext cx="9905999" cy="89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Стоимостные и натуральные - в зависимости от положенных в основу измерителей</a:t>
          </a:r>
          <a:endParaRPr lang="en-US" sz="1700" kern="1200"/>
        </a:p>
      </dsp:txBody>
      <dsp:txXfrm>
        <a:off x="0" y="891779"/>
        <a:ext cx="9905999" cy="891779"/>
      </dsp:txXfrm>
    </dsp:sp>
    <dsp:sp modelId="{57E4E889-4412-134D-9A5E-DE148115C330}">
      <dsp:nvSpPr>
        <dsp:cNvPr id="0" name=""/>
        <dsp:cNvSpPr/>
      </dsp:nvSpPr>
      <dsp:spPr>
        <a:xfrm>
          <a:off x="0" y="1783558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93866-54B0-7546-B866-CA0C37A7631D}">
      <dsp:nvSpPr>
        <dsp:cNvPr id="0" name=""/>
        <dsp:cNvSpPr/>
      </dsp:nvSpPr>
      <dsp:spPr>
        <a:xfrm>
          <a:off x="0" y="1783559"/>
          <a:ext cx="9905999" cy="89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Количественные и качественные - в зависимости от того, какая сторона явлений, операций и процессов измеряется</a:t>
          </a:r>
          <a:endParaRPr lang="en-US" sz="1700" kern="1200"/>
        </a:p>
      </dsp:txBody>
      <dsp:txXfrm>
        <a:off x="0" y="1783559"/>
        <a:ext cx="9905999" cy="891779"/>
      </dsp:txXfrm>
    </dsp:sp>
    <dsp:sp modelId="{89E25F28-496E-3E47-9DB3-42E72D83EA60}">
      <dsp:nvSpPr>
        <dsp:cNvPr id="0" name=""/>
        <dsp:cNvSpPr/>
      </dsp:nvSpPr>
      <dsp:spPr>
        <a:xfrm>
          <a:off x="0" y="2675338"/>
          <a:ext cx="9905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E091E-026F-6F49-9281-1D1A4DA77618}">
      <dsp:nvSpPr>
        <dsp:cNvPr id="0" name=""/>
        <dsp:cNvSpPr/>
      </dsp:nvSpPr>
      <dsp:spPr>
        <a:xfrm>
          <a:off x="0" y="2675338"/>
          <a:ext cx="9905999" cy="891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Объемные и удельные - в зависимости от применения отдельно взятых показателей или же их соотношений</a:t>
          </a:r>
          <a:endParaRPr lang="en-US" sz="1700" kern="1200"/>
        </a:p>
      </dsp:txBody>
      <dsp:txXfrm>
        <a:off x="0" y="2675338"/>
        <a:ext cx="9905999" cy="891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7500-2BDB-49A1-8352-6E6AEDC2C91C}">
      <dsp:nvSpPr>
        <dsp:cNvPr id="0" name=""/>
        <dsp:cNvSpPr/>
      </dsp:nvSpPr>
      <dsp:spPr>
        <a:xfrm>
          <a:off x="108988" y="197779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025FC-A1D9-4994-B2D1-9A0DF7589F64}">
      <dsp:nvSpPr>
        <dsp:cNvPr id="0" name=""/>
        <dsp:cNvSpPr/>
      </dsp:nvSpPr>
      <dsp:spPr>
        <a:xfrm>
          <a:off x="378329" y="467119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9CF1E-111A-4CAA-8030-486C86212A26}">
      <dsp:nvSpPr>
        <dsp:cNvPr id="0" name=""/>
        <dsp:cNvSpPr/>
      </dsp:nvSpPr>
      <dsp:spPr>
        <a:xfrm>
          <a:off x="1666401" y="197779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Используются в плановой и учетно-аналитической практике организаций</a:t>
          </a:r>
          <a:r>
            <a:rPr lang="en-US" sz="1100" kern="1200"/>
            <a:t>,</a:t>
          </a:r>
          <a:r>
            <a:rPr lang="ru-RU" sz="1100" kern="1200"/>
            <a:t> преимущественно для количественной характеристики выпускаемых и продаваемых товаров. Особенно они необходимы для контроля сохранности собственности, рациональным использованием материальных и трудовых ресурсов. Применение натурального измерителя зависит от физических свойств продукции</a:t>
          </a:r>
          <a:endParaRPr lang="en-US" sz="1100" kern="1200"/>
        </a:p>
      </dsp:txBody>
      <dsp:txXfrm>
        <a:off x="1666401" y="197779"/>
        <a:ext cx="3023212" cy="1282574"/>
      </dsp:txXfrm>
    </dsp:sp>
    <dsp:sp modelId="{9E6200AD-0898-4825-A314-BB43DE4678DA}">
      <dsp:nvSpPr>
        <dsp:cNvPr id="0" name=""/>
        <dsp:cNvSpPr/>
      </dsp:nvSpPr>
      <dsp:spPr>
        <a:xfrm>
          <a:off x="5216385" y="197779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E136E-048A-4201-B36C-59F1DD3ED34B}">
      <dsp:nvSpPr>
        <dsp:cNvPr id="0" name=""/>
        <dsp:cNvSpPr/>
      </dsp:nvSpPr>
      <dsp:spPr>
        <a:xfrm>
          <a:off x="5485726" y="467119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A23CB-495C-4A8E-8593-F1D0630ECDFB}">
      <dsp:nvSpPr>
        <dsp:cNvPr id="0" name=""/>
        <dsp:cNvSpPr/>
      </dsp:nvSpPr>
      <dsp:spPr>
        <a:xfrm>
          <a:off x="6773797" y="197779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Примеры</a:t>
          </a:r>
          <a:r>
            <a:rPr lang="en-US" sz="1200" kern="1200" dirty="0"/>
            <a:t>:</a:t>
          </a:r>
          <a:r>
            <a:rPr lang="ru-RU" sz="1200" kern="1200" dirty="0"/>
            <a:t> зачетный вес реализуемой продукции и кормовая единица (тонно-километры, человеко-часы)</a:t>
          </a:r>
          <a:endParaRPr lang="en-US" sz="1200" kern="1200" dirty="0"/>
        </a:p>
      </dsp:txBody>
      <dsp:txXfrm>
        <a:off x="6773797" y="197779"/>
        <a:ext cx="3023212" cy="1282574"/>
      </dsp:txXfrm>
    </dsp:sp>
    <dsp:sp modelId="{F28AAB4A-E547-42C5-BF91-3425F1729F99}">
      <dsp:nvSpPr>
        <dsp:cNvPr id="0" name=""/>
        <dsp:cNvSpPr/>
      </dsp:nvSpPr>
      <dsp:spPr>
        <a:xfrm>
          <a:off x="108988" y="2086764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43885-0D00-407F-A797-E49C482B1FDD}">
      <dsp:nvSpPr>
        <dsp:cNvPr id="0" name=""/>
        <dsp:cNvSpPr/>
      </dsp:nvSpPr>
      <dsp:spPr>
        <a:xfrm>
          <a:off x="378329" y="2356104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B8AA-095D-44D4-ADB0-B715DD7F7786}">
      <dsp:nvSpPr>
        <dsp:cNvPr id="0" name=""/>
        <dsp:cNvSpPr/>
      </dsp:nvSpPr>
      <dsp:spPr>
        <a:xfrm>
          <a:off x="1666401" y="2086764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Формула</a:t>
          </a:r>
          <a:r>
            <a:rPr lang="en-US" sz="1200" kern="1200" dirty="0"/>
            <a:t>:</a:t>
          </a:r>
          <a:r>
            <a:rPr lang="ru-RU" sz="1200" kern="1200" dirty="0"/>
            <a:t> ТКМ = М * Р, где  ТКМ - грузооборот в тонно-километрах</a:t>
          </a:r>
          <a:r>
            <a:rPr lang="en-US" sz="1200" kern="1200" dirty="0"/>
            <a:t>,</a:t>
          </a:r>
          <a:r>
            <a:rPr lang="ru-RU" sz="1200" kern="1200" dirty="0"/>
            <a:t> М - масса груза в тоннах; Р - расстояние перевозки в километрах</a:t>
          </a:r>
          <a:endParaRPr lang="en-US" sz="1200" kern="1200" dirty="0"/>
        </a:p>
      </dsp:txBody>
      <dsp:txXfrm>
        <a:off x="1666401" y="2086764"/>
        <a:ext cx="3023212" cy="1282574"/>
      </dsp:txXfrm>
    </dsp:sp>
    <dsp:sp modelId="{46E66FB8-A0DF-4234-8D79-77EF19945BA4}">
      <dsp:nvSpPr>
        <dsp:cNvPr id="0" name=""/>
        <dsp:cNvSpPr/>
      </dsp:nvSpPr>
      <dsp:spPr>
        <a:xfrm>
          <a:off x="5216385" y="2086764"/>
          <a:ext cx="1282574" cy="12825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8188E-F2EE-44F1-8B7A-24D9298FACF3}">
      <dsp:nvSpPr>
        <dsp:cNvPr id="0" name=""/>
        <dsp:cNvSpPr/>
      </dsp:nvSpPr>
      <dsp:spPr>
        <a:xfrm>
          <a:off x="5485726" y="2356104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2F1F8-07DC-44EA-866A-DE34CB52AFBB}">
      <dsp:nvSpPr>
        <dsp:cNvPr id="0" name=""/>
        <dsp:cNvSpPr/>
      </dsp:nvSpPr>
      <dsp:spPr>
        <a:xfrm>
          <a:off x="6773797" y="2086764"/>
          <a:ext cx="3023212" cy="1282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Формула</a:t>
          </a:r>
          <a:r>
            <a:rPr lang="en-US" sz="1200" kern="1200" dirty="0"/>
            <a:t>:</a:t>
          </a:r>
          <a:r>
            <a:rPr lang="ru-RU" sz="1200" kern="1200" dirty="0"/>
            <a:t> Ч = К * Т, где Ч – это человеко-час; К – это общее количество сотрудников предприятия; Т – часы</a:t>
          </a:r>
          <a:endParaRPr lang="en-US" sz="1200" kern="1200" dirty="0"/>
        </a:p>
      </dsp:txBody>
      <dsp:txXfrm>
        <a:off x="6773797" y="2086764"/>
        <a:ext cx="3023212" cy="1282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2BED6-0923-8346-AD6B-C78E84653197}">
      <dsp:nvSpPr>
        <dsp:cNvPr id="0" name=""/>
        <dsp:cNvSpPr/>
      </dsp:nvSpPr>
      <dsp:spPr>
        <a:xfrm>
          <a:off x="0" y="464424"/>
          <a:ext cx="510266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Объемные характеризуют общую величину показателя</a:t>
          </a:r>
          <a:r>
            <a:rPr lang="en-US" sz="1300" kern="1200"/>
            <a:t>.</a:t>
          </a:r>
          <a:r>
            <a:rPr lang="ru-RU" sz="1300" kern="1200"/>
            <a:t> Представляют собой первичное отражение изучаемых хозяйственных явлений и процессов с точки зрения их объема, состава</a:t>
          </a:r>
          <a:r>
            <a:rPr lang="en-US" sz="1300" kern="1200"/>
            <a:t>.</a:t>
          </a:r>
          <a:r>
            <a:rPr lang="ru-RU" sz="1300" kern="1200"/>
            <a:t> Экономические явления и процессы выражаются обычно в абсолютных и относительных показателях</a:t>
          </a:r>
          <a:endParaRPr lang="en-US" sz="1300" kern="1200"/>
        </a:p>
      </dsp:txBody>
      <dsp:txXfrm>
        <a:off x="59399" y="523823"/>
        <a:ext cx="4983864" cy="1098002"/>
      </dsp:txXfrm>
    </dsp:sp>
    <dsp:sp modelId="{B70CE590-06AC-034E-9C24-34FAC5233EF5}">
      <dsp:nvSpPr>
        <dsp:cNvPr id="0" name=""/>
        <dsp:cNvSpPr/>
      </dsp:nvSpPr>
      <dsp:spPr>
        <a:xfrm>
          <a:off x="0" y="1718665"/>
          <a:ext cx="5102662" cy="1216800"/>
        </a:xfrm>
        <a:prstGeom prst="roundRect">
          <a:avLst/>
        </a:prstGeom>
        <a:solidFill>
          <a:schemeClr val="accent2">
            <a:hueOff val="6253407"/>
            <a:satOff val="2036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Примеры</a:t>
          </a:r>
          <a:r>
            <a:rPr lang="en-US" sz="1300" kern="1200"/>
            <a:t>:</a:t>
          </a:r>
          <a:r>
            <a:rPr lang="ru-RU" sz="1300" kern="1200"/>
            <a:t> Величина оптовой</a:t>
          </a:r>
          <a:r>
            <a:rPr lang="en-US" sz="1300" kern="1200"/>
            <a:t>,</a:t>
          </a:r>
          <a:r>
            <a:rPr lang="ru-RU" sz="1300" kern="1200"/>
            <a:t> розничной продажи</a:t>
          </a:r>
          <a:r>
            <a:rPr lang="en-US" sz="1300" kern="1200"/>
            <a:t>,</a:t>
          </a:r>
          <a:r>
            <a:rPr lang="ru-RU" sz="1300" kern="1200"/>
            <a:t> оборотных средств</a:t>
          </a:r>
          <a:r>
            <a:rPr lang="en-US" sz="1300" kern="1200"/>
            <a:t>,</a:t>
          </a:r>
          <a:r>
            <a:rPr lang="ru-RU" sz="1300" kern="1200"/>
            <a:t> издержек обращения</a:t>
          </a:r>
          <a:endParaRPr lang="en-US" sz="1300" kern="1200"/>
        </a:p>
      </dsp:txBody>
      <dsp:txXfrm>
        <a:off x="59399" y="1778064"/>
        <a:ext cx="4983864" cy="1098002"/>
      </dsp:txXfrm>
    </dsp:sp>
    <dsp:sp modelId="{C901B04F-49E8-BF46-8712-5CDBB3BF446D}">
      <dsp:nvSpPr>
        <dsp:cNvPr id="0" name=""/>
        <dsp:cNvSpPr/>
      </dsp:nvSpPr>
      <dsp:spPr>
        <a:xfrm>
          <a:off x="0" y="2972905"/>
          <a:ext cx="5102662" cy="1216800"/>
        </a:xfrm>
        <a:prstGeom prst="roundRect">
          <a:avLst/>
        </a:prstGeom>
        <a:solidFill>
          <a:schemeClr val="accent2">
            <a:hueOff val="12506815"/>
            <a:satOff val="4072"/>
            <a:lumOff val="-11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Формула</a:t>
          </a:r>
          <a:r>
            <a:rPr lang="en-US" sz="1300" kern="1200"/>
            <a:t>:</a:t>
          </a:r>
          <a:r>
            <a:rPr lang="ru-RU" sz="1300" kern="1200"/>
            <a:t> ОБС= Запасы + Дебиторская задолженность + Финансовые вложения до года + Деньги</a:t>
          </a:r>
          <a:r>
            <a:rPr lang="en-US" sz="1300" kern="1200"/>
            <a:t>,</a:t>
          </a:r>
          <a:r>
            <a:rPr lang="ru-RU" sz="1300" kern="1200"/>
            <a:t> ИО = абсолютная сумма издержек /  величина товарооборота</a:t>
          </a:r>
          <a:endParaRPr lang="en-US" sz="1300" kern="1200"/>
        </a:p>
      </dsp:txBody>
      <dsp:txXfrm>
        <a:off x="59399" y="3032304"/>
        <a:ext cx="4983864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138D7-D2C4-4981-9B1C-34FBDC3685F8}">
      <dsp:nvSpPr>
        <dsp:cNvPr id="0" name=""/>
        <dsp:cNvSpPr/>
      </dsp:nvSpPr>
      <dsp:spPr>
        <a:xfrm>
          <a:off x="0" y="3557"/>
          <a:ext cx="9906000" cy="1047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F862B-3E9A-423A-A784-A9E8288798FA}">
      <dsp:nvSpPr>
        <dsp:cNvPr id="0" name=""/>
        <dsp:cNvSpPr/>
      </dsp:nvSpPr>
      <dsp:spPr>
        <a:xfrm>
          <a:off x="316803" y="239196"/>
          <a:ext cx="576569" cy="576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86348-9712-4023-9C7E-19B7310B3F78}">
      <dsp:nvSpPr>
        <dsp:cNvPr id="0" name=""/>
        <dsp:cNvSpPr/>
      </dsp:nvSpPr>
      <dsp:spPr>
        <a:xfrm>
          <a:off x="1210175" y="3557"/>
          <a:ext cx="8518308" cy="104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46" tIns="110946" rIns="110946" bIns="11094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 данной группе принадлежат показатели, отражающие долю затрат на материалы и оплату труда в издержках производства</a:t>
          </a:r>
          <a:r>
            <a:rPr lang="en-US" sz="1400" kern="1200"/>
            <a:t>,</a:t>
          </a:r>
          <a:r>
            <a:rPr lang="ru-RU" sz="1400" kern="1200"/>
            <a:t> удельный вес активной (пассивной) части основных средств в общей их стоимости. Являются относительными, производными от соответствующих объемных показателей. Широко применяются в экономических расчетах</a:t>
          </a:r>
          <a:r>
            <a:rPr lang="en-US" sz="1400" kern="1200"/>
            <a:t>,</a:t>
          </a:r>
          <a:r>
            <a:rPr lang="ru-RU" sz="1400" kern="1200"/>
            <a:t> характеризуют выполнение плана, структуру, динамику, интенсивность развития</a:t>
          </a:r>
          <a:endParaRPr lang="en-US" sz="1400" kern="1200"/>
        </a:p>
      </dsp:txBody>
      <dsp:txXfrm>
        <a:off x="1210175" y="3557"/>
        <a:ext cx="8518308" cy="1048307"/>
      </dsp:txXfrm>
    </dsp:sp>
    <dsp:sp modelId="{CC64DE37-FA61-466B-AC58-1C34DE5E7926}">
      <dsp:nvSpPr>
        <dsp:cNvPr id="0" name=""/>
        <dsp:cNvSpPr/>
      </dsp:nvSpPr>
      <dsp:spPr>
        <a:xfrm>
          <a:off x="0" y="1256412"/>
          <a:ext cx="9906000" cy="1047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8A024-B0C0-49F8-B547-08ABFBCFCA95}">
      <dsp:nvSpPr>
        <dsp:cNvPr id="0" name=""/>
        <dsp:cNvSpPr/>
      </dsp:nvSpPr>
      <dsp:spPr>
        <a:xfrm>
          <a:off x="316803" y="1492051"/>
          <a:ext cx="576569" cy="576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3FA0D-E999-4B36-BD69-845D8CCA6C65}">
      <dsp:nvSpPr>
        <dsp:cNvPr id="0" name=""/>
        <dsp:cNvSpPr/>
      </dsp:nvSpPr>
      <dsp:spPr>
        <a:xfrm>
          <a:off x="1210175" y="1256412"/>
          <a:ext cx="8518308" cy="104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46" tIns="110946" rIns="110946" bIns="11094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Примеры</a:t>
          </a:r>
          <a:r>
            <a:rPr lang="en-US" sz="1400" kern="1200"/>
            <a:t>:</a:t>
          </a:r>
          <a:r>
            <a:rPr lang="ru-RU" sz="1400" kern="1200"/>
            <a:t> Часовая производительность труда</a:t>
          </a:r>
          <a:r>
            <a:rPr lang="en-US" sz="1400" kern="1200"/>
            <a:t>,</a:t>
          </a:r>
          <a:r>
            <a:rPr lang="ru-RU" sz="1400" kern="1200"/>
            <a:t> выработку на одного работника, товарные запасы в днях оборота, уровень издержек на рубль продаж </a:t>
          </a:r>
          <a:endParaRPr lang="en-US" sz="1400" kern="1200"/>
        </a:p>
      </dsp:txBody>
      <dsp:txXfrm>
        <a:off x="1210175" y="1256412"/>
        <a:ext cx="8518308" cy="1048307"/>
      </dsp:txXfrm>
    </dsp:sp>
    <dsp:sp modelId="{81D1DA36-565B-43D7-B670-744BBBD100BF}">
      <dsp:nvSpPr>
        <dsp:cNvPr id="0" name=""/>
        <dsp:cNvSpPr/>
      </dsp:nvSpPr>
      <dsp:spPr>
        <a:xfrm>
          <a:off x="0" y="2509268"/>
          <a:ext cx="9906000" cy="10472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68518-2110-45D2-BB2F-E570FFC9555D}">
      <dsp:nvSpPr>
        <dsp:cNvPr id="0" name=""/>
        <dsp:cNvSpPr/>
      </dsp:nvSpPr>
      <dsp:spPr>
        <a:xfrm>
          <a:off x="316803" y="2744906"/>
          <a:ext cx="576569" cy="576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9A861-E0DC-452C-A1B3-4C153D4DB0F3}">
      <dsp:nvSpPr>
        <dsp:cNvPr id="0" name=""/>
        <dsp:cNvSpPr/>
      </dsp:nvSpPr>
      <dsp:spPr>
        <a:xfrm>
          <a:off x="1210175" y="2509268"/>
          <a:ext cx="8518308" cy="104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46" tIns="110946" rIns="110946" bIns="11094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Формула</a:t>
          </a:r>
          <a:r>
            <a:rPr lang="en-US" sz="1400" kern="1200"/>
            <a:t>:</a:t>
          </a:r>
          <a:r>
            <a:rPr lang="ru-RU" sz="1400" kern="1200"/>
            <a:t> ЧПТ= Валовая продукция / Часовой фонд рабочего времени</a:t>
          </a:r>
          <a:r>
            <a:rPr lang="en-US" sz="1400" kern="1200"/>
            <a:t>,</a:t>
          </a:r>
          <a:r>
            <a:rPr lang="ru-RU" sz="1400" kern="1200"/>
            <a:t> Выработка= Продукция</a:t>
          </a:r>
          <a:r>
            <a:rPr lang="en-US" sz="1400" kern="1200"/>
            <a:t> / </a:t>
          </a:r>
          <a:r>
            <a:rPr lang="ru-RU" sz="1400" kern="1200"/>
            <a:t>Среднесписочная численность работников</a:t>
          </a:r>
          <a:endParaRPr lang="en-US" sz="1400" kern="1200"/>
        </a:p>
      </dsp:txBody>
      <dsp:txXfrm>
        <a:off x="1210175" y="2509268"/>
        <a:ext cx="8518308" cy="104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7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9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12/6/22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9" r:id="rId6"/>
    <p:sldLayoutId id="2147483864" r:id="rId7"/>
    <p:sldLayoutId id="2147483865" r:id="rId8"/>
    <p:sldLayoutId id="2147483866" r:id="rId9"/>
    <p:sldLayoutId id="2147483868" r:id="rId10"/>
    <p:sldLayoutId id="21474838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: Shape 77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79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Connector 81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13452-B554-7E6F-CAAB-BF5F446BF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99" y="901084"/>
            <a:ext cx="5920740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Система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показателей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экономического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анализа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C47334-0CC3-50A2-F774-C49A98416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60" y="4070877"/>
            <a:ext cx="3769468" cy="38401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Подготовил</a:t>
            </a:r>
            <a:r>
              <a:rPr lang="en-US" dirty="0"/>
              <a:t>: 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Студент</a:t>
            </a:r>
            <a:r>
              <a:rPr lang="en-US" dirty="0"/>
              <a:t> </a:t>
            </a:r>
            <a:r>
              <a:rPr lang="en-US" dirty="0" err="1"/>
              <a:t>группы</a:t>
            </a:r>
            <a:r>
              <a:rPr lang="en-US" dirty="0"/>
              <a:t> 15.06Д-Э02/20б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Факультета</a:t>
            </a:r>
            <a:r>
              <a:rPr lang="en-US" dirty="0"/>
              <a:t> </a:t>
            </a:r>
            <a:r>
              <a:rPr lang="en-US" dirty="0" err="1"/>
              <a:t>ВШЭиБ</a:t>
            </a:r>
            <a:endParaRPr lang="en-US" dirty="0"/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Смирнов</a:t>
            </a:r>
            <a:r>
              <a:rPr lang="en-US" dirty="0"/>
              <a:t> </a:t>
            </a:r>
            <a:r>
              <a:rPr lang="en-US" dirty="0" err="1"/>
              <a:t>Дмитрий</a:t>
            </a:r>
            <a:r>
              <a:rPr lang="en-US" dirty="0"/>
              <a:t> </a:t>
            </a:r>
            <a:r>
              <a:rPr lang="en-US" dirty="0" err="1"/>
              <a:t>Павлович</a:t>
            </a:r>
            <a:endParaRPr lang="en-US" dirty="0"/>
          </a:p>
        </p:txBody>
      </p:sp>
      <p:pic>
        <p:nvPicPr>
          <p:cNvPr id="4" name="Picture 3" descr="Финансовые диаграммы на темном экране">
            <a:extLst>
              <a:ext uri="{FF2B5EF4-FFF2-40B4-BE49-F238E27FC236}">
                <a16:creationId xmlns:a16="http://schemas.microsoft.com/office/drawing/2014/main" id="{04EB12C6-5460-587F-C401-E724875BD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913" r="20097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297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FD1C-4DDF-7547-534E-FFB7FDAE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Натуральные показатели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15F1AC8-642B-17E1-0984-D417F7105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96720"/>
              </p:ext>
            </p:extLst>
          </p:nvPr>
        </p:nvGraphicFramePr>
        <p:xfrm>
          <a:off x="1143000" y="2332026"/>
          <a:ext cx="9905999" cy="356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01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Калькулятор, перо, компас, деньги и бумага с помощью графиков, напечатанных на ней">
            <a:extLst>
              <a:ext uri="{FF2B5EF4-FFF2-40B4-BE49-F238E27FC236}">
                <a16:creationId xmlns:a16="http://schemas.microsoft.com/office/drawing/2014/main" id="{19CC9098-EE8C-AEBE-7CFC-A76A0A5F6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" r="1948" b="-1"/>
          <a:stretch/>
        </p:blipFill>
        <p:spPr>
          <a:xfrm>
            <a:off x="866911" y="10"/>
            <a:ext cx="10458178" cy="6857990"/>
          </a:xfrm>
          <a:custGeom>
            <a:avLst/>
            <a:gdLst/>
            <a:ahLst/>
            <a:cxnLst/>
            <a:rect l="l" t="t" r="r" b="b"/>
            <a:pathLst>
              <a:path w="10458178" h="6858000">
                <a:moveTo>
                  <a:pt x="6010593" y="0"/>
                </a:moveTo>
                <a:lnTo>
                  <a:pt x="8228844" y="0"/>
                </a:lnTo>
                <a:lnTo>
                  <a:pt x="8239927" y="0"/>
                </a:lnTo>
                <a:lnTo>
                  <a:pt x="10458178" y="0"/>
                </a:lnTo>
                <a:lnTo>
                  <a:pt x="4447586" y="6858000"/>
                </a:lnTo>
                <a:lnTo>
                  <a:pt x="2229335" y="6858000"/>
                </a:lnTo>
                <a:lnTo>
                  <a:pt x="22182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730EC-8AA7-7B79-BCE5-4AEF3761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03678"/>
            <a:ext cx="3876793" cy="1799581"/>
          </a:xfrm>
        </p:spPr>
        <p:txBody>
          <a:bodyPr anchor="t">
            <a:normAutofit/>
          </a:bodyPr>
          <a:lstStyle/>
          <a:p>
            <a:r>
              <a:rPr lang="ru-RU" sz="3700"/>
              <a:t>Количественные показатели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46353B2-C54A-470C-8F7B-7471894E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06675" y="0"/>
            <a:ext cx="6885325" cy="6858000"/>
          </a:xfrm>
          <a:custGeom>
            <a:avLst/>
            <a:gdLst>
              <a:gd name="connsiteX0" fmla="*/ 0 w 6885325"/>
              <a:gd name="connsiteY0" fmla="*/ 0 h 6858000"/>
              <a:gd name="connsiteX1" fmla="*/ 6885325 w 6885325"/>
              <a:gd name="connsiteY1" fmla="*/ 0 h 6858000"/>
              <a:gd name="connsiteX2" fmla="*/ 6885323 w 6885325"/>
              <a:gd name="connsiteY2" fmla="*/ 2 h 6858000"/>
              <a:gd name="connsiteX3" fmla="*/ 6885322 w 6885325"/>
              <a:gd name="connsiteY3" fmla="*/ 4 h 6858000"/>
              <a:gd name="connsiteX4" fmla="*/ 874733 w 6885325"/>
              <a:gd name="connsiteY4" fmla="*/ 6858000 h 6858000"/>
              <a:gd name="connsiteX5" fmla="*/ 0 w 688532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5325" h="6858000">
                <a:moveTo>
                  <a:pt x="0" y="0"/>
                </a:moveTo>
                <a:lnTo>
                  <a:pt x="6885325" y="0"/>
                </a:lnTo>
                <a:lnTo>
                  <a:pt x="6885323" y="2"/>
                </a:lnTo>
                <a:cubicBezTo>
                  <a:pt x="6885323" y="3"/>
                  <a:pt x="6885322" y="3"/>
                  <a:pt x="6885322" y="4"/>
                </a:cubicBezTo>
                <a:lnTo>
                  <a:pt x="8747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C0801-E92B-8835-0A2A-9B52637B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725" y="1957981"/>
            <a:ext cx="5360276" cy="4900020"/>
          </a:xfrm>
        </p:spPr>
        <p:txBody>
          <a:bodyPr anchor="b">
            <a:normAutofit/>
          </a:bodyPr>
          <a:lstStyle/>
          <a:p>
            <a:pPr algn="r">
              <a:lnSpc>
                <a:spcPct val="110000"/>
              </a:lnSpc>
            </a:pPr>
            <a:r>
              <a:rPr lang="ru-RU" sz="1400" dirty="0"/>
              <a:t>Выражают количественную определенность явлений и могут быть получены путем непосредственного учета. Количественные показатели используют для выражения абсолютных и относительных величин, характеризующих объем производства и реализации продукции, его структуру и другие стороны работы организаций</a:t>
            </a:r>
          </a:p>
          <a:p>
            <a:pPr algn="r">
              <a:lnSpc>
                <a:spcPct val="110000"/>
              </a:lnSpc>
            </a:pPr>
            <a:r>
              <a:rPr lang="ru-RU" sz="1400" dirty="0"/>
              <a:t>Количественные показатели могут выражаться как в стоимостном, так и в натуральном измерителях</a:t>
            </a:r>
          </a:p>
          <a:p>
            <a:pPr algn="r">
              <a:lnSpc>
                <a:spcPct val="110000"/>
              </a:lnSpc>
            </a:pPr>
            <a:r>
              <a:rPr lang="ru-RU" sz="1400" dirty="0"/>
              <a:t>Примеры</a:t>
            </a:r>
            <a:r>
              <a:rPr lang="en-US" sz="1400" dirty="0"/>
              <a:t>:</a:t>
            </a:r>
            <a:r>
              <a:rPr lang="ru-RU" sz="1400" dirty="0"/>
              <a:t> прибыль</a:t>
            </a:r>
            <a:r>
              <a:rPr lang="en-US" sz="1400" dirty="0"/>
              <a:t>,</a:t>
            </a:r>
            <a:r>
              <a:rPr lang="ru-RU" sz="1400" dirty="0"/>
              <a:t> рентабельность</a:t>
            </a:r>
            <a:r>
              <a:rPr lang="en-US" sz="1400" dirty="0"/>
              <a:t>,</a:t>
            </a:r>
            <a:r>
              <a:rPr lang="ru-RU" sz="1400" dirty="0"/>
              <a:t> производительность</a:t>
            </a:r>
          </a:p>
          <a:p>
            <a:pPr algn="r">
              <a:lnSpc>
                <a:spcPct val="110000"/>
              </a:lnSpc>
            </a:pPr>
            <a:r>
              <a:rPr lang="ru-RU" sz="1400" dirty="0"/>
              <a:t>Формула</a:t>
            </a:r>
            <a:r>
              <a:rPr lang="en-US" sz="1400" dirty="0"/>
              <a:t>:</a:t>
            </a:r>
            <a:r>
              <a:rPr lang="ru-RU" sz="1400" dirty="0"/>
              <a:t> Пр=Выручка-Затраты</a:t>
            </a:r>
            <a:r>
              <a:rPr lang="en-US" sz="1400" dirty="0"/>
              <a:t>,</a:t>
            </a:r>
            <a:r>
              <a:rPr lang="ru-RU" sz="1400" dirty="0"/>
              <a:t> Рентабельность</a:t>
            </a:r>
            <a:r>
              <a:rPr lang="es-ES" sz="1400" dirty="0"/>
              <a:t> = </a:t>
            </a:r>
            <a:r>
              <a:rPr lang="ru-RU" sz="1400" dirty="0"/>
              <a:t>Чистая прибыль / Себестоимость * 100% </a:t>
            </a:r>
            <a:r>
              <a:rPr lang="en-US" sz="1400" dirty="0"/>
              <a:t>,</a:t>
            </a:r>
            <a:r>
              <a:rPr lang="ru-RU" sz="1400" dirty="0"/>
              <a:t> Производительность = Объем произведенной продукции / Время, затраченное на производство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404433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8265-05A8-06F7-327D-5F236DC0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r>
              <a:rPr lang="ru-RU" dirty="0"/>
              <a:t>Качественные показатели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DCB574D-4B6A-8AB4-C110-4C0707C1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8"/>
            <a:ext cx="5115812" cy="36530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300" dirty="0"/>
              <a:t>Качественные показатели отражают уровень интенсивности использования ресурсов, величину показателя в расчете на единицу. Их используют для оценки выпущенной продукции с точки зрения ее соответствия установленным требованиям, для оценки экономической эффективности трудовых и материальных затрат, а также финансовых вложений. Большое значение в настоящее время приобретают показатели, характеризующие качество работы организации </a:t>
            </a:r>
          </a:p>
          <a:p>
            <a:pPr>
              <a:lnSpc>
                <a:spcPct val="110000"/>
              </a:lnSpc>
            </a:pPr>
            <a:r>
              <a:rPr lang="ru-RU" sz="1300" dirty="0"/>
              <a:t>Примеры</a:t>
            </a:r>
            <a:r>
              <a:rPr lang="en-US" sz="1300" dirty="0"/>
              <a:t>:</a:t>
            </a:r>
            <a:r>
              <a:rPr lang="ru-RU" sz="1300" dirty="0"/>
              <a:t> среднечасовая заработная плата работников, цена реализации, рентабельность продаж, фондоотдача</a:t>
            </a:r>
          </a:p>
          <a:p>
            <a:pPr>
              <a:lnSpc>
                <a:spcPct val="110000"/>
              </a:lnSpc>
            </a:pPr>
            <a:r>
              <a:rPr lang="ru-RU" sz="1300" dirty="0"/>
              <a:t>Формула</a:t>
            </a:r>
            <a:r>
              <a:rPr lang="en-US" sz="1300" dirty="0"/>
              <a:t>: </a:t>
            </a:r>
            <a:r>
              <a:rPr lang="ru-RU" sz="1300" dirty="0"/>
              <a:t>СЧЗП=Фонд оплаты труда / Число отработанных человеко-часов</a:t>
            </a:r>
            <a:r>
              <a:rPr lang="en-US" sz="1300" dirty="0"/>
              <a:t>,</a:t>
            </a:r>
            <a:r>
              <a:rPr lang="ru-RU" sz="1300" dirty="0"/>
              <a:t> Рентабельность продаж = Прибыль / Выручка</a:t>
            </a:r>
            <a:r>
              <a:rPr lang="en-US" sz="1300" dirty="0"/>
              <a:t>,</a:t>
            </a:r>
            <a:r>
              <a:rPr lang="ru-RU" sz="1300" dirty="0"/>
              <a:t> ФО = ВП / ОПФ, где ВП – стоимость выпущенной продукции за год; ОПФ – среднегодовая стоимость основных производственных фондов</a:t>
            </a:r>
          </a:p>
        </p:txBody>
      </p:sp>
      <p:pic>
        <p:nvPicPr>
          <p:cNvPr id="7" name="Graphic 6" descr="Neutral Face with No Fill">
            <a:extLst>
              <a:ext uri="{FF2B5EF4-FFF2-40B4-BE49-F238E27FC236}">
                <a16:creationId xmlns:a16="http://schemas.microsoft.com/office/drawing/2014/main" id="{059BD0C4-5694-6653-23E1-90BFACB6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2550" y="3428999"/>
            <a:ext cx="2785533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F23DDA-0D09-4FE5-AE88-EBBE5E02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4DFB-2C6D-7277-386E-00A0EF31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3533033" cy="1562100"/>
          </a:xfrm>
        </p:spPr>
        <p:txBody>
          <a:bodyPr anchor="t">
            <a:normAutofit/>
          </a:bodyPr>
          <a:lstStyle/>
          <a:p>
            <a:r>
              <a:rPr lang="ru-RU" dirty="0"/>
              <a:t>Объемные показатели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F1B1754-081B-B64D-D454-473DBF451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307014"/>
              </p:ext>
            </p:extLst>
          </p:nvPr>
        </p:nvGraphicFramePr>
        <p:xfrm>
          <a:off x="6083225" y="1100567"/>
          <a:ext cx="5102662" cy="465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25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A193-ECE4-7DF5-F919-6C37A5FB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Удельные показатели</a:t>
            </a:r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843E42C-81A7-C469-68EA-937A3B696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35281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91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56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58">
            <a:extLst>
              <a:ext uri="{FF2B5EF4-FFF2-40B4-BE49-F238E27FC236}">
                <a16:creationId xmlns:a16="http://schemas.microsoft.com/office/drawing/2014/main" id="{1BBD5D8D-131E-46C9-8ED3-18B79942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1942" y="0"/>
            <a:ext cx="9100058" cy="6858000"/>
          </a:xfrm>
          <a:custGeom>
            <a:avLst/>
            <a:gdLst>
              <a:gd name="connsiteX0" fmla="*/ 6010592 w 9100058"/>
              <a:gd name="connsiteY0" fmla="*/ 0 h 6858000"/>
              <a:gd name="connsiteX1" fmla="*/ 9100058 w 9100058"/>
              <a:gd name="connsiteY1" fmla="*/ 0 h 6858000"/>
              <a:gd name="connsiteX2" fmla="*/ 9100058 w 9100058"/>
              <a:gd name="connsiteY2" fmla="*/ 6858000 h 6858000"/>
              <a:gd name="connsiteX3" fmla="*/ 0 w 9100058"/>
              <a:gd name="connsiteY3" fmla="*/ 6858000 h 6858000"/>
              <a:gd name="connsiteX4" fmla="*/ 6010589 w 9100058"/>
              <a:gd name="connsiteY4" fmla="*/ 4 h 6858000"/>
              <a:gd name="connsiteX5" fmla="*/ 6010590 w 9100058"/>
              <a:gd name="connsiteY5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0058" h="6858000">
                <a:moveTo>
                  <a:pt x="6010592" y="0"/>
                </a:moveTo>
                <a:lnTo>
                  <a:pt x="9100058" y="0"/>
                </a:lnTo>
                <a:lnTo>
                  <a:pt x="9100058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B5CB8-5199-8443-7467-1DB73D48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369526"/>
            <a:ext cx="5946841" cy="1502228"/>
          </a:xfrm>
        </p:spPr>
        <p:txBody>
          <a:bodyPr anchor="b">
            <a:normAutofit/>
          </a:bodyPr>
          <a:lstStyle/>
          <a:p>
            <a:pPr algn="r"/>
            <a:r>
              <a:rPr lang="ru-RU" dirty="0"/>
              <a:t>Заключение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B7C03-6EDF-55D8-D5F4-A46BAC50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0" y="457024"/>
            <a:ext cx="4627606" cy="493052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Таким образом</a:t>
            </a:r>
            <a:r>
              <a:rPr lang="en-US" sz="1600" dirty="0"/>
              <a:t>,</a:t>
            </a:r>
            <a:r>
              <a:rPr lang="ru-RU" sz="1600" dirty="0"/>
              <a:t> система экономических показателей — это совокупность взаимосвязанных, систематизированных показателей, характеризующих экономику в целом, ее отрасль, регион, сферу экономической деятельности, группу однородных экономических процессов. В основе их классификации лежат отличия в методике определения, расчета числовых значений, цели и задачи, для решения которых эти показатели используются. Рассмотренная в данной презентации система показателей не является всеобъемлющей. Могут  применяться и иные классификации показателей</a:t>
            </a:r>
            <a:r>
              <a:rPr lang="en-US" sz="1600" dirty="0"/>
              <a:t>,</a:t>
            </a:r>
            <a:r>
              <a:rPr lang="ru-RU" sz="1600" dirty="0"/>
              <a:t> разработанные непосредственно компаниями</a:t>
            </a:r>
            <a:r>
              <a:rPr lang="en-US" sz="1600" dirty="0"/>
              <a:t>,</a:t>
            </a:r>
            <a:r>
              <a:rPr lang="ru-RU" sz="1600" dirty="0"/>
              <a:t> проводящими анализ</a:t>
            </a:r>
          </a:p>
        </p:txBody>
      </p:sp>
      <p:pic>
        <p:nvPicPr>
          <p:cNvPr id="2052" name="Picture 4" descr="Курс: Экономический анализ (240 часов)">
            <a:extLst>
              <a:ext uri="{FF2B5EF4-FFF2-40B4-BE49-F238E27FC236}">
                <a16:creationId xmlns:a16="http://schemas.microsoft.com/office/drawing/2014/main" id="{239A3C89-DD0D-8C62-DE06-F596E36A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820" y="1808526"/>
            <a:ext cx="4372440" cy="25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F478F504-9E26-4692-A3E2-5363222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8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952CC404-3271-1288-0A8F-83B01D9C5369}"/>
              </a:ext>
            </a:extLst>
          </p:cNvPr>
          <p:cNvSpPr/>
          <p:nvPr/>
        </p:nvSpPr>
        <p:spPr>
          <a:xfrm>
            <a:off x="294290" y="820735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Экономический анализ это</a:t>
            </a:r>
            <a:r>
              <a:rPr lang="en-US" sz="1400" dirty="0"/>
              <a:t>: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Распределение явлений на составляющие элементы </a:t>
            </a:r>
          </a:p>
          <a:p>
            <a:pPr marL="0" indent="0">
              <a:buNone/>
            </a:pPr>
            <a:r>
              <a:rPr lang="ru-RU" sz="1400" dirty="0"/>
              <a:t>2. Наука, которая позволяет оценить эффективность деятельности субъекта рыночной деятельности</a:t>
            </a:r>
          </a:p>
          <a:p>
            <a:pPr marL="0" indent="0">
              <a:buNone/>
            </a:pPr>
            <a:r>
              <a:rPr lang="ru-RU" sz="1400" dirty="0"/>
              <a:t>3. Сочетание отдельных составных явлений </a:t>
            </a:r>
          </a:p>
          <a:p>
            <a:pPr marL="0" indent="0">
              <a:buNone/>
            </a:pPr>
            <a:r>
              <a:rPr lang="ru-RU" sz="1400" dirty="0"/>
              <a:t>4. Широкий поиск решения конкретных задач</a:t>
            </a:r>
          </a:p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841C1-4AFA-3D85-26C3-61FF38C6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5271"/>
            <a:ext cx="9905999" cy="1360898"/>
          </a:xfrm>
        </p:spPr>
        <p:txBody>
          <a:bodyPr/>
          <a:lstStyle/>
          <a:p>
            <a:r>
              <a:rPr lang="ru-RU" dirty="0"/>
              <a:t>Тестовые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04803-5EE2-87F6-28A6-159B1162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1290" y="6192456"/>
            <a:ext cx="9905999" cy="356711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B0FDF25-891D-B768-E510-09405C71296F}"/>
              </a:ext>
            </a:extLst>
          </p:cNvPr>
          <p:cNvSpPr/>
          <p:nvPr/>
        </p:nvSpPr>
        <p:spPr>
          <a:xfrm>
            <a:off x="294290" y="2891740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2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К объектам экономического анализа относятся: </a:t>
            </a:r>
          </a:p>
          <a:p>
            <a:r>
              <a:rPr lang="ru-RU" sz="1400" dirty="0"/>
              <a:t>1. Способы и приемы обработки аналитических данных 2. Субъекты сбытовой деятельности </a:t>
            </a:r>
          </a:p>
          <a:p>
            <a:r>
              <a:rPr lang="ru-RU" sz="1400" dirty="0"/>
              <a:t>3. Деятельность предприятия</a:t>
            </a:r>
          </a:p>
          <a:p>
            <a:r>
              <a:rPr lang="ru-RU" sz="1400" dirty="0"/>
              <a:t>4. Экономические результаты деятельности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CC31265-A181-611B-4832-7A31A5492014}"/>
              </a:ext>
            </a:extLst>
          </p:cNvPr>
          <p:cNvSpPr/>
          <p:nvPr/>
        </p:nvSpPr>
        <p:spPr>
          <a:xfrm>
            <a:off x="7020910" y="820736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4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Какой метод</a:t>
            </a:r>
            <a:r>
              <a:rPr lang="en-US" sz="1400" dirty="0"/>
              <a:t>, </a:t>
            </a:r>
            <a:r>
              <a:rPr lang="ru-RU" sz="1400" dirty="0"/>
              <a:t>не связан с экономическим анализом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Сравнение показателей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Индексный метод</a:t>
            </a:r>
          </a:p>
          <a:p>
            <a:r>
              <a:rPr lang="ru-RU" sz="1400" dirty="0"/>
              <a:t>3</a:t>
            </a:r>
            <a:r>
              <a:rPr lang="en-US" sz="1400" dirty="0"/>
              <a:t>.</a:t>
            </a:r>
            <a:r>
              <a:rPr lang="ru-RU" sz="1400" dirty="0"/>
              <a:t> Теория игр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Объяснительно-иллюстративный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1386554-224D-A486-A194-3FD5019BC651}"/>
              </a:ext>
            </a:extLst>
          </p:cNvPr>
          <p:cNvSpPr/>
          <p:nvPr/>
        </p:nvSpPr>
        <p:spPr>
          <a:xfrm>
            <a:off x="294290" y="4962744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3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Какой из нижеперечисленных принципов НЕ относится к экономическому анализу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Научность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Комплексный характер</a:t>
            </a:r>
          </a:p>
          <a:p>
            <a:r>
              <a:rPr lang="ru-RU" sz="1400" dirty="0"/>
              <a:t>3</a:t>
            </a:r>
            <a:r>
              <a:rPr lang="en-US" sz="1400" dirty="0"/>
              <a:t>.</a:t>
            </a:r>
            <a:r>
              <a:rPr lang="ru-RU" sz="1400" dirty="0"/>
              <a:t> Исследование в статике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Конкретность </a:t>
            </a:r>
            <a:endParaRPr lang="ru-RU" dirty="0"/>
          </a:p>
          <a:p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AFBEE148-35D5-7A30-FABA-AD090C80824C}"/>
              </a:ext>
            </a:extLst>
          </p:cNvPr>
          <p:cNvSpPr/>
          <p:nvPr/>
        </p:nvSpPr>
        <p:spPr>
          <a:xfrm>
            <a:off x="7020910" y="2891740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5 вопрос</a:t>
            </a:r>
            <a:r>
              <a:rPr lang="en-US" sz="1400" dirty="0"/>
              <a:t>.</a:t>
            </a:r>
            <a:r>
              <a:rPr lang="ru-RU" sz="1400" dirty="0"/>
              <a:t> </a:t>
            </a:r>
          </a:p>
          <a:p>
            <a:r>
              <a:rPr lang="ru-RU" sz="1400" dirty="0"/>
              <a:t>Какие два вида экономического анализа существуют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Управленческий и финансовый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Управленческий и профессиональный</a:t>
            </a:r>
          </a:p>
          <a:p>
            <a:r>
              <a:rPr lang="ru-RU" sz="1400" dirty="0"/>
              <a:t>3</a:t>
            </a:r>
            <a:r>
              <a:rPr lang="en-US" sz="1400" dirty="0"/>
              <a:t>.</a:t>
            </a:r>
            <a:r>
              <a:rPr lang="ru-RU" sz="1400" dirty="0"/>
              <a:t> Финансовый и хозяйственный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Хозяйственный и профессиональный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216B316-17D9-0A35-F285-9084A5F25535}"/>
              </a:ext>
            </a:extLst>
          </p:cNvPr>
          <p:cNvSpPr/>
          <p:nvPr/>
        </p:nvSpPr>
        <p:spPr>
          <a:xfrm>
            <a:off x="7020910" y="4962744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6 вопрос</a:t>
            </a:r>
            <a:r>
              <a:rPr lang="en-US" sz="1400" dirty="0"/>
              <a:t>.</a:t>
            </a:r>
          </a:p>
          <a:p>
            <a:r>
              <a:rPr lang="ru-RU" sz="1400" dirty="0"/>
              <a:t>Какие признаки НЕ ложатся в основу для создания системы показателей экономического анализа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Измерители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Измеряемая сторона явлений и процессов</a:t>
            </a:r>
          </a:p>
          <a:p>
            <a:r>
              <a:rPr lang="ru-RU" sz="1400" dirty="0"/>
              <a:t>3. Соотношение рассматриваемых показателей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Консолидированная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74924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EE4B-A324-A722-3C7E-579263D8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4" y="56728"/>
            <a:ext cx="9905999" cy="1360898"/>
          </a:xfrm>
        </p:spPr>
        <p:txBody>
          <a:bodyPr/>
          <a:lstStyle/>
          <a:p>
            <a:r>
              <a:rPr lang="ru-RU" dirty="0"/>
              <a:t>Продолжение теста </a:t>
            </a:r>
            <a:r>
              <a:rPr lang="ru-RU" sz="2400" dirty="0"/>
              <a:t>(множественный вариант ответа)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C83CE-8439-3117-CAB9-EE9838B0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4BD9E4D-4D8A-EC6E-E00C-6A762181EDA8}"/>
              </a:ext>
            </a:extLst>
          </p:cNvPr>
          <p:cNvSpPr/>
          <p:nvPr/>
        </p:nvSpPr>
        <p:spPr>
          <a:xfrm>
            <a:off x="6776545" y="1417626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9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Примером объемных показателей являются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Величина оборотных средств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Складские запасы </a:t>
            </a:r>
          </a:p>
          <a:p>
            <a:r>
              <a:rPr lang="ru-RU" sz="1400" dirty="0"/>
              <a:t>3</a:t>
            </a:r>
            <a:r>
              <a:rPr lang="en-US" sz="1400" dirty="0"/>
              <a:t>. </a:t>
            </a:r>
            <a:r>
              <a:rPr lang="ru-RU" sz="1400" dirty="0"/>
              <a:t>Величина издержек обращения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Длина офисного помещения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EEF6C52-BBCF-CF03-BB36-53EF879C5D36}"/>
              </a:ext>
            </a:extLst>
          </p:cNvPr>
          <p:cNvSpPr/>
          <p:nvPr/>
        </p:nvSpPr>
        <p:spPr>
          <a:xfrm>
            <a:off x="6776545" y="3675463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10 </a:t>
            </a:r>
            <a:r>
              <a:rPr lang="ru-RU" sz="1400" dirty="0"/>
              <a:t>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Примером удельных показателей можно назвать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Объем основных средств</a:t>
            </a:r>
          </a:p>
          <a:p>
            <a:r>
              <a:rPr lang="ru-RU" sz="1400" dirty="0"/>
              <a:t>2</a:t>
            </a:r>
            <a:r>
              <a:rPr lang="en-US" sz="1400" dirty="0"/>
              <a:t>.</a:t>
            </a:r>
            <a:r>
              <a:rPr lang="ru-RU" sz="1400" dirty="0"/>
              <a:t> Размер прибыли компании</a:t>
            </a:r>
          </a:p>
          <a:p>
            <a:r>
              <a:rPr lang="ru-RU" sz="1400" dirty="0"/>
              <a:t>3</a:t>
            </a:r>
            <a:r>
              <a:rPr lang="en-US" sz="1400" dirty="0"/>
              <a:t>.</a:t>
            </a:r>
            <a:r>
              <a:rPr lang="ru-RU" sz="1400" dirty="0"/>
              <a:t> Выработка на одного работника</a:t>
            </a:r>
          </a:p>
          <a:p>
            <a:r>
              <a:rPr lang="ru-RU" sz="1400" dirty="0"/>
              <a:t>4</a:t>
            </a:r>
            <a:r>
              <a:rPr lang="en-US" sz="1400" dirty="0"/>
              <a:t>.</a:t>
            </a:r>
            <a:r>
              <a:rPr lang="ru-RU" sz="1400" dirty="0"/>
              <a:t> Уровень издержек на рубль продаж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43F7EE-EC57-8A25-2D69-AA895299195C}"/>
              </a:ext>
            </a:extLst>
          </p:cNvPr>
          <p:cNvSpPr/>
          <p:nvPr/>
        </p:nvSpPr>
        <p:spPr>
          <a:xfrm>
            <a:off x="538654" y="3675464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8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Примером качественных показателей являются: </a:t>
            </a:r>
          </a:p>
          <a:p>
            <a:r>
              <a:rPr lang="ru-RU" sz="1400" dirty="0"/>
              <a:t>1. Посевная площадь </a:t>
            </a:r>
          </a:p>
          <a:p>
            <a:r>
              <a:rPr lang="ru-RU" sz="1400" dirty="0"/>
              <a:t>2. Фондоотдача</a:t>
            </a:r>
          </a:p>
          <a:p>
            <a:r>
              <a:rPr lang="ru-RU" sz="1400" dirty="0"/>
              <a:t>3. Объем валовой продукции </a:t>
            </a:r>
          </a:p>
          <a:p>
            <a:r>
              <a:rPr lang="ru-RU" sz="1400" dirty="0"/>
              <a:t>4. Цена реализации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95621D4-0F89-6477-F74E-961735BFC185}"/>
              </a:ext>
            </a:extLst>
          </p:cNvPr>
          <p:cNvSpPr/>
          <p:nvPr/>
        </p:nvSpPr>
        <p:spPr>
          <a:xfrm>
            <a:off x="538654" y="1451785"/>
            <a:ext cx="4876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7 вопрос</a:t>
            </a:r>
            <a:r>
              <a:rPr lang="en-US" sz="1400" dirty="0"/>
              <a:t>.</a:t>
            </a:r>
            <a:endParaRPr lang="ru-RU" sz="1400" dirty="0"/>
          </a:p>
          <a:p>
            <a:r>
              <a:rPr lang="ru-RU" sz="1400" dirty="0"/>
              <a:t>Примером натуральных показателей являются</a:t>
            </a:r>
            <a:r>
              <a:rPr lang="en-US" sz="1400" dirty="0"/>
              <a:t>:</a:t>
            </a:r>
            <a:endParaRPr lang="ru-RU" sz="1400" dirty="0"/>
          </a:p>
          <a:p>
            <a:r>
              <a:rPr lang="ru-RU" sz="1400" dirty="0"/>
              <a:t>1</a:t>
            </a:r>
            <a:r>
              <a:rPr lang="en-US" sz="1400" dirty="0"/>
              <a:t>.</a:t>
            </a:r>
            <a:r>
              <a:rPr lang="ru-RU" sz="1400" dirty="0"/>
              <a:t> Человеко-часы</a:t>
            </a:r>
          </a:p>
          <a:p>
            <a:r>
              <a:rPr lang="ru-RU" sz="1400" dirty="0"/>
              <a:t>2</a:t>
            </a:r>
            <a:r>
              <a:rPr lang="en-US" sz="1400" dirty="0"/>
              <a:t>. </a:t>
            </a:r>
            <a:r>
              <a:rPr lang="ru-RU" sz="1400" dirty="0"/>
              <a:t>Тонно-километры</a:t>
            </a:r>
          </a:p>
          <a:p>
            <a:r>
              <a:rPr lang="ru-RU" sz="1400" dirty="0"/>
              <a:t>3</a:t>
            </a:r>
            <a:r>
              <a:rPr lang="en-US" sz="1400" dirty="0"/>
              <a:t>.</a:t>
            </a:r>
            <a:r>
              <a:rPr lang="ru-RU" sz="1400" dirty="0"/>
              <a:t> Машино-килограммы</a:t>
            </a:r>
          </a:p>
          <a:p>
            <a:r>
              <a:rPr lang="ru-RU" sz="1400" dirty="0"/>
              <a:t>4</a:t>
            </a:r>
            <a:r>
              <a:rPr lang="en-US" sz="1400" dirty="0"/>
              <a:t>. </a:t>
            </a:r>
            <a:r>
              <a:rPr lang="ru-RU" sz="1400" dirty="0"/>
              <a:t>Самолёта-дни</a:t>
            </a:r>
          </a:p>
        </p:txBody>
      </p:sp>
    </p:spTree>
    <p:extLst>
      <p:ext uri="{BB962C8B-B14F-4D97-AF65-F5344CB8AC3E}">
        <p14:creationId xmlns:p14="http://schemas.microsoft.com/office/powerpoint/2010/main" val="2101377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E53E9-D295-89C7-EAF1-A7A93669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4718957"/>
            <a:ext cx="8689571" cy="1037825"/>
          </a:xfrm>
        </p:spPr>
        <p:txBody>
          <a:bodyPr anchor="b">
            <a:normAutofit/>
          </a:bodyPr>
          <a:lstStyle/>
          <a:p>
            <a:pPr algn="ctr"/>
            <a:r>
              <a:rPr lang="ru-RU"/>
              <a:t>Ответы на тест</a:t>
            </a:r>
          </a:p>
        </p:txBody>
      </p: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2">
            <a:extLst>
              <a:ext uri="{FF2B5EF4-FFF2-40B4-BE49-F238E27FC236}">
                <a16:creationId xmlns:a16="http://schemas.microsoft.com/office/drawing/2014/main" id="{2AFE7628-615F-1D91-8F0B-AE0679AEE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482596"/>
              </p:ext>
            </p:extLst>
          </p:nvPr>
        </p:nvGraphicFramePr>
        <p:xfrm>
          <a:off x="1142999" y="1213460"/>
          <a:ext cx="9960085" cy="299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043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ADDF-060A-91F1-55B9-16F10BD2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78407"/>
            <a:ext cx="9905999" cy="1360898"/>
          </a:xfrm>
        </p:spPr>
        <p:txBody>
          <a:bodyPr/>
          <a:lstStyle/>
          <a:p>
            <a:r>
              <a:rPr lang="ru-RU" dirty="0"/>
              <a:t>Условия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7995F-7B16-15B7-E42C-BCDBD0C5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66" y="1449157"/>
            <a:ext cx="9905999" cy="35671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Необходимо заполнить пустые ячейки и сделать вывод</a:t>
            </a:r>
            <a:r>
              <a:rPr lang="en-US" dirty="0"/>
              <a:t>,</a:t>
            </a:r>
            <a:r>
              <a:rPr lang="ru-RU" dirty="0"/>
              <a:t> касаемо различий в  выработке на одного работающего в рассматриваемых компаниях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68FDD20-F453-CAF4-14E1-AC3346C89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21258"/>
              </p:ext>
            </p:extLst>
          </p:nvPr>
        </p:nvGraphicFramePr>
        <p:xfrm>
          <a:off x="1142996" y="2250025"/>
          <a:ext cx="976674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790">
                  <a:extLst>
                    <a:ext uri="{9D8B030D-6E8A-4147-A177-3AD203B41FA5}">
                      <a16:colId xmlns:a16="http://schemas.microsoft.com/office/drawing/2014/main" val="2948195081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2509354649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82927986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1254024021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925906249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668126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среднем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Объем товарной продукции</a:t>
                      </a:r>
                      <a:r>
                        <a:rPr lang="en-US" sz="1600" dirty="0"/>
                        <a:t>, </a:t>
                      </a:r>
                      <a:r>
                        <a:rPr lang="ru-RU" sz="1600" dirty="0"/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0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работников</a:t>
                      </a:r>
                      <a:r>
                        <a:rPr lang="en-US" sz="1600" dirty="0"/>
                        <a:t>, </a:t>
                      </a:r>
                      <a:r>
                        <a:rPr lang="ru-RU" sz="1600" dirty="0"/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63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Выработка на одного работающего</a:t>
                      </a:r>
                      <a:r>
                        <a:rPr lang="en-US" sz="1600" dirty="0"/>
                        <a:t>,</a:t>
                      </a:r>
                      <a:r>
                        <a:rPr lang="ru-RU" sz="1600" dirty="0"/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3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04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4FDB7-C0E6-C9DA-704A-8043455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Содержание</a:t>
            </a:r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F589C13-4D07-8A13-DD54-A1833DC77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14563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586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0ADDF-060A-91F1-55B9-16F10BD2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6258"/>
            <a:ext cx="9905999" cy="1360898"/>
          </a:xfrm>
        </p:spPr>
        <p:txBody>
          <a:bodyPr/>
          <a:lstStyle/>
          <a:p>
            <a:r>
              <a:rPr lang="ru-RU" dirty="0"/>
              <a:t>Решение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7995F-7B16-15B7-E42C-BCDBD0C5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8" y="4503954"/>
            <a:ext cx="10523486" cy="17997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Данные таблицы показывают</a:t>
            </a:r>
            <a:r>
              <a:rPr lang="en-US" dirty="0"/>
              <a:t>,</a:t>
            </a:r>
            <a:r>
              <a:rPr lang="ru-RU" dirty="0"/>
              <a:t> что наибольшая выработка на одного работающего наблюдается в компании </a:t>
            </a:r>
            <a:r>
              <a:rPr lang="en-US" dirty="0"/>
              <a:t>Y</a:t>
            </a:r>
            <a:r>
              <a:rPr lang="ru-RU" dirty="0"/>
              <a:t> и составляет 106</a:t>
            </a:r>
            <a:r>
              <a:rPr lang="en-US" dirty="0"/>
              <a:t>,4</a:t>
            </a:r>
            <a:r>
              <a:rPr lang="ru-RU" dirty="0"/>
              <a:t> тыс.</a:t>
            </a:r>
            <a:r>
              <a:rPr lang="en-US" dirty="0"/>
              <a:t>.</a:t>
            </a:r>
            <a:r>
              <a:rPr lang="ru-RU" dirty="0"/>
              <a:t> рублей</a:t>
            </a:r>
            <a:r>
              <a:rPr lang="en-US" dirty="0"/>
              <a:t>.</a:t>
            </a:r>
            <a:r>
              <a:rPr lang="ru-RU" dirty="0"/>
              <a:t> Максимальный объем товарной продукции зафиксирован в компании </a:t>
            </a:r>
            <a:r>
              <a:rPr lang="en-US" dirty="0"/>
              <a:t>A,</a:t>
            </a:r>
            <a:r>
              <a:rPr lang="ru-RU" dirty="0"/>
              <a:t> однако выработка там минимальная из всех 4 компаний</a:t>
            </a:r>
            <a:r>
              <a:rPr lang="en-US" dirty="0"/>
              <a:t>. </a:t>
            </a:r>
            <a:r>
              <a:rPr lang="ru-RU" dirty="0"/>
              <a:t>Причиной является превышение оптимально количества работников компании</a:t>
            </a:r>
            <a:r>
              <a:rPr lang="en-US" dirty="0"/>
              <a:t>,</a:t>
            </a:r>
            <a:r>
              <a:rPr lang="ru-RU" dirty="0"/>
              <a:t> в результате чего эффективность (в данном случае</a:t>
            </a:r>
            <a:r>
              <a:rPr lang="en-US" dirty="0"/>
              <a:t>,</a:t>
            </a:r>
            <a:r>
              <a:rPr lang="ru-RU" dirty="0"/>
              <a:t> выработка) снижается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68FDD20-F453-CAF4-14E1-AC3346C89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18870"/>
              </p:ext>
            </p:extLst>
          </p:nvPr>
        </p:nvGraphicFramePr>
        <p:xfrm>
          <a:off x="1142998" y="1041335"/>
          <a:ext cx="976674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790">
                  <a:extLst>
                    <a:ext uri="{9D8B030D-6E8A-4147-A177-3AD203B41FA5}">
                      <a16:colId xmlns:a16="http://schemas.microsoft.com/office/drawing/2014/main" val="2948195081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2509354649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82927986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1254024021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925906249"/>
                    </a:ext>
                  </a:extLst>
                </a:gridCol>
                <a:gridCol w="1627790">
                  <a:extLst>
                    <a:ext uri="{9D8B030D-6E8A-4147-A177-3AD203B41FA5}">
                      <a16:colId xmlns:a16="http://schemas.microsoft.com/office/drawing/2014/main" val="3668126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</a:t>
                      </a:r>
                      <a:r>
                        <a:rPr lang="en-US" dirty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Компания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среднем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Объем товарной продукции</a:t>
                      </a:r>
                      <a:r>
                        <a:rPr lang="en-US" sz="1600" dirty="0"/>
                        <a:t>, </a:t>
                      </a:r>
                      <a:r>
                        <a:rPr lang="ru-RU" sz="1600" dirty="0"/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  <a:r>
                        <a:rPr lang="en-US" dirty="0"/>
                        <a:t>95</a:t>
                      </a:r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5737,5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0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Количество работников</a:t>
                      </a:r>
                      <a:r>
                        <a:rPr lang="en-US" sz="1600" dirty="0"/>
                        <a:t>, </a:t>
                      </a:r>
                      <a:r>
                        <a:rPr lang="ru-RU" sz="1600" dirty="0"/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63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Выработка на одного работающего</a:t>
                      </a:r>
                      <a:r>
                        <a:rPr lang="en-US" sz="1600" dirty="0"/>
                        <a:t>,</a:t>
                      </a:r>
                      <a:r>
                        <a:rPr lang="ru-RU" sz="1600" dirty="0"/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106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107</a:t>
                      </a:r>
                      <a:r>
                        <a:rPr lang="en-US" dirty="0"/>
                        <a:t>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106,25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83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95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91DB8F-CD1E-4B48-81D6-9781BA3F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3268" y="5474"/>
            <a:ext cx="9098732" cy="6858000"/>
          </a:xfrm>
          <a:custGeom>
            <a:avLst/>
            <a:gdLst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6873692 w 9098732"/>
              <a:gd name="connsiteY2" fmla="*/ 1553955 h 6858000"/>
              <a:gd name="connsiteX3" fmla="*/ 8235629 w 9098732"/>
              <a:gd name="connsiteY3" fmla="*/ 4 h 6858000"/>
              <a:gd name="connsiteX4" fmla="*/ 8235630 w 9098732"/>
              <a:gd name="connsiteY4" fmla="*/ 2 h 6858000"/>
              <a:gd name="connsiteX5" fmla="*/ 8235632 w 9098732"/>
              <a:gd name="connsiteY5" fmla="*/ 0 h 6858000"/>
              <a:gd name="connsiteX6" fmla="*/ 9098732 w 9098732"/>
              <a:gd name="connsiteY6" fmla="*/ 0 h 6858000"/>
              <a:gd name="connsiteX7" fmla="*/ 9098732 w 9098732"/>
              <a:gd name="connsiteY7" fmla="*/ 6858000 h 6858000"/>
              <a:gd name="connsiteX8" fmla="*/ 6873692 w 9098732"/>
              <a:gd name="connsiteY8" fmla="*/ 6858000 h 6858000"/>
              <a:gd name="connsiteX9" fmla="*/ 2225040 w 9098732"/>
              <a:gd name="connsiteY9" fmla="*/ 6858000 h 6858000"/>
              <a:gd name="connsiteX10" fmla="*/ 0 w 9098732"/>
              <a:gd name="connsiteY10" fmla="*/ 6858000 h 6858000"/>
              <a:gd name="connsiteX11" fmla="*/ 6010589 w 9098732"/>
              <a:gd name="connsiteY11" fmla="*/ 4 h 6858000"/>
              <a:gd name="connsiteX12" fmla="*/ 6010590 w 9098732"/>
              <a:gd name="connsiteY12" fmla="*/ 2 h 6858000"/>
              <a:gd name="connsiteX0" fmla="*/ 6010592 w 9098732"/>
              <a:gd name="connsiteY0" fmla="*/ 0 h 6858000"/>
              <a:gd name="connsiteX1" fmla="*/ 6873692 w 9098732"/>
              <a:gd name="connsiteY1" fmla="*/ 0 h 6858000"/>
              <a:gd name="connsiteX2" fmla="*/ 8235629 w 9098732"/>
              <a:gd name="connsiteY2" fmla="*/ 4 h 6858000"/>
              <a:gd name="connsiteX3" fmla="*/ 8235630 w 9098732"/>
              <a:gd name="connsiteY3" fmla="*/ 2 h 6858000"/>
              <a:gd name="connsiteX4" fmla="*/ 8235632 w 9098732"/>
              <a:gd name="connsiteY4" fmla="*/ 0 h 6858000"/>
              <a:gd name="connsiteX5" fmla="*/ 9098732 w 9098732"/>
              <a:gd name="connsiteY5" fmla="*/ 0 h 6858000"/>
              <a:gd name="connsiteX6" fmla="*/ 9098732 w 9098732"/>
              <a:gd name="connsiteY6" fmla="*/ 6858000 h 6858000"/>
              <a:gd name="connsiteX7" fmla="*/ 6873692 w 9098732"/>
              <a:gd name="connsiteY7" fmla="*/ 6858000 h 6858000"/>
              <a:gd name="connsiteX8" fmla="*/ 2225040 w 9098732"/>
              <a:gd name="connsiteY8" fmla="*/ 6858000 h 6858000"/>
              <a:gd name="connsiteX9" fmla="*/ 0 w 9098732"/>
              <a:gd name="connsiteY9" fmla="*/ 6858000 h 6858000"/>
              <a:gd name="connsiteX10" fmla="*/ 6010589 w 9098732"/>
              <a:gd name="connsiteY10" fmla="*/ 4 h 6858000"/>
              <a:gd name="connsiteX11" fmla="*/ 6010590 w 9098732"/>
              <a:gd name="connsiteY11" fmla="*/ 2 h 6858000"/>
              <a:gd name="connsiteX12" fmla="*/ 6010592 w 9098732"/>
              <a:gd name="connsiteY12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8235632 w 9098732"/>
              <a:gd name="connsiteY3" fmla="*/ 0 h 6858000"/>
              <a:gd name="connsiteX4" fmla="*/ 9098732 w 9098732"/>
              <a:gd name="connsiteY4" fmla="*/ 0 h 6858000"/>
              <a:gd name="connsiteX5" fmla="*/ 9098732 w 9098732"/>
              <a:gd name="connsiteY5" fmla="*/ 6858000 h 6858000"/>
              <a:gd name="connsiteX6" fmla="*/ 6873692 w 9098732"/>
              <a:gd name="connsiteY6" fmla="*/ 6858000 h 6858000"/>
              <a:gd name="connsiteX7" fmla="*/ 2225040 w 9098732"/>
              <a:gd name="connsiteY7" fmla="*/ 6858000 h 6858000"/>
              <a:gd name="connsiteX8" fmla="*/ 0 w 9098732"/>
              <a:gd name="connsiteY8" fmla="*/ 6858000 h 6858000"/>
              <a:gd name="connsiteX9" fmla="*/ 6010589 w 9098732"/>
              <a:gd name="connsiteY9" fmla="*/ 4 h 6858000"/>
              <a:gd name="connsiteX10" fmla="*/ 6010590 w 9098732"/>
              <a:gd name="connsiteY10" fmla="*/ 2 h 6858000"/>
              <a:gd name="connsiteX11" fmla="*/ 6010592 w 9098732"/>
              <a:gd name="connsiteY11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6873692 w 9098732"/>
              <a:gd name="connsiteY5" fmla="*/ 6858000 h 6858000"/>
              <a:gd name="connsiteX6" fmla="*/ 2225040 w 9098732"/>
              <a:gd name="connsiteY6" fmla="*/ 6858000 h 6858000"/>
              <a:gd name="connsiteX7" fmla="*/ 0 w 9098732"/>
              <a:gd name="connsiteY7" fmla="*/ 6858000 h 6858000"/>
              <a:gd name="connsiteX8" fmla="*/ 6010589 w 9098732"/>
              <a:gd name="connsiteY8" fmla="*/ 4 h 6858000"/>
              <a:gd name="connsiteX9" fmla="*/ 6010590 w 9098732"/>
              <a:gd name="connsiteY9" fmla="*/ 2 h 6858000"/>
              <a:gd name="connsiteX10" fmla="*/ 6010592 w 9098732"/>
              <a:gd name="connsiteY10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2225040 w 9098732"/>
              <a:gd name="connsiteY5" fmla="*/ 6858000 h 6858000"/>
              <a:gd name="connsiteX6" fmla="*/ 0 w 9098732"/>
              <a:gd name="connsiteY6" fmla="*/ 6858000 h 6858000"/>
              <a:gd name="connsiteX7" fmla="*/ 6010589 w 9098732"/>
              <a:gd name="connsiteY7" fmla="*/ 4 h 6858000"/>
              <a:gd name="connsiteX8" fmla="*/ 6010590 w 9098732"/>
              <a:gd name="connsiteY8" fmla="*/ 2 h 6858000"/>
              <a:gd name="connsiteX9" fmla="*/ 6010592 w 9098732"/>
              <a:gd name="connsiteY9" fmla="*/ 0 h 6858000"/>
              <a:gd name="connsiteX0" fmla="*/ 6010592 w 9098732"/>
              <a:gd name="connsiteY0" fmla="*/ 0 h 6858000"/>
              <a:gd name="connsiteX1" fmla="*/ 8235629 w 9098732"/>
              <a:gd name="connsiteY1" fmla="*/ 4 h 6858000"/>
              <a:gd name="connsiteX2" fmla="*/ 8235630 w 9098732"/>
              <a:gd name="connsiteY2" fmla="*/ 2 h 6858000"/>
              <a:gd name="connsiteX3" fmla="*/ 9098732 w 9098732"/>
              <a:gd name="connsiteY3" fmla="*/ 0 h 6858000"/>
              <a:gd name="connsiteX4" fmla="*/ 9098732 w 9098732"/>
              <a:gd name="connsiteY4" fmla="*/ 6858000 h 6858000"/>
              <a:gd name="connsiteX5" fmla="*/ 0 w 9098732"/>
              <a:gd name="connsiteY5" fmla="*/ 6858000 h 6858000"/>
              <a:gd name="connsiteX6" fmla="*/ 6010589 w 9098732"/>
              <a:gd name="connsiteY6" fmla="*/ 4 h 6858000"/>
              <a:gd name="connsiteX7" fmla="*/ 6010590 w 9098732"/>
              <a:gd name="connsiteY7" fmla="*/ 2 h 6858000"/>
              <a:gd name="connsiteX8" fmla="*/ 6010592 w 909873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15B63-3EC2-9A49-E4B9-878DE337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29000"/>
            <a:ext cx="4953000" cy="228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cap="all" spc="300"/>
              <a:t>Спасибо за внимание</a:t>
            </a:r>
          </a:p>
        </p:txBody>
      </p:sp>
      <p:pic>
        <p:nvPicPr>
          <p:cNvPr id="5" name="Picture 4" descr="Лампочки, из которых одна светится, в темноте">
            <a:extLst>
              <a:ext uri="{FF2B5EF4-FFF2-40B4-BE49-F238E27FC236}">
                <a16:creationId xmlns:a16="http://schemas.microsoft.com/office/drawing/2014/main" id="{A161E96A-CD7C-6AD9-CD1E-72FD60F5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2" r="1" b="21555"/>
          <a:stretch/>
        </p:blipFill>
        <p:spPr>
          <a:xfrm>
            <a:off x="20" y="10"/>
            <a:ext cx="9113086" cy="6857990"/>
          </a:xfrm>
          <a:custGeom>
            <a:avLst/>
            <a:gdLst/>
            <a:ahLst/>
            <a:cxnLst/>
            <a:rect l="l" t="t" r="r" b="b"/>
            <a:pathLst>
              <a:path w="9113106" h="6858000">
                <a:moveTo>
                  <a:pt x="9113106" y="0"/>
                </a:moveTo>
                <a:lnTo>
                  <a:pt x="3102514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93C5F1-820E-45E2-BF45-96B147FEC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138E6-5A95-CD36-8EDB-F00760CA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00"/>
              <a:t>Характеристика экономического анализа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F5D96A6D-E435-7ED3-31AE-07007028A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010727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4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3159-C52C-75AF-9A63-CD6C8829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100"/>
              <a:t>Субъекты и объекты экономического анализа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628B5A9-4E22-328E-321E-DEAC5E3E4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57379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46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EA1A24-9CA1-4513-A409-3AD90DB0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9B926-5B08-9C27-7DCF-E9A041A8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56" y="906189"/>
            <a:ext cx="8689571" cy="1001886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Принципы экономического анализа</a:t>
            </a:r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0930BD-361E-4C4D-8B08-ED210DFA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8C09790-88BB-1175-A29E-FD18D9B17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29484"/>
              </p:ext>
            </p:extLst>
          </p:nvPr>
        </p:nvGraphicFramePr>
        <p:xfrm>
          <a:off x="1143000" y="2338016"/>
          <a:ext cx="9906000" cy="35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77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FA84D-63B7-6124-D460-7FC22B4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экономического анализа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8CF11E8-B32A-2487-5487-B7094F5F68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332026"/>
          <a:ext cx="9905999" cy="356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16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Увеличительное стекло, показывающее снижение производительности">
            <a:extLst>
              <a:ext uri="{FF2B5EF4-FFF2-40B4-BE49-F238E27FC236}">
                <a16:creationId xmlns:a16="http://schemas.microsoft.com/office/drawing/2014/main" id="{F9DC8292-A2EC-881E-0BA0-5123583D2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39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9B2F6-53A5-D63A-1A16-F5EBDC25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39" y="5351"/>
            <a:ext cx="5920740" cy="1360898"/>
          </a:xfrm>
        </p:spPr>
        <p:txBody>
          <a:bodyPr>
            <a:normAutofit/>
          </a:bodyPr>
          <a:lstStyle/>
          <a:p>
            <a:r>
              <a:rPr lang="ru-RU" dirty="0"/>
              <a:t>Виды экономического анализа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1C276-CE4F-5F2C-71E9-6E252919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8" y="1508912"/>
            <a:ext cx="5518599" cy="47930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600" dirty="0"/>
              <a:t>Виды экономического анализа определяются содержанием, задачами, функциями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Управленческий анализ носит внутренний характер, его проводит сама организация, изучаются вопросы, связанные с использованием различных видов внутренних ресурсов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Финансовый анализ подразделяется на внешний и внутренний</a:t>
            </a:r>
            <a:r>
              <a:rPr lang="en-US" sz="1600" dirty="0"/>
              <a:t>,</a:t>
            </a:r>
            <a:r>
              <a:rPr lang="ru-RU" sz="1600" dirty="0"/>
              <a:t> которые были упомянуты ранее. Внешний финансовый анализ оценивает финансовое состояния организации. Внутренний анализ изучает эффективность использования собственного и заемного капитала, исследует показатели прибыли, рентабельности, выявляет резервы роста последних и укрепления финансового состояния организации. Внутренний финансовый анализ направлен на разработку и внедрение оптимальных управленческих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6974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32694-7602-BB04-06F8-6901788B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показателей экономического анализа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E45CF9-C3E7-19CE-A4AE-6425CCEF9A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332026"/>
          <a:ext cx="9905999" cy="356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02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2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4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6942F-0356-EDFA-F147-95D990E7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492285" cy="1360898"/>
          </a:xfrm>
        </p:spPr>
        <p:txBody>
          <a:bodyPr>
            <a:normAutofit/>
          </a:bodyPr>
          <a:lstStyle/>
          <a:p>
            <a:r>
              <a:rPr lang="ru-RU" dirty="0"/>
              <a:t>Стоимостные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B6BA8-84C7-D6CB-FC72-8F7E4F2F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655" y="1091604"/>
            <a:ext cx="7492284" cy="5469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800" dirty="0"/>
              <a:t>Относятся к наиболее распространенным. Использование стоимостных показателей вытекает из наличия в хозяйстве товарного производства и товарного обращения, товарно-денежных отношений. Стоимостные показатели широко применяются при оценке деловой активности организации</a:t>
            </a:r>
            <a:r>
              <a:rPr lang="en-US" sz="1800" dirty="0"/>
              <a:t>.</a:t>
            </a:r>
            <a:r>
              <a:rPr lang="ru-RU" sz="1800" dirty="0"/>
              <a:t> В денежном измерении выражается оптовый и розничный объем продаж, издержки обращения, прибыль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Примеры</a:t>
            </a:r>
            <a:r>
              <a:rPr lang="en-US" sz="1800" dirty="0"/>
              <a:t>:</a:t>
            </a:r>
            <a:r>
              <a:rPr lang="ru-RU" sz="1800" dirty="0"/>
              <a:t> товарная</a:t>
            </a:r>
            <a:r>
              <a:rPr lang="en-US" sz="1800" dirty="0"/>
              <a:t>,</a:t>
            </a:r>
            <a:r>
              <a:rPr lang="ru-RU" sz="1800" dirty="0"/>
              <a:t> валовая</a:t>
            </a:r>
            <a:r>
              <a:rPr lang="en-US" sz="1800" dirty="0"/>
              <a:t>,</a:t>
            </a:r>
            <a:r>
              <a:rPr lang="ru-RU" sz="1800" dirty="0"/>
              <a:t> реализованная продукция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Формула</a:t>
            </a:r>
            <a:r>
              <a:rPr lang="en-US" sz="1800" dirty="0"/>
              <a:t>:</a:t>
            </a:r>
            <a:r>
              <a:rPr lang="ru-RU" sz="1800" dirty="0"/>
              <a:t> ВП = ТП + (</a:t>
            </a:r>
            <a:r>
              <a:rPr lang="ru-RU" sz="1800" dirty="0" err="1"/>
              <a:t>Нк.г</a:t>
            </a:r>
            <a:r>
              <a:rPr lang="ru-RU" sz="1800" dirty="0"/>
              <a:t> – </a:t>
            </a:r>
            <a:r>
              <a:rPr lang="ru-RU" sz="1800" dirty="0" err="1"/>
              <a:t>Нн.г</a:t>
            </a:r>
            <a:r>
              <a:rPr lang="ru-RU" sz="1800" dirty="0"/>
              <a:t>), где </a:t>
            </a:r>
            <a:r>
              <a:rPr lang="ru-RU" sz="1800" dirty="0" err="1"/>
              <a:t>Нн.г</a:t>
            </a:r>
            <a:r>
              <a:rPr lang="ru-RU" sz="1800" dirty="0"/>
              <a:t>, </a:t>
            </a:r>
            <a:r>
              <a:rPr lang="ru-RU" sz="1800" dirty="0" err="1"/>
              <a:t>Нк.г</a:t>
            </a:r>
            <a:r>
              <a:rPr lang="ru-RU" sz="1800" dirty="0"/>
              <a:t> – остатки незавершенного производства на начало и конец года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РП = </a:t>
            </a:r>
            <a:r>
              <a:rPr lang="ru-RU" sz="1800" dirty="0" err="1"/>
              <a:t>Онг</a:t>
            </a:r>
            <a:r>
              <a:rPr lang="ru-RU" sz="1800" dirty="0"/>
              <a:t> + ТП – </a:t>
            </a:r>
            <a:r>
              <a:rPr lang="ru-RU" sz="1800" dirty="0" err="1"/>
              <a:t>Окг</a:t>
            </a:r>
            <a:r>
              <a:rPr lang="ru-RU" sz="1800" dirty="0"/>
              <a:t>, где </a:t>
            </a:r>
            <a:r>
              <a:rPr lang="ru-RU" sz="1800" dirty="0" err="1"/>
              <a:t>Онг</a:t>
            </a:r>
            <a:r>
              <a:rPr lang="ru-RU" sz="1800" dirty="0"/>
              <a:t> и </a:t>
            </a:r>
            <a:r>
              <a:rPr lang="ru-RU" sz="1800" dirty="0" err="1"/>
              <a:t>Окг</a:t>
            </a:r>
            <a:r>
              <a:rPr lang="ru-RU" sz="1800" dirty="0"/>
              <a:t> – остатки нереализованной продукции на начало и конец периода</a:t>
            </a:r>
          </a:p>
          <a:p>
            <a:pPr>
              <a:lnSpc>
                <a:spcPct val="110000"/>
              </a:lnSpc>
            </a:pPr>
            <a:r>
              <a:rPr lang="ru-RU" sz="1800" dirty="0"/>
              <a:t>ТП = </a:t>
            </a:r>
            <a:r>
              <a:rPr lang="ru-RU" sz="1800" dirty="0" err="1"/>
              <a:t>Тг</a:t>
            </a:r>
            <a:r>
              <a:rPr lang="ru-RU" sz="1800" dirty="0"/>
              <a:t> + </a:t>
            </a:r>
            <a:r>
              <a:rPr lang="ru-RU" sz="1800" dirty="0" err="1"/>
              <a:t>Тк</a:t>
            </a:r>
            <a:r>
              <a:rPr lang="ru-RU" sz="1800" dirty="0"/>
              <a:t> + </a:t>
            </a:r>
            <a:r>
              <a:rPr lang="ru-RU" sz="1800" dirty="0" err="1"/>
              <a:t>Ти</a:t>
            </a:r>
            <a:r>
              <a:rPr lang="ru-RU" sz="1800" dirty="0"/>
              <a:t> + Ф - где </a:t>
            </a:r>
            <a:r>
              <a:rPr lang="ru-RU" sz="1800" dirty="0" err="1"/>
              <a:t>Тг</a:t>
            </a:r>
            <a:r>
              <a:rPr lang="ru-RU" sz="1800" dirty="0"/>
              <a:t> – стоимость готовых изделий</a:t>
            </a:r>
            <a:r>
              <a:rPr lang="en-US" sz="1800" dirty="0"/>
              <a:t>,</a:t>
            </a:r>
            <a:r>
              <a:rPr lang="ru-RU" sz="1800" dirty="0"/>
              <a:t> предназначенных для реализации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ru-RU" sz="1800" dirty="0" err="1"/>
              <a:t>Тк</a:t>
            </a:r>
            <a:r>
              <a:rPr lang="ru-RU" sz="1800" dirty="0"/>
              <a:t> – стоимость готовых изделий для нужд строительства, </a:t>
            </a:r>
            <a:r>
              <a:rPr lang="ru-RU" sz="1800" dirty="0" err="1"/>
              <a:t>Ти</a:t>
            </a:r>
            <a:r>
              <a:rPr lang="ru-RU" sz="1800" dirty="0"/>
              <a:t> – стоимость полуфабрикатов</a:t>
            </a:r>
            <a:r>
              <a:rPr lang="en-US" sz="1800" dirty="0"/>
              <a:t>,</a:t>
            </a:r>
            <a:r>
              <a:rPr lang="ru-RU" sz="1800" dirty="0"/>
              <a:t> Ф – стоимость основных фондов</a:t>
            </a:r>
          </a:p>
        </p:txBody>
      </p:sp>
      <p:pic>
        <p:nvPicPr>
          <p:cNvPr id="1026" name="Picture 2" descr="Как округлять стоимостные показатели в статистической отчетности - БУХ.1С,  сайт в помощь бухгалтеру">
            <a:extLst>
              <a:ext uri="{FF2B5EF4-FFF2-40B4-BE49-F238E27FC236}">
                <a16:creationId xmlns:a16="http://schemas.microsoft.com/office/drawing/2014/main" id="{605FC2A6-3035-FA86-F097-BC1A8865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0822" y="2551668"/>
            <a:ext cx="2785533" cy="27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04009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1764</Words>
  <Application>Microsoft Macintosh PowerPoint</Application>
  <PresentationFormat>Широкоэкранный</PresentationFormat>
  <Paragraphs>197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Walbaum Display</vt:lpstr>
      <vt:lpstr>RegattaVTI</vt:lpstr>
      <vt:lpstr>Система показателей экономического анализа</vt:lpstr>
      <vt:lpstr>Содержание</vt:lpstr>
      <vt:lpstr>Характеристика экономического анализа</vt:lpstr>
      <vt:lpstr>Субъекты и объекты экономического анализа</vt:lpstr>
      <vt:lpstr>Принципы экономического анализа</vt:lpstr>
      <vt:lpstr>Методы экономического анализа</vt:lpstr>
      <vt:lpstr>Виды экономического анализа</vt:lpstr>
      <vt:lpstr>Система показателей экономического анализа</vt:lpstr>
      <vt:lpstr>Стоимостные показатели</vt:lpstr>
      <vt:lpstr>Натуральные показатели</vt:lpstr>
      <vt:lpstr>Количественные показатели</vt:lpstr>
      <vt:lpstr>Качественные показатели</vt:lpstr>
      <vt:lpstr>Объемные показатели</vt:lpstr>
      <vt:lpstr>Удельные показатели</vt:lpstr>
      <vt:lpstr>Заключение</vt:lpstr>
      <vt:lpstr>Тестовые вопросы</vt:lpstr>
      <vt:lpstr>Продолжение теста (множественный вариант ответа)</vt:lpstr>
      <vt:lpstr>Ответы на тест</vt:lpstr>
      <vt:lpstr>Условия задачи</vt:lpstr>
      <vt:lpstr>Решение задачи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показателей экономического анализа</dc:title>
  <dc:creator>Сивов Владислав Дмитриевич</dc:creator>
  <cp:lastModifiedBy>Сивов Владислав Дмитриевич</cp:lastModifiedBy>
  <cp:revision>9</cp:revision>
  <dcterms:created xsi:type="dcterms:W3CDTF">2022-12-05T18:29:33Z</dcterms:created>
  <dcterms:modified xsi:type="dcterms:W3CDTF">2022-12-06T09:33:52Z</dcterms:modified>
</cp:coreProperties>
</file>