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ената Ягудина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4BA9FA4-CBC4-4574-93E8-D5778CC65D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01F167A-98BD-4315-9EFF-4FC137A6622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35F92E9-61EE-4933-87A2-EDA44FCF1EA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E50BB0D-A0EC-465F-A047-783294C295A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F281E47-7898-4CD0-B287-CFF3A99F9B0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054536-9BC9-49AC-A167-450316FBA26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78179D2-6D3D-4FC7-9D89-B770555C227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618ED1-22A9-4EB7-B833-417D7E29F27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EE6D16-862B-4C6D-8DDB-8129588A78F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97864BD-4B3B-453E-992D-AD0FC0631A5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F2697E-4F35-4FFB-98CE-435BA95DE65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94AFEBC-CCF2-4737-9B5D-353C0EA8FAC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09E8BB-2CCE-445D-9BCA-41143B61D46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8EDAC8-95F1-4B7B-8F61-21BAA32BA4C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8EDAC8-95F1-4B7B-8F61-21BAA32BA4C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8EDAC8-95F1-4B7B-8F61-21BAA32BA4C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445EFF2-7654-4744-B3A4-164FC68E981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071761-773C-414F-B128-02FC7204B5A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A6D3A55-F8B8-49CF-AF56-3C63C4B0DD3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2F04435-FAD8-41B4-ACAD-DD2D8A44AEB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E61AC6-90DB-4D60-B5ED-98D252056371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5B8C19-0E56-4EBE-BD87-2853DEBF068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C0A1CBE-C736-4E66-8BEE-6E5FB384EE6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A17980-D912-408F-895E-5C7CCA14F14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B931E91-FC5E-4528-96DB-6C274992E49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88AD859-964F-4B7F-BA59-80EB155517B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337CD5-E641-4E74-9E06-1A8022BB12B0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C0164D8-9C49-4298-812E-1DE3FEC5D0C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5EC5A04-B992-4679-9EFE-6CDD74DFD97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5E7B3E6-D2BD-491E-BCE2-7FCD810A215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46ABB0-970B-47FF-95FF-8BDF49F1A3F3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6767965-CC50-498B-B52A-83CA248E883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EEEBF07-0447-452C-92AB-612A90185569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82A55BB-7FA0-4070-8544-B85D7404696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CE31DD2-84CD-466F-8091-0B9A0E822887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57DAC6B-D24C-4FD0-A1FF-525EF1F5E611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00D523-FBC2-4354-87EF-2AED9E1566BA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D9FF7C-CD77-4776-8D4B-ABC84CF5E90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BB2D052-9D6A-40AF-B798-1987B04360E6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90AA87-A0F7-49A4-83E6-CE20515B3AA6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C57A93-A8B0-470F-AC5F-0562A6556191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3B1475-12A5-4E2A-BE20-A06F42F385E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F3AF73-15EE-46CD-8191-0114F7596237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1856392-96CE-41BC-8668-DEB648C037A8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9C05959-E8BF-49B7-B3F6-0556C2AA1EC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D6C79B-32AC-4FDD-A6A9-637877E3A49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265B4A2-1F4F-4E1E-9A50-9E28D68BD09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C288C1-044C-4B4C-B791-7872B99C75D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CD32D9B-652E-4224-A45B-2E7D2892FA0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dzen.ru/a/X3ycH3pzEDAxrxDC" TargetMode="External"/><Relationship Id="rId13" Type="http://schemas.openxmlformats.org/officeDocument/2006/relationships/hyperlink" Target="https://www.youtube.com/channel/UC1xcEs3R0lEenq-anS4hI5g" TargetMode="External"/><Relationship Id="rId18" Type="http://schemas.openxmlformats.org/officeDocument/2006/relationships/hyperlink" Target="https://nevi.ru/wp-content/uploads/2018/10/Piramida-Maslou.jpg" TargetMode="External"/><Relationship Id="rId3" Type="http://schemas.openxmlformats.org/officeDocument/2006/relationships/hyperlink" Target="https://gb.ru/blog/samorealizatsiya/" TargetMode="External"/><Relationship Id="rId21" Type="http://schemas.openxmlformats.org/officeDocument/2006/relationships/hyperlink" Target="https://i10.fotocdn.net/s129/9df98820981a40b7/public_pin_l/2930733499.jpg" TargetMode="External"/><Relationship Id="rId7" Type="http://schemas.openxmlformats.org/officeDocument/2006/relationships/hyperlink" Target="https://dzen.ru/a/YfI5scGOR0KjEf0X" TargetMode="External"/><Relationship Id="rId12" Type="http://schemas.openxmlformats.org/officeDocument/2006/relationships/hyperlink" Target="https://ru.wikihow.com/&#1088;&#1072;&#1089;&#1087;&#1086;&#1079;&#1085;&#1072;&#1090;&#1100;-&#1090;&#1086;&#1082;&#1089;&#1080;&#1095;&#1085;&#1099;&#1093;-&#1088;&#1086;&#1076;&#1080;&#1090;&#1077;&#1083;&#1077;&#1081;" TargetMode="External"/><Relationship Id="rId17" Type="http://schemas.openxmlformats.org/officeDocument/2006/relationships/hyperlink" Target="https://neiros.ru/blog/marketing/piramida-maslou-ee-aktualnost-primenenie-v-marketinge-i-v-zhizni/" TargetMode="External"/><Relationship Id="rId2" Type="http://schemas.openxmlformats.org/officeDocument/2006/relationships/notesSlide" Target="../notesSlides/notesSlide49.xml"/><Relationship Id="rId16" Type="http://schemas.openxmlformats.org/officeDocument/2006/relationships/hyperlink" Target="https://vk.com/wall-34938229_158943" TargetMode="External"/><Relationship Id="rId20" Type="http://schemas.openxmlformats.org/officeDocument/2006/relationships/hyperlink" Target="https://javasea.ru/uploads/posts/2021-08/1627903383_sergej-bodrov-sereznyj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ass.ru/obschestvo/4319633" TargetMode="External"/><Relationship Id="rId11" Type="http://schemas.openxmlformats.org/officeDocument/2006/relationships/hyperlink" Target="https://medaboutme.ru/articles/chem_opasno_vtorzhenie_v_lichnoe_prostranstvo_rebenka/" TargetMode="External"/><Relationship Id="rId5" Type="http://schemas.openxmlformats.org/officeDocument/2006/relationships/hyperlink" Target="https://youtu.be/nEGmdlJEr8M" TargetMode="External"/><Relationship Id="rId15" Type="http://schemas.openxmlformats.org/officeDocument/2006/relationships/hyperlink" Target="https://ru.wikipedia.org/wiki/&#1040;&#1084;&#1086;&#1085;&#1072;&#1096;&#1074;&#1080;&#1083;&#1080;,_&#1064;&#1072;&#1083;&#1074;&#1072;_&#1040;&#1083;&#1077;&#1082;&#1089;&#1072;&#1085;&#1076;&#1088;&#1086;&#1074;&#1080;&#1095;" TargetMode="External"/><Relationship Id="rId10" Type="http://schemas.openxmlformats.org/officeDocument/2006/relationships/hyperlink" Target="https://nsportal.ru/detskiy-sad/raznoe/2017/06/20/diagnostika-lichnostnyh-osobennostey-detey-v-vozraste-ot-3-do-6-let" TargetMode="External"/><Relationship Id="rId19" Type="http://schemas.openxmlformats.org/officeDocument/2006/relationships/hyperlink" Target="https://skazka-arkhyz.ru/wp-content/uploads/9/4/c/94c4263540ee66f2247f8ef83b467440.jpeg" TargetMode="External"/><Relationship Id="rId4" Type="http://schemas.openxmlformats.org/officeDocument/2006/relationships/hyperlink" Target="https://youtu.be/7wQO_x34h4Y" TargetMode="External"/><Relationship Id="rId9" Type="http://schemas.openxmlformats.org/officeDocument/2006/relationships/hyperlink" Target="https://letidor.ru/obrazovanie/10-nedostatkov-sistemy-obrazovaniya-v-rossii.htm" TargetMode="External"/><Relationship Id="rId14" Type="http://schemas.openxmlformats.org/officeDocument/2006/relationships/hyperlink" Target="https://ru.wikipedia.org/wiki/&#1041;&#1086;&#1076;&#1088;&#1086;&#1074;,_&#1057;&#1077;&#1088;&#1075;&#1077;&#1081;_&#1057;&#1077;&#1088;&#1075;&#1077;&#1077;&#1074;&#1080;&#1095;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Эллипс 1"/>
          <p:cNvSpPr/>
          <p:nvPr/>
        </p:nvSpPr>
        <p:spPr>
          <a:xfrm rot="19205827">
            <a:off x="6956605" y="-1023492"/>
            <a:ext cx="8088093" cy="848229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Текст. поле 7"/>
          <p:cNvSpPr txBox="1"/>
          <p:nvPr/>
        </p:nvSpPr>
        <p:spPr>
          <a:xfrm>
            <a:off x="266227" y="1576063"/>
            <a:ext cx="6843244" cy="119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latin typeface="Lato" charset="0"/>
                <a:ea typeface="Lato" charset="0"/>
                <a:cs typeface="Lato" charset="0"/>
              </a:rPr>
              <a:t>Индивидуальный проект на тему </a:t>
            </a:r>
          </a:p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Проблемы самореализации. </a:t>
            </a:r>
          </a:p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Как понять, кто я такой и чего я хочу?</a:t>
            </a:r>
            <a:endParaRPr lang="en-US" b="1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266227" y="2956391"/>
            <a:ext cx="7505465" cy="52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Lato" charset="0"/>
                <a:ea typeface="Lato" charset="0"/>
                <a:cs typeface="Lato" charset="0"/>
              </a:rPr>
              <a:t>Автор проекта: Ягудина Рената Ринатовна, ученица 10А класса, ГБОУ школа 1190</a:t>
            </a:r>
          </a:p>
          <a:p>
            <a:r>
              <a:rPr lang="ru-RU" sz="1400">
                <a:latin typeface="Lato" charset="0"/>
                <a:ea typeface="Lato" charset="0"/>
                <a:cs typeface="Lato" charset="0"/>
              </a:rPr>
              <a:t>Руководитель проекта: Жерздева Наталья Ивановна</a:t>
            </a:r>
          </a:p>
        </p:txBody>
      </p:sp>
      <p:sp>
        <p:nvSpPr>
          <p:cNvPr id="23" name="4-конечная звезда 22"/>
          <p:cNvSpPr/>
          <p:nvPr/>
        </p:nvSpPr>
        <p:spPr>
          <a:xfrm rot="21062303">
            <a:off x="1322616" y="359212"/>
            <a:ext cx="12710728" cy="8851506"/>
          </a:xfrm>
          <a:prstGeom prst="star4">
            <a:avLst/>
          </a:prstGeom>
          <a:solidFill>
            <a:srgbClr val="92D050">
              <a:alpha val="10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Эллипс 23"/>
          <p:cNvSpPr/>
          <p:nvPr/>
        </p:nvSpPr>
        <p:spPr>
          <a:xfrm>
            <a:off x="3687849" y="4408714"/>
            <a:ext cx="9575644" cy="4451311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85193" y="1108423"/>
            <a:ext cx="10027163" cy="25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После 14 лет работы в Бруклинском колледже, </a:t>
            </a:r>
            <a:r>
              <a:rPr lang="sq-AL" b="1" u="none">
                <a:latin typeface="Lato" charset="0"/>
                <a:ea typeface="Lato" charset="0"/>
                <a:cs typeface="Lato" charset="0"/>
              </a:rPr>
              <a:t>Маслоу принимает решение заняться исследованиями в области самоактуализации индивидов</a:t>
            </a:r>
            <a:r>
              <a:rPr lang="sq-AL" u="none">
                <a:latin typeface="Lato" charset="0"/>
                <a:ea typeface="Lato" charset="0"/>
                <a:cs typeface="Lato" charset="0"/>
              </a:rPr>
              <a:t>. Поначалу его научная работа </a:t>
            </a:r>
          </a:p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не имела успеха в кругах американских психологов. Многие знаменитые ученые сторонились его, говорили о нем, как о несостоятельном ученом, а авторитетные научные издания отказывали ему в публикациях. </a:t>
            </a:r>
          </a:p>
          <a:p>
            <a:endParaRPr lang="sq-AL" u="none">
              <a:latin typeface="Lato" charset="0"/>
              <a:ea typeface="Lato" charset="0"/>
              <a:cs typeface="Lato" charset="0"/>
            </a:endParaRPr>
          </a:p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Все изменилось в 60-е годы, </a:t>
            </a:r>
            <a:r>
              <a:rPr lang="sq-AL" b="1" u="none">
                <a:latin typeface="Lato" charset="0"/>
                <a:ea typeface="Lato" charset="0"/>
                <a:cs typeface="Lato" charset="0"/>
              </a:rPr>
              <a:t>когда идеи Маслоу, наконец, получили признание научного сообщества</a:t>
            </a:r>
            <a:r>
              <a:rPr lang="sq-AL" u="none">
                <a:latin typeface="Lato" charset="0"/>
                <a:ea typeface="Lato" charset="0"/>
                <a:cs typeface="Lato" charset="0"/>
              </a:rPr>
              <a:t>. В середине 60-х Абрахам Маслоу стал настолько популярен, что даже был избран президентом Американской психологической ассоциации в 1967 году.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12353">
            <a:off x="10403005" y="1514135"/>
            <a:ext cx="1393992" cy="139399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023079">
            <a:off x="9511587" y="2775077"/>
            <a:ext cx="1438246" cy="143824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07944">
            <a:off x="10680894" y="4028543"/>
            <a:ext cx="1314095" cy="1314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04361" y="170385"/>
            <a:ext cx="6338326" cy="257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Что такое пирамида потребностей?</a:t>
            </a:r>
            <a:endParaRPr lang="en-US" sz="54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89554" y="2862470"/>
            <a:ext cx="11518032" cy="17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>
                <a:latin typeface="Lato" charset="0"/>
                <a:ea typeface="Lato" charset="0"/>
                <a:cs typeface="Lato" charset="0"/>
              </a:rPr>
              <a:t>Это график иерархии человеческих потребностей, представленный в виде пирамиды из 5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-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7 уровней. </a:t>
            </a:r>
            <a:endParaRPr lang="en-US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На нижнем уровне располагаются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базовые физиологические потребности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 тела человека, которые  психолог А. Маслоу считал наиболее приоритетными для жизни. На последнем уровне – вершине пирамиды – располагаются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духовные потребности человека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, высшие из всех. Согласно классической теории Маслоу, закрывая один уровень, человек должен переходить к следующему, пока не достигнет полной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самореализации в жизни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еугольник 6"/>
          <p:cNvSpPr/>
          <p:nvPr/>
        </p:nvSpPr>
        <p:spPr>
          <a:xfrm>
            <a:off x="5670037" y="-89453"/>
            <a:ext cx="7445829" cy="6236095"/>
          </a:xfrm>
          <a:prstGeom prst="triangle">
            <a:avLst>
              <a:gd name="adj" fmla="val 50451"/>
            </a:avLst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73328" y="1353731"/>
            <a:ext cx="5084651" cy="4150539"/>
          </a:xfrm>
          <a:prstGeom prst="triangle">
            <a:avLst/>
          </a:prstGeom>
        </p:spPr>
      </p:pic>
      <p:sp>
        <p:nvSpPr>
          <p:cNvPr id="2" name="Текст. поле 1"/>
          <p:cNvSpPr txBox="1"/>
          <p:nvPr/>
        </p:nvSpPr>
        <p:spPr>
          <a:xfrm>
            <a:off x="240669" y="417443"/>
            <a:ext cx="7820676" cy="1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В чем суть теории пирамиды потребностей? </a:t>
            </a:r>
            <a:endParaRPr lang="en-US" sz="44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40669" y="1863719"/>
            <a:ext cx="5750496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0">
                <a:latin typeface="Lato" charset="0"/>
                <a:ea typeface="Lato" charset="0"/>
                <a:cs typeface="Lato" charset="0"/>
              </a:rPr>
              <a:t>Согласно его теории, существует несколько иерархических уровней потребностей человека </a:t>
            </a:r>
            <a:endParaRPr lang="ru-RU" b="0">
              <a:latin typeface="Lato" charset="0"/>
              <a:ea typeface="Lato" charset="0"/>
              <a:cs typeface="Lato" charset="0"/>
            </a:endParaRPr>
          </a:p>
          <a:p>
            <a:r>
              <a:rPr lang="sq-AL" b="0">
                <a:latin typeface="Lato" charset="0"/>
                <a:ea typeface="Lato" charset="0"/>
                <a:cs typeface="Lato" charset="0"/>
              </a:rPr>
              <a:t>от базовых или низших уровней до возвышенных</a:t>
            </a:r>
            <a:r>
              <a:rPr lang="ru-RU" b="0">
                <a:latin typeface="Lato" charset="0"/>
                <a:ea typeface="Lato" charset="0"/>
                <a:cs typeface="Lato" charset="0"/>
              </a:rPr>
              <a:t>.</a:t>
            </a:r>
            <a:endParaRPr lang="sq-AL" b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240669" y="3007297"/>
            <a:ext cx="6917635" cy="229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1 УРОВЕНЬ. ФИЗИОЛОГИЧЕСКИЕ НУЖДЫ ЧЕЛОВЕКА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–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низшие необходимости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, заложенные природой для жизни, например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: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еда, вода, сон</a:t>
            </a:r>
            <a:endParaRPr lang="ru-RU" b="1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2 УРОВЕНЬ. ПОТРЕБНОСТЬ В БЕЗОПАСНОСТИ</a:t>
            </a: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– когда беспокойств от неудовлетворенных физиологических потребностей больше нет, человек стремится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обезопасить себя от внешних угроз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81034" y="570790"/>
            <a:ext cx="9490450" cy="366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3 УРОВЕНЬ. СОЦИАЛЬНЫЕ ПОТРЕБНОСТИ</a:t>
            </a:r>
            <a:r>
              <a:rPr lang="az-AZ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в общении и уважении – когда потребности в пище и убежище удовлетворены, голод, жажда и усталость не угнетают человека, проявляются социальные и чувственные потребности личности,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желание общаться,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отдавать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 и принимать любовь,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проявлять заботу.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4 УРОВЕНЬ. ЖЕЛАНИЕ ПРИЗНАНИЯ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– когда предыдущие три уровня удовлетворены, человек желает, чтобы его достижения и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заслуги были признаны в обществе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, для него становится важным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мнение окружающих, уважение, положение в группе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, к которой он принадлежит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5 УРОВЕНЬ. ПОТРЕБНОСТЬ В САМОАКТУАЛИЗАЦИИ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– когда удовлетворены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четыре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предыдущих уровня, возникает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желание реализовать свои таланты и творческий потенциал личности, найти любимое дело жизни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.</a:t>
            </a:r>
          </a:p>
        </p:txBody>
      </p:sp>
      <p:pic>
        <p:nvPicPr>
          <p:cNvPr id="5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71079" y="4278440"/>
            <a:ext cx="2579560" cy="25795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Эллипс 3"/>
          <p:cNvSpPr/>
          <p:nvPr/>
        </p:nvSpPr>
        <p:spPr>
          <a:xfrm>
            <a:off x="7938051" y="3582347"/>
            <a:ext cx="7339812" cy="420851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291784" y="742096"/>
            <a:ext cx="6627980" cy="284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Таким образом, 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потребность человека в самореализации находится на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самом верху 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воображаемой пирамиды всевозможных потребностей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человека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Получается, что первично требуется преодоление физиологических потребностей, обеспечение безопасности, тщательный разбор социальных факторов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 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Поднимаясь выше по уровням пирамиды, личность постигает духовный мир и реализовывает свой потенциал.</a:t>
            </a:r>
            <a:endParaRPr lang="sq-AL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6919764" y="5034880"/>
            <a:ext cx="4954184" cy="64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Однако, по данным статистике всего 4% </a:t>
            </a: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от всех людей достигает этой вершины.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. поле 2"/>
          <p:cNvSpPr txBox="1"/>
          <p:nvPr/>
        </p:nvSpPr>
        <p:spPr>
          <a:xfrm>
            <a:off x="127789" y="417444"/>
            <a:ext cx="7088021" cy="83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Цели самореализации </a:t>
            </a:r>
          </a:p>
          <a:p>
            <a:pPr algn="l"/>
            <a:r>
              <a:rPr lang="ru-RU" sz="2400" b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  <a:t>в детском возрасте</a:t>
            </a:r>
            <a:endParaRPr lang="en-US" sz="2400" b="1">
              <a:solidFill>
                <a:schemeClr val="accent6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27789" y="1327519"/>
            <a:ext cx="7820678" cy="284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1800">
                <a:latin typeface="Lato" charset="0"/>
                <a:ea typeface="Lato" charset="0"/>
                <a:cs typeface="Lato" charset="0"/>
              </a:rPr>
              <a:t>В детском возрасте раскрывается </a:t>
            </a:r>
            <a:r>
              <a:rPr lang="sq-AL" sz="1800" b="1">
                <a:latin typeface="Lato" charset="0"/>
                <a:ea typeface="Lato" charset="0"/>
                <a:cs typeface="Lato" charset="0"/>
              </a:rPr>
              <a:t>умственный и нравственный потенциал</a:t>
            </a:r>
            <a:r>
              <a:rPr lang="sq-AL" sz="1800">
                <a:latin typeface="Lato" charset="0"/>
                <a:ea typeface="Lato" charset="0"/>
                <a:cs typeface="Lato" charset="0"/>
              </a:rPr>
              <a:t>, </a:t>
            </a:r>
            <a:endParaRPr lang="ru-RU" sz="1800">
              <a:latin typeface="Lato" charset="0"/>
              <a:ea typeface="Lato" charset="0"/>
              <a:cs typeface="Lato" charset="0"/>
            </a:endParaRPr>
          </a:p>
          <a:p>
            <a:r>
              <a:rPr lang="sq-AL" sz="1800">
                <a:latin typeface="Lato" charset="0"/>
                <a:ea typeface="Lato" charset="0"/>
                <a:cs typeface="Lato" charset="0"/>
              </a:rPr>
              <a:t>а потому упор приходится на следующие приоритетные цели:</a:t>
            </a:r>
          </a:p>
          <a:p>
            <a:endParaRPr lang="sq-AL" sz="18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1800">
                <a:latin typeface="Lato" charset="0"/>
                <a:ea typeface="Lato" charset="0"/>
                <a:cs typeface="Lato" charset="0"/>
              </a:rPr>
              <a:t>с помощью обучения </a:t>
            </a:r>
            <a:r>
              <a:rPr lang="sq-AL" sz="1800" b="1">
                <a:latin typeface="Lato" charset="0"/>
                <a:ea typeface="Lato" charset="0"/>
                <a:cs typeface="Lato" charset="0"/>
              </a:rPr>
              <a:t>развить интеллект</a:t>
            </a:r>
            <a:r>
              <a:rPr lang="sq-AL" sz="1800">
                <a:latin typeface="Lato" charset="0"/>
                <a:ea typeface="Lato" charset="0"/>
                <a:cs typeface="Lato" charset="0"/>
              </a:rPr>
              <a:t> на максимум и сформировать характер;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1800">
                <a:latin typeface="Lato" charset="0"/>
                <a:ea typeface="Lato" charset="0"/>
                <a:cs typeface="Lato" charset="0"/>
              </a:rPr>
              <a:t>познакомиться со своими </a:t>
            </a:r>
            <a:r>
              <a:rPr lang="sq-AL" sz="1800" b="1">
                <a:latin typeface="Lato" charset="0"/>
                <a:ea typeface="Lato" charset="0"/>
                <a:cs typeface="Lato" charset="0"/>
              </a:rPr>
              <a:t>достоинствами и недостатками</a:t>
            </a:r>
            <a:r>
              <a:rPr lang="sq-AL" sz="1800">
                <a:latin typeface="Lato" charset="0"/>
                <a:ea typeface="Lato" charset="0"/>
                <a:cs typeface="Lato" charset="0"/>
              </a:rPr>
              <a:t>, благодаря общению со сверстниками;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>
                <a:latin typeface="Lato" charset="0"/>
                <a:ea typeface="Lato" charset="0"/>
                <a:cs typeface="Lato" charset="0"/>
              </a:rPr>
              <a:t>выявить творческие способности,</a:t>
            </a:r>
            <a:r>
              <a:rPr lang="sq-AL" sz="1800">
                <a:latin typeface="Lato" charset="0"/>
                <a:ea typeface="Lato" charset="0"/>
                <a:cs typeface="Lato" charset="0"/>
              </a:rPr>
              <a:t> проводя тестирование всевозможных увлечений.</a:t>
            </a:r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30559">
            <a:off x="9746384" y="1388618"/>
            <a:ext cx="1207644" cy="1207642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600000">
            <a:off x="8718329" y="3429000"/>
            <a:ext cx="1327942" cy="132794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660818">
            <a:off x="10516763" y="5174280"/>
            <a:ext cx="1492208" cy="14922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40668" y="349289"/>
            <a:ext cx="4932649" cy="83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r>
              <a:rPr lang="ru-RU" sz="2400" b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  <a:t>в юношеском возрасте</a:t>
            </a:r>
            <a:endParaRPr lang="en-US" sz="2400" b="1">
              <a:solidFill>
                <a:schemeClr val="accent6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40668" y="1490868"/>
            <a:ext cx="6091266" cy="201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>
                <a:latin typeface="Lato" charset="0"/>
                <a:ea typeface="Lato" charset="0"/>
                <a:cs typeface="Lato" charset="0"/>
              </a:rPr>
              <a:t>В юношеский период появляется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 потребность </a:t>
            </a:r>
            <a:endParaRPr lang="ru-RU" b="1">
              <a:latin typeface="Lato" charset="0"/>
              <a:ea typeface="Lato" charset="0"/>
              <a:cs typeface="Lato" charset="0"/>
            </a:endParaRPr>
          </a:p>
          <a:p>
            <a:r>
              <a:rPr lang="am-ET" b="1">
                <a:latin typeface="Lato" charset="0"/>
                <a:ea typeface="Lato" charset="0"/>
                <a:cs typeface="Lato" charset="0"/>
              </a:rPr>
              <a:t>в поиске потенциального партнера 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для будущей жизни и, конечно, в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определении профессиональной направленности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, а потому приоритетные цели теперь такие:</a:t>
            </a:r>
          </a:p>
          <a:p>
            <a:endParaRPr lang="am-ET">
              <a:latin typeface="Lato" charset="0"/>
              <a:ea typeface="Lato" charset="0"/>
              <a:cs typeface="Lato" charset="0"/>
            </a:endParaRPr>
          </a:p>
          <a:p>
            <a:endParaRPr lang="am-ET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4704758" y="3228798"/>
            <a:ext cx="6670577" cy="17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>
                <a:latin typeface="Lato" charset="0"/>
                <a:ea typeface="Lato" charset="0"/>
                <a:cs typeface="Lato" charset="0"/>
              </a:rPr>
              <a:t>познать взаимодействие с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внутренним «Я»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 благодаря глубокой рефлексии, а также и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збавиться от имеющихся предрассудков и стереотипов;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>
                <a:latin typeface="Lato" charset="0"/>
                <a:ea typeface="Lato" charset="0"/>
                <a:cs typeface="Lato" charset="0"/>
              </a:rPr>
              <a:t>максимально развивать умственные способности;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m-ET">
                <a:latin typeface="Lato" charset="0"/>
                <a:ea typeface="Lato" charset="0"/>
                <a:cs typeface="Lato" charset="0"/>
              </a:rPr>
              <a:t>уделять время улучшению телесных и духовных познаний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</a:t>
            </a:r>
            <a:endParaRPr lang="am-ET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m-ET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893086">
            <a:off x="3097300" y="4981258"/>
            <a:ext cx="1122170" cy="112217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294666">
            <a:off x="9557475" y="82051"/>
            <a:ext cx="2195356" cy="219535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952331">
            <a:off x="8988376" y="2018636"/>
            <a:ext cx="961755" cy="9617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40668" y="349289"/>
            <a:ext cx="4932649" cy="83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  <a:p>
            <a:r>
              <a:rPr lang="ru-RU" sz="2400" b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rPr>
              <a:t>в зрелом возрасте</a:t>
            </a:r>
            <a:endParaRPr lang="en-US" sz="2400" b="1">
              <a:solidFill>
                <a:schemeClr val="accent6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40668" y="1490868"/>
            <a:ext cx="6091266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m-ET">
              <a:latin typeface="Lato" charset="0"/>
              <a:ea typeface="Lato" charset="0"/>
              <a:cs typeface="Lato" charset="0"/>
            </a:endParaRPr>
          </a:p>
          <a:p>
            <a:endParaRPr lang="am-ET">
              <a:latin typeface="Lato" charset="0"/>
              <a:ea typeface="Lato" charset="0"/>
              <a:cs typeface="Lato" charset="0"/>
            </a:endParaRPr>
          </a:p>
          <a:p>
            <a:endParaRPr lang="am-ET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4704758" y="3228798"/>
            <a:ext cx="6670577" cy="64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am-ET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m-ET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240668" y="1490868"/>
            <a:ext cx="4932649" cy="17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>
                <a:latin typeface="Lato" charset="0"/>
                <a:ea typeface="Lato" charset="0"/>
                <a:cs typeface="Lato" charset="0"/>
              </a:rPr>
              <a:t>настает момент, когда человек утверждается в статусе профессионала, что важно,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и человека, что важнее, и приоритетные цели видоизменяются</a:t>
            </a:r>
          </a:p>
          <a:p>
            <a:endParaRPr lang="az-AZ">
              <a:latin typeface="Lato" charset="0"/>
              <a:ea typeface="Lato" charset="0"/>
              <a:cs typeface="Lato" charset="0"/>
            </a:endParaRPr>
          </a:p>
          <a:p>
            <a:endParaRPr lang="az-AZ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6442685" y="2928103"/>
            <a:ext cx="5103034" cy="25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повышение собственной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компетентности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в выбранной профессии;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появление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авторитета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среди коллег- профессионалов;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достижение гармонии в семейных или любовных взаимоотношениях;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приобретение искомого, и такого желаемого,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социального статуса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z-AZ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3763" y="1950874"/>
            <a:ext cx="1458922" cy="145892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486557">
            <a:off x="5773679" y="5118364"/>
            <a:ext cx="1447654" cy="144765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71989" y="577144"/>
            <a:ext cx="1373730" cy="13737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580216" y="2785796"/>
            <a:ext cx="6031632" cy="52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Виды самореализация</a:t>
            </a:r>
            <a:endParaRPr lang="en-US" sz="28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557907" y="3312684"/>
            <a:ext cx="6696134" cy="228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>
                <a:latin typeface="Lato" charset="0"/>
                <a:ea typeface="Lato" charset="0"/>
                <a:cs typeface="Lato" charset="0"/>
              </a:rPr>
              <a:t>в</a:t>
            </a:r>
            <a:r>
              <a:rPr lang="az-AZ" sz="1800">
                <a:latin typeface="Lato" charset="0"/>
                <a:ea typeface="Lato" charset="0"/>
                <a:cs typeface="Lato" charset="0"/>
              </a:rPr>
              <a:t>се </a:t>
            </a:r>
            <a:r>
              <a:rPr lang="ru-RU" sz="1800">
                <a:latin typeface="Lato" charset="0"/>
                <a:ea typeface="Lato" charset="0"/>
                <a:cs typeface="Lato" charset="0"/>
              </a:rPr>
              <a:t>виды</a:t>
            </a:r>
            <a:r>
              <a:rPr lang="az-AZ" sz="1800">
                <a:latin typeface="Lato" charset="0"/>
                <a:ea typeface="Lato" charset="0"/>
                <a:cs typeface="Lato" charset="0"/>
              </a:rPr>
              <a:t> должны существовать в жизни каждого человека </a:t>
            </a:r>
            <a:r>
              <a:rPr lang="ru-RU" sz="1800">
                <a:latin typeface="Lato" charset="0"/>
                <a:ea typeface="Lato" charset="0"/>
                <a:cs typeface="Lato" charset="0"/>
              </a:rPr>
              <a:t>и</a:t>
            </a:r>
            <a:r>
              <a:rPr lang="az-AZ" sz="1800">
                <a:latin typeface="Lato" charset="0"/>
                <a:ea typeface="Lato" charset="0"/>
                <a:cs typeface="Lato" charset="0"/>
              </a:rPr>
              <a:t> образовывать </a:t>
            </a:r>
            <a:r>
              <a:rPr lang="az-AZ" sz="1800" b="1">
                <a:latin typeface="Lato" charset="0"/>
                <a:ea typeface="Lato" charset="0"/>
                <a:cs typeface="Lato" charset="0"/>
              </a:rPr>
              <a:t>единую взаимосвязь</a:t>
            </a:r>
            <a:r>
              <a:rPr lang="az-AZ" sz="1800">
                <a:latin typeface="Lato" charset="0"/>
                <a:ea typeface="Lato" charset="0"/>
                <a:cs typeface="Lato" charset="0"/>
              </a:rPr>
              <a:t>. Процесс образования и воспитания детей становится ускорителями проявления каждого из вида, поскольку, именно в этом возрастном диапазоне начинает формироваться модель поведения человека в дальнейшем.</a:t>
            </a:r>
          </a:p>
          <a:p>
            <a:pPr algn="just"/>
            <a:endParaRPr lang="en-US" sz="1800">
              <a:latin typeface="Lato" charset="0"/>
              <a:ea typeface="Lato" charset="0"/>
              <a:cs typeface="Lato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052023" y="1741806"/>
            <a:ext cx="7982542" cy="58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Личностная самореализация</a:t>
            </a:r>
            <a:endParaRPr lang="en-US" sz="32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3052023" y="2245708"/>
            <a:ext cx="6619462" cy="201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Абсолютно к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аждому ребенку необходимо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чувствовать проявление особой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любви, заботы и тепла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 со стороны взрослых, а также ощущать, что его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понимают, уважают 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имеющееся мнение и благосклонны к позитивным поступкам.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endParaRPr 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28794" y="3994465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узел 30"/>
          <p:cNvSpPr/>
          <p:nvPr/>
        </p:nvSpPr>
        <p:spPr>
          <a:xfrm rot="21600000">
            <a:off x="8178958" y="1553745"/>
            <a:ext cx="6071560" cy="2376171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Текст. поле 4"/>
          <p:cNvSpPr txBox="1"/>
          <p:nvPr/>
        </p:nvSpPr>
        <p:spPr>
          <a:xfrm>
            <a:off x="7079974" y="78182"/>
            <a:ext cx="4992283" cy="212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Цели проекта</a:t>
            </a:r>
            <a:endParaRPr lang="en-US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7940419" y="2201875"/>
            <a:ext cx="4131838" cy="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>
                <a:latin typeface="Lato" charset="0"/>
                <a:ea typeface="Lato" charset="0"/>
                <a:cs typeface="Lato" charset="0"/>
              </a:rPr>
              <a:t>В своем проекте я выделила три основные цели, которые способствуют полноценному раскрытию моей темы. </a:t>
            </a:r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1303918" y="1140028"/>
            <a:ext cx="6227576" cy="41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Изучить проблемы самореализации</a:t>
            </a:r>
            <a:endParaRPr lang="en-US" sz="24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" name="Текст. поле 8"/>
          <p:cNvSpPr txBox="1"/>
          <p:nvPr/>
        </p:nvSpPr>
        <p:spPr>
          <a:xfrm>
            <a:off x="1397631" y="2838979"/>
            <a:ext cx="8050696" cy="40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Предложить идеи и пути решения этих проблем</a:t>
            </a:r>
            <a:endParaRPr lang="en-US" sz="16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1415142" y="4954497"/>
            <a:ext cx="8664084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Дать необходимые рекомендации для улучшения жизни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17" name="Текст. поле 16"/>
          <p:cNvSpPr txBox="1"/>
          <p:nvPr/>
        </p:nvSpPr>
        <p:spPr>
          <a:xfrm>
            <a:off x="1303918" y="1465727"/>
            <a:ext cx="5891066" cy="58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В чем причины подавления потенциала человека? </a:t>
            </a:r>
          </a:p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Почему большое количество людей так и не находят себя?</a:t>
            </a:r>
          </a:p>
        </p:txBody>
      </p:sp>
      <p:sp>
        <p:nvSpPr>
          <p:cNvPr id="20" name="Текст. поле 19"/>
          <p:cNvSpPr txBox="1"/>
          <p:nvPr/>
        </p:nvSpPr>
        <p:spPr>
          <a:xfrm>
            <a:off x="1415142" y="3124418"/>
            <a:ext cx="7283962" cy="83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Как помочь человеку разобраться в себе и своих потребностях? </a:t>
            </a:r>
          </a:p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Что этому способствует? Мне необходимо исследовать различные источники информации для полного понимания проблемы 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Текст. поле 20"/>
          <p:cNvSpPr txBox="1"/>
          <p:nvPr/>
        </p:nvSpPr>
        <p:spPr>
          <a:xfrm>
            <a:off x="1397631" y="5351894"/>
            <a:ext cx="7932372" cy="615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Как создать счастливую и гармоничную жизнь? На основе исследованного материала подвести итоги проекта, выявив "формулу счастья"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4934" y="983997"/>
            <a:ext cx="1142511" cy="1142511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6694" y="4810619"/>
            <a:ext cx="1167876" cy="1167876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6694" y="2838979"/>
            <a:ext cx="1090937" cy="10909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782654" y="2087218"/>
            <a:ext cx="8451100" cy="17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>
                <a:latin typeface="Lato" charset="0"/>
                <a:ea typeface="Lato" charset="0"/>
                <a:cs typeface="Lato" charset="0"/>
              </a:rPr>
              <a:t>С возрастом такое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желание начинает проявляться все сильнее и сильнее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, что приводит к двум противоположным финалам: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человек достигает успеха или «тонет» среди уныния и депрессии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Достичь гармонии и признания в своей жизни помогают родные и близкие, их поддержка, дающая уверенность в своих силах.</a:t>
            </a:r>
            <a:endParaRPr lang="am-ET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247966" y="1792922"/>
            <a:ext cx="7982542" cy="58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Творческая самореализация</a:t>
            </a:r>
            <a:endParaRPr lang="en-US" sz="32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3052023" y="2245708"/>
            <a:ext cx="6619462" cy="64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28794" y="3977427"/>
            <a:ext cx="1714500" cy="1714500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3107280" y="2289664"/>
            <a:ext cx="6564205" cy="119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>
                <a:latin typeface="Lato" charset="0"/>
                <a:ea typeface="Lato" charset="0"/>
                <a:cs typeface="Lato" charset="0"/>
              </a:rPr>
              <a:t>Внутри каждого человека живет творец, нужно лишь найти самый удобный способ реализации, который откликается: попробовать себя в музыке, изобразительном искусстве, ведении блога, плетении из бисера, кинематографии и тп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634580" y="1809961"/>
            <a:ext cx="7982542" cy="58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Профессиональная самореализация</a:t>
            </a:r>
            <a:endParaRPr lang="en-US" sz="32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3052023" y="2245708"/>
            <a:ext cx="6619462" cy="64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endParaRPr lang="en-US"/>
          </a:p>
        </p:txBody>
      </p:sp>
      <p:sp>
        <p:nvSpPr>
          <p:cNvPr id="6" name="Текст. поле 5"/>
          <p:cNvSpPr txBox="1"/>
          <p:nvPr/>
        </p:nvSpPr>
        <p:spPr>
          <a:xfrm>
            <a:off x="2634580" y="2289664"/>
            <a:ext cx="7842093" cy="17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>
                <a:latin typeface="Lato" charset="0"/>
                <a:ea typeface="Lato" charset="0"/>
                <a:cs typeface="Lato" charset="0"/>
              </a:rPr>
              <a:t>Многие хотят получить повышение, добиться большей заработной платы, а также получать признание со стороны коллектива и, конечно, начальства. Главное – не терять голову, а помнить, что карьера не является смыслом всей жизнь, а лишь ее небольшой частью.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               Цели:</a:t>
            </a:r>
            <a:endParaRPr lang="am-ET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3341678" y="4032635"/>
            <a:ext cx="8391465" cy="119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ощущать себя частью единого коллектива;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заслужить почет и уважение коллег;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подняться на вершину карьерной лестницы;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>
                <a:latin typeface="Lato" charset="0"/>
                <a:ea typeface="Lato" charset="0"/>
                <a:cs typeface="Lato" charset="0"/>
              </a:rPr>
              <a:t>иметь четкий план для светлого будущего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</a:t>
            </a:r>
            <a:endParaRPr lang="az-AZ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2442" y="4854910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739001" y="1809961"/>
            <a:ext cx="7982542" cy="58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Социальная самореализация</a:t>
            </a:r>
            <a:endParaRPr lang="en-US" sz="32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3052023" y="2245708"/>
            <a:ext cx="6619462" cy="64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endParaRPr lang="en-US"/>
          </a:p>
        </p:txBody>
      </p:sp>
      <p:sp>
        <p:nvSpPr>
          <p:cNvPr id="6" name="Текст. поле 5"/>
          <p:cNvSpPr txBox="1"/>
          <p:nvPr/>
        </p:nvSpPr>
        <p:spPr>
          <a:xfrm>
            <a:off x="2163832" y="2399055"/>
            <a:ext cx="8395844" cy="201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>
                <a:latin typeface="Lato" charset="0"/>
                <a:ea typeface="Lato" charset="0"/>
                <a:cs typeface="Lato" charset="0"/>
              </a:rPr>
              <a:t>Общество довольно многогранно, а потому позволяет всем и каждому обрести свое место в нем, добиться славы и успеха в любом выбранном деле. Как показывает практика, люди,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добившиеся определенного успеха, имеют большую сепарацию от мнения окружения, в то время, когда нереализованные люди максимально зависимы от одобрения их работы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, они постоянно стремятся продемонстрировать свой успех, даже малейший.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4503" y="4284121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574945" y="2257603"/>
            <a:ext cx="7744003" cy="174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2 часть .</a:t>
            </a:r>
          </a:p>
          <a:p>
            <a:r>
              <a:rPr lang="ru-RU" sz="3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Воздействие общества на социализацию человека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241682" y="2496141"/>
            <a:ext cx="8834467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Негативное влияние системы образования на ребенка</a:t>
            </a:r>
            <a:endParaRPr lang="en-US" sz="24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241682" y="2960822"/>
            <a:ext cx="8715197" cy="119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>
                <a:latin typeface="Lato" charset="0"/>
                <a:ea typeface="Lato" charset="0"/>
                <a:cs typeface="Lato" charset="0"/>
              </a:rPr>
              <a:t>В школе проходит подавляющая часть повседневной жизни ребенка, и именно здесь он познает азы социальных отношений и нюансы разнообразных учебных предметов. Каково же влияние школы на формирование личности ребенка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?</a:t>
            </a:r>
            <a:endParaRPr 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56879" y="3960388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2711253" y="1431234"/>
            <a:ext cx="5844209" cy="338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1. </a:t>
            </a:r>
            <a:r>
              <a:rPr lang="sq-AL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Балльная система оценки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«Какую оценку ты получил сегодня?» – именно этот вопрос чаще всего задают школьникам родители. Представителей советского поколения, как правило, не интересует, что было на уроке и о чем рассказывал учитель, а вот оценки для них важны. Дети быстро привыкают к такому подходу, и вот уже сами знания теряют свою ценность, на первый план выходят лишь «тройки» и «пятерки»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 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Правило «вызубри, сдай, забудь» работает как в школе, так и в вузе и сводит на нет весь смысл обучения.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2711253" y="1431234"/>
            <a:ext cx="5844209" cy="393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2. Строгая система</a:t>
            </a:r>
            <a:endParaRPr lang="sq-AL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Как решать математическую задачу, сколько ног у паука и что хотел сказать автор произведения – ответы на эти и другие вопросы у учителя, безусловно, есть, и он не даст ученикам отступить от «правильной» версии ни на шаг.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Если при изучении точных наук это еще допустимо, то вот гуманитарные предметы при таком подходе изучаются гораздо хуже.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 Школьникам просто не дают шанса высказать свое мнение или подискутировать на различные темы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2711253" y="1431234"/>
            <a:ext cx="5844209" cy="421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3. Одинаковый набор предметов</a:t>
            </a:r>
            <a:endParaRPr lang="sq-AL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Как часто в повседневной жизни врач вычисляет косинус угла, продавец делает синтаксический разбор предложения, а программист ищет созвездие Лебедя на ночном небе? Уж точно не каждый день, однако, по мнению составителей учебной программы, эти и другие знания должны пригодиться каждому ребенку. Вот и проклинают технари литературу, а гуманитарии – формулы. Определившись в старших классах с профессией и необходимыми для ее освоения предметами,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школьники вынуждены тратить время на изучение ненужных предметов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2711253" y="1431234"/>
            <a:ext cx="5844209" cy="503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4. Стандартизация мечты</a:t>
            </a:r>
            <a:endParaRPr lang="sq-AL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«Правильно, Петров, не слушай меня, смотри дальше в окно – на завод тебя и с тройками возьмут», – частенько повторяет учитель.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А что, если Петров хочет пойти на завод и стать, например, кондитером? Высмеивая и принижая «немодные» рабочие специальности, учителя невольно закладывают в детские головы культ «больших боссов» – людей, которые «делают деньги».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К тому же, это неуважение к чужому труду.</a:t>
            </a:r>
            <a:endParaRPr lang="sq-AL">
              <a:latin typeface="Lato" charset="0"/>
              <a:ea typeface="Lato" charset="0"/>
              <a:cs typeface="Lato" charset="0"/>
            </a:endParaRP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Написанные почти семьдесят лет назад строки о том, что все профессии хороши сегодня теряют свою актуальность, причем во много, именно с подачи педагогов.</a:t>
            </a: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Эллипс 23"/>
          <p:cNvSpPr/>
          <p:nvPr/>
        </p:nvSpPr>
        <p:spPr>
          <a:xfrm>
            <a:off x="-5297910" y="1024710"/>
            <a:ext cx="12216610" cy="24790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144828" y="221501"/>
            <a:ext cx="8862156" cy="111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Задачи проекта</a:t>
            </a:r>
            <a:endParaRPr lang="en-US" sz="66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44828" y="1234172"/>
            <a:ext cx="6773872" cy="18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Как говорят психологи, все начинается с детства человека. </a:t>
            </a:r>
          </a:p>
          <a:p>
            <a:r>
              <a:rPr lang="ru-RU" sz="1600">
                <a:latin typeface="Lato" charset="0"/>
                <a:ea typeface="Lato" charset="0"/>
                <a:cs typeface="Lato" charset="0"/>
              </a:rPr>
              <a:t>Именно в это время ребенок познает мир, открывает для себя новые горизонты. Особенную роль в его жизни играют родители, которые программируют его, внедряют позитивные, нейтральные и негативные социальные установки. Не менее важным периодом является подростковый.</a:t>
            </a:r>
            <a:endParaRPr lang="en-US">
              <a:latin typeface="Lato" charset="0"/>
              <a:ea typeface="Lato" charset="0"/>
              <a:cs typeface="Lato" charset="0"/>
            </a:endParaRPr>
          </a:p>
          <a:p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-1269370" y="3781362"/>
            <a:ext cx="3523244" cy="580046"/>
          </a:xfrm>
          <a:prstGeom prst="rect">
            <a:avLst/>
          </a:prstGeom>
          <a:noFill/>
          <a:effectLst>
            <a:glow rad="228600">
              <a:schemeClr val="accent6">
                <a:alpha val="40000"/>
                <a:satMod val="1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16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ru-RU" sz="1600"/>
          </a:p>
        </p:txBody>
      </p:sp>
      <p:sp>
        <p:nvSpPr>
          <p:cNvPr id="9" name="Текст. поле 8"/>
          <p:cNvSpPr txBox="1"/>
          <p:nvPr/>
        </p:nvSpPr>
        <p:spPr>
          <a:xfrm>
            <a:off x="1007402" y="3211712"/>
            <a:ext cx="4420429" cy="39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1. Раскрыть тему самореализации</a:t>
            </a:r>
            <a:endParaRPr lang="en-US" sz="2400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12" name="Текст. поле 11"/>
          <p:cNvSpPr txBox="1"/>
          <p:nvPr/>
        </p:nvSpPr>
        <p:spPr>
          <a:xfrm>
            <a:off x="1007402" y="4656649"/>
            <a:ext cx="4736706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3. Проанализировать психологические процессы, происходящие в детском </a:t>
            </a:r>
          </a:p>
          <a:p>
            <a:pPr algn="l"/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и подростковом периодах</a:t>
            </a:r>
            <a:endParaRPr lang="en-US" sz="1800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6581129" y="3272674"/>
            <a:ext cx="4762262" cy="64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4. Исследовать проблемы воспитания подростков в семьях и школах</a:t>
            </a:r>
            <a:endParaRPr lang="en-US" sz="1800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1007402" y="3686851"/>
            <a:ext cx="4336300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2</a:t>
            </a:r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. Продемонстрировать социальный опрос, направленный на тему "самореализация"</a:t>
            </a:r>
            <a:endParaRPr lang="en-US" sz="1800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17" name="Текст. поле 16"/>
          <p:cNvSpPr txBox="1"/>
          <p:nvPr/>
        </p:nvSpPr>
        <p:spPr>
          <a:xfrm>
            <a:off x="6581129" y="3930691"/>
            <a:ext cx="5571593" cy="37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 </a:t>
            </a:r>
            <a:endParaRPr lang="en-US" sz="1800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19" name="Текст. поле 18"/>
          <p:cNvSpPr txBox="1"/>
          <p:nvPr/>
        </p:nvSpPr>
        <p:spPr>
          <a:xfrm>
            <a:off x="6581130" y="3961171"/>
            <a:ext cx="4762260" cy="64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20" name="Текст. поле 19"/>
          <p:cNvSpPr txBox="1"/>
          <p:nvPr/>
        </p:nvSpPr>
        <p:spPr>
          <a:xfrm>
            <a:off x="6581130" y="4258222"/>
            <a:ext cx="6159421" cy="39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5. Подвести итоги проектной деятельности</a:t>
            </a:r>
            <a:r>
              <a:rPr lang="ru-RU" sz="2000"/>
              <a:t> </a:t>
            </a:r>
            <a:endParaRPr 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2711253" y="1431234"/>
            <a:ext cx="5844209" cy="284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5. Минимум творчества</a:t>
            </a:r>
            <a:endParaRPr lang="sq-AL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Сделать упражнение, выучить параграф, решить задачу – от стандартного обучения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и косности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 веет тоской и обыденностью.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Ученики часто испытывают упадок сил от невозможности проявить себя творчески, от неинтересных школьных будней. Следовательно, желание ходить в школу и учиться пропадает.</a:t>
            </a:r>
            <a:endParaRPr lang="sq-AL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2711253" y="1431234"/>
            <a:ext cx="5844209" cy="338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6. Неправильный подход учителей к обучению детей</a:t>
            </a:r>
            <a:endParaRPr lang="sq-AL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sq-AL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Строгость и требовательность отталкивает учеников, это происходит на психическом уровне. От них веет холодом, ребенок испытывает страх и дискомфорт перед уроком и в процессе.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Я полагаю, что любовь и тепло, которые излучает педагог, наиболее необходимы ребенку, они помогают ему заинтересоваться в предмете и даже раскрыть скрытые способности.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552634" y="1746447"/>
            <a:ext cx="8834468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Влияние родителей на формирование личности ребенка</a:t>
            </a:r>
            <a:endParaRPr lang="en-US" sz="24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463182" y="2589951"/>
            <a:ext cx="9013371" cy="311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 dirty="0">
                <a:latin typeface="Lato" charset="0"/>
                <a:ea typeface="Lato" charset="0"/>
                <a:cs typeface="Lato" charset="0"/>
              </a:rPr>
              <a:t>Процесс осознания ребёнком себя начинается в 3 года, когда в нём заложены главные представления о жизни, теперь подлежащие «обработке». </a:t>
            </a:r>
            <a:endParaRPr lang="en-US" dirty="0">
              <a:latin typeface="Lato" charset="0"/>
              <a:ea typeface="Lato" charset="0"/>
              <a:cs typeface="Lato" charset="0"/>
            </a:endParaRPr>
          </a:p>
          <a:p>
            <a:r>
              <a:rPr lang="az-AZ" dirty="0">
                <a:latin typeface="Lato" charset="0"/>
                <a:ea typeface="Lato" charset="0"/>
                <a:cs typeface="Lato" charset="0"/>
              </a:rPr>
              <a:t>Он начинает проявлять характер осознанно, определяется с симпатиями, антипатиями.Малыш выкраивает важные установки, самое необходимое по его мнению. В этом возрасте дети наблюдают за окружающими, делают выводы.</a:t>
            </a:r>
            <a:r>
              <a:rPr lang="en-US" dirty="0">
                <a:latin typeface="Lato" charset="0"/>
                <a:ea typeface="Lato" charset="0"/>
                <a:cs typeface="Lato" charset="0"/>
              </a:rPr>
              <a:t> </a:t>
            </a:r>
            <a:r>
              <a:rPr lang="az-AZ" dirty="0">
                <a:latin typeface="Lato" charset="0"/>
                <a:ea typeface="Lato" charset="0"/>
                <a:cs typeface="Lato" charset="0"/>
              </a:rPr>
              <a:t>На первых этапах формирования первое место занимают родители, затем учителя или воспитатели, затем – другие мальчики и девочки. Однако, ошибочно полагать, что подобные установки нерушимы. Отношение малыша исходит из того, как родители влияют на детей. Если в семье ребёнок получает нужные эмоции – он будет прислушиваться, усваивая правильные установки и развиваясь в точном направлении.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4946" y="5394818"/>
            <a:ext cx="960546" cy="9605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42900" y="1482351"/>
            <a:ext cx="10487203" cy="311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1. Взаимопонимание и принятие ребенка родителями</a:t>
            </a: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Когда подрастающий человек начинает самостоятельно постигать мир, ему необходима уверенность в том, что за спиной у него все надежно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, ч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то охраняет его не просто мамина и папина забота, а огромная, вечная любовь.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 b="1">
                <a:latin typeface="Lato" charset="0"/>
                <a:ea typeface="Lato" charset="0"/>
                <a:cs typeface="Lato" charset="0"/>
              </a:rPr>
              <a:t>Любить — значит верить в ребенка.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Если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родители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считает, что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их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ребенок беспомощен, труслив,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они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,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н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е осознавая этого, будете делать все, чтобы сделать ребенка именно таким.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Если же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родители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уверены, что ребенок изначально наделен положительными качествами, то  неизбежно и без особых усилий будете воздействовать на ребенка в этом направлении.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az-AZ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600000">
            <a:off x="8738225" y="3709400"/>
            <a:ext cx="2982186" cy="298218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42900" y="1482351"/>
            <a:ext cx="10487203" cy="229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2.</a:t>
            </a:r>
            <a:r>
              <a:rPr lang="az-AZ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 Психологический аспект</a:t>
            </a: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Счастье – это когда тебя понимают. Это важно между взрослыми людьми. Но в отношениях с детьми эта проблема стоит еще более остро.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Проблемные",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трудные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,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непослушные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и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невозможные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дети, также как дети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с комплексами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,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забитые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или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несчастные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"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— всегда результат неправильно сложившихся отношений в семье. Напротив, как показывает мировая практика психологической помощи детям и их родителям, даже очень трудные проблемы с детьми вполне разрешимы, если удается создать благоприятный климат общения в семье.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66226" y="306694"/>
            <a:ext cx="5000803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3. Токсичность родителей </a:t>
            </a:r>
          </a:p>
          <a:p>
            <a:endParaRPr lang="ru-RU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endParaRPr lang="ru-RU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66226" y="932622"/>
            <a:ext cx="7520609" cy="25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>
                <a:latin typeface="Lato" charset="0"/>
                <a:ea typeface="Lato" charset="0"/>
                <a:cs typeface="Lato" charset="0"/>
              </a:rPr>
              <a:t>Иногда токсичные родители — это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результат воспитания старшего поколения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, взрослые дети, испытавшие на себе отсутствие понимания, чрезмерную строгость и жестокость своих родителей.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sq-AL">
                <a:latin typeface="Lato" charset="0"/>
                <a:ea typeface="Lato" charset="0"/>
                <a:cs typeface="Lato" charset="0"/>
              </a:rPr>
              <a:t>Не исключено, что эмоциональная черствость — это индивидуальные особенности характера и психики, доставшиеся как генетическое наследство, порождающие такой тип родителей, которые отравляют существование своим детям и обрекают их на жизнь, изобилующую неразрешимыми проблемами.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23631" y="289654"/>
            <a:ext cx="5682343" cy="645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В чем проявляется токсичность?</a:t>
            </a:r>
          </a:p>
          <a:p>
            <a:endParaRPr lang="ru-RU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155477" y="790518"/>
            <a:ext cx="8594035" cy="546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 b="1">
                <a:latin typeface="Lato" charset="0"/>
                <a:ea typeface="Lato" charset="0"/>
                <a:cs typeface="Lato" charset="0"/>
              </a:rPr>
              <a:t>нарушение личного пространства</a:t>
            </a:r>
            <a:r>
              <a:rPr lang="az-AZ" sz="1600">
                <a:latin typeface="Lato" charset="0"/>
                <a:ea typeface="Lato" charset="0"/>
                <a:cs typeface="Lato" charset="0"/>
              </a:rPr>
              <a:t> ребенка, заставляющее его находиться в постоянной тревоге;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>
                <a:latin typeface="Lato" charset="0"/>
                <a:ea typeface="Lato" charset="0"/>
                <a:cs typeface="Lato" charset="0"/>
              </a:rPr>
              <a:t>категоричность и </a:t>
            </a:r>
            <a:r>
              <a:rPr lang="az-AZ" sz="1600" b="1">
                <a:latin typeface="Lato" charset="0"/>
                <a:ea typeface="Lato" charset="0"/>
                <a:cs typeface="Lato" charset="0"/>
              </a:rPr>
              <a:t>единоличное принятие решений</a:t>
            </a:r>
            <a:r>
              <a:rPr lang="az-AZ" sz="1600">
                <a:latin typeface="Lato" charset="0"/>
                <a:ea typeface="Lato" charset="0"/>
                <a:cs typeface="Lato" charset="0"/>
              </a:rPr>
              <a:t> без учета мнения, желаний и чувств ребенка, не дающие развиваться самостоятельности и уверенности в своих силах;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>
                <a:latin typeface="Lato" charset="0"/>
                <a:ea typeface="Lato" charset="0"/>
                <a:cs typeface="Lato" charset="0"/>
              </a:rPr>
              <a:t>постоянная критика, едкие насмешки в адрес ребенка и его </a:t>
            </a:r>
            <a:r>
              <a:rPr lang="az-AZ" sz="1600" b="1">
                <a:latin typeface="Lato" charset="0"/>
                <a:ea typeface="Lato" charset="0"/>
                <a:cs typeface="Lato" charset="0"/>
              </a:rPr>
              <a:t>унижение</a:t>
            </a:r>
            <a:r>
              <a:rPr lang="az-AZ" sz="1600">
                <a:latin typeface="Lato" charset="0"/>
                <a:ea typeface="Lato" charset="0"/>
                <a:cs typeface="Lato" charset="0"/>
              </a:rPr>
              <a:t>;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>
                <a:latin typeface="Lato" charset="0"/>
                <a:ea typeface="Lato" charset="0"/>
                <a:cs typeface="Lato" charset="0"/>
              </a:rPr>
              <a:t>отсутствие заслуженного поощрения и похвалы;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>
                <a:latin typeface="Lato" charset="0"/>
                <a:ea typeface="Lato" charset="0"/>
                <a:cs typeface="Lato" charset="0"/>
              </a:rPr>
              <a:t>культивируемое у ребенка постоянное необоснованное </a:t>
            </a:r>
            <a:r>
              <a:rPr lang="az-AZ" sz="1600" b="1">
                <a:latin typeface="Lato" charset="0"/>
                <a:ea typeface="Lato" charset="0"/>
                <a:cs typeface="Lato" charset="0"/>
              </a:rPr>
              <a:t>чувство вины и стыда </a:t>
            </a:r>
            <a:r>
              <a:rPr lang="az-AZ" sz="1600">
                <a:latin typeface="Lato" charset="0"/>
                <a:ea typeface="Lato" charset="0"/>
                <a:cs typeface="Lato" charset="0"/>
              </a:rPr>
              <a:t>с раннего детства, которое не проходит и во взрослом возрасте;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>
                <a:latin typeface="Lato" charset="0"/>
                <a:ea typeface="Lato" charset="0"/>
                <a:cs typeface="Lato" charset="0"/>
              </a:rPr>
              <a:t>различные виды психологического насилия: неглект или абьюз</a:t>
            </a:r>
            <a:r>
              <a:rPr lang="ru-RU" sz="1600">
                <a:latin typeface="Lato" charset="0"/>
                <a:ea typeface="Lato" charset="0"/>
                <a:cs typeface="Lato" charset="0"/>
              </a:rPr>
              <a:t> и </a:t>
            </a:r>
            <a:r>
              <a:rPr lang="az-AZ" sz="1600">
                <a:latin typeface="Lato" charset="0"/>
                <a:ea typeface="Lato" charset="0"/>
                <a:cs typeface="Lato" charset="0"/>
              </a:rPr>
              <a:t>тп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>
                <a:latin typeface="Lato" charset="0"/>
                <a:ea typeface="Lato" charset="0"/>
                <a:cs typeface="Lato" charset="0"/>
              </a:rPr>
              <a:t>насилие, шантаж, сменяющиеся ложными проявлениями «любви»;</a:t>
            </a: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z-AZ" sz="1600" b="1">
                <a:latin typeface="Lato" charset="0"/>
                <a:ea typeface="Lato" charset="0"/>
                <a:cs typeface="Lato" charset="0"/>
              </a:rPr>
              <a:t>ролевая инверсия</a:t>
            </a:r>
            <a:r>
              <a:rPr lang="az-AZ" sz="1600">
                <a:latin typeface="Lato" charset="0"/>
                <a:ea typeface="Lato" charset="0"/>
                <a:cs typeface="Lato" charset="0"/>
              </a:rPr>
              <a:t> — перекладывание обязанностей родителя на ребенка вследствие родительского инфантилизма, а в результате и ответственности за благополучие младших и поступки взрослых членов семьи.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z-AZ" sz="1600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Эллипс 2"/>
          <p:cNvSpPr/>
          <p:nvPr/>
        </p:nvSpPr>
        <p:spPr>
          <a:xfrm rot="20895056">
            <a:off x="-1507237" y="-466065"/>
            <a:ext cx="6491710" cy="253377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1654866" y="2019063"/>
            <a:ext cx="9533045" cy="366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>
                <a:latin typeface="Lato" charset="0"/>
                <a:ea typeface="Lato" charset="0"/>
                <a:cs typeface="Lato" charset="0"/>
              </a:rPr>
              <a:t>Таким образом, на протяжении всей жизни происходит формирование личности человека, которое включает в себя последовательное изменение системы отношений к окружающему миру, природе, другим людям и к себе в том числе.</a:t>
            </a: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В детском возрасте развитие идет как никогда бурно и стремительно.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Постепенно получают определенное развитие все стороны психики ребенка, младенец превращается в относительно самостоятельную, активную личность.</a:t>
            </a:r>
          </a:p>
          <a:p>
            <a:r>
              <a:rPr lang="az-AZ" b="1">
                <a:latin typeface="Lato" charset="0"/>
                <a:ea typeface="Lato" charset="0"/>
                <a:cs typeface="Lato" charset="0"/>
              </a:rPr>
              <a:t>И роль семьи и школы в формировании уникальной для каждого ребенка социальной ситуации развития важна.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 </a:t>
            </a:r>
            <a:r>
              <a:rPr lang="az-AZ" b="1">
                <a:latin typeface="Lato" charset="0"/>
                <a:ea typeface="Lato" charset="0"/>
                <a:cs typeface="Lato" charset="0"/>
              </a:rPr>
              <a:t>Стиль воспитания, установки и программирование ребенка – значительный фактор развития личности ребенка.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 Родители, а также учителя могут как раскрыть способности ребенка, вселить в него веру в собственные силы, помочь ему на пути самореализации, так и подавить уникальность и индивидуальность своим токсичным поведением.</a:t>
            </a:r>
            <a:endParaRPr lang="az-AZ" b="1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639851" y="1984986"/>
            <a:ext cx="7207289" cy="174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3 часть .</a:t>
            </a:r>
          </a:p>
          <a:p>
            <a:r>
              <a:rPr lang="ru-RU" sz="3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Итоги проекта</a:t>
            </a:r>
          </a:p>
          <a:p>
            <a:endParaRPr lang="ru-RU" sz="36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Эллипс 6"/>
          <p:cNvSpPr/>
          <p:nvPr/>
        </p:nvSpPr>
        <p:spPr>
          <a:xfrm rot="3194325">
            <a:off x="-1767069" y="4128924"/>
            <a:ext cx="6291774" cy="343033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547362" y="2089226"/>
            <a:ext cx="5043397" cy="284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В рамках проекта я проводила интервью </a:t>
            </a: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с учениками с целью выявить их жизненные стремления, а также их отношение </a:t>
            </a: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к самореализации. </a:t>
            </a:r>
            <a:r>
              <a:rPr lang="ru-RU"/>
              <a:t> 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Я задавала вопросы, касающиеся уверенности, окружения, саморазвития, </a:t>
            </a: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а также мотивации и тайм менеджмента. </a:t>
            </a: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Но самым главным для меня является ответ на вопрос "Как прийти к самореализации?"  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 l="36882" t="49557" r="3139" b="23786"/>
          <a:stretch/>
        </p:blipFill>
        <p:spPr>
          <a:xfrm>
            <a:off x="5712416" y="2194005"/>
            <a:ext cx="5798041" cy="1315347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7175342" y="3748472"/>
            <a:ext cx="4481128" cy="64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"Делайте то, что любите",-примерно так всегда отвечали гости моего интервью.</a:t>
            </a:r>
            <a:endParaRPr lang="en-US"/>
          </a:p>
        </p:txBody>
      </p:sp>
      <p:sp>
        <p:nvSpPr>
          <p:cNvPr id="8" name="Текст. поле 7"/>
          <p:cNvSpPr txBox="1"/>
          <p:nvPr/>
        </p:nvSpPr>
        <p:spPr>
          <a:xfrm>
            <a:off x="547362" y="1489255"/>
            <a:ext cx="8534400" cy="119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Интервью</a:t>
            </a:r>
          </a:p>
          <a:p>
            <a:endParaRPr lang="ru-RU" sz="36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Эллипс 4"/>
          <p:cNvSpPr/>
          <p:nvPr/>
        </p:nvSpPr>
        <p:spPr>
          <a:xfrm rot="2560484">
            <a:off x="236862" y="4484147"/>
            <a:ext cx="4300760" cy="30398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257708" y="230020"/>
            <a:ext cx="6721691" cy="52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Lato " charset="0"/>
                <a:ea typeface="Lato " charset="0"/>
                <a:cs typeface="Lato " charset="0"/>
              </a:rPr>
              <a:t>Введение</a:t>
            </a:r>
            <a:endParaRPr lang="en-US" b="1">
              <a:solidFill>
                <a:schemeClr val="accent2"/>
              </a:solidFill>
              <a:latin typeface="Lato " charset="0"/>
              <a:ea typeface="Lato " charset="0"/>
              <a:cs typeface="Lato 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257708" y="877484"/>
            <a:ext cx="11305051" cy="387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Проблема самореализации является одной из наиболее актуальных проблем в наше время.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Я столкнулась с ней в 9 классе, выбирая свой дальнейший путь. После неоднократной саморефлексии </a:t>
            </a:r>
          </a:p>
          <a:p>
            <a:r>
              <a:rPr lang="ru-RU" sz="1800" b="1">
                <a:latin typeface="Lato" charset="0"/>
                <a:ea typeface="Lato" charset="0"/>
                <a:cs typeface="Lato" charset="0"/>
              </a:rPr>
              <a:t>я осознала, что очень плохо себя знаю и не понимаю свое предназначение. 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Для меня самореализация-это как способ создать себя, найти свое уникальное и неповторимое выражение. На самом деле, </a:t>
            </a:r>
            <a:r>
              <a:rPr lang="ru-RU" sz="1800" b="1">
                <a:latin typeface="Lato" charset="0"/>
                <a:ea typeface="Lato" charset="0"/>
                <a:cs typeface="Lato" charset="0"/>
              </a:rPr>
              <a:t>это одна из труднейших задач человека-познать себя, истину своей жизни.</a:t>
            </a:r>
          </a:p>
          <a:p>
            <a:endParaRPr lang="ru-RU" sz="1800" b="1">
              <a:latin typeface="Lato" charset="0"/>
              <a:ea typeface="Lato" charset="0"/>
              <a:cs typeface="Lato" charset="0"/>
            </a:endParaRP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Зачастую, человек, начиная с подросткового периода, задумывается о своем существовании в мире.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"</a:t>
            </a:r>
            <a:r>
              <a:rPr lang="ru-RU" sz="1800" b="1">
                <a:latin typeface="Lato" charset="0"/>
                <a:ea typeface="Lato" charset="0"/>
                <a:cs typeface="Lato" charset="0"/>
              </a:rPr>
              <a:t>Кто я такой</a:t>
            </a:r>
            <a:r>
              <a:rPr lang="ru-RU" sz="1800">
                <a:latin typeface="Lato" charset="0"/>
                <a:ea typeface="Lato" charset="0"/>
                <a:cs typeface="Lato" charset="0"/>
              </a:rPr>
              <a:t>?", "</a:t>
            </a:r>
            <a:r>
              <a:rPr lang="ru-RU" sz="1800" b="1">
                <a:latin typeface="Lato" charset="0"/>
                <a:ea typeface="Lato" charset="0"/>
                <a:cs typeface="Lato" charset="0"/>
              </a:rPr>
              <a:t>Чего я хочу</a:t>
            </a:r>
            <a:r>
              <a:rPr lang="ru-RU" sz="1800">
                <a:latin typeface="Lato" charset="0"/>
                <a:ea typeface="Lato" charset="0"/>
                <a:cs typeface="Lato" charset="0"/>
              </a:rPr>
              <a:t>?" и подобные вопросы вызывают большое количество сомнений и страхов. Многие, доживая до старческого возраста, так и не осознают свои ценности и потребности,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а также стремление к большому неизведанному внутреннему миру, который требует самоанализа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и глубокого изучения. </a:t>
            </a:r>
          </a:p>
          <a:p>
            <a:endParaRPr lang="ru-RU" sz="1600">
              <a:latin typeface="Lato" charset="0"/>
              <a:ea typeface="Lato" charset="0"/>
              <a:cs typeface="Lato" charset="0"/>
            </a:endParaRPr>
          </a:p>
          <a:p>
            <a:endParaRPr lang="en-US" sz="160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2224" y="4309366"/>
            <a:ext cx="888133" cy="88813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1252" y="4553488"/>
            <a:ext cx="2304511" cy="23045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Эллипс 3"/>
          <p:cNvSpPr/>
          <p:nvPr/>
        </p:nvSpPr>
        <p:spPr>
          <a:xfrm rot="3294490">
            <a:off x="6584311" y="-7674"/>
            <a:ext cx="8360057" cy="500296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0642" y="351450"/>
            <a:ext cx="3434719" cy="4798831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308823" y="351450"/>
            <a:ext cx="6193499" cy="83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"Делай, что любишь, и люби то, что делаешь. Это и есть истинное счастье." </a:t>
            </a:r>
            <a:endParaRPr lang="en-US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308823" y="1388638"/>
            <a:ext cx="7590656" cy="393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Lato" charset="0"/>
                <a:ea typeface="Lato" charset="0"/>
                <a:cs typeface="Lato" charset="0"/>
              </a:rPr>
              <a:t>Сергей Бодров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-с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оветский и российский киноактёр, кинорежиссёр, сценарист, телеведущий, кандидат искусствоведения.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С самого детства я увлекаюсь его творчеством, для меня оно до сих пор остается чем-то неизведанным и магическим.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ru-RU">
                <a:latin typeface="Lato" charset="0"/>
                <a:ea typeface="Lato" charset="0"/>
                <a:cs typeface="Lato" charset="0"/>
              </a:rPr>
              <a:t>Его слова, на мой взгляд, являются самой настоящей правдой. </a:t>
            </a:r>
          </a:p>
          <a:p>
            <a:r>
              <a:rPr lang="ru-RU" b="1">
                <a:latin typeface="Lato" charset="0"/>
                <a:ea typeface="Lato" charset="0"/>
                <a:cs typeface="Lato" charset="0"/>
              </a:rPr>
              <a:t>Этому я нахожу подтверждение изо дня в день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 Самый простой пример-учителя. Когда ты заходишь в класс, звенит звонок на урок, и ты испытываешь большой интерес к предмету, к учителю, который излучает любовь и тепло, ты чувствуешь эту искреннюю энергию заинтересованности, тебе хочется учиться и познавать.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Значит, сам педагог любит свою работу.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Однако, такие случаи редки.  </a:t>
            </a: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57570" y="404181"/>
            <a:ext cx="3362073" cy="3853306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81035" y="340770"/>
            <a:ext cx="4864494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История. Шалма Амонашвили</a:t>
            </a:r>
            <a:endParaRPr lang="sq-AL" sz="20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181035" y="1047868"/>
            <a:ext cx="6958687" cy="25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>
                <a:latin typeface="Lato" charset="0"/>
                <a:ea typeface="Lato" charset="0"/>
                <a:cs typeface="Lato" charset="0"/>
              </a:rPr>
              <a:t>Великий советский педагог Шалва Александрович Амонашвили, автор концепции гуманной педагогики, однажды задал учителям, собравшимся на его лекции, вопрос. «Представьте себе ситуацию, вы проводите урок в четвертом классе, и заходит ребенок, который опоздал на 20 минут.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Ваши действия?» Учителя начинают предлагать разные варианты: «Выйди из класса», «Давай дневник», «Садись на свое место, поговорим после урока»… Но Шалва Александрович не был удовлетворен.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0" y="2330834"/>
            <a:ext cx="3971172" cy="397117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671904" y="2334276"/>
            <a:ext cx="7991061" cy="17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>
                <a:latin typeface="Lato" charset="0"/>
                <a:ea typeface="Lato" charset="0"/>
                <a:cs typeface="Lato" charset="0"/>
              </a:rPr>
              <a:t>Он сказал: «Когда ребенок зашел, я бы от всего сердца сказал: „Здравствуй, чадо мое, пожалуйста, проходи, садись, мы не могли начать без тебя урок, мы тебя ждали“. Это называется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безусловная любовь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, </a:t>
            </a:r>
            <a:r>
              <a:rPr lang="sq-AL" b="1">
                <a:latin typeface="Lato" charset="0"/>
                <a:ea typeface="Lato" charset="0"/>
                <a:cs typeface="Lato" charset="0"/>
              </a:rPr>
              <a:t>это нельзя сымитировать.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 Если он опоздает и на второй день, я с еще большей любовью скажу: „Здравствуй, чадо мое любимое, я так ждал тебя, проходи скорей, садись. Мы без тебя не могли начать урок“.</a:t>
            </a:r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74595">
            <a:off x="9150081" y="4131062"/>
            <a:ext cx="2940576" cy="29405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021790">
            <a:off x="142297" y="-4995"/>
            <a:ext cx="2982186" cy="298218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181" y="581830"/>
            <a:ext cx="2755474" cy="275547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487727" y="1175657"/>
            <a:ext cx="9107083" cy="201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b="1">
                <a:latin typeface="Lato" charset="0"/>
                <a:ea typeface="Lato" charset="0"/>
                <a:cs typeface="Lato" charset="0"/>
              </a:rPr>
              <a:t>И вы знаете, если вы так сделаете три, четыре, пять раз, ребенок перестанет опаздывать. Потому что он реагирует только на чистый импульс любви. </a:t>
            </a:r>
            <a:endParaRPr lang="ru-RU" b="1">
              <a:latin typeface="Lato" charset="0"/>
              <a:ea typeface="Lato" charset="0"/>
              <a:cs typeface="Lato" charset="0"/>
            </a:endParaRPr>
          </a:p>
          <a:p>
            <a:r>
              <a:rPr lang="am-ET" b="1">
                <a:latin typeface="Lato" charset="0"/>
                <a:ea typeface="Lato" charset="0"/>
                <a:cs typeface="Lato" charset="0"/>
              </a:rPr>
              <a:t>И если он чувствует, что его где-то любят, он не будет туда опаздывать больше.</a:t>
            </a:r>
            <a:r>
              <a:rPr lang="am-ET">
                <a:latin typeface="Lato" charset="0"/>
                <a:ea typeface="Lato" charset="0"/>
                <a:cs typeface="Lato" charset="0"/>
              </a:rPr>
              <a:t>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В этом психология ребенка: если он чувствует, что его где-то безусловно любят, его греют, он там ценен, его уважают как личность, </a:t>
            </a:r>
            <a:endParaRPr lang="ru-RU" b="1">
              <a:latin typeface="Lato" charset="0"/>
              <a:ea typeface="Lato" charset="0"/>
              <a:cs typeface="Lato" charset="0"/>
            </a:endParaRPr>
          </a:p>
          <a:p>
            <a:r>
              <a:rPr lang="am-ET" b="1">
                <a:latin typeface="Lato" charset="0"/>
                <a:ea typeface="Lato" charset="0"/>
                <a:cs typeface="Lato" charset="0"/>
              </a:rPr>
              <a:t>он никогда туда больше опаздывать не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 </a:t>
            </a:r>
            <a:r>
              <a:rPr lang="am-ET" b="1">
                <a:latin typeface="Lato" charset="0"/>
                <a:ea typeface="Lato" charset="0"/>
                <a:cs typeface="Lato" charset="0"/>
              </a:rPr>
              <a:t>будет».</a:t>
            </a:r>
          </a:p>
          <a:p>
            <a:r>
              <a:rPr lang="am-ET" b="1">
                <a:latin typeface="Lato" charset="0"/>
                <a:ea typeface="Lato" charset="0"/>
                <a:cs typeface="Lato" charset="0"/>
              </a:rPr>
              <a:t>⠀</a:t>
            </a:r>
          </a:p>
        </p:txBody>
      </p:sp>
      <p:sp>
        <p:nvSpPr>
          <p:cNvPr id="3" name="Текст. поле 2"/>
          <p:cNvSpPr txBox="1"/>
          <p:nvPr/>
        </p:nvSpPr>
        <p:spPr>
          <a:xfrm>
            <a:off x="487728" y="3301827"/>
            <a:ext cx="5523079" cy="256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AZ">
                <a:latin typeface="Lato" charset="0"/>
                <a:ea typeface="Lato" charset="0"/>
                <a:cs typeface="Lato" charset="0"/>
              </a:rPr>
              <a:t>Сам же Шалва Амонашвили до седьмого класса был круглым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двоечником,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а школу окончил с золотой медалью.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Его отношение к учёбе изменила новая учительница по грузинскому языку, которая относилась к детям с интересом и уважением. Личность ребёнка стала центральным понятием концепции гуманной педагогики, которую разработал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Амонашвили.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b="45962"/>
          <a:stretch/>
        </p:blipFill>
        <p:spPr>
          <a:xfrm>
            <a:off x="7640724" y="3701616"/>
            <a:ext cx="4309863" cy="281190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98518">
            <a:off x="8981243" y="983239"/>
            <a:ext cx="2982186" cy="298218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. поле 2"/>
          <p:cNvSpPr txBox="1"/>
          <p:nvPr/>
        </p:nvSpPr>
        <p:spPr>
          <a:xfrm>
            <a:off x="2225656" y="2692084"/>
            <a:ext cx="7471386" cy="119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Рекомендации, которые я привожу, основаны на моих наблюдениях, личном опыте и изученных статьях из интернет-ресурса. Особое влияние в подведении итогов на меня оказали Сергей Бодров-мл, Татьяна Черниговская и Шалва Амонашвили. 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867847" y="1533466"/>
            <a:ext cx="6806884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Итоги исследования</a:t>
            </a:r>
            <a:endParaRPr lang="en-US" sz="2400" b="1">
              <a:solidFill>
                <a:srgbClr val="92D050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021790">
            <a:off x="-87723" y="-175380"/>
            <a:ext cx="2982186" cy="29821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Текст. поле 4"/>
          <p:cNvSpPr txBox="1"/>
          <p:nvPr/>
        </p:nvSpPr>
        <p:spPr>
          <a:xfrm>
            <a:off x="1544115" y="2623930"/>
            <a:ext cx="9405258" cy="256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ru-RU">
                <a:latin typeface="Lato" charset="0"/>
                <a:ea typeface="Lato" charset="0"/>
                <a:cs typeface="Lato" charset="0"/>
              </a:rPr>
              <a:t>В ходе проектной деятельности я поняла, что для самореализации человека значительную роль играет то,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что в нем заложено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. </a:t>
            </a:r>
          </a:p>
          <a:p>
            <a:pPr marL="0" indent="0">
              <a:buFont typeface="+mj-lt"/>
              <a:buNone/>
            </a:pPr>
            <a:r>
              <a:rPr lang="ru-RU">
                <a:latin typeface="Lato" charset="0"/>
                <a:ea typeface="Lato" charset="0"/>
                <a:cs typeface="Lato" charset="0"/>
              </a:rPr>
              <a:t>Все, что закладывают в нас с самого детства родители, воспитатели и учителя, </a:t>
            </a:r>
          </a:p>
          <a:p>
            <a:pPr marL="0" indent="0">
              <a:buFont typeface="+mj-lt"/>
              <a:buNone/>
            </a:pPr>
            <a:r>
              <a:rPr lang="ru-RU">
                <a:latin typeface="Lato" charset="0"/>
                <a:ea typeface="Lato" charset="0"/>
                <a:cs typeface="Lato" charset="0"/>
              </a:rPr>
              <a:t>со временем начинает проявляться. </a:t>
            </a:r>
          </a:p>
          <a:p>
            <a:pPr marL="0" indent="0">
              <a:buFont typeface="+mj-lt"/>
              <a:buNone/>
            </a:pPr>
            <a:endParaRPr lang="ru-RU">
              <a:latin typeface="Lato" charset="0"/>
              <a:ea typeface="Lato" charset="0"/>
              <a:cs typeface="Lato" charset="0"/>
            </a:endParaRPr>
          </a:p>
          <a:p>
            <a:pPr marL="0" indent="0">
              <a:buFont typeface="+mj-lt"/>
              <a:buNone/>
            </a:pPr>
            <a:r>
              <a:rPr lang="ru-RU">
                <a:latin typeface="Lato" charset="0"/>
                <a:ea typeface="Lato" charset="0"/>
                <a:cs typeface="Lato" charset="0"/>
              </a:rPr>
              <a:t>На сегодняшний день система образования в России оставляет желать лучшего, учителям следует осознанно подходит к обучению детей, иметь представление о том, кто такой ребенок, и что для него важно на самом деле, соблюдать личные границы </a:t>
            </a:r>
          </a:p>
          <a:p>
            <a:pPr marL="0" indent="0">
              <a:buFont typeface="+mj-lt"/>
              <a:buNone/>
            </a:pPr>
            <a:r>
              <a:rPr lang="ru-RU">
                <a:latin typeface="Lato" charset="0"/>
                <a:ea typeface="Lato" charset="0"/>
                <a:cs typeface="Lato" charset="0"/>
              </a:rPr>
              <a:t>и учиться нести безусловную любовь (как говорил Шалва Александрович)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867847" y="1533466"/>
            <a:ext cx="6806884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Итоги исследования</a:t>
            </a:r>
            <a:endParaRPr lang="en-US" sz="2400" b="1">
              <a:solidFill>
                <a:srgbClr val="92D050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021790">
            <a:off x="-87723" y="-175380"/>
            <a:ext cx="2982186" cy="29821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Текст. поле 4"/>
          <p:cNvSpPr txBox="1"/>
          <p:nvPr/>
        </p:nvSpPr>
        <p:spPr>
          <a:xfrm>
            <a:off x="1544115" y="2623930"/>
            <a:ext cx="9405258" cy="146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ru-RU"/>
              <a:t>Т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акже я хочу обратить внимание на то, как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важно изучать себя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, наблюдать за собой. Об этом рассказывает Татьяна Черниговская на своих лекциях. Этот процесс не быстрый, он занимает всю нашу жизнь. По моему мнению, человек-это неизученное существо, в нас множество неисчерпаемых тайн. Каждый раз при изучении мы открываем в себе все больше нового и неизведанного.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600000">
            <a:off x="-266627" y="3875816"/>
            <a:ext cx="2982186" cy="29821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Текст. поле 2"/>
          <p:cNvSpPr txBox="1"/>
          <p:nvPr/>
        </p:nvSpPr>
        <p:spPr>
          <a:xfrm>
            <a:off x="163997" y="528194"/>
            <a:ext cx="8936698" cy="40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Также я выделила несколько этапов на пути к самореализации:</a:t>
            </a:r>
            <a:endParaRPr lang="en-US" sz="20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334381" y="1729409"/>
            <a:ext cx="6031632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1.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Понимание и принятие себя – процесс, во время которого человек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анализирует, как он проявляет себя по отношению к семье и в процессе ежедневных дел.</a:t>
            </a:r>
            <a:endParaRPr lang="az-AZ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2253106" y="2831834"/>
            <a:ext cx="5799720" cy="119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2.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Трудная работа над собой – процесс, подразумевающий целенаправленное улучшение собственных способностей и сведение к минимуму слабых сторон или внутренних противоречий.</a:t>
            </a:r>
          </a:p>
        </p:txBody>
      </p:sp>
      <p:sp>
        <p:nvSpPr>
          <p:cNvPr id="6" name="Текст. поле 5"/>
          <p:cNvSpPr txBox="1"/>
          <p:nvPr/>
        </p:nvSpPr>
        <p:spPr>
          <a:xfrm>
            <a:off x="4679201" y="4283244"/>
            <a:ext cx="5578218" cy="119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3. </a:t>
            </a:r>
            <a:r>
              <a:rPr lang="sq-AL">
                <a:latin typeface="Lato" charset="0"/>
                <a:ea typeface="Lato" charset="0"/>
                <a:cs typeface="Lato" charset="0"/>
              </a:rPr>
              <a:t>Создание собственной жизненной линии – процесс, когда человек начинает сопоставление целей и приоритетов с имеющимися у него талантами.</a:t>
            </a:r>
          </a:p>
        </p:txBody>
      </p:sp>
      <p:sp>
        <p:nvSpPr>
          <p:cNvPr id="7" name="Текст. поле 6"/>
          <p:cNvSpPr txBox="1"/>
          <p:nvPr/>
        </p:nvSpPr>
        <p:spPr>
          <a:xfrm>
            <a:off x="6914795" y="5366908"/>
            <a:ext cx="5050025" cy="119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4. </a:t>
            </a:r>
            <a:r>
              <a:rPr lang="az-AZ">
                <a:latin typeface="Lato" charset="0"/>
                <a:ea typeface="Lato" charset="0"/>
                <a:cs typeface="Lato" charset="0"/>
              </a:rPr>
              <a:t>Четкая установка жизненных целей – процесс, когда человек точно определяется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az-AZ">
                <a:latin typeface="Lato" charset="0"/>
                <a:ea typeface="Lato" charset="0"/>
                <a:cs typeface="Lato" charset="0"/>
              </a:rPr>
              <a:t>с тем, «где, что, когда» он хочет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и отбрасывает все сомнения</a:t>
            </a:r>
            <a:endParaRPr lang="en-US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9985" y="4857751"/>
            <a:ext cx="200025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532349" y="2811354"/>
            <a:ext cx="7709926" cy="37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Благодарю за внимание! Надеюсь, мои исследования будут полезны.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600000">
            <a:off x="4529713" y="3411297"/>
            <a:ext cx="2982186" cy="298218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48142" y="31172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000"/>
              <a:t>Ссылки: </a:t>
            </a:r>
          </a:p>
          <a:p>
            <a:r>
              <a:rPr lang="ru-RU" sz="2000">
                <a:hlinkClick r:id="rId3"/>
              </a:rPr>
              <a:t>https://gb.ru/blog/samorealizatsiya/</a:t>
            </a:r>
            <a:r>
              <a:rPr lang="ru-RU" sz="2000"/>
              <a:t> </a:t>
            </a:r>
          </a:p>
          <a:p>
            <a:r>
              <a:rPr lang="ru-RU" sz="2000">
                <a:hlinkClick r:id="rId4"/>
              </a:rPr>
              <a:t>https://youtu.be/7wQO_x34h4Y</a:t>
            </a:r>
            <a:r>
              <a:rPr lang="ru-RU" sz="2000"/>
              <a:t>  </a:t>
            </a:r>
          </a:p>
          <a:p>
            <a:r>
              <a:rPr lang="ru-RU" sz="2000">
                <a:hlinkClick r:id="rId5"/>
              </a:rPr>
              <a:t>https://youtu.be/nEGmdlJEr8M</a:t>
            </a:r>
            <a:r>
              <a:rPr lang="ru-RU" sz="2000"/>
              <a:t> </a:t>
            </a:r>
          </a:p>
          <a:p>
            <a:r>
              <a:rPr lang="ru-RU" sz="2000">
                <a:hlinkClick r:id="rId6"/>
              </a:rPr>
              <a:t>https://tass.ru/obschestvo/4319633 </a:t>
            </a:r>
          </a:p>
          <a:p>
            <a:r>
              <a:rPr lang="ru-RU" sz="2000">
                <a:hlinkClick r:id="rId6"/>
              </a:rPr>
              <a:t>https://psihomed.com/samorealizatsiya/</a:t>
            </a:r>
            <a:r>
              <a:rPr lang="ru-RU" sz="2000"/>
              <a:t> </a:t>
            </a:r>
          </a:p>
          <a:p>
            <a:r>
              <a:rPr lang="ru-RU" sz="2000">
                <a:hlinkClick r:id="rId7"/>
              </a:rPr>
              <a:t>https://dzen.ru/a/YfI5scGOR0KjEf0X</a:t>
            </a:r>
            <a:r>
              <a:rPr lang="ru-RU" sz="2000"/>
              <a:t>  </a:t>
            </a:r>
          </a:p>
          <a:p>
            <a:r>
              <a:rPr lang="ru-RU" sz="2000">
                <a:hlinkClick r:id="rId8"/>
              </a:rPr>
              <a:t>https://dzen.ru/a/X3ycH3pzEDAxrxDC</a:t>
            </a:r>
            <a:r>
              <a:rPr lang="ru-RU" sz="2000"/>
              <a:t> </a:t>
            </a:r>
          </a:p>
          <a:p>
            <a:r>
              <a:rPr lang="ru-RU" sz="2000">
                <a:hlinkClick r:id="rId9"/>
              </a:rPr>
              <a:t>https://letidor.ru/obrazovanie/10-nedostatkov-sistemy-obrazovaniya-v-rossii.htm</a:t>
            </a:r>
            <a:r>
              <a:rPr lang="ru-RU" sz="2000"/>
              <a:t> </a:t>
            </a:r>
            <a:r>
              <a:rPr lang="ru-RU" sz="2000">
                <a:hlinkClick r:id="rId10"/>
              </a:rPr>
              <a:t>https://nsportal.ru/detskiy-sad/raznoe/2017/06/20/diagnostika-lichnostnyh-osobennostey-detey-v-vozraste-ot-3-do-6-let</a:t>
            </a:r>
            <a:r>
              <a:rPr lang="ru-RU" sz="2000"/>
              <a:t> </a:t>
            </a:r>
            <a:r>
              <a:rPr lang="ru-RU" sz="2000">
                <a:hlinkClick r:id="rId11"/>
              </a:rPr>
              <a:t>https://medaboutme.ru/articles/chem_opasno_vtorzhenie_v_lichnoe_prostranstvo_rebenka/</a:t>
            </a:r>
            <a:r>
              <a:rPr lang="ru-RU" sz="2000"/>
              <a:t> </a:t>
            </a:r>
            <a:r>
              <a:rPr lang="ru-RU" sz="2000">
                <a:hlinkClick r:id="rId12"/>
              </a:rPr>
              <a:t>https://ru.wikihow.com/распознать-токсичных-родителей</a:t>
            </a:r>
            <a:r>
              <a:rPr lang="ru-RU" sz="2000"/>
              <a:t> </a:t>
            </a:r>
            <a:r>
              <a:rPr lang="ru-RU" sz="2000">
                <a:hlinkClick r:id="rId13"/>
              </a:rPr>
              <a:t>https://www.youtube.com/channel/UC1xcEs3R0lEenq-anS4hI5g</a:t>
            </a:r>
            <a:r>
              <a:rPr lang="ru-RU" sz="2000"/>
              <a:t>  </a:t>
            </a:r>
            <a:r>
              <a:rPr lang="ru-RU" sz="2000">
                <a:hlinkClick r:id="rId14"/>
              </a:rPr>
              <a:t>https://ru.wikipedia.org/wiki/Бодров,_Сергей_Сергеевич</a:t>
            </a:r>
            <a:r>
              <a:rPr lang="ru-RU" sz="2000"/>
              <a:t> </a:t>
            </a:r>
            <a:r>
              <a:rPr lang="ru-RU" sz="2000">
                <a:hlinkClick r:id="rId15"/>
              </a:rPr>
              <a:t>https://ru.wikipedia.org/wiki/Амонашвили,_Шалва_Александрович</a:t>
            </a:r>
            <a:r>
              <a:rPr lang="ru-RU" sz="2000"/>
              <a:t> </a:t>
            </a:r>
          </a:p>
          <a:p>
            <a:r>
              <a:rPr lang="ru-RU" sz="2000">
                <a:hlinkClick r:id="rId16"/>
              </a:rPr>
              <a:t>https://vk.com/wall-34938229_158943</a:t>
            </a:r>
            <a:r>
              <a:rPr lang="ru-RU" sz="2000"/>
              <a:t>  </a:t>
            </a:r>
          </a:p>
          <a:p>
            <a:r>
              <a:rPr lang="ru-RU" sz="2000">
                <a:hlinkClick r:id="rId17"/>
              </a:rPr>
              <a:t>https://neiros.ru/blog/marketing/piramida-maslou-ee-aktualnost-primenenie-v-marketinge-i-v-zhizni/</a:t>
            </a:r>
            <a:r>
              <a:rPr lang="ru-RU" sz="2000"/>
              <a:t> </a:t>
            </a:r>
          </a:p>
          <a:p>
            <a:r>
              <a:rPr lang="ru-RU" sz="2000">
                <a:hlinkClick r:id="rId18"/>
              </a:rPr>
              <a:t>https://nevi.ru/wp-content/uploads/2018/10/Piramida-Maslou.jpg</a:t>
            </a:r>
            <a:r>
              <a:rPr lang="ru-RU" sz="2000"/>
              <a:t> </a:t>
            </a:r>
          </a:p>
          <a:p>
            <a:r>
              <a:rPr lang="ru-RU" sz="2000">
                <a:hlinkClick r:id="rId19"/>
              </a:rPr>
              <a:t>https://skazka-arkhyz.ru/wp-content/uploads/9/4/c/94c4263540ee66f2247f8ef83b467440.jpeg</a:t>
            </a:r>
            <a:r>
              <a:rPr lang="ru-RU" sz="2000"/>
              <a:t> </a:t>
            </a:r>
            <a:r>
              <a:rPr lang="ru-RU" sz="2000">
                <a:hlinkClick r:id="rId20"/>
              </a:rPr>
              <a:t>https://javasea.ru/uploads/posts/2021-08/1627903383_sergej-bodrov-sereznyj.jpg</a:t>
            </a:r>
            <a:r>
              <a:rPr lang="ru-RU" sz="2000"/>
              <a:t> </a:t>
            </a:r>
            <a:r>
              <a:rPr lang="ru-RU" sz="2000">
                <a:hlinkClick r:id="rId21"/>
              </a:rPr>
              <a:t>https://i10.fotocdn.net/s129/9df98820981a40b7/public_pin_l/2930733499.jpg</a:t>
            </a:r>
            <a:r>
              <a:rPr lang="ru-RU" sz="2000"/>
              <a:t> </a:t>
            </a:r>
          </a:p>
          <a:p>
            <a:endParaRPr lang="ru-RU" sz="2000"/>
          </a:p>
          <a:p>
            <a:endParaRPr lang="ru-RU" sz="2000"/>
          </a:p>
          <a:p>
            <a:endParaRPr lang="ru-RU" sz="2400"/>
          </a:p>
          <a:p>
            <a:endParaRPr lang="ru-R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Эллипс 4"/>
          <p:cNvSpPr/>
          <p:nvPr/>
        </p:nvSpPr>
        <p:spPr>
          <a:xfrm rot="4998896">
            <a:off x="8533390" y="3851938"/>
            <a:ext cx="3318653" cy="540280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Эллипс 4"/>
          <p:cNvSpPr/>
          <p:nvPr/>
        </p:nvSpPr>
        <p:spPr>
          <a:xfrm rot="4998896">
            <a:off x="9765676" y="3780687"/>
            <a:ext cx="4667593" cy="467634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129919" y="1243811"/>
            <a:ext cx="11671379" cy="393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На мой взгляд, данная проблема основывается на философии и психологии, поэтому невозможно найти полноценное правильное решение. Однако, базируясь на изученной мной информации, я могу предложить нестандартные идеи и интересные способы для улучшения жизни человека и повышения осознанности к себе и окружающему миру, который содержит множество неисследованных человеческих тайн.</a:t>
            </a:r>
          </a:p>
          <a:p>
            <a:endParaRPr lang="ru-RU" sz="1800">
              <a:latin typeface="Lato" charset="0"/>
              <a:ea typeface="Lato" charset="0"/>
              <a:cs typeface="Lato" charset="0"/>
            </a:endParaRP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Я разделила проект на </a:t>
            </a:r>
            <a:r>
              <a:rPr lang="ru-RU" sz="1800" b="1">
                <a:latin typeface="Lato" charset="0"/>
                <a:ea typeface="Lato" charset="0"/>
                <a:cs typeface="Lato" charset="0"/>
              </a:rPr>
              <a:t>три основные части</a:t>
            </a:r>
            <a:r>
              <a:rPr lang="ru-RU" sz="1800">
                <a:latin typeface="Lato" charset="0"/>
                <a:ea typeface="Lato" charset="0"/>
                <a:cs typeface="Lato" charset="0"/>
              </a:rPr>
              <a:t>.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Первая часть предполагает изучение самореализации, ее видов.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Вторая состоит из исследований в области детской психологии,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третья- подведение итогов, предложение способов решения проблемы. </a:t>
            </a:r>
          </a:p>
          <a:p>
            <a:endParaRPr lang="ru-RU" sz="1800">
              <a:latin typeface="Lato" charset="0"/>
              <a:ea typeface="Lato" charset="0"/>
              <a:cs typeface="Lato" charset="0"/>
            </a:endParaRPr>
          </a:p>
          <a:p>
            <a:r>
              <a:rPr lang="ru-RU" sz="1800" b="1">
                <a:latin typeface="Lato" charset="0"/>
                <a:ea typeface="Lato" charset="0"/>
                <a:cs typeface="Lato" charset="0"/>
              </a:rPr>
              <a:t>Что такое самореализация? В чем она проявляется? В чем причины бесцельной жизни? </a:t>
            </a:r>
          </a:p>
          <a:p>
            <a:r>
              <a:rPr lang="ru-RU" sz="1800">
                <a:latin typeface="Lato" charset="0"/>
                <a:ea typeface="Lato" charset="0"/>
                <a:cs typeface="Lato" charset="0"/>
              </a:rPr>
              <a:t>В своей проектной работе ответы на поставленные вопросы я постаралась понятно и подробно раскрыть.     </a:t>
            </a:r>
            <a:endParaRPr lang="en-US" sz="1800">
              <a:latin typeface="Lato" charset="0"/>
              <a:ea typeface="Lato" charset="0"/>
              <a:cs typeface="Lato" charset="0"/>
            </a:endParaRPr>
          </a:p>
          <a:p>
            <a:endParaRPr lang="en-US" sz="18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Эллипс 4"/>
          <p:cNvSpPr/>
          <p:nvPr/>
        </p:nvSpPr>
        <p:spPr>
          <a:xfrm rot="5400000">
            <a:off x="7178073" y="3297209"/>
            <a:ext cx="3447868" cy="8499903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273523" y="2578380"/>
            <a:ext cx="5077475" cy="119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1 ЧАСТЬ. САМОРЕАЛИЗАЦИЯ</a:t>
            </a:r>
            <a:endParaRPr lang="en-US" sz="28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узел 14"/>
          <p:cNvSpPr/>
          <p:nvPr/>
        </p:nvSpPr>
        <p:spPr>
          <a:xfrm>
            <a:off x="-2613282" y="4592201"/>
            <a:ext cx="6310895" cy="2811032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85193" y="332251"/>
            <a:ext cx="10010124" cy="52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Статистика. Что тревожит молодое поколение?</a:t>
            </a:r>
            <a:endParaRPr lang="en-US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85193" y="859139"/>
            <a:ext cx="11805558" cy="37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Р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езультаты всероссийского исследования "Ценностные ориентиры российской молодежи"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показали, что: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Текст. поле 9"/>
          <p:cNvSpPr txBox="1"/>
          <p:nvPr/>
        </p:nvSpPr>
        <p:spPr>
          <a:xfrm>
            <a:off x="430696" y="1687135"/>
            <a:ext cx="11330608" cy="193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1 место</a:t>
            </a:r>
            <a:r>
              <a:rPr lang="ru-RU" sz="40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40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49,6%</a:t>
            </a:r>
            <a:r>
              <a:rPr lang="en-US" sz="28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-</a:t>
            </a:r>
            <a:r>
              <a:rPr lang="en-US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молодых людей боятся не реализовать себя в жизни</a:t>
            </a:r>
            <a:endParaRPr lang="ru-RU">
              <a:solidFill>
                <a:schemeClr val="tx1"/>
              </a:solidFill>
              <a:latin typeface="Lato" charset="0"/>
              <a:ea typeface="Lato" charset="0"/>
              <a:cs typeface="Lato" charset="0"/>
            </a:endParaRPr>
          </a:p>
          <a:p>
            <a:r>
              <a:rPr lang="ru-RU" sz="1800" b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2 место</a:t>
            </a:r>
            <a:r>
              <a:rPr lang="ru-RU" sz="40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40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41,2%</a:t>
            </a:r>
            <a:r>
              <a:rPr lang="en-US" sz="28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-</a:t>
            </a:r>
            <a:r>
              <a:rPr lang="en-US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испытывают беспокойство </a:t>
            </a:r>
            <a:r>
              <a:rPr lang="en-US" noProof="1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за</a:t>
            </a:r>
            <a:r>
              <a:rPr lang="en-US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 свою жизнь и жизнь своих близких</a:t>
            </a:r>
            <a:endParaRPr lang="ru-RU" sz="28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  <a:p>
            <a:r>
              <a:rPr lang="ru-RU" sz="1800" b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3 место</a:t>
            </a:r>
            <a:r>
              <a:rPr lang="ru-RU" sz="40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40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38,7%</a:t>
            </a:r>
            <a:r>
              <a:rPr lang="ru-RU" sz="2800" b="1">
                <a:solidFill>
                  <a:srgbClr val="92D050"/>
                </a:solidFill>
                <a:latin typeface="Lato" charset="0"/>
                <a:ea typeface="Lato" charset="0"/>
                <a:cs typeface="Lato" charset="0"/>
              </a:rPr>
              <a:t>-</a:t>
            </a:r>
            <a:r>
              <a:rPr lang="ru-RU" sz="28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ru-RU" sz="1800" b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бояться</a:t>
            </a:r>
            <a:r>
              <a:rPr lang="en-US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noProof="1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остаться</a:t>
            </a:r>
            <a:r>
              <a:rPr lang="en-US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noProof="1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без</a:t>
            </a:r>
            <a:r>
              <a:rPr lang="en-US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rPr>
              <a:t> средств к существованию</a:t>
            </a:r>
          </a:p>
        </p:txBody>
      </p:sp>
      <p:sp>
        <p:nvSpPr>
          <p:cNvPr id="14" name="Текст. поле 13"/>
          <p:cNvSpPr txBox="1"/>
          <p:nvPr/>
        </p:nvSpPr>
        <p:spPr>
          <a:xfrm>
            <a:off x="291784" y="4924359"/>
            <a:ext cx="5227077" cy="92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Lato" charset="0"/>
                <a:ea typeface="Lato" charset="0"/>
                <a:cs typeface="Lato" charset="0"/>
              </a:rPr>
              <a:t>Таким образом, мы видим, что значительная часть российской молодежи действительно испытывает трудности с самоопределением. </a:t>
            </a:r>
            <a:endParaRPr lang="en-US">
              <a:latin typeface="Lato" charset="0"/>
              <a:ea typeface="Lato" charset="0"/>
              <a:cs typeface="Lato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255578" y="996753"/>
            <a:ext cx="7675848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Что такое самореализация?</a:t>
            </a:r>
            <a:endParaRPr lang="en-US" sz="11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255578" y="1541985"/>
            <a:ext cx="8059214" cy="201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Lato" charset="0"/>
                <a:ea typeface="Lato" charset="0"/>
                <a:cs typeface="Lato" charset="0"/>
              </a:rPr>
              <a:t>Самореализация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 – это процесс, заключающийся в осознании собственных задатков, потенциала, таланта и в их </a:t>
            </a:r>
            <a:r>
              <a:rPr lang="en-US" noProof="1">
                <a:latin typeface="Lato" charset="0"/>
                <a:ea typeface="Lato" charset="0"/>
                <a:cs typeface="Lato" charset="0"/>
              </a:rPr>
              <a:t>воплощении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 в каком-нибудь выбранном виде деятельности.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en-US">
                <a:latin typeface="Lato" charset="0"/>
                <a:ea typeface="Lato" charset="0"/>
                <a:cs typeface="Lato" charset="0"/>
              </a:rPr>
              <a:t>Также самореализацией называется абсолютное претворение </a:t>
            </a:r>
            <a:endParaRPr lang="ru-RU">
              <a:latin typeface="Lato" charset="0"/>
              <a:ea typeface="Lato" charset="0"/>
              <a:cs typeface="Lato" charset="0"/>
            </a:endParaRPr>
          </a:p>
          <a:p>
            <a:r>
              <a:rPr lang="en-US">
                <a:latin typeface="Lato" charset="0"/>
                <a:ea typeface="Lato" charset="0"/>
                <a:cs typeface="Lato" charset="0"/>
              </a:rPr>
              <a:t>в жизнь, воплощение в реальности субъектом своего индивидуального потенциала.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5" name="Текст. поле 4"/>
          <p:cNvSpPr txBox="1"/>
          <p:nvPr/>
        </p:nvSpPr>
        <p:spPr>
          <a:xfrm>
            <a:off x="255578" y="4307803"/>
            <a:ext cx="8155056" cy="119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Lato" charset="0"/>
                <a:ea typeface="Lato" charset="0"/>
                <a:cs typeface="Lato" charset="0"/>
              </a:rPr>
              <a:t>Индивиду жизненно необходимо осознать свое место в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жизни, эффективно использовать заложенные природой задатки, проявить собственную личность по максимуму в </a:t>
            </a:r>
            <a:r>
              <a:rPr lang="ru-RU">
                <a:latin typeface="Lato" charset="0"/>
                <a:ea typeface="Lato" charset="0"/>
                <a:cs typeface="Lato" charset="0"/>
              </a:rPr>
              <a:t>действительном </a:t>
            </a:r>
            <a:r>
              <a:rPr lang="en-US">
                <a:latin typeface="Lato" charset="0"/>
                <a:ea typeface="Lato" charset="0"/>
                <a:cs typeface="Lato" charset="0"/>
              </a:rPr>
              <a:t>мире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для</a:t>
            </a:r>
            <a:r>
              <a:rPr lang="en-US" b="1">
                <a:latin typeface="Lato" charset="0"/>
                <a:ea typeface="Lato" charset="0"/>
                <a:cs typeface="Lato" charset="0"/>
              </a:rPr>
              <a:t> </a:t>
            </a:r>
            <a:r>
              <a:rPr lang="ru-RU" b="1">
                <a:latin typeface="Lato" charset="0"/>
                <a:ea typeface="Lato" charset="0"/>
                <a:cs typeface="Lato" charset="0"/>
              </a:rPr>
              <a:t>того, чтобы испытывать полное удовлетворение от реальности.</a:t>
            </a:r>
            <a:endParaRPr lang="en-US" b="1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255578" y="3861682"/>
            <a:ext cx="9686393" cy="46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Зачем человеку стремится к самореализации?</a:t>
            </a:r>
            <a:endParaRPr lang="en-US" sz="2400" b="1">
              <a:solidFill>
                <a:schemeClr val="accent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8548" y="4307803"/>
            <a:ext cx="2550198" cy="255019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706080">
            <a:off x="10260350" y="226910"/>
            <a:ext cx="1973004" cy="19730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408746">
            <a:off x="8637797" y="3154674"/>
            <a:ext cx="1621502" cy="16215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896422">
            <a:off x="10458198" y="2669656"/>
            <a:ext cx="1305341" cy="130534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292469">
            <a:off x="9182147" y="1755945"/>
            <a:ext cx="1454970" cy="14549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0971463">
            <a:off x="10480904" y="819372"/>
            <a:ext cx="1716402" cy="171640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Эллипс 14"/>
          <p:cNvSpPr/>
          <p:nvPr/>
        </p:nvSpPr>
        <p:spPr>
          <a:xfrm>
            <a:off x="8144407" y="-1009532"/>
            <a:ext cx="5448063" cy="5128069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Эллипс 14"/>
          <p:cNvSpPr/>
          <p:nvPr/>
        </p:nvSpPr>
        <p:spPr>
          <a:xfrm>
            <a:off x="6796706" y="1481045"/>
            <a:ext cx="6795763" cy="675707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. поле 1"/>
          <p:cNvSpPr txBox="1"/>
          <p:nvPr/>
        </p:nvSpPr>
        <p:spPr>
          <a:xfrm>
            <a:off x="121399" y="306693"/>
            <a:ext cx="8595928" cy="52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Учение Маслоу. Биография ученого</a:t>
            </a:r>
          </a:p>
        </p:txBody>
      </p:sp>
      <p:sp>
        <p:nvSpPr>
          <p:cNvPr id="10" name="Текст. поле 9"/>
          <p:cNvSpPr txBox="1"/>
          <p:nvPr/>
        </p:nvSpPr>
        <p:spPr>
          <a:xfrm>
            <a:off x="121399" y="901735"/>
            <a:ext cx="8323310" cy="311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Абрахам был старшим сыном в семье Масловых – киевских эмигрантов, живших в Нью-Йорке. Он родился в 1908 году, закончил школу с отличием и в 1928 году начал учебу в Висконсинском университете, куда перевелся </a:t>
            </a:r>
            <a:endParaRPr lang="ru-RU" u="none">
              <a:latin typeface="Lato" charset="0"/>
              <a:ea typeface="Lato" charset="0"/>
              <a:cs typeface="Lato" charset="0"/>
            </a:endParaRPr>
          </a:p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из юридического Городского колледжа Нью-Йорка.</a:t>
            </a:r>
            <a:r>
              <a:rPr lang="sq-AL" b="1" u="none">
                <a:latin typeface="Lato" charset="0"/>
                <a:ea typeface="Lato" charset="0"/>
                <a:cs typeface="Lato" charset="0"/>
              </a:rPr>
              <a:t> </a:t>
            </a:r>
          </a:p>
          <a:p>
            <a:endParaRPr lang="sq-AL" b="1" u="none">
              <a:latin typeface="Lato" charset="0"/>
              <a:ea typeface="Lato" charset="0"/>
              <a:cs typeface="Lato" charset="0"/>
            </a:endParaRPr>
          </a:p>
          <a:p>
            <a:r>
              <a:rPr lang="sq-AL" b="1" u="none">
                <a:latin typeface="Lato" charset="0"/>
                <a:ea typeface="Lato" charset="0"/>
                <a:cs typeface="Lato" charset="0"/>
              </a:rPr>
              <a:t>В 1934 году Абрахаму Маслоу присвоена степень доктора</a:t>
            </a:r>
            <a:r>
              <a:rPr lang="sq-AL" u="none">
                <a:latin typeface="Lato" charset="0"/>
                <a:ea typeface="Lato" charset="0"/>
                <a:cs typeface="Lato" charset="0"/>
              </a:rPr>
              <a:t>. </a:t>
            </a:r>
          </a:p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В том же году он начинает работу в Колумбийском университете, </a:t>
            </a:r>
          </a:p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затем переводится в Бруклинский колледж, </a:t>
            </a:r>
          </a:p>
          <a:p>
            <a:r>
              <a:rPr lang="sq-AL" u="none">
                <a:latin typeface="Lato" charset="0"/>
                <a:ea typeface="Lato" charset="0"/>
                <a:cs typeface="Lato" charset="0"/>
              </a:rPr>
              <a:t>в котором занимает должность профессора психологии.</a:t>
            </a:r>
          </a:p>
          <a:p>
            <a:endParaRPr lang="sq-AL" u="none">
              <a:latin typeface="Lato" charset="0"/>
              <a:ea typeface="Lato" charset="0"/>
              <a:cs typeface="Lato" charset="0"/>
            </a:endParaRPr>
          </a:p>
          <a:p>
            <a:endParaRPr lang="sq-AL" b="1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56300" y="419100"/>
            <a:ext cx="3076575" cy="300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3804</Words>
  <Application>Microsoft Office PowerPoint</Application>
  <PresentationFormat>Широкоэкранный</PresentationFormat>
  <Paragraphs>313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Lato</vt:lpstr>
      <vt:lpstr>Lato 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Ссылки:  https://gb.ru/blog/samorealizatsiya/  https://youtu.be/7wQO_x34h4Y   https://youtu.be/nEGmdlJEr8M  https://tass.ru/obschestvo/4319633  https://psihomed.com/samorealizatsiya/  https://dzen.ru/a/YfI5scGOR0KjEf0X   https://dzen.ru/a/X3ycH3pzEDAxrxDC  https://letidor.ru/obrazovanie/10-nedostatkov-sistemy-obrazovaniya-v-rossii.htm https://nsportal.ru/detskiy-sad/raznoe/2017/06/20/diagnostika-lichnostnyh-osobennostey-detey-v-vozraste-ot-3-do-6-let https://medaboutme.ru/articles/chem_opasno_vtorzhenie_v_lichnoe_prostranstvo_rebenka/ https://ru.wikihow.com/распознать-токсичных-родителей https://www.youtube.com/channel/UC1xcEs3R0lEenq-anS4hI5g  https://ru.wikipedia.org/wiki/Бодров,_Сергей_Сергеевич https://ru.wikipedia.org/wiki/Амонашвили,_Шалва_Александрович  https://vk.com/wall-34938229_158943   https://neiros.ru/blog/marketing/piramida-maslou-ee-aktualnost-primenenie-v-marketinge-i-v-zhizni/  https://nevi.ru/wp-content/uploads/2018/10/Piramida-Maslou.jpg  https://skazka-arkhyz.ru/wp-content/uploads/9/4/c/94c4263540ee66f2247f8ef83b467440.jpeg https://javasea.ru/uploads/posts/2021-08/1627903383_sergej-bodrov-sereznyj.jpg https://i10.fotocdn.net/s129/9df98820981a40b7/public_pin_l/2930733499.jpg     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huawei</dc:creator>
  <cp:lastModifiedBy>user</cp:lastModifiedBy>
  <cp:revision>2</cp:revision>
  <dcterms:created xsi:type="dcterms:W3CDTF">2017-06-21T13:57:27Z</dcterms:created>
  <dcterms:modified xsi:type="dcterms:W3CDTF">2022-12-26T07:57:28Z</dcterms:modified>
</cp:coreProperties>
</file>