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2" r:id="rId7"/>
    <p:sldId id="263" r:id="rId8"/>
    <p:sldId id="264" r:id="rId9"/>
    <p:sldId id="266" r:id="rId10"/>
    <p:sldId id="270" r:id="rId11"/>
    <p:sldId id="267" r:id="rId12"/>
    <p:sldId id="269" r:id="rId13"/>
    <p:sldId id="271" r:id="rId14"/>
    <p:sldId id="268" r:id="rId15"/>
    <p:sldId id="265" r:id="rId16"/>
    <p:sldId id="274" r:id="rId17"/>
    <p:sldId id="272" r:id="rId18"/>
    <p:sldId id="275" r:id="rId19"/>
    <p:sldId id="273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2407407407407406E-2"/>
          <c:y val="7.5396825396825393E-2"/>
          <c:w val="0.63486220472440957"/>
          <c:h val="0.8809523809523809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диаграмма 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Определенно-личные</c:v>
                </c:pt>
                <c:pt idx="1">
                  <c:v>Неопределенно-личные</c:v>
                </c:pt>
                <c:pt idx="2">
                  <c:v>Безличные</c:v>
                </c:pt>
                <c:pt idx="3">
                  <c:v>Назывные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25</c:v>
                </c:pt>
                <c:pt idx="1">
                  <c:v>1</c:v>
                </c:pt>
                <c:pt idx="2">
                  <c:v>27</c:v>
                </c:pt>
                <c:pt idx="3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2000" b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2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2000" b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20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61990221980109761"/>
          <c:y val="0.12404465081239271"/>
          <c:w val="0.36981279986049137"/>
          <c:h val="0.75191040862302516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определенно-личные</c:v>
                </c:pt>
                <c:pt idx="1">
                  <c:v>неопределенно-личные</c:v>
                </c:pt>
                <c:pt idx="2">
                  <c:v>безличные</c:v>
                </c:pt>
                <c:pt idx="3">
                  <c:v>назывные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52</c:v>
                </c:pt>
                <c:pt idx="1">
                  <c:v>15</c:v>
                </c:pt>
                <c:pt idx="2">
                  <c:v>23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1800" b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b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b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b="1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66425113600442276"/>
          <c:y val="0.19449557765720868"/>
          <c:w val="0.33431585039645767"/>
          <c:h val="0.6693090134662329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10C11-05FD-485C-9CA3-D4F6D36266D1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71CD7-69C2-4642-94E6-A03722A886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10C11-05FD-485C-9CA3-D4F6D36266D1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71CD7-69C2-4642-94E6-A03722A886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10C11-05FD-485C-9CA3-D4F6D36266D1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71CD7-69C2-4642-94E6-A03722A8868E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10C11-05FD-485C-9CA3-D4F6D36266D1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71CD7-69C2-4642-94E6-A03722A8868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10C11-05FD-485C-9CA3-D4F6D36266D1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71CD7-69C2-4642-94E6-A03722A886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10C11-05FD-485C-9CA3-D4F6D36266D1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71CD7-69C2-4642-94E6-A03722A8868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10C11-05FD-485C-9CA3-D4F6D36266D1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71CD7-69C2-4642-94E6-A03722A886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10C11-05FD-485C-9CA3-D4F6D36266D1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71CD7-69C2-4642-94E6-A03722A886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10C11-05FD-485C-9CA3-D4F6D36266D1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71CD7-69C2-4642-94E6-A03722A886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10C11-05FD-485C-9CA3-D4F6D36266D1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71CD7-69C2-4642-94E6-A03722A8868E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10C11-05FD-485C-9CA3-D4F6D36266D1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71CD7-69C2-4642-94E6-A03722A8868E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D210C11-05FD-485C-9CA3-D4F6D36266D1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2471CD7-69C2-4642-94E6-A03722A8868E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437112"/>
            <a:ext cx="8435280" cy="1761059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Алексеева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Нарияна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ученица 9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МБОУ «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Кюндяинская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СОШ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им.Б.Н.Егорова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Руководитель: Егорова И.Н., учитель русского языка и литературы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3370386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Односоставные предложения и их роль в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рассказах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Б.Акунина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«Нефритовые четки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 и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И.Бунина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«Антоновские яблоки»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72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>
            <a:normAutofit fontScale="40000" lnSpcReduction="20000"/>
          </a:bodyPr>
          <a:lstStyle/>
          <a:p>
            <a:r>
              <a:rPr lang="ru-RU" dirty="0"/>
              <a:t>– </a:t>
            </a:r>
            <a:r>
              <a:rPr lang="ru-RU" sz="3800" b="1" dirty="0">
                <a:latin typeface="Times New Roman" pitchFamily="18" charset="0"/>
                <a:cs typeface="Times New Roman" pitchFamily="18" charset="0"/>
              </a:rPr>
              <a:t>Б-благодарю за добрый совет</a:t>
            </a:r>
          </a:p>
          <a:p>
            <a:r>
              <a:rPr lang="ru-RU" sz="3800" b="1" dirty="0">
                <a:latin typeface="Times New Roman" pitchFamily="18" charset="0"/>
                <a:cs typeface="Times New Roman" pitchFamily="18" charset="0"/>
              </a:rPr>
              <a:t>Наведался на пепелище, побродил по поляне. Задумчиво пробормотал вслух, опять по-русски</a:t>
            </a:r>
          </a:p>
          <a:p>
            <a:r>
              <a:rPr lang="ru-RU" sz="3800" b="1" dirty="0">
                <a:latin typeface="Times New Roman" pitchFamily="18" charset="0"/>
                <a:cs typeface="Times New Roman" pitchFamily="18" charset="0"/>
              </a:rPr>
              <a:t>Присел на корточки, поковырял землю. То же самое проделал у сточной канавы, но провозился там дольше – минуты этак с три. Покачал головой, встал.</a:t>
            </a:r>
          </a:p>
          <a:p>
            <a:r>
              <a:rPr lang="ru-RU" sz="3800" b="1" dirty="0">
                <a:latin typeface="Times New Roman" pitchFamily="18" charset="0"/>
                <a:cs typeface="Times New Roman" pitchFamily="18" charset="0"/>
              </a:rPr>
              <a:t>Прошел по Банду, главной эспланаде Сеттльмента, миновал мост </a:t>
            </a:r>
            <a:r>
              <a:rPr lang="ru-RU" sz="3800" b="1" dirty="0" err="1">
                <a:latin typeface="Times New Roman" pitchFamily="18" charset="0"/>
                <a:cs typeface="Times New Roman" pitchFamily="18" charset="0"/>
              </a:rPr>
              <a:t>Ятобаси</a:t>
            </a:r>
            <a:r>
              <a:rPr lang="ru-RU" sz="3800" b="1" dirty="0">
                <a:latin typeface="Times New Roman" pitchFamily="18" charset="0"/>
                <a:cs typeface="Times New Roman" pitchFamily="18" charset="0"/>
              </a:rPr>
              <a:t> и оказался на холме</a:t>
            </a:r>
          </a:p>
          <a:p>
            <a:r>
              <a:rPr lang="ru-RU" sz="3800" b="1" dirty="0">
                <a:latin typeface="Times New Roman" pitchFamily="18" charset="0"/>
                <a:cs typeface="Times New Roman" pitchFamily="18" charset="0"/>
              </a:rPr>
              <a:t>Тряхнул головой и отправился дальше, насвистывая громче прежнего.</a:t>
            </a:r>
          </a:p>
          <a:p>
            <a:r>
              <a:rPr lang="ru-RU" sz="3800" b="1" dirty="0">
                <a:latin typeface="Times New Roman" pitchFamily="18" charset="0"/>
                <a:cs typeface="Times New Roman" pitchFamily="18" charset="0"/>
              </a:rPr>
              <a:t>Беспечно потянулся.</a:t>
            </a:r>
          </a:p>
          <a:p>
            <a:r>
              <a:rPr lang="ru-RU" sz="3800" b="1" dirty="0">
                <a:latin typeface="Times New Roman" pitchFamily="18" charset="0"/>
                <a:cs typeface="Times New Roman" pitchFamily="18" charset="0"/>
              </a:rPr>
              <a:t>Закопаю под забором, как собаку!</a:t>
            </a:r>
          </a:p>
          <a:p>
            <a:r>
              <a:rPr lang="ru-RU" sz="3800" b="1" dirty="0">
                <a:latin typeface="Times New Roman" pitchFamily="18" charset="0"/>
                <a:cs typeface="Times New Roman" pitchFamily="18" charset="0"/>
              </a:rPr>
              <a:t>Затем точно таким же манером измерил дистанцию от павильона до сточной канавы и у сей последней задержался: поковырял палочкой почву, зачем-то насыпал немного в мешочек.</a:t>
            </a:r>
          </a:p>
          <a:p>
            <a:r>
              <a:rPr lang="ru-RU" sz="3800" b="1" dirty="0">
                <a:latin typeface="Times New Roman" pitchFamily="18" charset="0"/>
                <a:cs typeface="Times New Roman" pitchFamily="18" charset="0"/>
              </a:rPr>
              <a:t>Вскочил, в несколько стремительных прыжков преодолел расстояние, отделявшее его от кустов. Раздвинул ветки и обмер.</a:t>
            </a:r>
          </a:p>
          <a:p>
            <a:r>
              <a:rPr lang="ru-RU" sz="3800" b="1" dirty="0">
                <a:latin typeface="Times New Roman" pitchFamily="18" charset="0"/>
                <a:cs typeface="Times New Roman" pitchFamily="18" charset="0"/>
              </a:rPr>
              <a:t>И ошибся.</a:t>
            </a:r>
          </a:p>
          <a:p>
            <a:r>
              <a:rPr lang="ru-RU" sz="3800" b="1" dirty="0">
                <a:latin typeface="Times New Roman" pitchFamily="18" charset="0"/>
                <a:cs typeface="Times New Roman" pitchFamily="18" charset="0"/>
              </a:rPr>
              <a:t>Уже подняла руку. Но не смогла.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Определенно-личные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698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К тому времени тело несчастного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Мэйтана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уже давно унесли.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Неопределенно-личные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86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908720"/>
            <a:ext cx="7804389" cy="5217443"/>
          </a:xfrm>
        </p:spPr>
        <p:txBody>
          <a:bodyPr>
            <a:normAutofit fontScale="32500" lnSpcReduction="20000"/>
          </a:bodyPr>
          <a:lstStyle/>
          <a:p>
            <a:r>
              <a:rPr lang="ru-RU" sz="5500" b="1" dirty="0">
                <a:latin typeface="Times New Roman" pitchFamily="18" charset="0"/>
                <a:cs typeface="Times New Roman" pitchFamily="18" charset="0"/>
              </a:rPr>
              <a:t>Больше на кладбище никого не было</a:t>
            </a:r>
          </a:p>
          <a:p>
            <a:r>
              <a:rPr lang="ru-RU" sz="5500" b="1" dirty="0">
                <a:latin typeface="Times New Roman" pitchFamily="18" charset="0"/>
                <a:cs typeface="Times New Roman" pitchFamily="18" charset="0"/>
              </a:rPr>
              <a:t>Всех бы вас закопать, макаки чертовы!</a:t>
            </a:r>
          </a:p>
          <a:p>
            <a:r>
              <a:rPr lang="ru-RU" sz="5500" b="1" dirty="0">
                <a:latin typeface="Times New Roman" pitchFamily="18" charset="0"/>
                <a:cs typeface="Times New Roman" pitchFamily="18" charset="0"/>
              </a:rPr>
              <a:t>Господину чиновнику восьмого ранга это будет </a:t>
            </a:r>
            <a:r>
              <a:rPr lang="ru-RU" sz="5500" b="1" dirty="0" smtClean="0">
                <a:latin typeface="Times New Roman" pitchFamily="18" charset="0"/>
                <a:cs typeface="Times New Roman" pitchFamily="18" charset="0"/>
              </a:rPr>
              <a:t>интересен</a:t>
            </a:r>
            <a:endParaRPr lang="ru-RU" sz="55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5500" b="1" dirty="0">
                <a:latin typeface="Times New Roman" pitchFamily="18" charset="0"/>
                <a:cs typeface="Times New Roman" pitchFamily="18" charset="0"/>
              </a:rPr>
              <a:t>Остается лишь уповать на молитву.</a:t>
            </a:r>
          </a:p>
          <a:p>
            <a:r>
              <a:rPr lang="ru-RU" sz="5500" b="1" dirty="0">
                <a:latin typeface="Times New Roman" pitchFamily="18" charset="0"/>
                <a:cs typeface="Times New Roman" pitchFamily="18" charset="0"/>
              </a:rPr>
              <a:t>Вот ведь странно!</a:t>
            </a:r>
          </a:p>
          <a:p>
            <a:r>
              <a:rPr lang="ru-RU" sz="5500" b="1" dirty="0">
                <a:latin typeface="Times New Roman" pitchFamily="18" charset="0"/>
                <a:cs typeface="Times New Roman" pitchFamily="18" charset="0"/>
              </a:rPr>
              <a:t>– Нет худа без добра</a:t>
            </a:r>
          </a:p>
          <a:p>
            <a:r>
              <a:rPr lang="ru-RU" sz="5500" b="1" dirty="0">
                <a:latin typeface="Times New Roman" pitchFamily="18" charset="0"/>
                <a:cs typeface="Times New Roman" pitchFamily="18" charset="0"/>
              </a:rPr>
              <a:t>Лекарю удалось вернуть ее к жизни лишь ценой многочасовых усилий при помощи китайских иголок и прижиганий </a:t>
            </a:r>
            <a:r>
              <a:rPr lang="ru-RU" sz="5500" b="1" dirty="0" err="1">
                <a:latin typeface="Times New Roman" pitchFamily="18" charset="0"/>
                <a:cs typeface="Times New Roman" pitchFamily="18" charset="0"/>
              </a:rPr>
              <a:t>моксой</a:t>
            </a:r>
            <a:endParaRPr lang="ru-RU" sz="55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55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5500" b="1" dirty="0" smtClean="0">
                <a:latin typeface="Times New Roman" pitchFamily="18" charset="0"/>
                <a:cs typeface="Times New Roman" pitchFamily="18" charset="0"/>
              </a:rPr>
              <a:t>Мне </a:t>
            </a:r>
            <a:r>
              <a:rPr lang="ru-RU" sz="5500" b="1" dirty="0">
                <a:latin typeface="Times New Roman" pitchFamily="18" charset="0"/>
                <a:cs typeface="Times New Roman" pitchFamily="18" charset="0"/>
              </a:rPr>
              <a:t>неловко говорить за столом о подобных вещах… </a:t>
            </a:r>
          </a:p>
          <a:p>
            <a:r>
              <a:rPr lang="ru-RU" sz="5500" b="1" dirty="0">
                <a:latin typeface="Times New Roman" pitchFamily="18" charset="0"/>
                <a:cs typeface="Times New Roman" pitchFamily="18" charset="0"/>
              </a:rPr>
              <a:t>Нипочем ему было не достичь просветления</a:t>
            </a:r>
          </a:p>
          <a:p>
            <a:r>
              <a:rPr lang="ru-RU" sz="5500" b="1" dirty="0">
                <a:latin typeface="Times New Roman" pitchFamily="18" charset="0"/>
                <a:cs typeface="Times New Roman" pitchFamily="18" charset="0"/>
              </a:rPr>
              <a:t>Становилось светло</a:t>
            </a:r>
          </a:p>
          <a:p>
            <a:r>
              <a:rPr lang="ru-RU" sz="5500" b="1" dirty="0">
                <a:latin typeface="Times New Roman" pitchFamily="18" charset="0"/>
                <a:cs typeface="Times New Roman" pitchFamily="18" charset="0"/>
              </a:rPr>
              <a:t>Мне стало не по себе</a:t>
            </a:r>
          </a:p>
          <a:p>
            <a:r>
              <a:rPr lang="ru-RU" sz="5500" b="1" dirty="0">
                <a:latin typeface="Times New Roman" pitchFamily="18" charset="0"/>
                <a:cs typeface="Times New Roman" pitchFamily="18" charset="0"/>
              </a:rPr>
              <a:t>Лучше бы вам уйти отсюда, и чем скорее, тем лучше.</a:t>
            </a:r>
          </a:p>
          <a:p>
            <a:r>
              <a:rPr lang="ru-RU" sz="5500" b="1" dirty="0">
                <a:latin typeface="Times New Roman" pitchFamily="18" charset="0"/>
                <a:cs typeface="Times New Roman" pitchFamily="18" charset="0"/>
              </a:rPr>
              <a:t>Родиться в Петербурге, закончить Училище правоведения, дослужиться до коллежского советника, а потом стать </a:t>
            </a:r>
            <a:r>
              <a:rPr lang="ru-RU" sz="5500" b="1" dirty="0" err="1">
                <a:latin typeface="Times New Roman" pitchFamily="18" charset="0"/>
                <a:cs typeface="Times New Roman" pitchFamily="18" charset="0"/>
              </a:rPr>
              <a:t>Мэйтаном</a:t>
            </a:r>
            <a:r>
              <a:rPr lang="ru-RU" sz="5500" b="1" dirty="0">
                <a:latin typeface="Times New Roman" pitchFamily="18" charset="0"/>
                <a:cs typeface="Times New Roman" pitchFamily="18" charset="0"/>
              </a:rPr>
              <a:t> и насытить своей кровью японского оборотня…</a:t>
            </a:r>
          </a:p>
          <a:p>
            <a:r>
              <a:rPr lang="ru-RU" sz="5500" b="1" dirty="0" smtClean="0">
                <a:latin typeface="Times New Roman" pitchFamily="18" charset="0"/>
                <a:cs typeface="Times New Roman" pitchFamily="18" charset="0"/>
              </a:rPr>
              <a:t>Ответа </a:t>
            </a:r>
            <a:r>
              <a:rPr lang="ru-RU" sz="5500" b="1" dirty="0">
                <a:latin typeface="Times New Roman" pitchFamily="18" charset="0"/>
                <a:cs typeface="Times New Roman" pitchFamily="18" charset="0"/>
              </a:rPr>
              <a:t>не было.</a:t>
            </a:r>
          </a:p>
          <a:p>
            <a:r>
              <a:rPr lang="ru-RU" sz="5500" b="1" dirty="0">
                <a:latin typeface="Times New Roman" pitchFamily="18" charset="0"/>
                <a:cs typeface="Times New Roman" pitchFamily="18" charset="0"/>
              </a:rPr>
              <a:t>Не было ненависти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1440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Безличные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24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628800"/>
            <a:ext cx="7408333" cy="4497363"/>
          </a:xfrm>
        </p:spPr>
        <p:txBody>
          <a:bodyPr>
            <a:noAutofit/>
          </a:bodyPr>
          <a:lstStyle/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Прошу извинить!</a:t>
            </a:r>
          </a:p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Не прогнать, а поймать</a:t>
            </a:r>
          </a:p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 Вам мало поганить воздух языческими курениями и тревожить усопших своими бесовскими завываниями!</a:t>
            </a:r>
          </a:p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Но и этого </a:t>
            </a:r>
            <a:r>
              <a:rPr lang="ru-RU" sz="1400" b="1" dirty="0" err="1">
                <a:latin typeface="Times New Roman" pitchFamily="18" charset="0"/>
                <a:cs typeface="Times New Roman" pitchFamily="18" charset="0"/>
              </a:rPr>
              <a:t>Сильвестеру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показалось мало.</a:t>
            </a:r>
          </a:p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А между тем, отступать коллежскому асессору было некуда</a:t>
            </a:r>
          </a:p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– Мне не спалось</a:t>
            </a:r>
          </a:p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Что с вами стряслось</a:t>
            </a:r>
          </a:p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Нужно было д-допросить смотрителя Иностранного кладбища</a:t>
            </a:r>
          </a:p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Сторожу легко было изобразить оборотня! Достаточно было укрыться с головой черной рясой, а сверху прикрепить плетеный </a:t>
            </a:r>
            <a:r>
              <a:rPr lang="ru-RU" sz="1400" b="1" dirty="0" err="1">
                <a:latin typeface="Times New Roman" pitchFamily="18" charset="0"/>
                <a:cs typeface="Times New Roman" pitchFamily="18" charset="0"/>
              </a:rPr>
              <a:t>тэнгай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Откуда невежественному матросу знать японские легенды?</a:t>
            </a:r>
          </a:p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Вам очень легко было осуществить свое намерение: сначала опоить мужа сонным зельем, подмешанным в </a:t>
            </a:r>
            <a:r>
              <a:rPr lang="ru-RU" sz="1400" b="1" dirty="0" err="1">
                <a:latin typeface="Times New Roman" pitchFamily="18" charset="0"/>
                <a:cs typeface="Times New Roman" pitchFamily="18" charset="0"/>
              </a:rPr>
              <a:t>сакэ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, потом проколоть ему артерию, а после этого оставалось лишь поменять воду в бочке.</a:t>
            </a:r>
          </a:p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Ответа не было.</a:t>
            </a:r>
          </a:p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Не было ненависти</a:t>
            </a:r>
          </a:p>
          <a:p>
            <a:endParaRPr lang="ru-RU" sz="14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Безличные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522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Мартышкины похороны</a:t>
            </a:r>
          </a:p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Что за странная судьба</a:t>
            </a:r>
          </a:p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Ледяная вода в бочке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Назывные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10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Количественный анализ типов односоставных предложений в рассказе «Нефритовые четки»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9419291"/>
              </p:ext>
            </p:extLst>
          </p:nvPr>
        </p:nvGraphicFramePr>
        <p:xfrm>
          <a:off x="1547664" y="3212976"/>
          <a:ext cx="7408862" cy="345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0615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6602211"/>
              </p:ext>
            </p:extLst>
          </p:nvPr>
        </p:nvGraphicFramePr>
        <p:xfrm>
          <a:off x="871538" y="2674938"/>
          <a:ext cx="7408862" cy="345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79452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Количественный анализ видов односоставных предложений в рассказе </a:t>
            </a:r>
            <a:r>
              <a:rPr lang="ru-RU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И.Бунина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«Антоновские яблоки»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63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>
            <a:norm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Самым распространённым типом односоставных предложений, представленном в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рассказе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Б.Акунина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«Нефритовые четки»  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являются безличные предложения  - 27), также достаточно часто встречаются определенно-личные предложения (25). Реже автором используются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назывные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(3) и неопределенно-личные(1) предложения. </a:t>
            </a:r>
          </a:p>
          <a:p>
            <a:pPr algn="just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Выводы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708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980728"/>
            <a:ext cx="7408333" cy="5145435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Чтобы выразить эмоциональное состояние своего героя, передать его отношение к происходящему,  вовлечь читателя, Бунин, безусловно, использует  в рассказе определенно - личные предложения (52 предложения).  Безличные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предложения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(23).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Неопределенно-личные предложения (15)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призваны воссоздать давно минувшие приятные дни, именно с их помощью создается образ старинной дворянской усадьбы, представлена бурная хозяйственность жителей усадьбы.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4240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351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052736"/>
            <a:ext cx="7804389" cy="5073427"/>
          </a:xfrm>
        </p:spPr>
        <p:txBody>
          <a:bodyPr>
            <a:noAutofit/>
          </a:bodyPr>
          <a:lstStyle/>
          <a:p>
            <a:pPr algn="just" fontAlgn="base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Роль односоставных предложений в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рассказах многообразна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. Они придают тексту красочность и лаконичность; помогают избежать неоправданных лексических повторов местоимений; дают возможность акцентировать внимание автора только на действии, не называя того, кто его производит; могут играть роль обобщения, передавать настроение автора, состояние героев и природы; создавать особый эмоциональный фон произведения.</a:t>
            </a:r>
          </a:p>
          <a:p>
            <a:pPr algn="just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21035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137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1784354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Актуальность исследования</a:t>
            </a:r>
            <a:r>
              <a: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2276872"/>
            <a:ext cx="7344816" cy="2752329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Изучение односоставных предложений показывает богатство средств русского языка, его способность выражать самые тонкие смысловые оттенки не только с помощью лексического и фразеологического состава языка, но и использованием арсенала синтаксических конструкций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b="1" dirty="0">
                <a:solidFill>
                  <a:schemeClr val="tx2">
                    <a:lumMod val="75000"/>
                  </a:schemeClr>
                </a:solidFill>
              </a:rPr>
            </a:b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06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Предметом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исследовательской работы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являются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односоставные предложения в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рассказах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Акунина «Нефритовые четки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» и Бунина «Антоновские яблоки».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Предмет  исследования</a:t>
            </a:r>
            <a:r>
              <a:rPr lang="ru-RU" dirty="0">
                <a:solidFill>
                  <a:srgbClr val="FF0000"/>
                </a:solidFill>
              </a:rPr>
              <a:t>.</a:t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873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b="1" dirty="0" smtClean="0"/>
              <a:t>Анализ </a:t>
            </a:r>
            <a:r>
              <a:rPr lang="ru-RU" b="1" dirty="0"/>
              <a:t>языкового материала позволяет сделать следующие выводы. Односоставные глагольные предложения являются важным средством синтаксической организации художественно изображённой внутренней речи персонажей, поскольку отражают одно из основных свойств внутренней речи: её наглядно-чувственный характер. Односоставные предложения характеризуются сложной структурой и требуют многоаспектного исследования и описания.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Разработанность исследуемой проблемы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916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Практическая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значимость данного исследования определяется возможностью использования таблицы-правила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подготовке к ЕГЭ</a:t>
            </a:r>
          </a:p>
          <a:p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Гипотеза (ожидаемые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результаты)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104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2708920"/>
            <a:ext cx="7408333" cy="345069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Классификация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односоставных предложений и их стилистические особенности в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рассказах  Акунина и Бунина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Цель работы.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547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1</a:t>
            </a:r>
            <a:r>
              <a:rPr lang="ru-RU" dirty="0"/>
              <a:t>.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Изучить теоретический материал по односоставным предложениям.</a:t>
            </a:r>
          </a:p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2. Классифицировать односоставные предложения в рассказах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Акунина и Бунина.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3.Систематизировать односоставные предложения и выявить их роль в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рассказах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263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Изучение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теоретических вопросов, связанных с односоставными предложениями, анализ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рассказов Акунина и Бунина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и выявление односоставных предложений, сравнительно-сопоставительный анализ.</a:t>
            </a:r>
          </a:p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Источниковедческая база исследования: теория, энциклопедии, интернет ресурсы.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Методы решения задач.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568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Определенно-личные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72067" y="1556792"/>
            <a:ext cx="7408333" cy="4569371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	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Считаешь необходимым – иди, но, пожалуйста, никаких надгробных речей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Поклонилась настоятелю, потом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Фандорину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И тут уж разрыдалась по-настоящему, громко и зло.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Никогда себе этого не прощу.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Ну, рассказывайте.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И, пожалуйста, ничего не упускайте, никаких п-подробностей.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– Не знаю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 Потом почтительно тронул его за плечо 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Наслаждается теплом, чистотой, стрекотом цикад…</a:t>
            </a:r>
          </a:p>
          <a:p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372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574</TotalTime>
  <Words>644</Words>
  <Application>Microsoft Office PowerPoint</Application>
  <PresentationFormat>Экран (4:3)</PresentationFormat>
  <Paragraphs>86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Волна</vt:lpstr>
      <vt:lpstr>Односоставные предложения и их роль в рассказах Б.Акунина «Нефритовые четки» и И.Бунина «Антоновские яблоки» </vt:lpstr>
      <vt:lpstr>Актуальность исследования </vt:lpstr>
      <vt:lpstr>Предмет  исследования. </vt:lpstr>
      <vt:lpstr>Разработанность исследуемой проблемы</vt:lpstr>
      <vt:lpstr>Гипотеза (ожидаемые результаты) </vt:lpstr>
      <vt:lpstr>Цель работы. </vt:lpstr>
      <vt:lpstr>Задачи</vt:lpstr>
      <vt:lpstr>Методы решения задач. </vt:lpstr>
      <vt:lpstr>Определенно-личные</vt:lpstr>
      <vt:lpstr>Определенно-личные</vt:lpstr>
      <vt:lpstr>Неопределенно-личные</vt:lpstr>
      <vt:lpstr>Безличные</vt:lpstr>
      <vt:lpstr>Безличные</vt:lpstr>
      <vt:lpstr>Назывные</vt:lpstr>
      <vt:lpstr> Количественный анализ типов односоставных предложений в рассказе «Нефритовые четки»</vt:lpstr>
      <vt:lpstr>Количественный анализ видов односоставных предложений в рассказе И.Бунина «Антоновские яблоки»</vt:lpstr>
      <vt:lpstr>Выводы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Односоставные предложения и их роль в рассказе Акунина «Нефритовые четки»</dc:title>
  <dc:creator>User</dc:creator>
  <cp:lastModifiedBy>User</cp:lastModifiedBy>
  <cp:revision>20</cp:revision>
  <dcterms:created xsi:type="dcterms:W3CDTF">2021-11-09T10:51:09Z</dcterms:created>
  <dcterms:modified xsi:type="dcterms:W3CDTF">2021-11-29T12:17:36Z</dcterms:modified>
</cp:coreProperties>
</file>