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76" r:id="rId6"/>
    <p:sldId id="278" r:id="rId7"/>
    <p:sldId id="279" r:id="rId8"/>
    <p:sldId id="277" r:id="rId9"/>
    <p:sldId id="268" r:id="rId10"/>
    <p:sldId id="269" r:id="rId11"/>
    <p:sldId id="270" r:id="rId12"/>
    <p:sldId id="280" r:id="rId13"/>
    <p:sldId id="274" r:id="rId14"/>
    <p:sldId id="281" r:id="rId15"/>
    <p:sldId id="283" r:id="rId16"/>
    <p:sldId id="282" r:id="rId17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25.09.2022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25.09.2022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consultant.ru/document/cons_doc_LAW_408090/ee1d0206ce11d4761ac2109c9d23aee9f783aa22/#dst100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2244" y="1124744"/>
            <a:ext cx="7008574" cy="3298825"/>
          </a:xfrm>
        </p:spPr>
        <p:txBody>
          <a:bodyPr rtlCol="0"/>
          <a:lstStyle/>
          <a:p>
            <a:pPr rtl="0"/>
            <a:r>
              <a:rPr lang="ru-RU" dirty="0"/>
              <a:t>Виды первичных документов в бухгалтерском учёте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Девяткина Светлана</a:t>
            </a:r>
          </a:p>
          <a:p>
            <a:pPr rtl="0"/>
            <a:r>
              <a:rPr lang="ru-RU" dirty="0"/>
              <a:t>Группа 15.11Д-пи05/20б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332656"/>
            <a:ext cx="9041487" cy="762000"/>
          </a:xfrm>
        </p:spPr>
        <p:txBody>
          <a:bodyPr rtlCol="0">
            <a:normAutofit fontScale="90000"/>
          </a:bodyPr>
          <a:lstStyle/>
          <a:p>
            <a:r>
              <a:rPr lang="ru-RU" sz="3600" b="0" i="0" u="sng" dirty="0">
                <a:effectLst/>
              </a:rPr>
              <a:t>Акт оказанных услуг (выполненных работ)</a:t>
            </a:r>
            <a:br>
              <a:rPr lang="ru-RU" b="1" i="0" dirty="0">
                <a:solidFill>
                  <a:srgbClr val="222222"/>
                </a:solidFill>
                <a:effectLst/>
                <a:latin typeface="Lab Grotesque"/>
              </a:rPr>
            </a:br>
            <a:endParaRPr lang="ru-RU" dirty="0"/>
          </a:p>
        </p:txBody>
      </p:sp>
      <p:pic>
        <p:nvPicPr>
          <p:cNvPr id="7170" name="Picture 2" descr="Акт оказанных услуг | Скачать бланк и образец">
            <a:extLst>
              <a:ext uri="{FF2B5EF4-FFF2-40B4-BE49-F238E27FC236}">
                <a16:creationId xmlns:a16="http://schemas.microsoft.com/office/drawing/2014/main" id="{7ACC5454-3387-1212-A42C-22CE54F2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772816"/>
            <a:ext cx="5616624" cy="36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BE7AC75-E0D7-0D19-F5D0-37FC789D5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99" y="1556792"/>
            <a:ext cx="6166421" cy="43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C7A23-EAFC-BB87-9455-6E1999E7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332656"/>
            <a:ext cx="7817351" cy="762000"/>
          </a:xfrm>
        </p:spPr>
        <p:txBody>
          <a:bodyPr>
            <a:normAutofit fontScale="90000"/>
          </a:bodyPr>
          <a:lstStyle/>
          <a:p>
            <a:r>
              <a:rPr lang="ru-RU" sz="3600" b="0" i="0" u="sng" dirty="0">
                <a:effectLst/>
              </a:rPr>
              <a:t>Счет-фактура</a:t>
            </a:r>
            <a:br>
              <a:rPr lang="ru-RU" b="1" i="0" dirty="0">
                <a:solidFill>
                  <a:srgbClr val="222222"/>
                </a:solidFill>
                <a:effectLst/>
                <a:latin typeface="Lab Grotesque"/>
              </a:rPr>
            </a:br>
            <a:endParaRPr lang="ru-RU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915E8D2-649A-8E00-C306-0CBA3F4D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196752"/>
            <a:ext cx="9289032" cy="52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1F0D4-B91E-E71B-8D40-C0915C58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188640"/>
            <a:ext cx="7313295" cy="762000"/>
          </a:xfrm>
        </p:spPr>
        <p:txBody>
          <a:bodyPr>
            <a:normAutofit/>
          </a:bodyPr>
          <a:lstStyle/>
          <a:p>
            <a:r>
              <a:rPr lang="ru-RU" sz="3600" b="0" u="sng" dirty="0"/>
              <a:t>Вывод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C44DBD-A557-E3D7-E211-CBA22A05F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1884" y="1484784"/>
            <a:ext cx="10369152" cy="496855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r>
              <a:rPr lang="ru-RU" sz="1800" b="0" i="0" dirty="0">
                <a:effectLst/>
                <a:latin typeface="+mj-lt"/>
              </a:rPr>
              <a:t>первичная документация – это документы, которые используют в учете для оформления фактов хозяйственной жизни.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ru-RU" sz="1800" b="0" i="0" dirty="0">
              <a:effectLst/>
              <a:latin typeface="+mj-lt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ru-RU" sz="1800" b="0" i="0" dirty="0">
              <a:effectLst/>
              <a:latin typeface="+mj-lt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ru-RU" sz="1800" dirty="0">
                <a:latin typeface="+mj-lt"/>
              </a:rPr>
              <a:t>Ю</a:t>
            </a:r>
            <a:r>
              <a:rPr lang="ru-RU" sz="1800" b="0" i="0" dirty="0">
                <a:effectLst/>
                <a:latin typeface="+mj-lt"/>
              </a:rPr>
              <a:t>ридическую силу имеет только документ, содержащий все необходимые реквизиты: название документа, дата создания, наименовании организации или имя предпринимателя составителя, содержание документа или </a:t>
            </a:r>
            <a:r>
              <a:rPr lang="ru-RU" sz="1800" b="0" i="0" dirty="0" err="1">
                <a:effectLst/>
                <a:latin typeface="+mj-lt"/>
              </a:rPr>
              <a:t>хозоперации</a:t>
            </a:r>
            <a:r>
              <a:rPr lang="ru-RU" sz="1800" dirty="0">
                <a:latin typeface="+mj-lt"/>
              </a:rPr>
              <a:t>, н</a:t>
            </a:r>
            <a:r>
              <a:rPr lang="ru-RU" sz="1800" b="0" i="0" dirty="0">
                <a:effectLst/>
                <a:latin typeface="+mj-lt"/>
              </a:rPr>
              <a:t>атуральные и денежные показатели, данные ответственных лиц, подписи сторон.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ru-RU" sz="1800" b="0" i="0" dirty="0">
              <a:effectLst/>
              <a:latin typeface="+mj-lt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ru-RU" sz="1800" dirty="0">
              <a:latin typeface="+mj-lt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ru-RU" sz="1800" b="0" i="0" dirty="0">
                <a:effectLst/>
                <a:latin typeface="+mj-lt"/>
              </a:rPr>
              <a:t>Обязательный перечень первичной документации:</a:t>
            </a:r>
            <a:r>
              <a:rPr lang="ru-RU" sz="1800" dirty="0">
                <a:latin typeface="+mj-lt"/>
              </a:rPr>
              <a:t> д</a:t>
            </a:r>
            <a:r>
              <a:rPr lang="ru-RU" sz="1800" b="0" i="0" dirty="0">
                <a:effectLst/>
                <a:latin typeface="+mj-lt"/>
              </a:rPr>
              <a:t>оговор</a:t>
            </a:r>
            <a:r>
              <a:rPr lang="ru-RU" sz="1800" dirty="0">
                <a:latin typeface="+mj-lt"/>
              </a:rPr>
              <a:t>, с</a:t>
            </a:r>
            <a:r>
              <a:rPr lang="ru-RU" sz="1800" b="0" i="0" dirty="0">
                <a:effectLst/>
                <a:latin typeface="+mj-lt"/>
              </a:rPr>
              <a:t>чет на оплату, платежные документы, товарная накладная, акт выполненных работ или оказанных услуг, счет-фактура.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ru-RU" sz="1800" b="0" i="0" dirty="0">
              <a:effectLst/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1800" b="0" i="0" dirty="0">
              <a:effectLst/>
              <a:latin typeface="+mj-lt"/>
            </a:endParaRPr>
          </a:p>
          <a:p>
            <a:pPr marL="342900" indent="-342900">
              <a:buAutoNum type="arabicParenR"/>
            </a:pPr>
            <a:endParaRPr lang="ru-RU" sz="1900" b="1" i="0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ru-RU" sz="1900" b="1" i="0" dirty="0">
                <a:effectLst/>
                <a:latin typeface="+mj-lt"/>
              </a:rPr>
              <a:t>!!!Сегодня большинство данных документов переведены в электронный формат для упрощения хранения и работы с ними.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7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2D94D-635E-7F2E-1280-47AB775B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028" y="2780928"/>
            <a:ext cx="7313295" cy="7620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216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310436" y="1916832"/>
            <a:ext cx="5612299" cy="4470400"/>
          </a:xfrm>
        </p:spPr>
        <p:txBody>
          <a:bodyPr rtlCol="0">
            <a:normAutofit/>
          </a:bodyPr>
          <a:lstStyle/>
          <a:p>
            <a:pPr algn="l"/>
            <a:r>
              <a:rPr lang="ru-RU" b="0" i="0" dirty="0">
                <a:effectLst/>
                <a:latin typeface="PT Sans" panose="020B0503020203020204" pitchFamily="34" charset="-52"/>
              </a:rPr>
              <a:t>В законе о бухучете сказано, что каждый факт хозяйственной жизни оформляют первичные документы.</a:t>
            </a:r>
          </a:p>
          <a:p>
            <a:pPr algn="l"/>
            <a:r>
              <a:rPr lang="ru-RU" b="0" i="0" dirty="0">
                <a:effectLst/>
                <a:latin typeface="PT Sans" panose="020B0503020203020204" pitchFamily="34" charset="-52"/>
              </a:rPr>
              <a:t>Получается, что первичная документация – это документы, которые используют в учете для оформления фактов хозяйственной жизни. Причем первичные учетные документы – это обязательные бумаги не только для бухгалтерского учета, но и для налогового.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E989C70-6263-74CD-7AE5-970C7B5F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0"/>
            <a:ext cx="10157354" cy="2272680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effectLst/>
                <a:latin typeface="PT Sans" panose="020B0503020203020204" pitchFamily="34" charset="-52"/>
              </a:rPr>
              <a:t>Что такое первичная документация в бухгалтерии?</a:t>
            </a:r>
            <a:b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endParaRPr lang="ru-RU" dirty="0"/>
          </a:p>
        </p:txBody>
      </p:sp>
      <p:pic>
        <p:nvPicPr>
          <p:cNvPr id="1028" name="Picture 4" descr="Что такое первичная документация | Что относится к первичной документации —  Контур.Бухгалтерия">
            <a:extLst>
              <a:ext uri="{FF2B5EF4-FFF2-40B4-BE49-F238E27FC236}">
                <a16:creationId xmlns:a16="http://schemas.microsoft.com/office/drawing/2014/main" id="{CC1DB8F7-F543-EF26-F246-5679D1D6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772816"/>
            <a:ext cx="5624990" cy="4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44624"/>
            <a:ext cx="11071516" cy="1480592"/>
          </a:xfrm>
        </p:spPr>
        <p:txBody>
          <a:bodyPr rtlCol="0"/>
          <a:lstStyle/>
          <a:p>
            <a:pPr algn="l"/>
            <a:r>
              <a:rPr lang="ru-RU" i="0" dirty="0">
                <a:effectLst/>
                <a:latin typeface="Lab Grotesque"/>
              </a:rPr>
              <a:t>Первичные документы делятся по стадиям бизнеса: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09836" y="1700808"/>
            <a:ext cx="7200800" cy="4896544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b="1" dirty="0">
                <a:latin typeface="Lab Grotesque"/>
              </a:rPr>
              <a:t>1. Д</a:t>
            </a:r>
            <a:r>
              <a:rPr lang="ru-RU" b="1" i="0" dirty="0">
                <a:effectLst/>
                <a:latin typeface="Lab Grotesque"/>
              </a:rPr>
              <a:t>оговор об условиях сделки</a:t>
            </a:r>
          </a:p>
          <a:p>
            <a:r>
              <a:rPr lang="ru-RU" i="0" dirty="0">
                <a:effectLst/>
                <a:latin typeface="Lab Grotesque"/>
              </a:rPr>
              <a:t>Договор</a:t>
            </a:r>
          </a:p>
          <a:p>
            <a:r>
              <a:rPr lang="ru-RU" i="0" dirty="0">
                <a:effectLst/>
                <a:latin typeface="Lab Grotesque"/>
              </a:rPr>
              <a:t>Счёт на оплату</a:t>
            </a:r>
          </a:p>
          <a:p>
            <a:pPr marL="0" indent="0" rtl="0">
              <a:buNone/>
            </a:pPr>
            <a:r>
              <a:rPr lang="ru-RU" b="1" dirty="0">
                <a:latin typeface="Lab Grotesque"/>
              </a:rPr>
              <a:t>2. О</a:t>
            </a:r>
            <a:r>
              <a:rPr lang="ru-RU" b="1" i="0" dirty="0">
                <a:effectLst/>
                <a:latin typeface="Lab Grotesque"/>
              </a:rPr>
              <a:t>плата по сделке</a:t>
            </a:r>
          </a:p>
          <a:p>
            <a:r>
              <a:rPr lang="ru-RU" b="0" i="0" dirty="0">
                <a:effectLst/>
                <a:latin typeface="Lab Grotesque"/>
              </a:rPr>
              <a:t>Наличные расчеты </a:t>
            </a:r>
          </a:p>
          <a:p>
            <a:r>
              <a:rPr lang="ru-RU" b="0" i="0" dirty="0">
                <a:effectLst/>
                <a:latin typeface="Lab Grotesque"/>
              </a:rPr>
              <a:t>Электронные расчеты</a:t>
            </a:r>
            <a:endParaRPr lang="ru-RU" dirty="0">
              <a:latin typeface="Lab Grotesque"/>
            </a:endParaRPr>
          </a:p>
          <a:p>
            <a:pPr marL="0" indent="0" rtl="0">
              <a:buNone/>
            </a:pPr>
            <a:r>
              <a:rPr lang="ru-RU" b="1" dirty="0">
                <a:latin typeface="Lab Grotesque"/>
              </a:rPr>
              <a:t>3. П</a:t>
            </a:r>
            <a:r>
              <a:rPr lang="ru-RU" b="1" i="0" dirty="0">
                <a:effectLst/>
                <a:latin typeface="Lab Grotesque"/>
              </a:rPr>
              <a:t>олучение продукции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latin typeface="Lab Grotesque"/>
              </a:rPr>
              <a:t>Т</a:t>
            </a:r>
            <a:r>
              <a:rPr lang="ru-RU" b="0" i="0" dirty="0">
                <a:effectLst/>
                <a:latin typeface="Lab Grotesque"/>
              </a:rPr>
              <a:t>оварная накладная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latin typeface="Lab Grotesque"/>
              </a:rPr>
              <a:t>Т</a:t>
            </a:r>
            <a:r>
              <a:rPr lang="ru-RU" b="0" i="0" dirty="0">
                <a:effectLst/>
                <a:latin typeface="Lab Grotesque"/>
              </a:rPr>
              <a:t>оварный чек;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latin typeface="Lab Grotesque"/>
              </a:rPr>
              <a:t>А</a:t>
            </a:r>
            <a:r>
              <a:rPr lang="ru-RU" b="0" i="0" dirty="0">
                <a:effectLst/>
                <a:latin typeface="Lab Grotesque"/>
              </a:rPr>
              <a:t>кт выполненных работ или оказанных услуг.</a:t>
            </a:r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2050" name="Picture 2" descr="Первичная отчетность - Hamilton Apps Russia">
            <a:extLst>
              <a:ext uri="{FF2B5EF4-FFF2-40B4-BE49-F238E27FC236}">
                <a16:creationId xmlns:a16="http://schemas.microsoft.com/office/drawing/2014/main" id="{E2BDEE9A-C1D5-091C-7475-441C091991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08" y="2132856"/>
            <a:ext cx="60797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7828" y="404664"/>
            <a:ext cx="10436835" cy="5976664"/>
          </a:xfrm>
        </p:spPr>
        <p:txBody>
          <a:bodyPr rtlCol="0">
            <a:normAutofit lnSpcReduction="10000"/>
          </a:bodyPr>
          <a:lstStyle/>
          <a:p>
            <a:pPr marL="0" indent="0" algn="l">
              <a:buNone/>
            </a:pPr>
            <a:r>
              <a:rPr lang="ru-RU" sz="3200" b="1" i="0" dirty="0">
                <a:effectLst/>
                <a:latin typeface="Lab Grotesque"/>
              </a:rPr>
              <a:t>Сделки в разных компаниях существенно отличаются. Несмотря на это, есть перечень первичной документации, которая </a:t>
            </a:r>
            <a:r>
              <a:rPr lang="ru-RU" sz="3200" b="1" i="0" u="sng" dirty="0">
                <a:effectLst/>
                <a:latin typeface="Lab Grotesque"/>
              </a:rPr>
              <a:t>ОБЯЗАТЕЛЬНА</a:t>
            </a:r>
            <a:r>
              <a:rPr lang="ru-RU" sz="3200" b="1" i="0" dirty="0">
                <a:effectLst/>
                <a:latin typeface="Lab Grotesque"/>
              </a:rPr>
              <a:t> в бухгалтерии: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Lab Grotesque"/>
              </a:rPr>
              <a:t>Договор.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Lab Grotesque"/>
              </a:rPr>
              <a:t>Счет на оплату.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Lab Grotesque"/>
              </a:rPr>
              <a:t>Платежные документы: кассовые чеки, бланки строгой отчетности.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Lab Grotesque"/>
              </a:rPr>
              <a:t>Товарная накладная.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Lab Grotesque"/>
              </a:rPr>
              <a:t>Акт выполненных работ или оказанных услуг.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Lab Grotesque"/>
              </a:rPr>
              <a:t>Счет-фактура.</a:t>
            </a:r>
          </a:p>
          <a:p>
            <a:pPr marL="0" indent="0" algn="l">
              <a:buNone/>
            </a:pPr>
            <a:r>
              <a:rPr lang="ru-RU" b="1" i="0" dirty="0">
                <a:effectLst/>
                <a:latin typeface="Lab Grotesque"/>
              </a:rPr>
              <a:t>Этот список документов по сделкам не исчерпывающий, он может расширяться в зависимости от видов операций и особенностей учета в организации.</a:t>
            </a:r>
          </a:p>
        </p:txBody>
      </p:sp>
      <p:pic>
        <p:nvPicPr>
          <p:cNvPr id="21" name="Рисунок 20" descr="Папка-планшет с галочками со сплошной заливкой">
            <a:extLst>
              <a:ext uri="{FF2B5EF4-FFF2-40B4-BE49-F238E27FC236}">
                <a16:creationId xmlns:a16="http://schemas.microsoft.com/office/drawing/2014/main" id="{782953AF-006F-C711-433B-9560B6B94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788" y="3429000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Обязательными реквизитами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первичного учетного документа являются:</a:t>
            </a:r>
            <a:endParaRPr lang="ru-RU" sz="6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2AB859-FAF9-ABF6-9613-6CEE504E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8" y="1916832"/>
            <a:ext cx="11737304" cy="5112568"/>
          </a:xfrm>
        </p:spPr>
        <p:txBody>
          <a:bodyPr numCol="2">
            <a:normAutofit fontScale="475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sz="4000" dirty="0"/>
              <a:t>1) наименование документа;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4000" dirty="0"/>
              <a:t>2) дата составления документа;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4000" dirty="0"/>
              <a:t>3) наименование экономического субъекта, составившего документ;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4000" dirty="0"/>
              <a:t>4) содержание факта хозяйственной жизни;</a:t>
            </a:r>
            <a:endParaRPr lang="en-US" sz="4000" dirty="0"/>
          </a:p>
          <a:p>
            <a:pPr indent="0">
              <a:lnSpc>
                <a:spcPct val="120000"/>
              </a:lnSpc>
              <a:buNone/>
            </a:pPr>
            <a:r>
              <a:rPr lang="ru-RU" sz="3800" dirty="0">
                <a:latin typeface="+mj-lt"/>
              </a:rPr>
              <a:t>5) н</a:t>
            </a:r>
            <a:r>
              <a:rPr lang="ru-RU" sz="3800" b="0" i="0" dirty="0">
                <a:effectLst/>
                <a:latin typeface="+mj-lt"/>
              </a:rPr>
              <a:t>атуральные и денежные показатели</a:t>
            </a:r>
            <a:r>
              <a:rPr lang="en-US" sz="3800" dirty="0">
                <a:latin typeface="+mj-lt"/>
              </a:rPr>
              <a:t>;</a:t>
            </a:r>
            <a:endParaRPr lang="ru-RU" sz="3800" dirty="0">
              <a:latin typeface="+mj-lt"/>
            </a:endParaRPr>
          </a:p>
          <a:p>
            <a:pPr indent="0">
              <a:lnSpc>
                <a:spcPct val="120000"/>
              </a:lnSpc>
              <a:buNone/>
            </a:pPr>
            <a:endParaRPr lang="ru-RU" sz="4000" dirty="0"/>
          </a:p>
          <a:p>
            <a:pPr indent="0">
              <a:lnSpc>
                <a:spcPct val="120000"/>
              </a:lnSpc>
              <a:buNone/>
            </a:pPr>
            <a:endParaRPr lang="ru-RU" sz="4000" dirty="0"/>
          </a:p>
          <a:p>
            <a:pPr indent="0">
              <a:lnSpc>
                <a:spcPct val="120000"/>
              </a:lnSpc>
              <a:buNone/>
            </a:pPr>
            <a:endParaRPr lang="ru-RU" sz="4000" dirty="0"/>
          </a:p>
          <a:p>
            <a:pPr indent="0">
              <a:lnSpc>
                <a:spcPct val="120000"/>
              </a:lnSpc>
              <a:buNone/>
            </a:pPr>
            <a:endParaRPr lang="ru-RU" sz="4000" dirty="0"/>
          </a:p>
          <a:p>
            <a:pPr indent="0">
              <a:lnSpc>
                <a:spcPct val="120000"/>
              </a:lnSpc>
              <a:buNone/>
            </a:pPr>
            <a:r>
              <a:rPr lang="ru-RU" sz="4000" dirty="0"/>
              <a:t>6) наименование должности лица, совершившего сделку, операцию и ответственного за ее оформление, либо наименование должности лица, ответственного за оформление свершившегося события;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4000" dirty="0"/>
              <a:t>7) подписи лиц с указанием их фамилий и инициалов либо иных реквизитов, необходимых для идентификации этих лиц.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40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6" name="Рисунок 5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DD0DB384-6B78-BE2D-633E-DFE83D7B8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764" y="404664"/>
            <a:ext cx="914400" cy="914400"/>
          </a:xfrm>
          <a:prstGeom prst="rect">
            <a:avLst/>
          </a:prstGeom>
        </p:spPr>
      </p:pic>
      <p:pic>
        <p:nvPicPr>
          <p:cNvPr id="12" name="Рисунок 11" descr="Абак со сплошной заливкой">
            <a:extLst>
              <a:ext uri="{FF2B5EF4-FFF2-40B4-BE49-F238E27FC236}">
                <a16:creationId xmlns:a16="http://schemas.microsoft.com/office/drawing/2014/main" id="{606BC3C6-23EB-17A9-707E-34B3B4A7A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8868" y="5373216"/>
            <a:ext cx="1296144" cy="1296144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17F890F-B2F8-CC8F-FC58-9F46A8F2AEEC}"/>
              </a:ext>
            </a:extLst>
          </p:cNvPr>
          <p:cNvCxnSpPr/>
          <p:nvPr/>
        </p:nvCxnSpPr>
        <p:spPr>
          <a:xfrm>
            <a:off x="0" y="1700808"/>
            <a:ext cx="12188825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05C6294-1C50-80FF-EF71-A6F618CE689B}"/>
              </a:ext>
            </a:extLst>
          </p:cNvPr>
          <p:cNvCxnSpPr>
            <a:cxnSpLocks/>
          </p:cNvCxnSpPr>
          <p:nvPr/>
        </p:nvCxnSpPr>
        <p:spPr>
          <a:xfrm flipV="1">
            <a:off x="6094412" y="1772816"/>
            <a:ext cx="0" cy="3384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5BF5AFF-49FF-5A71-58E3-96C98F5EDE79}"/>
              </a:ext>
            </a:extLst>
          </p:cNvPr>
          <p:cNvCxnSpPr/>
          <p:nvPr/>
        </p:nvCxnSpPr>
        <p:spPr>
          <a:xfrm>
            <a:off x="0" y="5157192"/>
            <a:ext cx="12188825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904FA9FA-32B9-63D4-59BE-1D43B33A7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804" y="5661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940" y="548680"/>
            <a:ext cx="2880320" cy="1120552"/>
          </a:xfrm>
        </p:spPr>
        <p:txBody>
          <a:bodyPr rtlCol="0"/>
          <a:lstStyle/>
          <a:p>
            <a:pPr rtl="0"/>
            <a:r>
              <a:rPr lang="ru-RU" u="sng" dirty="0"/>
              <a:t>Договор</a:t>
            </a:r>
          </a:p>
        </p:txBody>
      </p:sp>
      <p:pic>
        <p:nvPicPr>
          <p:cNvPr id="3074" name="Picture 2" descr="Договор? Проще некуда! // Совместный конкурс Dogovor.ru и Закон.ру">
            <a:extLst>
              <a:ext uri="{FF2B5EF4-FFF2-40B4-BE49-F238E27FC236}">
                <a16:creationId xmlns:a16="http://schemas.microsoft.com/office/drawing/2014/main" id="{85D58A8C-E1C3-FF92-4133-ACC1AE1785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132856"/>
            <a:ext cx="65476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иповой договор - МСК-НТ">
            <a:extLst>
              <a:ext uri="{FF2B5EF4-FFF2-40B4-BE49-F238E27FC236}">
                <a16:creationId xmlns:a16="http://schemas.microsoft.com/office/drawing/2014/main" id="{653E7816-08BD-8A98-C26F-E0D05C6D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188640"/>
            <a:ext cx="4536504" cy="64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052736"/>
            <a:ext cx="4392488" cy="976536"/>
          </a:xfrm>
        </p:spPr>
        <p:txBody>
          <a:bodyPr rtlCol="0">
            <a:normAutofit fontScale="90000"/>
          </a:bodyPr>
          <a:lstStyle/>
          <a:p>
            <a:r>
              <a:rPr lang="ru-RU" i="0" u="sng" dirty="0">
                <a:effectLst/>
              </a:rPr>
              <a:t>Счет на оплату</a:t>
            </a:r>
            <a:br>
              <a:rPr lang="ru-RU" b="1" i="0" dirty="0">
                <a:solidFill>
                  <a:srgbClr val="222222"/>
                </a:solidFill>
                <a:effectLst/>
                <a:latin typeface="Lab Grotesque"/>
              </a:rPr>
            </a:br>
            <a:endParaRPr lang="ru-RU" dirty="0"/>
          </a:p>
        </p:txBody>
      </p:sp>
      <p:pic>
        <p:nvPicPr>
          <p:cNvPr id="4098" name="Picture 2" descr="Как выставить счёт на оплату онлайн — сделать счет на оплату товаров и  услуг 2022 — «Мое Дело»">
            <a:extLst>
              <a:ext uri="{FF2B5EF4-FFF2-40B4-BE49-F238E27FC236}">
                <a16:creationId xmlns:a16="http://schemas.microsoft.com/office/drawing/2014/main" id="{11AED804-FA6A-C433-6D30-F3E37821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420888"/>
            <a:ext cx="6074940" cy="31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чёт на оплату — Википедия">
            <a:extLst>
              <a:ext uri="{FF2B5EF4-FFF2-40B4-BE49-F238E27FC236}">
                <a16:creationId xmlns:a16="http://schemas.microsoft.com/office/drawing/2014/main" id="{1180DCD0-F0FA-F747-1876-5DFAAF0B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476672"/>
            <a:ext cx="5328592" cy="58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53223E-8557-8C2A-C90C-EA4CCF857C25}"/>
              </a:ext>
            </a:extLst>
          </p:cNvPr>
          <p:cNvSpPr txBox="1"/>
          <p:nvPr/>
        </p:nvSpPr>
        <p:spPr>
          <a:xfrm>
            <a:off x="477788" y="260648"/>
            <a:ext cx="11593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i="0" u="sng" dirty="0">
                <a:effectLst/>
                <a:latin typeface="+mj-lt"/>
              </a:rPr>
              <a:t>Платежные документы: кассовые чеки, бланки строгой отчетности (БСО)</a:t>
            </a:r>
          </a:p>
        </p:txBody>
      </p:sp>
      <p:pic>
        <p:nvPicPr>
          <p:cNvPr id="5122" name="Picture 2" descr="Кассовый ЧЕК - маленькая бумажка с большими возможностями">
            <a:extLst>
              <a:ext uri="{FF2B5EF4-FFF2-40B4-BE49-F238E27FC236}">
                <a16:creationId xmlns:a16="http://schemas.microsoft.com/office/drawing/2014/main" id="{049F3000-24AD-459D-5148-E54DACE8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1700808"/>
            <a:ext cx="3312368" cy="45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ланки строгой отчетности для ООО в 2021 году: образец заполнения БСО">
            <a:extLst>
              <a:ext uri="{FF2B5EF4-FFF2-40B4-BE49-F238E27FC236}">
                <a16:creationId xmlns:a16="http://schemas.microsoft.com/office/drawing/2014/main" id="{52BF54D0-32A1-6EF4-B277-A063C03C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6" y="1628800"/>
            <a:ext cx="6984776" cy="49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404664"/>
            <a:ext cx="9318083" cy="863104"/>
          </a:xfrm>
        </p:spPr>
        <p:txBody>
          <a:bodyPr rtlCol="0">
            <a:normAutofit fontScale="90000"/>
          </a:bodyPr>
          <a:lstStyle/>
          <a:p>
            <a:r>
              <a:rPr lang="ru-RU" sz="4000" b="0" i="0" u="sng" dirty="0">
                <a:effectLst/>
              </a:rPr>
              <a:t>Товарная накладная или товарный чек</a:t>
            </a:r>
            <a:br>
              <a:rPr lang="ru-RU" b="0" i="0" u="sng" dirty="0">
                <a:effectLst/>
              </a:rPr>
            </a:br>
            <a:endParaRPr lang="ru-RU" b="0" u="sng" dirty="0"/>
          </a:p>
        </p:txBody>
      </p:sp>
      <p:pic>
        <p:nvPicPr>
          <p:cNvPr id="6146" name="Picture 2" descr="Электронная товарная накладная — Диадок">
            <a:extLst>
              <a:ext uri="{FF2B5EF4-FFF2-40B4-BE49-F238E27FC236}">
                <a16:creationId xmlns:a16="http://schemas.microsoft.com/office/drawing/2014/main" id="{8EA1C086-D194-CBFF-FA9C-39142FAF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556792"/>
            <a:ext cx="627461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оварный чек | Образец - бланк - форма - 2022">
            <a:extLst>
              <a:ext uri="{FF2B5EF4-FFF2-40B4-BE49-F238E27FC236}">
                <a16:creationId xmlns:a16="http://schemas.microsoft.com/office/drawing/2014/main" id="{95C234F7-04B4-EA88-C9AB-AA5ACD2D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340768"/>
            <a:ext cx="53438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101</TotalTime>
  <Words>411</Words>
  <Application>Microsoft Office PowerPoint</Application>
  <PresentationFormat>Произвольный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Lab Grotesque</vt:lpstr>
      <vt:lpstr>PT Sans</vt:lpstr>
      <vt:lpstr>Times New Roman</vt:lpstr>
      <vt:lpstr>Книги в формате 16 x 9</vt:lpstr>
      <vt:lpstr>Виды первичных документов в бухгалтерском учёте</vt:lpstr>
      <vt:lpstr>Что такое первичная документация в бухгалтерии? </vt:lpstr>
      <vt:lpstr>Первичные документы делятся по стадиям бизнеса:</vt:lpstr>
      <vt:lpstr>Презентация PowerPoint</vt:lpstr>
      <vt:lpstr>Обязательными реквизитами первичного учетного документа являются:</vt:lpstr>
      <vt:lpstr>Договор</vt:lpstr>
      <vt:lpstr>Счет на оплату </vt:lpstr>
      <vt:lpstr>Презентация PowerPoint</vt:lpstr>
      <vt:lpstr>Товарная накладная или товарный чек </vt:lpstr>
      <vt:lpstr>Акт оказанных услуг (выполненных работ) </vt:lpstr>
      <vt:lpstr>Счет-фактура </vt:lpstr>
      <vt:lpstr>Вывод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первичных документов в бухгалтерском учёте</dc:title>
  <dc:creator>Девяткина Светлана Сергеевна</dc:creator>
  <cp:lastModifiedBy>Девяткина Светлана Сергеевна</cp:lastModifiedBy>
  <cp:revision>10</cp:revision>
  <dcterms:created xsi:type="dcterms:W3CDTF">2022-09-25T17:50:52Z</dcterms:created>
  <dcterms:modified xsi:type="dcterms:W3CDTF">2022-09-25T19:32:19Z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