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16" r:id="rId2"/>
    <p:sldId id="31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0" r:id="rId14"/>
    <p:sldId id="271" r:id="rId15"/>
    <p:sldId id="267" r:id="rId16"/>
    <p:sldId id="272" r:id="rId17"/>
    <p:sldId id="318" r:id="rId18"/>
    <p:sldId id="325" r:id="rId19"/>
    <p:sldId id="326" r:id="rId20"/>
    <p:sldId id="327" r:id="rId21"/>
    <p:sldId id="328" r:id="rId22"/>
    <p:sldId id="329" r:id="rId23"/>
    <p:sldId id="280" r:id="rId24"/>
    <p:sldId id="319" r:id="rId25"/>
    <p:sldId id="283" r:id="rId26"/>
    <p:sldId id="284" r:id="rId27"/>
    <p:sldId id="320" r:id="rId28"/>
    <p:sldId id="322" r:id="rId29"/>
    <p:sldId id="286" r:id="rId30"/>
    <p:sldId id="288" r:id="rId31"/>
    <p:sldId id="289" r:id="rId32"/>
    <p:sldId id="324" r:id="rId33"/>
    <p:sldId id="291" r:id="rId34"/>
    <p:sldId id="330" r:id="rId35"/>
    <p:sldId id="293" r:id="rId36"/>
    <p:sldId id="331" r:id="rId37"/>
    <p:sldId id="332" r:id="rId38"/>
    <p:sldId id="333" r:id="rId39"/>
    <p:sldId id="296" r:id="rId40"/>
    <p:sldId id="298" r:id="rId41"/>
    <p:sldId id="302" r:id="rId42"/>
    <p:sldId id="310" r:id="rId43"/>
    <p:sldId id="311" r:id="rId44"/>
    <p:sldId id="312" r:id="rId45"/>
    <p:sldId id="313" r:id="rId46"/>
    <p:sldId id="334" r:id="rId47"/>
    <p:sldId id="335" r:id="rId48"/>
    <p:sldId id="305" r:id="rId49"/>
    <p:sldId id="306" r:id="rId50"/>
    <p:sldId id="307" r:id="rId51"/>
    <p:sldId id="308" r:id="rId52"/>
    <p:sldId id="309" r:id="rId53"/>
    <p:sldId id="317" r:id="rId5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AB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F4CF9-7C71-4CC7-B788-A263675D3B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C1848-F49A-498C-8793-C60722E09971}" type="pres">
      <dgm:prSet presAssocID="{A27F4CF9-7C71-4CC7-B788-A263675D3B01}" presName="linearFlow" presStyleCnt="0">
        <dgm:presLayoutVars>
          <dgm:dir/>
          <dgm:resizeHandles val="exact"/>
        </dgm:presLayoutVars>
      </dgm:prSet>
      <dgm:spPr/>
    </dgm:pt>
  </dgm:ptLst>
  <dgm:cxnLst>
    <dgm:cxn modelId="{2FF2FEC7-DCBE-472B-B7C6-F8A0A3BD36BE}" type="presOf" srcId="{A27F4CF9-7C71-4CC7-B788-A263675D3B01}" destId="{AB5C1848-F49A-498C-8793-C60722E0997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3855-A9F3-438A-8236-DF94F3867F1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95FC0-7F5C-42FC-BC44-674E63D7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2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85F39-B2E0-4FFA-916D-4897A7C05DB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95FC0-7F5C-42FC-BC44-674E63D74C36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>
            <a:extLst>
              <a:ext uri="{FF2B5EF4-FFF2-40B4-BE49-F238E27FC236}">
                <a16:creationId xmlns:a16="http://schemas.microsoft.com/office/drawing/2014/main" id="{62DF044E-4B80-1056-CB62-E50CAA3AED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>
            <a:extLst>
              <a:ext uri="{FF2B5EF4-FFF2-40B4-BE49-F238E27FC236}">
                <a16:creationId xmlns:a16="http://schemas.microsoft.com/office/drawing/2014/main" id="{0322170C-EA63-0591-5F7E-9852284FFD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ru-RU"/>
          </a:p>
        </p:txBody>
      </p:sp>
      <p:sp>
        <p:nvSpPr>
          <p:cNvPr id="134148" name="Номер слайда 3">
            <a:extLst>
              <a:ext uri="{FF2B5EF4-FFF2-40B4-BE49-F238E27FC236}">
                <a16:creationId xmlns:a16="http://schemas.microsoft.com/office/drawing/2014/main" id="{C69D89C8-0C4D-C179-C9DA-1756883DD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9042CD-4CC3-4ABF-AE24-839E5F799AA1}" type="slidenum">
              <a:rPr lang="en-AU" altLang="ru-RU"/>
              <a:pPr eaLnBrk="1" hangingPunct="1"/>
              <a:t>2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679949A8-2965-20E0-FF41-4FD38EA5FE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43CF0BE-6B35-6565-3E2E-23E2A3817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03024308-7C16-242F-09D2-44723C168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69D025-B772-4FC1-B73D-75FC3D47F12B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44B28EBD-5818-6D85-ABCF-2E1BDF9CB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9EF188C1-372C-598C-3EB9-2611C1691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584566F8-952A-9F50-D8FE-8C1E3A702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FD8FA0-5F34-4161-907F-2E06CCDD1676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66557D6F-587A-346A-3EE1-3FC05E8B1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60C5E661-0823-3335-5E79-68CD686179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CB3F94E5-D615-BE64-1EE4-2A6B254D2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268268-5A9A-4D82-9D80-6FCFEB7E6AE4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EB044B3F-AAC2-BDE9-08BD-C50BF52F4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06A0267E-81D7-8FD6-1F6C-8DAB4C190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C2B7C7D3-7929-12EB-680D-2DF6E2E42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F88C67-E68D-44A3-A4A3-24C428095F48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5C4E1A5-DA6E-E34C-CC56-0ECAC0D37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4581AE-4004-4BAE-BA18-2BC945DBA93B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BCBC70C-4B20-4F1A-54AC-8602102F3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CDE0796-AC19-2124-84F4-8D63C6677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405D-78C8-46D1-9B9A-0C402DB5CFFE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F27363A2-82A9-928D-A5D0-A85296A47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C7A0F8D6-743F-B5FA-9780-5922CB1DA3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30BF335F-EE3D-8204-7418-1EA56EE99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33F81E-920A-493E-9B82-21D56662C818}" type="slidenum">
              <a:rPr lang="ru-RU" altLang="ru-RU">
                <a:latin typeface="Calibri" panose="020F0502020204030204" pitchFamily="34" charset="0"/>
              </a:rPr>
              <a:pPr eaLnBrk="1" hangingPunct="1"/>
              <a:t>49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08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0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2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8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0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8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9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5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0D577768-07A6-4B11-B560-FC38A9DF7A5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E5ABDC02-A9EC-4E35-A153-5E2089F91C8A}" type="slidenum">
              <a:rPr lang="ru-RU" smtClean="0"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2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34.xml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9.xml"/><Relationship Id="rId10" Type="http://schemas.openxmlformats.org/officeDocument/2006/relationships/slide" Target="slide47.xml"/><Relationship Id="rId4" Type="http://schemas.openxmlformats.org/officeDocument/2006/relationships/slide" Target="slide42.xml"/><Relationship Id="rId9" Type="http://schemas.openxmlformats.org/officeDocument/2006/relationships/slide" Target="slide4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8.wmf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57.png"/><Relationship Id="rId21" Type="http://schemas.openxmlformats.org/officeDocument/2006/relationships/image" Target="../media/image68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58.wmf"/><Relationship Id="rId2" Type="http://schemas.openxmlformats.org/officeDocument/2006/relationships/image" Target="../media/image56.png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3.wmf"/><Relationship Id="rId15" Type="http://schemas.openxmlformats.org/officeDocument/2006/relationships/image" Target="../media/image57.wmf"/><Relationship Id="rId23" Type="http://schemas.openxmlformats.org/officeDocument/2006/relationships/slide" Target="slide2.xml"/><Relationship Id="rId10" Type="http://schemas.openxmlformats.org/officeDocument/2006/relationships/image" Target="../media/image55.wmf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7"/>
          <p:cNvSpPr>
            <a:spLocks noChangeArrowheads="1"/>
          </p:cNvSpPr>
          <p:nvPr/>
        </p:nvSpPr>
        <p:spPr bwMode="auto">
          <a:xfrm>
            <a:off x="2057400" y="6096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4617B"/>
                </a:solidFill>
                <a:latin typeface="Times New Roman" pitchFamily="18" charset="0"/>
              </a:rPr>
              <a:t>ГАПОУ ЛО «КИРИШСКИЙ ПОЛИТЕХНИЧЕСКИЙ ТЕХНИКУМ»</a:t>
            </a:r>
          </a:p>
        </p:txBody>
      </p:sp>
      <p:sp>
        <p:nvSpPr>
          <p:cNvPr id="18434" name="Прямоугольник 8"/>
          <p:cNvSpPr>
            <a:spLocks noChangeArrowheads="1"/>
          </p:cNvSpPr>
          <p:nvPr/>
        </p:nvSpPr>
        <p:spPr bwMode="auto">
          <a:xfrm>
            <a:off x="5569216" y="2514600"/>
            <a:ext cx="10742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4617B"/>
                </a:solidFill>
                <a:latin typeface="Times New Roman" pitchFamily="18" charset="0"/>
              </a:rPr>
              <a:t>Лекции </a:t>
            </a:r>
          </a:p>
        </p:txBody>
      </p:sp>
      <p:sp>
        <p:nvSpPr>
          <p:cNvPr id="18435" name="Заголовок 6"/>
          <p:cNvSpPr txBox="1">
            <a:spLocks/>
          </p:cNvSpPr>
          <p:nvPr/>
        </p:nvSpPr>
        <p:spPr bwMode="auto">
          <a:xfrm>
            <a:off x="2133600" y="30480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>
              <a:solidFill>
                <a:srgbClr val="04617B"/>
              </a:solidFill>
              <a:latin typeface="Times New Roman" pitchFamily="18" charset="0"/>
            </a:endParaRPr>
          </a:p>
        </p:txBody>
      </p:sp>
      <p:sp>
        <p:nvSpPr>
          <p:cNvPr id="18436" name="Подзаголовок 7"/>
          <p:cNvSpPr txBox="1">
            <a:spLocks/>
          </p:cNvSpPr>
          <p:nvPr/>
        </p:nvSpPr>
        <p:spPr bwMode="auto">
          <a:xfrm>
            <a:off x="7741920" y="4838670"/>
            <a:ext cx="4038600" cy="7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>
                <a:solidFill>
                  <a:srgbClr val="04617B"/>
                </a:solidFill>
                <a:latin typeface="Times New Roman" pitchFamily="18" charset="0"/>
              </a:rPr>
              <a:t>Разработал: преподаватель</a:t>
            </a:r>
          </a:p>
          <a:p>
            <a:pPr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err="1">
                <a:solidFill>
                  <a:srgbClr val="04617B"/>
                </a:solidFill>
                <a:latin typeface="Times New Roman" pitchFamily="18" charset="0"/>
              </a:rPr>
              <a:t>Кизилова</a:t>
            </a:r>
            <a:r>
              <a:rPr lang="ru-RU" sz="2000" dirty="0">
                <a:solidFill>
                  <a:srgbClr val="04617B"/>
                </a:solidFill>
                <a:latin typeface="Times New Roman" pitchFamily="18" charset="0"/>
              </a:rPr>
              <a:t> Ирина Михайловна</a:t>
            </a:r>
            <a:br>
              <a:rPr lang="ru-RU" sz="2000" dirty="0">
                <a:solidFill>
                  <a:srgbClr val="04617B"/>
                </a:solidFill>
                <a:latin typeface="Times New Roman" pitchFamily="18" charset="0"/>
              </a:rPr>
            </a:br>
            <a:endParaRPr lang="ru-RU" sz="2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5715000" y="6172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4617B"/>
                </a:solidFill>
              </a:rPr>
              <a:t>2022</a:t>
            </a: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2209800" y="1066800"/>
            <a:ext cx="762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4617B"/>
                </a:solidFill>
                <a:latin typeface="Times New Roman" pitchFamily="18" charset="0"/>
              </a:rPr>
              <a:t>Специальность </a:t>
            </a:r>
            <a:r>
              <a:rPr lang="ru-RU" sz="2000">
                <a:solidFill>
                  <a:srgbClr val="04617B"/>
                </a:solidFill>
              </a:rPr>
              <a:t>1</a:t>
            </a:r>
            <a:r>
              <a:rPr lang="en-US" sz="2000">
                <a:solidFill>
                  <a:srgbClr val="04617B"/>
                </a:solidFill>
              </a:rPr>
              <a:t>3.</a:t>
            </a:r>
            <a:r>
              <a:rPr lang="ru-RU" sz="2000">
                <a:solidFill>
                  <a:srgbClr val="04617B"/>
                </a:solidFill>
              </a:rPr>
              <a:t>0</a:t>
            </a:r>
            <a:r>
              <a:rPr lang="en-US" sz="2000">
                <a:solidFill>
                  <a:srgbClr val="04617B"/>
                </a:solidFill>
              </a:rPr>
              <a:t>2.11</a:t>
            </a:r>
            <a:r>
              <a:rPr lang="ru-RU" sz="2000">
                <a:solidFill>
                  <a:srgbClr val="04617B"/>
                </a:solidFill>
                <a:latin typeface="Times New Roman" pitchFamily="18" charset="0"/>
              </a:rPr>
              <a:t> «Техническая эксплуатация и      обслуживание электрического и электромеханического оборудования»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597854" y="2947571"/>
            <a:ext cx="7388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itchFamily="18" charset="0"/>
              </a:rPr>
              <a:t>Предмет: «Техническая механика»</a:t>
            </a:r>
          </a:p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itchFamily="18" charset="0"/>
              </a:rPr>
              <a:t>Раздел: «Статика»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180513" y="1004108"/>
            <a:ext cx="12011487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i="1" dirty="0">
                <a:solidFill>
                  <a:schemeClr val="tx2"/>
                </a:solidFill>
                <a:latin typeface="+mj-lt"/>
              </a:rPr>
              <a:t>           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3. Принцип присоединения и исключения 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                уравновешенной системы сил.</a:t>
            </a:r>
          </a:p>
          <a:p>
            <a:pPr>
              <a:buFont typeface="Wingdings 2" pitchFamily="18" charset="2"/>
              <a:buNone/>
            </a:pPr>
            <a:endParaRPr lang="ru-RU" sz="3200" b="1" i="1" dirty="0">
              <a:solidFill>
                <a:schemeClr val="tx2"/>
              </a:solidFill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     Действие данной системы сил на тело не изменится, если к ней добавить или отнять уравновешенную систему сил.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7174" y="4929198"/>
            <a:ext cx="2357454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52728" y="5572140"/>
            <a:ext cx="2143140" cy="1588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5595934" y="5572140"/>
            <a:ext cx="2214578" cy="1588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167174" y="4143380"/>
            <a:ext cx="1143008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95736" y="5786454"/>
            <a:ext cx="1214446" cy="857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453058" y="5643578"/>
            <a:ext cx="2000264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1287262" y="1234281"/>
            <a:ext cx="109728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4. Сложение сил</a:t>
            </a:r>
          </a:p>
          <a:p>
            <a:pPr>
              <a:buFont typeface="Wingdings 2" pitchFamily="18" charset="2"/>
              <a:buNone/>
            </a:pPr>
            <a:r>
              <a:rPr lang="ru-RU" dirty="0"/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666976" y="3286124"/>
            <a:ext cx="1428760" cy="1588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81356" y="4000504"/>
            <a:ext cx="3143272" cy="14287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5538" y="257174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24562" y="55007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F2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81356" y="2571744"/>
            <a:ext cx="3143272" cy="1428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810248" y="4714884"/>
            <a:ext cx="142876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81356" y="4000504"/>
            <a:ext cx="3143272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8546" y="357187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F∑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9" grpId="0"/>
      <p:bldP spid="1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826755" y="1234281"/>
            <a:ext cx="109728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           5. Закон действия и противодействия.</a:t>
            </a:r>
          </a:p>
          <a:p>
            <a:pPr indent="450000" algn="just"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Силы взаимодействия двух твёрдых тел равны по модулю и противоположны по направлению.</a:t>
            </a:r>
            <a:endParaRPr lang="en-US" sz="3200" dirty="0"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    </a:t>
            </a:r>
            <a:r>
              <a:rPr lang="en-US" sz="3200" dirty="0">
                <a:latin typeface="+mj-lt"/>
              </a:rPr>
              <a:t>F</a:t>
            </a:r>
            <a:r>
              <a:rPr lang="en-US" sz="1600" dirty="0">
                <a:latin typeface="+mj-lt"/>
              </a:rPr>
              <a:t>1</a:t>
            </a:r>
            <a:r>
              <a:rPr lang="en-US" sz="3200" dirty="0">
                <a:latin typeface="+mj-lt"/>
              </a:rPr>
              <a:t>=F</a:t>
            </a:r>
            <a:r>
              <a:rPr lang="en-US" sz="1600" dirty="0">
                <a:latin typeface="+mj-lt"/>
              </a:rPr>
              <a:t>2</a:t>
            </a:r>
            <a:endParaRPr lang="ru-RU" sz="1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0260" y="3909353"/>
            <a:ext cx="2021278" cy="1017345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211537" y="3714752"/>
            <a:ext cx="1558797" cy="14262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 flipH="1">
            <a:off x="5200899" y="4429470"/>
            <a:ext cx="1010637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  <a:stCxn id="6" idx="2"/>
          </p:cNvCxnSpPr>
          <p:nvPr/>
        </p:nvCxnSpPr>
        <p:spPr>
          <a:xfrm>
            <a:off x="6211537" y="4427882"/>
            <a:ext cx="1090328" cy="158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0048" y="387467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1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6042" y="388665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442452" y="1234281"/>
            <a:ext cx="109728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6. Принцип отвердевания</a:t>
            </a:r>
            <a:r>
              <a:rPr lang="ru-RU" sz="32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algn="ctr">
              <a:buFont typeface="Wingdings 2" pitchFamily="18" charset="2"/>
              <a:buNone/>
            </a:pPr>
            <a:endParaRPr lang="ru-RU" sz="3200" dirty="0">
              <a:solidFill>
                <a:schemeClr val="tx2"/>
              </a:solidFill>
              <a:latin typeface="+mj-lt"/>
            </a:endParaRPr>
          </a:p>
          <a:p>
            <a:pPr indent="450000" algn="just"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Если деформируемое тело находится в равновесии, то равновесие тела не нарушится, если, не меняя форму, размеры, положение в пространстве , оно превратится в абсолютно твердое, т.е. затвердеет.</a:t>
            </a:r>
          </a:p>
        </p:txBody>
      </p:sp>
      <p:sp>
        <p:nvSpPr>
          <p:cNvPr id="2" name="AutoShape 22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F128884-CF8B-03DB-D26E-FFCA7678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sgame\Desktop\vin_war.jpg">
            <a:extLst>
              <a:ext uri="{FF2B5EF4-FFF2-40B4-BE49-F238E27FC236}">
                <a16:creationId xmlns:a16="http://schemas.microsoft.com/office/drawing/2014/main" id="{FF634517-1065-DBA1-192A-20DF5EE8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31" y="3907609"/>
            <a:ext cx="169545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61C05B47-58E2-62DC-9F92-FA3CEA3668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6645" y="1810544"/>
            <a:ext cx="10972800" cy="438943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3200" b="1" dirty="0">
                <a:solidFill>
                  <a:schemeClr val="tx2"/>
                </a:solidFill>
                <a:latin typeface="+mj-lt"/>
              </a:rPr>
              <a:t>Свободным</a:t>
            </a:r>
            <a:r>
              <a:rPr lang="ru-RU" altLang="ru-RU" sz="3200" i="1" dirty="0">
                <a:latin typeface="+mj-lt"/>
              </a:rPr>
              <a:t>  -  </a:t>
            </a:r>
            <a:r>
              <a:rPr lang="ru-RU" altLang="ru-RU" sz="3200" dirty="0">
                <a:latin typeface="+mj-lt"/>
              </a:rPr>
              <a:t>называется  тело, которое не скреплено с другими телами и может совершать из данного положения любые перемещения в пространстве (например, воздушный шар в воздухе).</a:t>
            </a:r>
          </a:p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984E3E-7274-E986-DA47-09D78D77EE3E}"/>
              </a:ext>
            </a:extLst>
          </p:cNvPr>
          <p:cNvSpPr txBox="1">
            <a:spLocks/>
          </p:cNvSpPr>
          <p:nvPr/>
        </p:nvSpPr>
        <p:spPr bwMode="auto">
          <a:xfrm>
            <a:off x="3246267" y="244475"/>
            <a:ext cx="52585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 b="1" dirty="0"/>
              <a:t>Связи и их реакции.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>
            <a:extLst>
              <a:ext uri="{FF2B5EF4-FFF2-40B4-BE49-F238E27FC236}">
                <a16:creationId xmlns:a16="http://schemas.microsoft.com/office/drawing/2014/main" id="{DE4A6B3D-343B-F456-ED7F-7C9E822C10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7738" y="1030095"/>
            <a:ext cx="10972800" cy="43894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200" b="1" dirty="0">
                <a:solidFill>
                  <a:schemeClr val="tx2"/>
                </a:solidFill>
                <a:latin typeface="+mj-lt"/>
              </a:rPr>
              <a:t>Несвободным</a:t>
            </a:r>
            <a:r>
              <a:rPr lang="ru-RU" altLang="ru-RU" sz="3200" dirty="0">
                <a:latin typeface="+mj-lt"/>
              </a:rPr>
              <a:t> </a:t>
            </a:r>
            <a:r>
              <a:rPr lang="ru-RU" altLang="ru-RU" sz="3200" i="1" dirty="0">
                <a:latin typeface="+mj-lt"/>
              </a:rPr>
              <a:t> - </a:t>
            </a:r>
            <a:r>
              <a:rPr lang="ru-RU" altLang="ru-RU" sz="3200" dirty="0">
                <a:latin typeface="+mj-lt"/>
              </a:rPr>
              <a:t>называется тело, перемещениям которого в пространстве препятствуют какие-нибудь другие, скрепленные или соприкасающиеся с ним тела.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4" name="Picture 2" descr="C:\Users\Rusgame\Desktop\vin_war.jpg">
            <a:extLst>
              <a:ext uri="{FF2B5EF4-FFF2-40B4-BE49-F238E27FC236}">
                <a16:creationId xmlns:a16="http://schemas.microsoft.com/office/drawing/2014/main" id="{F00E5D05-A646-E3CF-3100-C3DE5B49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6858001"/>
            <a:ext cx="16954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1BC398-725B-CF97-E131-DBDC28E3C5F7}"/>
              </a:ext>
            </a:extLst>
          </p:cNvPr>
          <p:cNvSpPr/>
          <p:nvPr/>
        </p:nvSpPr>
        <p:spPr>
          <a:xfrm>
            <a:off x="3506061" y="2692153"/>
            <a:ext cx="4032448" cy="14401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 extrusionH="25400" contourW="19050"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00586 -0.595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A9F99CB6-71CB-DAAF-77A6-633F204266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226968"/>
            <a:ext cx="9144000" cy="4610100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Все то, что ограничивает перемещения данного тела в пространстве, называют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связью.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Реакция связи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это сила, с которой связь действует на тело.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Направлена реакция связи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 сторону, противоположную той, куда связь не дает перемещаться телу.</a:t>
            </a:r>
          </a:p>
          <a:p>
            <a:pPr marL="365760" indent="-365760" algn="just" fontAlgn="auto">
              <a:spcAft>
                <a:spcPts val="0"/>
              </a:spcAft>
              <a:buNone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27263D-53A3-830D-9EB2-AC142E4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3030" y="2667982"/>
            <a:ext cx="8358340" cy="3712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2CBEA-4EDC-06DF-5EFF-5EABEEB30E73}"/>
              </a:ext>
            </a:extLst>
          </p:cNvPr>
          <p:cNvSpPr txBox="1"/>
          <p:nvPr/>
        </p:nvSpPr>
        <p:spPr>
          <a:xfrm>
            <a:off x="896644" y="871897"/>
            <a:ext cx="101205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Виды связей.</a:t>
            </a:r>
            <a:b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1.Гладкая плоскость (поверхность) или опора.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54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B2FD47-DA64-44D5-6A2F-A229B4D53537}"/>
              </a:ext>
            </a:extLst>
          </p:cNvPr>
          <p:cNvSpPr txBox="1"/>
          <p:nvPr/>
        </p:nvSpPr>
        <p:spPr>
          <a:xfrm>
            <a:off x="1358283" y="985997"/>
            <a:ext cx="610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 Гибкая связь</a:t>
            </a:r>
            <a:r>
              <a: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26858B-0828-9DEB-4784-70AAD2D5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50" y="1895723"/>
            <a:ext cx="2987299" cy="3066554"/>
          </a:xfrm>
          <a:prstGeom prst="rect">
            <a:avLst/>
          </a:prstGeom>
        </p:spPr>
      </p:pic>
      <p:sp>
        <p:nvSpPr>
          <p:cNvPr id="7" name="Объект 17">
            <a:extLst>
              <a:ext uri="{FF2B5EF4-FFF2-40B4-BE49-F238E27FC236}">
                <a16:creationId xmlns:a16="http://schemas.microsoft.com/office/drawing/2014/main" id="{5FD3B167-4F79-8027-354F-4A3BA3D270AF}"/>
              </a:ext>
            </a:extLst>
          </p:cNvPr>
          <p:cNvSpPr txBox="1">
            <a:spLocks/>
          </p:cNvSpPr>
          <p:nvPr/>
        </p:nvSpPr>
        <p:spPr>
          <a:xfrm>
            <a:off x="751643" y="5445078"/>
            <a:ext cx="10839635" cy="114215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>
                <a:latin typeface="+mj-lt"/>
              </a:rPr>
              <a:t>Реакция Т натянутой нити </a:t>
            </a:r>
            <a:r>
              <a:rPr lang="ru-RU"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направлена вдоль нити </a:t>
            </a:r>
            <a:r>
              <a:rPr lang="ru-RU" sz="3200">
                <a:latin typeface="+mj-lt"/>
              </a:rPr>
              <a:t>от</a:t>
            </a:r>
            <a:r>
              <a:rPr lang="ru-RU" sz="3200" b="1" i="1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>
                <a:latin typeface="+mj-lt"/>
                <a:cs typeface="Times New Roman" pitchFamily="18" charset="0"/>
              </a:rPr>
              <a:t>тела</a:t>
            </a:r>
            <a:r>
              <a:rPr lang="ru-RU" sz="3200">
                <a:latin typeface="+mj-lt"/>
              </a:rPr>
              <a:t> </a:t>
            </a:r>
            <a:r>
              <a:rPr lang="ru-RU" sz="3200" b="1" i="1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 точке ее подвеса. 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453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E0EB8995-EC53-3A31-5C8B-4E0116C4EC27}"/>
              </a:ext>
            </a:extLst>
          </p:cNvPr>
          <p:cNvSpPr txBox="1">
            <a:spLocks/>
          </p:cNvSpPr>
          <p:nvPr/>
        </p:nvSpPr>
        <p:spPr>
          <a:xfrm>
            <a:off x="733887" y="905522"/>
            <a:ext cx="10972800" cy="5517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/>
              <a:t>3. Неподвижная шарнирная опора.</a:t>
            </a:r>
            <a:endParaRPr lang="ru-RU" altLang="ru-RU" sz="3200" b="1" dirty="0"/>
          </a:p>
        </p:txBody>
      </p:sp>
      <p:sp>
        <p:nvSpPr>
          <p:cNvPr id="3" name="Объект 1">
            <a:extLst>
              <a:ext uri="{FF2B5EF4-FFF2-40B4-BE49-F238E27FC236}">
                <a16:creationId xmlns:a16="http://schemas.microsoft.com/office/drawing/2014/main" id="{6F2AFC9C-643B-3870-ADF5-36F7BAD0495B}"/>
              </a:ext>
            </a:extLst>
          </p:cNvPr>
          <p:cNvSpPr txBox="1">
            <a:spLocks/>
          </p:cNvSpPr>
          <p:nvPr/>
        </p:nvSpPr>
        <p:spPr>
          <a:xfrm>
            <a:off x="609600" y="1748734"/>
            <a:ext cx="10972800" cy="1509372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altLang="ru-RU" sz="2400">
                <a:latin typeface="+mj-lt"/>
              </a:rPr>
              <a:t>Тело </a:t>
            </a:r>
            <a:r>
              <a:rPr lang="ru-RU" altLang="ru-RU" sz="2400" b="1">
                <a:latin typeface="+mj-lt"/>
              </a:rPr>
              <a:t>АВ,</a:t>
            </a:r>
            <a:r>
              <a:rPr lang="ru-RU" altLang="ru-RU" sz="2400">
                <a:latin typeface="+mj-lt"/>
              </a:rPr>
              <a:t> прикрепленное шарниром к опоре </a:t>
            </a:r>
            <a:r>
              <a:rPr lang="ru-RU" altLang="ru-RU" sz="2400" b="1">
                <a:latin typeface="+mj-lt"/>
              </a:rPr>
              <a:t>D</a:t>
            </a:r>
            <a:r>
              <a:rPr lang="ru-RU" altLang="ru-RU" sz="2400">
                <a:latin typeface="+mj-lt"/>
              </a:rPr>
              <a:t> , может поворачиваться  вокруг оси шарнира (в плоскости чертежа); при этом конец</a:t>
            </a:r>
            <a:r>
              <a:rPr lang="ru-RU" altLang="ru-RU" sz="2400" b="1">
                <a:latin typeface="+mj-lt"/>
              </a:rPr>
              <a:t> А </a:t>
            </a:r>
            <a:r>
              <a:rPr lang="ru-RU" altLang="ru-RU" sz="2400">
                <a:latin typeface="+mj-lt"/>
              </a:rPr>
              <a:t>тела не перемещается.  </a:t>
            </a:r>
            <a:r>
              <a:rPr lang="ru-RU" altLang="ru-RU" sz="2400" b="1">
                <a:latin typeface="+mj-lt"/>
              </a:rPr>
              <a:t>Реакция R </a:t>
            </a:r>
            <a:r>
              <a:rPr lang="ru-RU" altLang="ru-RU" sz="2400">
                <a:latin typeface="+mj-lt"/>
              </a:rPr>
              <a:t>цилиндрического шарнира может иметь любое направление в плоскости </a:t>
            </a:r>
            <a:r>
              <a:rPr lang="en-US" altLang="ru-RU" sz="2400">
                <a:latin typeface="+mj-lt"/>
                <a:cs typeface="Times New Roman" panose="02020603050405020304" pitchFamily="18" charset="0"/>
              </a:rPr>
              <a:t>XY</a:t>
            </a:r>
            <a:endParaRPr lang="ru-RU" altLang="ru-RU" sz="2400" dirty="0">
              <a:latin typeface="+mj-lt"/>
            </a:endParaRPr>
          </a:p>
        </p:txBody>
      </p:sp>
      <p:pic>
        <p:nvPicPr>
          <p:cNvPr id="4" name="Picture 3" descr="C:\Users\Олег\Desktop\презент\image040.jpg">
            <a:extLst>
              <a:ext uri="{FF2B5EF4-FFF2-40B4-BE49-F238E27FC236}">
                <a16:creationId xmlns:a16="http://schemas.microsoft.com/office/drawing/2014/main" id="{3FC10A91-52A2-8418-5EFC-75424F34C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06" r="27545" b="11491"/>
          <a:stretch/>
        </p:blipFill>
        <p:spPr bwMode="auto">
          <a:xfrm>
            <a:off x="3187083" y="3272286"/>
            <a:ext cx="6272487" cy="27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5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>
            <a:extLst>
              <a:ext uri="{FF2B5EF4-FFF2-40B4-BE49-F238E27FC236}">
                <a16:creationId xmlns:a16="http://schemas.microsoft.com/office/drawing/2014/main" id="{26AE7771-7B40-858D-B0E9-94B0B0270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95401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ru-RU" sz="1800">
              <a:solidFill>
                <a:srgbClr val="003366"/>
              </a:solidFill>
            </a:endParaRP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DAEE597F-38C2-D971-2EBF-C14F22D7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451" y="1460857"/>
            <a:ext cx="94447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Основные понятия и аксиомы статики.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Связи и их реакции.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Плоская система сходящихся сил.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Пара сил. Свойства пар. Момент силы относительно точки.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Плоская система произвольно расположенных сил..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Трение скольжение и трение качения.</a:t>
            </a:r>
            <a:endParaRPr lang="en-US" altLang="ru-RU" sz="2400" u="sng" dirty="0">
              <a:solidFill>
                <a:srgbClr val="0033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Пространственная система сил.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Центр тяжести. Определение координат центра тяжести.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rgbClr val="003366"/>
                </a:solidFill>
              </a:rPr>
              <a:t>Вопросы к устному зачету по разделу.</a:t>
            </a:r>
          </a:p>
        </p:txBody>
      </p:sp>
      <p:sp>
        <p:nvSpPr>
          <p:cNvPr id="4101" name="AutoShap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6B21261-4BA9-CCE3-DC79-814516A0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3791777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4102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CF59397-3881-7733-7B0C-D1F40DE7A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4321450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4103" name="AutoShap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FDB8063-00F3-AB56-9504-2C9B3881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3262104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4104" name="AutoShap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E535FF8-B3CE-C276-2A49-348E1761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2653953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4105" name="AutoShape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3DBF5DA-DCB9-44F3-4366-612E4729C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2171492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4106" name="AutoShape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9CE7392-D413-E559-7008-60181019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1586739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4107" name="AutoShape 1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BE6C176-A921-F9A3-2A2C-D8E41018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5391287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4108" name="AutoShape 1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6DACED4-EEB2-14F6-256B-4B4FCBB0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6035260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777E7-BF51-40C2-FA0E-4C8787F145CD}"/>
              </a:ext>
            </a:extLst>
          </p:cNvPr>
          <p:cNvSpPr txBox="1"/>
          <p:nvPr/>
        </p:nvSpPr>
        <p:spPr>
          <a:xfrm>
            <a:off x="4227444" y="358915"/>
            <a:ext cx="3514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Содержание:</a:t>
            </a:r>
          </a:p>
        </p:txBody>
      </p:sp>
      <p:sp>
        <p:nvSpPr>
          <p:cNvPr id="3" name="AutoShape 1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A317013-EA6B-304E-73BA-BD3AEF36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3" y="4851123"/>
            <a:ext cx="585788" cy="2286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CB27172-2590-80D5-5F6E-1E1EDF73E92E}"/>
              </a:ext>
            </a:extLst>
          </p:cNvPr>
          <p:cNvSpPr txBox="1">
            <a:spLocks/>
          </p:cNvSpPr>
          <p:nvPr/>
        </p:nvSpPr>
        <p:spPr>
          <a:xfrm>
            <a:off x="2056660" y="829138"/>
            <a:ext cx="7469080" cy="66231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dirty="0"/>
              <a:t>4. Подвижная шарнирная опора .</a:t>
            </a:r>
          </a:p>
        </p:txBody>
      </p:sp>
      <p:sp>
        <p:nvSpPr>
          <p:cNvPr id="3" name="Объект 1">
            <a:extLst>
              <a:ext uri="{FF2B5EF4-FFF2-40B4-BE49-F238E27FC236}">
                <a16:creationId xmlns:a16="http://schemas.microsoft.com/office/drawing/2014/main" id="{2FBF20E2-2298-FFF0-8B77-148601C42D38}"/>
              </a:ext>
            </a:extLst>
          </p:cNvPr>
          <p:cNvSpPr txBox="1">
            <a:spLocks/>
          </p:cNvSpPr>
          <p:nvPr/>
        </p:nvSpPr>
        <p:spPr>
          <a:xfrm>
            <a:off x="1202986" y="1741874"/>
            <a:ext cx="10151554" cy="20932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Подвижная шарнирная опора  препятствует движению тела только в направлении перпендикулярном плоскости скольжения опоры. </a:t>
            </a:r>
            <a:r>
              <a:rPr lang="ru-RU" b="1" i="1" dirty="0">
                <a:solidFill>
                  <a:schemeClr val="tx2"/>
                </a:solidFill>
                <a:latin typeface="+mj-lt"/>
              </a:rPr>
              <a:t>Реакция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 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такой опоры направлена по нормали к поверхности, на которую опираются катки подвижной опоры.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C:\Users\Олег\Desktop\презент\image053.jpg">
            <a:extLst>
              <a:ext uri="{FF2B5EF4-FFF2-40B4-BE49-F238E27FC236}">
                <a16:creationId xmlns:a16="http://schemas.microsoft.com/office/drawing/2014/main" id="{9CD24F1D-B7E7-F89A-B4C6-C78ADA81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42" y="3429000"/>
            <a:ext cx="4661517" cy="29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9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03DF6B3D-6CCA-DB6E-F6F6-07771450E6E2}"/>
              </a:ext>
            </a:extLst>
          </p:cNvPr>
          <p:cNvSpPr txBox="1">
            <a:spLocks/>
          </p:cNvSpPr>
          <p:nvPr/>
        </p:nvSpPr>
        <p:spPr>
          <a:xfrm>
            <a:off x="1524000" y="1056442"/>
            <a:ext cx="3190043" cy="47181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/>
              <a:t>5. Стержень.</a:t>
            </a:r>
            <a:endParaRPr lang="ru-RU" altLang="ru-RU" sz="3200" b="1" dirty="0"/>
          </a:p>
        </p:txBody>
      </p:sp>
      <p:sp>
        <p:nvSpPr>
          <p:cNvPr id="3" name="Объект 1">
            <a:extLst>
              <a:ext uri="{FF2B5EF4-FFF2-40B4-BE49-F238E27FC236}">
                <a16:creationId xmlns:a16="http://schemas.microsoft.com/office/drawing/2014/main" id="{5116374D-4615-0983-E043-457994E56B37}"/>
              </a:ext>
            </a:extLst>
          </p:cNvPr>
          <p:cNvSpPr txBox="1">
            <a:spLocks/>
          </p:cNvSpPr>
          <p:nvPr/>
        </p:nvSpPr>
        <p:spPr>
          <a:xfrm>
            <a:off x="893685" y="1697486"/>
            <a:ext cx="10594019" cy="3878263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altLang="ru-RU" b="1">
                <a:latin typeface="+mj-lt"/>
              </a:rPr>
              <a:t>Связь</a:t>
            </a:r>
            <a:r>
              <a:rPr lang="ru-RU" altLang="ru-RU">
                <a:latin typeface="+mj-lt"/>
              </a:rPr>
              <a:t> - стержень </a:t>
            </a:r>
            <a:r>
              <a:rPr lang="ru-RU" altLang="ru-RU" b="1">
                <a:latin typeface="+mj-lt"/>
              </a:rPr>
              <a:t>АВ</a:t>
            </a:r>
            <a:r>
              <a:rPr lang="ru-RU" altLang="ru-RU">
                <a:latin typeface="+mj-lt"/>
              </a:rPr>
              <a:t>, закрепленный на концах шарнирами. Стержень работает только на растяжение или на сжатие. Реакция стержня будет направлена вдоль оси стержня.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>
                <a:latin typeface="+mj-lt"/>
              </a:rPr>
              <a:t>Если сжатие – от стержня; если растяжение - к стержню. </a:t>
            </a:r>
            <a:endParaRPr lang="ru-RU" altLang="ru-RU" dirty="0">
              <a:latin typeface="+mj-lt"/>
            </a:endParaRPr>
          </a:p>
        </p:txBody>
      </p:sp>
      <p:pic>
        <p:nvPicPr>
          <p:cNvPr id="4" name="Picture 2" descr="C:\Users\Олег\Desktop\презент\image037.jpg">
            <a:extLst>
              <a:ext uri="{FF2B5EF4-FFF2-40B4-BE49-F238E27FC236}">
                <a16:creationId xmlns:a16="http://schemas.microsoft.com/office/drawing/2014/main" id="{D8F6A542-6A03-C88E-65F6-5BD190CC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32" y="3510203"/>
            <a:ext cx="3533636" cy="296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67C4C64F-CA2D-81D2-D408-EA40CD92CEE5}"/>
              </a:ext>
            </a:extLst>
          </p:cNvPr>
          <p:cNvSpPr txBox="1">
            <a:spLocks/>
          </p:cNvSpPr>
          <p:nvPr/>
        </p:nvSpPr>
        <p:spPr>
          <a:xfrm>
            <a:off x="1195504" y="854368"/>
            <a:ext cx="9586680" cy="1008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/>
              <a:t>6. Неподвижная защемляющая опора или жесткая заделка.</a:t>
            </a:r>
            <a:endParaRPr lang="ru-RU" altLang="ru-RU" sz="3200" b="1" dirty="0"/>
          </a:p>
        </p:txBody>
      </p:sp>
      <p:sp>
        <p:nvSpPr>
          <p:cNvPr id="3" name="Объект 1">
            <a:extLst>
              <a:ext uri="{FF2B5EF4-FFF2-40B4-BE49-F238E27FC236}">
                <a16:creationId xmlns:a16="http://schemas.microsoft.com/office/drawing/2014/main" id="{954C6132-A110-B16F-C3A0-091D4D6E22EF}"/>
              </a:ext>
            </a:extLst>
          </p:cNvPr>
          <p:cNvSpPr txBox="1">
            <a:spLocks/>
          </p:cNvSpPr>
          <p:nvPr/>
        </p:nvSpPr>
        <p:spPr>
          <a:xfrm>
            <a:off x="461532" y="2027321"/>
            <a:ext cx="11532200" cy="4679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>
                <a:latin typeface="+mj-lt"/>
              </a:rPr>
              <a:t>Для нахождения реакции неподвижной защемляющей опоры надо определить </a:t>
            </a:r>
            <a:r>
              <a:rPr lang="ru-RU" sz="2800" b="1" i="1" dirty="0">
                <a:latin typeface="+mj-lt"/>
              </a:rPr>
              <a:t>три неизвестных величины     </a:t>
            </a:r>
            <a:r>
              <a:rPr lang="ru-RU" sz="2800" cap="small" dirty="0">
                <a:latin typeface="+mj-lt"/>
              </a:rPr>
              <a:t> </a:t>
            </a:r>
            <a:endParaRPr lang="ru-RU" sz="28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800" dirty="0">
              <a:latin typeface="+mj-lt"/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6" descr="C:\Users\Олег\Desktop\презент\image065.jpg">
            <a:extLst>
              <a:ext uri="{FF2B5EF4-FFF2-40B4-BE49-F238E27FC236}">
                <a16:creationId xmlns:a16="http://schemas.microsoft.com/office/drawing/2014/main" id="{E98D8459-FF52-ECFB-2793-BBB080EA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6" y="3248109"/>
            <a:ext cx="3781515" cy="27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B500EC8-E885-F67B-0FB8-CBD21633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53" y="3652921"/>
            <a:ext cx="1965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Олег\Desktop\презент\image055.gif">
            <a:extLst>
              <a:ext uri="{FF2B5EF4-FFF2-40B4-BE49-F238E27FC236}">
                <a16:creationId xmlns:a16="http://schemas.microsoft.com/office/drawing/2014/main" id="{F33DAB2B-57D8-E19E-43A6-88B7A348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48" y="2503767"/>
            <a:ext cx="446656" cy="44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Олег\Desktop\презент\image057.gif">
            <a:extLst>
              <a:ext uri="{FF2B5EF4-FFF2-40B4-BE49-F238E27FC236}">
                <a16:creationId xmlns:a16="http://schemas.microsoft.com/office/drawing/2014/main" id="{BF30978D-759D-297E-40BD-9345E1D8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93" y="2503767"/>
            <a:ext cx="339233" cy="44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Олег\Desktop\презент\image061.gif">
            <a:extLst>
              <a:ext uri="{FF2B5EF4-FFF2-40B4-BE49-F238E27FC236}">
                <a16:creationId xmlns:a16="http://schemas.microsoft.com/office/drawing/2014/main" id="{C4D69C30-79DF-D4BA-8536-CA8FC133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421" y="2503767"/>
            <a:ext cx="500255" cy="44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2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BDC6FFC-2BDD-79C2-4859-C53ECFE8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6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6FEC77-3FF8-BD81-3E84-D72A2E358F83}"/>
              </a:ext>
            </a:extLst>
          </p:cNvPr>
          <p:cNvSpPr txBox="1"/>
          <p:nvPr/>
        </p:nvSpPr>
        <p:spPr>
          <a:xfrm>
            <a:off x="1121132" y="1552609"/>
            <a:ext cx="103923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dirty="0"/>
              <a:t>-это система сил, линии действия которых, расположены  в одной плоскости и сходятся в одной точке.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77C08-1246-FBD9-6C65-BDC2F9D73038}"/>
              </a:ext>
            </a:extLst>
          </p:cNvPr>
          <p:cNvSpPr txBox="1"/>
          <p:nvPr/>
        </p:nvSpPr>
        <p:spPr>
          <a:xfrm>
            <a:off x="1900995" y="711888"/>
            <a:ext cx="9115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Плоская система сходящихся сил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0F11BF-BC82-1311-1204-7901FCED4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856" y="3255104"/>
            <a:ext cx="2790078" cy="28948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00142A-E180-7A89-2E89-B94B11F3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95" y="4107580"/>
            <a:ext cx="2447357" cy="25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17FFF7F6-2563-A0A4-A2D9-930233AC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65" y="3955179"/>
            <a:ext cx="2031298" cy="28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DE6CC3-6662-B0E0-04D1-618C81044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47" y="1352359"/>
            <a:ext cx="107642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Графический метод.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Исходя из числовых значений сил системы, выбрать масштаб сил (например: 1Н=1мм).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Изобразить все силы с учетом масштаба и величин углов 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DEECD-4A27-57E4-BA20-BE0568A6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" y="2363749"/>
            <a:ext cx="1078218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Построить силовой многоугольник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этого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последовательно переносим вектора сил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параллельно их первоначальному положению: начало последующего вектора в конец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предыдущего.  Равнодействующая – вектор,  соединяющий начало первого вектора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концом последнего. Величина равнодействующей определяется путем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измерения длины вектора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 учетом масштаба сил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0374B-2A59-7EEA-6189-71FBFE95D2C6}"/>
              </a:ext>
            </a:extLst>
          </p:cNvPr>
          <p:cNvSpPr txBox="1"/>
          <p:nvPr/>
        </p:nvSpPr>
        <p:spPr>
          <a:xfrm>
            <a:off x="2628900" y="723648"/>
            <a:ext cx="7731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Определение равнодействующей</a:t>
            </a:r>
          </a:p>
        </p:txBody>
      </p:sp>
    </p:spTree>
    <p:extLst>
      <p:ext uri="{BB962C8B-B14F-4D97-AF65-F5344CB8AC3E}">
        <p14:creationId xmlns:p14="http://schemas.microsoft.com/office/powerpoint/2010/main" val="12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952596" y="285728"/>
          <a:ext cx="8229600" cy="572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967666" y="1234281"/>
            <a:ext cx="10972800" cy="438943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Геометрическое условие равновесия плоской системы сходящихся сил: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Сходящаяся система сил находится в равновесии в случае замкнутости силового многоугольника. Равнодействующая при этом равна нулю</a:t>
            </a:r>
            <a:r>
              <a:rPr lang="en-US" dirty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26912EC-0E4C-5959-524D-4E9C0349E066}"/>
              </a:ext>
            </a:extLst>
          </p:cNvPr>
          <p:cNvCxnSpPr>
            <a:cxnSpLocks/>
          </p:cNvCxnSpPr>
          <p:nvPr/>
        </p:nvCxnSpPr>
        <p:spPr>
          <a:xfrm flipH="1">
            <a:off x="5844588" y="5024923"/>
            <a:ext cx="1361614" cy="1157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2700AF0-B6D7-FB0E-7B02-B402C726CEE0}"/>
              </a:ext>
            </a:extLst>
          </p:cNvPr>
          <p:cNvCxnSpPr>
            <a:cxnSpLocks/>
          </p:cNvCxnSpPr>
          <p:nvPr/>
        </p:nvCxnSpPr>
        <p:spPr>
          <a:xfrm>
            <a:off x="4698629" y="3729475"/>
            <a:ext cx="1593173" cy="381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C78D6FB-D0E4-E9B7-EB55-399E25C701E7}"/>
              </a:ext>
            </a:extLst>
          </p:cNvPr>
          <p:cNvCxnSpPr/>
          <p:nvPr/>
        </p:nvCxnSpPr>
        <p:spPr>
          <a:xfrm>
            <a:off x="6291802" y="4110523"/>
            <a:ext cx="914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3FB4FF7-EB0A-5DF7-FEA6-55DB3DDEDAC2}"/>
              </a:ext>
            </a:extLst>
          </p:cNvPr>
          <p:cNvCxnSpPr>
            <a:cxnSpLocks/>
          </p:cNvCxnSpPr>
          <p:nvPr/>
        </p:nvCxnSpPr>
        <p:spPr>
          <a:xfrm flipH="1" flipV="1">
            <a:off x="4698629" y="3729475"/>
            <a:ext cx="1145959" cy="2452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4E0B18-1148-E5CC-A4D7-DA511CDCFA25}"/>
              </a:ext>
            </a:extLst>
          </p:cNvPr>
          <p:cNvSpPr txBox="1"/>
          <p:nvPr/>
        </p:nvSpPr>
        <p:spPr>
          <a:xfrm>
            <a:off x="5505140" y="35954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1</a:t>
            </a:r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2B30A3-9743-F1A7-7BB2-0CC6F3FAF46B}"/>
              </a:ext>
            </a:extLst>
          </p:cNvPr>
          <p:cNvSpPr txBox="1"/>
          <p:nvPr/>
        </p:nvSpPr>
        <p:spPr>
          <a:xfrm>
            <a:off x="6749002" y="419839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2</a:t>
            </a:r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BE065E-0D29-AA3F-50CD-C1F6CF4E0B55}"/>
              </a:ext>
            </a:extLst>
          </p:cNvPr>
          <p:cNvSpPr txBox="1"/>
          <p:nvPr/>
        </p:nvSpPr>
        <p:spPr>
          <a:xfrm>
            <a:off x="6503584" y="57115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3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0A93AA-FDCE-5E84-781D-C7ABDA27E0E6}"/>
              </a:ext>
            </a:extLst>
          </p:cNvPr>
          <p:cNvSpPr txBox="1"/>
          <p:nvPr/>
        </p:nvSpPr>
        <p:spPr>
          <a:xfrm>
            <a:off x="4698629" y="477130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4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264DC2-682B-1F3C-7B6A-FB58FCE70C85}"/>
              </a:ext>
            </a:extLst>
          </p:cNvPr>
          <p:cNvSpPr txBox="1"/>
          <p:nvPr/>
        </p:nvSpPr>
        <p:spPr>
          <a:xfrm>
            <a:off x="1062361" y="1510022"/>
            <a:ext cx="10067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Проекция вектора на ось является скалярной величиной, которая определяется отрезком оси, отсекаемым перпендикулярами, опущенными на нее из начала и конца вектора.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E7CE0-FB0F-2624-A9A5-818C6EC4DBC0}"/>
              </a:ext>
            </a:extLst>
          </p:cNvPr>
          <p:cNvSpPr txBox="1"/>
          <p:nvPr/>
        </p:nvSpPr>
        <p:spPr>
          <a:xfrm>
            <a:off x="1228360" y="1090012"/>
            <a:ext cx="5388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4617B"/>
                </a:solidFill>
                <a:latin typeface="Arial"/>
              </a:rPr>
              <a:t>Проекция вектора на ось</a:t>
            </a:r>
            <a:endParaRPr lang="ru-RU" sz="2400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C4EFA9A-55AE-64CF-4421-33ED7A0305B2}"/>
              </a:ext>
            </a:extLst>
          </p:cNvPr>
          <p:cNvCxnSpPr>
            <a:cxnSpLocks/>
          </p:cNvCxnSpPr>
          <p:nvPr/>
        </p:nvCxnSpPr>
        <p:spPr>
          <a:xfrm>
            <a:off x="1793289" y="5122416"/>
            <a:ext cx="3071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83D1092-C02D-9411-D7EC-C88AD49A318F}"/>
              </a:ext>
            </a:extLst>
          </p:cNvPr>
          <p:cNvCxnSpPr>
            <a:cxnSpLocks/>
          </p:cNvCxnSpPr>
          <p:nvPr/>
        </p:nvCxnSpPr>
        <p:spPr>
          <a:xfrm flipV="1">
            <a:off x="2325950" y="3399245"/>
            <a:ext cx="1500326" cy="879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8015D4-EC7F-7083-8D62-20317B3A72EE}"/>
              </a:ext>
            </a:extLst>
          </p:cNvPr>
          <p:cNvCxnSpPr/>
          <p:nvPr/>
        </p:nvCxnSpPr>
        <p:spPr>
          <a:xfrm>
            <a:off x="2317072" y="4267526"/>
            <a:ext cx="0" cy="854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D24A135-40E5-AEDF-B959-FD8882029BEC}"/>
              </a:ext>
            </a:extLst>
          </p:cNvPr>
          <p:cNvCxnSpPr/>
          <p:nvPr/>
        </p:nvCxnSpPr>
        <p:spPr>
          <a:xfrm>
            <a:off x="3826276" y="3399245"/>
            <a:ext cx="0" cy="1723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DCC5253-7FB3-2835-09BC-73BD827201A0}"/>
              </a:ext>
            </a:extLst>
          </p:cNvPr>
          <p:cNvCxnSpPr/>
          <p:nvPr/>
        </p:nvCxnSpPr>
        <p:spPr>
          <a:xfrm>
            <a:off x="2325950" y="4279037"/>
            <a:ext cx="1154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>
            <a:extLst>
              <a:ext uri="{FF2B5EF4-FFF2-40B4-BE49-F238E27FC236}">
                <a16:creationId xmlns:a16="http://schemas.microsoft.com/office/drawing/2014/main" id="{0ECA68A1-8166-A095-6D6F-857EC6F190DC}"/>
              </a:ext>
            </a:extLst>
          </p:cNvPr>
          <p:cNvSpPr/>
          <p:nvPr/>
        </p:nvSpPr>
        <p:spPr>
          <a:xfrm>
            <a:off x="2663302" y="3968317"/>
            <a:ext cx="363983" cy="634743"/>
          </a:xfrm>
          <a:prstGeom prst="arc">
            <a:avLst>
              <a:gd name="adj1" fmla="val 1595266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3F032-919F-EF88-F60D-B814A4687A21}"/>
              </a:ext>
            </a:extLst>
          </p:cNvPr>
          <p:cNvSpPr txBox="1"/>
          <p:nvPr/>
        </p:nvSpPr>
        <p:spPr>
          <a:xfrm>
            <a:off x="3109064" y="382466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07043A-334B-5BD4-14D8-21C4E0079FB4}"/>
              </a:ext>
            </a:extLst>
          </p:cNvPr>
          <p:cNvSpPr txBox="1"/>
          <p:nvPr/>
        </p:nvSpPr>
        <p:spPr>
          <a:xfrm>
            <a:off x="2740133" y="342853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79C063-4C2C-A95C-9966-1E436A4B380F}"/>
              </a:ext>
            </a:extLst>
          </p:cNvPr>
          <p:cNvSpPr txBox="1"/>
          <p:nvPr/>
        </p:nvSpPr>
        <p:spPr>
          <a:xfrm>
            <a:off x="2902998" y="512241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Fx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9D415-7487-A6C7-3A3D-32D1BACA3AE8}"/>
              </a:ext>
            </a:extLst>
          </p:cNvPr>
          <p:cNvSpPr txBox="1"/>
          <p:nvPr/>
        </p:nvSpPr>
        <p:spPr>
          <a:xfrm>
            <a:off x="4665216" y="5089644"/>
            <a:ext cx="248574" cy="37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AEE82-1387-2BFA-5A55-F6CC6A89500E}"/>
                  </a:ext>
                </a:extLst>
              </p:cNvPr>
              <p:cNvSpPr txBox="1"/>
              <p:nvPr/>
            </p:nvSpPr>
            <p:spPr>
              <a:xfrm>
                <a:off x="5588051" y="3732334"/>
                <a:ext cx="30010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𝐹𝑥</m:t>
                      </m:r>
                      <m:r>
                        <a:rPr lang="el-GR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36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AEE82-1387-2BFA-5A55-F6CC6A895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51" y="3732334"/>
                <a:ext cx="300109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0E8D0D1-2F0E-1E94-2710-4D54584CE6E9}"/>
              </a:ext>
            </a:extLst>
          </p:cNvPr>
          <p:cNvSpPr txBox="1"/>
          <p:nvPr/>
        </p:nvSpPr>
        <p:spPr>
          <a:xfrm>
            <a:off x="4011327" y="2697682"/>
            <a:ext cx="267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Частные случаи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7E34829-B43F-93BF-C33C-40928710433D}"/>
              </a:ext>
            </a:extLst>
          </p:cNvPr>
          <p:cNvCxnSpPr>
            <a:cxnSpLocks/>
          </p:cNvCxnSpPr>
          <p:nvPr/>
        </p:nvCxnSpPr>
        <p:spPr>
          <a:xfrm>
            <a:off x="1223749" y="4009333"/>
            <a:ext cx="1899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52021E1D-C4FA-7EE5-2EA8-500C03507444}"/>
              </a:ext>
            </a:extLst>
          </p:cNvPr>
          <p:cNvCxnSpPr>
            <a:cxnSpLocks/>
          </p:cNvCxnSpPr>
          <p:nvPr/>
        </p:nvCxnSpPr>
        <p:spPr>
          <a:xfrm>
            <a:off x="1453088" y="3664583"/>
            <a:ext cx="1370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394E3BB-0810-4C03-79DB-F22678AB8CF4}"/>
              </a:ext>
            </a:extLst>
          </p:cNvPr>
          <p:cNvCxnSpPr>
            <a:cxnSpLocks/>
          </p:cNvCxnSpPr>
          <p:nvPr/>
        </p:nvCxnSpPr>
        <p:spPr>
          <a:xfrm>
            <a:off x="1376039" y="5662637"/>
            <a:ext cx="1899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2F484F9-4EC9-DDC8-0FC8-7B2639B4E6CC}"/>
              </a:ext>
            </a:extLst>
          </p:cNvPr>
          <p:cNvCxnSpPr>
            <a:cxnSpLocks/>
          </p:cNvCxnSpPr>
          <p:nvPr/>
        </p:nvCxnSpPr>
        <p:spPr>
          <a:xfrm flipH="1">
            <a:off x="1490709" y="5383607"/>
            <a:ext cx="12828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69815E10-93FD-BD71-6F88-84CEB8561473}"/>
              </a:ext>
            </a:extLst>
          </p:cNvPr>
          <p:cNvCxnSpPr>
            <a:cxnSpLocks/>
          </p:cNvCxnSpPr>
          <p:nvPr/>
        </p:nvCxnSpPr>
        <p:spPr>
          <a:xfrm>
            <a:off x="6968970" y="4244268"/>
            <a:ext cx="1899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BA0DFED2-795C-78D4-C137-1445F5E26DC6}"/>
              </a:ext>
            </a:extLst>
          </p:cNvPr>
          <p:cNvCxnSpPr>
            <a:cxnSpLocks/>
          </p:cNvCxnSpPr>
          <p:nvPr/>
        </p:nvCxnSpPr>
        <p:spPr>
          <a:xfrm flipV="1">
            <a:off x="7723572" y="3217704"/>
            <a:ext cx="0" cy="697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36812EE-15E4-C69C-0901-1F6687B5473C}"/>
              </a:ext>
            </a:extLst>
          </p:cNvPr>
          <p:cNvCxnSpPr>
            <a:cxnSpLocks/>
          </p:cNvCxnSpPr>
          <p:nvPr/>
        </p:nvCxnSpPr>
        <p:spPr>
          <a:xfrm>
            <a:off x="7144085" y="5491747"/>
            <a:ext cx="1899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C29F5CFA-FAC6-779A-F65A-6CF73C2195DD}"/>
              </a:ext>
            </a:extLst>
          </p:cNvPr>
          <p:cNvCxnSpPr>
            <a:cxnSpLocks/>
          </p:cNvCxnSpPr>
          <p:nvPr/>
        </p:nvCxnSpPr>
        <p:spPr>
          <a:xfrm flipH="1" flipV="1">
            <a:off x="7568214" y="4640106"/>
            <a:ext cx="797511" cy="591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4BAF45A-15FF-E1E7-E57E-D8E07554829C}"/>
              </a:ext>
            </a:extLst>
          </p:cNvPr>
          <p:cNvCxnSpPr/>
          <p:nvPr/>
        </p:nvCxnSpPr>
        <p:spPr>
          <a:xfrm flipH="1">
            <a:off x="7495195" y="5232044"/>
            <a:ext cx="8705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350E326-BBF6-2707-7B60-212CCD932EB0}"/>
              </a:ext>
            </a:extLst>
          </p:cNvPr>
          <p:cNvSpPr txBox="1"/>
          <p:nvPr/>
        </p:nvSpPr>
        <p:spPr>
          <a:xfrm>
            <a:off x="7341094" y="3456895"/>
            <a:ext cx="45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392BDB-FCF4-4991-4569-9F36CC4A27AB}"/>
              </a:ext>
            </a:extLst>
          </p:cNvPr>
          <p:cNvSpPr txBox="1"/>
          <p:nvPr/>
        </p:nvSpPr>
        <p:spPr>
          <a:xfrm>
            <a:off x="1899082" y="3262453"/>
            <a:ext cx="45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3A85F1-CCD5-89FD-2569-E56E9AAD9B8B}"/>
              </a:ext>
            </a:extLst>
          </p:cNvPr>
          <p:cNvSpPr txBox="1"/>
          <p:nvPr/>
        </p:nvSpPr>
        <p:spPr>
          <a:xfrm>
            <a:off x="1905000" y="4983813"/>
            <a:ext cx="45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14786-AA29-167C-0EFC-5FCC180015D4}"/>
              </a:ext>
            </a:extLst>
          </p:cNvPr>
          <p:cNvSpPr txBox="1"/>
          <p:nvPr/>
        </p:nvSpPr>
        <p:spPr>
          <a:xfrm>
            <a:off x="7966969" y="4603010"/>
            <a:ext cx="45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1E2190-DAE4-2C41-E5E1-49372722E91E}"/>
              </a:ext>
            </a:extLst>
          </p:cNvPr>
          <p:cNvSpPr txBox="1"/>
          <p:nvPr/>
        </p:nvSpPr>
        <p:spPr>
          <a:xfrm>
            <a:off x="8573148" y="4272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7F4AB8-DAE8-4A90-2EAC-6F9DA5450204}"/>
              </a:ext>
            </a:extLst>
          </p:cNvPr>
          <p:cNvSpPr txBox="1"/>
          <p:nvPr/>
        </p:nvSpPr>
        <p:spPr>
          <a:xfrm>
            <a:off x="2823209" y="3952224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5600" name="TextBox 25599">
            <a:extLst>
              <a:ext uri="{FF2B5EF4-FFF2-40B4-BE49-F238E27FC236}">
                <a16:creationId xmlns:a16="http://schemas.microsoft.com/office/drawing/2014/main" id="{95F3F308-AE51-00F0-D3EA-C6EB51097B78}"/>
              </a:ext>
            </a:extLst>
          </p:cNvPr>
          <p:cNvSpPr txBox="1"/>
          <p:nvPr/>
        </p:nvSpPr>
        <p:spPr>
          <a:xfrm>
            <a:off x="2959023" y="5691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5602" name="TextBox 25601">
            <a:extLst>
              <a:ext uri="{FF2B5EF4-FFF2-40B4-BE49-F238E27FC236}">
                <a16:creationId xmlns:a16="http://schemas.microsoft.com/office/drawing/2014/main" id="{8FFC3865-998E-1EE6-C91A-AD629EC59660}"/>
              </a:ext>
            </a:extLst>
          </p:cNvPr>
          <p:cNvSpPr txBox="1"/>
          <p:nvPr/>
        </p:nvSpPr>
        <p:spPr>
          <a:xfrm>
            <a:off x="8697817" y="54678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TextBox 25602">
                <a:extLst>
                  <a:ext uri="{FF2B5EF4-FFF2-40B4-BE49-F238E27FC236}">
                    <a16:creationId xmlns:a16="http://schemas.microsoft.com/office/drawing/2014/main" id="{E14D9594-FF60-0340-1595-545604D8E6A5}"/>
                  </a:ext>
                </a:extLst>
              </p:cNvPr>
              <p:cNvSpPr txBox="1"/>
              <p:nvPr/>
            </p:nvSpPr>
            <p:spPr>
              <a:xfrm>
                <a:off x="9197265" y="4737592"/>
                <a:ext cx="26570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𝐹𝑥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603" name="TextBox 25602">
                <a:extLst>
                  <a:ext uri="{FF2B5EF4-FFF2-40B4-BE49-F238E27FC236}">
                    <a16:creationId xmlns:a16="http://schemas.microsoft.com/office/drawing/2014/main" id="{E14D9594-FF60-0340-1595-545604D8E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265" y="4737592"/>
                <a:ext cx="2657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TextBox 25603">
                <a:extLst>
                  <a:ext uri="{FF2B5EF4-FFF2-40B4-BE49-F238E27FC236}">
                    <a16:creationId xmlns:a16="http://schemas.microsoft.com/office/drawing/2014/main" id="{EAC22371-8243-43D1-9358-B1A99CBEC279}"/>
                  </a:ext>
                </a:extLst>
              </p:cNvPr>
              <p:cNvSpPr txBox="1"/>
              <p:nvPr/>
            </p:nvSpPr>
            <p:spPr>
              <a:xfrm>
                <a:off x="3620550" y="3760680"/>
                <a:ext cx="26570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𝐹𝑥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604" name="TextBox 25603">
                <a:extLst>
                  <a:ext uri="{FF2B5EF4-FFF2-40B4-BE49-F238E27FC236}">
                    <a16:creationId xmlns:a16="http://schemas.microsoft.com/office/drawing/2014/main" id="{EAC22371-8243-43D1-9358-B1A99CBEC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550" y="3760680"/>
                <a:ext cx="265702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TextBox 25604">
                <a:extLst>
                  <a:ext uri="{FF2B5EF4-FFF2-40B4-BE49-F238E27FC236}">
                    <a16:creationId xmlns:a16="http://schemas.microsoft.com/office/drawing/2014/main" id="{34E8E6CF-2BC4-F068-3DDB-770A8DCFDF68}"/>
                  </a:ext>
                </a:extLst>
              </p:cNvPr>
              <p:cNvSpPr txBox="1"/>
              <p:nvPr/>
            </p:nvSpPr>
            <p:spPr>
              <a:xfrm>
                <a:off x="3755152" y="5307808"/>
                <a:ext cx="26570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𝐹𝑥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605" name="TextBox 25604">
                <a:extLst>
                  <a:ext uri="{FF2B5EF4-FFF2-40B4-BE49-F238E27FC236}">
                    <a16:creationId xmlns:a16="http://schemas.microsoft.com/office/drawing/2014/main" id="{34E8E6CF-2BC4-F068-3DDB-770A8DCFD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152" y="5307808"/>
                <a:ext cx="265702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TextBox 25605">
                <a:extLst>
                  <a:ext uri="{FF2B5EF4-FFF2-40B4-BE49-F238E27FC236}">
                    <a16:creationId xmlns:a16="http://schemas.microsoft.com/office/drawing/2014/main" id="{D704BC96-73DB-6D81-873A-39564C99D81B}"/>
                  </a:ext>
                </a:extLst>
              </p:cNvPr>
              <p:cNvSpPr txBox="1"/>
              <p:nvPr/>
            </p:nvSpPr>
            <p:spPr>
              <a:xfrm>
                <a:off x="9194227" y="3563683"/>
                <a:ext cx="26570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l-GR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0</a:t>
                </a:r>
                <a:endParaRPr lang="ru-RU" sz="2800" dirty="0"/>
              </a:p>
            </p:txBody>
          </p:sp>
        </mc:Choice>
        <mc:Fallback xmlns="">
          <p:sp>
            <p:nvSpPr>
              <p:cNvPr id="25606" name="TextBox 25605">
                <a:extLst>
                  <a:ext uri="{FF2B5EF4-FFF2-40B4-BE49-F238E27FC236}">
                    <a16:creationId xmlns:a16="http://schemas.microsoft.com/office/drawing/2014/main" id="{D704BC96-73DB-6D81-873A-39564C99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227" y="3563683"/>
                <a:ext cx="2657024" cy="430887"/>
              </a:xfrm>
              <a:prstGeom prst="rect">
                <a:avLst/>
              </a:prstGeom>
              <a:blipFill>
                <a:blip r:embed="rId6"/>
                <a:stretch>
                  <a:fillRect t="-25714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8" name="TextBox 25607">
            <a:extLst>
              <a:ext uri="{FF2B5EF4-FFF2-40B4-BE49-F238E27FC236}">
                <a16:creationId xmlns:a16="http://schemas.microsoft.com/office/drawing/2014/main" id="{AB55DBF0-869A-3E31-A606-E213DBC91E50}"/>
              </a:ext>
            </a:extLst>
          </p:cNvPr>
          <p:cNvSpPr txBox="1"/>
          <p:nvPr/>
        </p:nvSpPr>
        <p:spPr>
          <a:xfrm>
            <a:off x="7420083" y="47908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B9B25-B236-1E74-5010-448445B7449A}"/>
              </a:ext>
            </a:extLst>
          </p:cNvPr>
          <p:cNvSpPr txBox="1"/>
          <p:nvPr/>
        </p:nvSpPr>
        <p:spPr>
          <a:xfrm>
            <a:off x="885024" y="717585"/>
            <a:ext cx="3099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Метод проекций.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5" grpId="0" animBg="1"/>
      <p:bldP spid="25" grpId="1" animBg="1"/>
      <p:bldP spid="26" grpId="0"/>
      <p:bldP spid="26" grpId="1"/>
      <p:bldP spid="27" grpId="1"/>
      <p:bldP spid="27" grpId="2"/>
      <p:bldP spid="28" grpId="0"/>
      <p:bldP spid="28" grpId="1"/>
      <p:bldP spid="29" grpId="0"/>
      <p:bldP spid="29" grpId="1"/>
      <p:bldP spid="31" grpId="0"/>
      <p:bldP spid="31" grpId="1"/>
      <p:bldP spid="32" grpId="0"/>
      <p:bldP spid="58" grpId="0"/>
      <p:bldP spid="59" grpId="0"/>
      <p:bldP spid="60" grpId="0"/>
      <p:bldP spid="61" grpId="0"/>
      <p:bldP spid="62" grpId="0"/>
      <p:bldP spid="63" grpId="0"/>
      <p:bldP spid="25600" grpId="0"/>
      <p:bldP spid="25602" grpId="0"/>
      <p:bldP spid="25603" grpId="0"/>
      <p:bldP spid="25604" grpId="0"/>
      <p:bldP spid="25605" grpId="0"/>
      <p:bldP spid="25606" grpId="0"/>
      <p:bldP spid="256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75002-F836-2456-A0EC-5815E158CF24}"/>
              </a:ext>
            </a:extLst>
          </p:cNvPr>
          <p:cNvSpPr txBox="1"/>
          <p:nvPr/>
        </p:nvSpPr>
        <p:spPr>
          <a:xfrm>
            <a:off x="2246051" y="910831"/>
            <a:ext cx="9019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Определение равнодействующей методом проекций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859C49-3691-8204-8713-39CAF7772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869" y="2484422"/>
            <a:ext cx="2444708" cy="2536156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6333BBF-3593-56A4-F1E9-AB096E79F190}"/>
              </a:ext>
            </a:extLst>
          </p:cNvPr>
          <p:cNvCxnSpPr>
            <a:cxnSpLocks/>
          </p:cNvCxnSpPr>
          <p:nvPr/>
        </p:nvCxnSpPr>
        <p:spPr>
          <a:xfrm>
            <a:off x="3681273" y="3515557"/>
            <a:ext cx="41281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8F1CD08-AACB-6E02-1519-BDA7CBE5A153}"/>
              </a:ext>
            </a:extLst>
          </p:cNvPr>
          <p:cNvCxnSpPr>
            <a:cxnSpLocks/>
          </p:cNvCxnSpPr>
          <p:nvPr/>
        </p:nvCxnSpPr>
        <p:spPr>
          <a:xfrm flipV="1">
            <a:off x="5814872" y="1664308"/>
            <a:ext cx="0" cy="3204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46DDC3-9D01-B6E2-53FB-2757C0D60648}"/>
              </a:ext>
            </a:extLst>
          </p:cNvPr>
          <p:cNvSpPr txBox="1"/>
          <p:nvPr/>
        </p:nvSpPr>
        <p:spPr>
          <a:xfrm>
            <a:off x="7649173" y="35155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12ACE3-AE59-2812-ABBE-68B4D21482F7}"/>
              </a:ext>
            </a:extLst>
          </p:cNvPr>
          <p:cNvSpPr txBox="1"/>
          <p:nvPr/>
        </p:nvSpPr>
        <p:spPr>
          <a:xfrm>
            <a:off x="5482241" y="16643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DB1BF1B-FB77-C759-EF72-0297D96A9199}"/>
              </a:ext>
            </a:extLst>
          </p:cNvPr>
          <p:cNvCxnSpPr/>
          <p:nvPr/>
        </p:nvCxnSpPr>
        <p:spPr>
          <a:xfrm>
            <a:off x="4927107" y="2769833"/>
            <a:ext cx="887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A5CCB8F-DCA9-0F79-18A3-7001E1ACE397}"/>
              </a:ext>
            </a:extLst>
          </p:cNvPr>
          <p:cNvCxnSpPr/>
          <p:nvPr/>
        </p:nvCxnSpPr>
        <p:spPr>
          <a:xfrm>
            <a:off x="4935984" y="2769833"/>
            <a:ext cx="0" cy="745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221388C-8542-12C2-5FC4-117C045260D3}"/>
              </a:ext>
            </a:extLst>
          </p:cNvPr>
          <p:cNvCxnSpPr/>
          <p:nvPr/>
        </p:nvCxnSpPr>
        <p:spPr>
          <a:xfrm flipH="1">
            <a:off x="4927107" y="3515557"/>
            <a:ext cx="8877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5C4574B-5FE2-DF53-81F6-B95AD864F032}"/>
              </a:ext>
            </a:extLst>
          </p:cNvPr>
          <p:cNvCxnSpPr/>
          <p:nvPr/>
        </p:nvCxnSpPr>
        <p:spPr>
          <a:xfrm flipV="1">
            <a:off x="5814872" y="2769833"/>
            <a:ext cx="0" cy="745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52C8F6D-D443-54F8-9BB3-95E38B693B5A}"/>
              </a:ext>
            </a:extLst>
          </p:cNvPr>
          <p:cNvSpPr txBox="1"/>
          <p:nvPr/>
        </p:nvSpPr>
        <p:spPr>
          <a:xfrm>
            <a:off x="4645004" y="351555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x1</a:t>
            </a:r>
            <a:endParaRPr lang="ru-RU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AA38E9-B83F-DF0F-B036-F9DFFB0853EC}"/>
              </a:ext>
            </a:extLst>
          </p:cNvPr>
          <p:cNvSpPr txBox="1"/>
          <p:nvPr/>
        </p:nvSpPr>
        <p:spPr>
          <a:xfrm>
            <a:off x="5798916" y="233304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y1</a:t>
            </a:r>
            <a:endParaRPr lang="ru-RU" sz="1200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152AC8A-1525-4330-B79E-A8467223BA8F}"/>
              </a:ext>
            </a:extLst>
          </p:cNvPr>
          <p:cNvCxnSpPr/>
          <p:nvPr/>
        </p:nvCxnSpPr>
        <p:spPr>
          <a:xfrm>
            <a:off x="5798916" y="3515557"/>
            <a:ext cx="12677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48B235-91AD-B453-3E85-0D8C348AEC4A}"/>
              </a:ext>
            </a:extLst>
          </p:cNvPr>
          <p:cNvSpPr txBox="1"/>
          <p:nvPr/>
        </p:nvSpPr>
        <p:spPr>
          <a:xfrm>
            <a:off x="6564281" y="313673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x2</a:t>
            </a:r>
            <a:endParaRPr lang="ru-RU" sz="1200" dirty="0"/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4F784E1-CB96-CA2C-88A1-BAFD22799CB3}"/>
              </a:ext>
            </a:extLst>
          </p:cNvPr>
          <p:cNvCxnSpPr>
            <a:cxnSpLocks/>
          </p:cNvCxnSpPr>
          <p:nvPr/>
        </p:nvCxnSpPr>
        <p:spPr>
          <a:xfrm>
            <a:off x="5806895" y="3515557"/>
            <a:ext cx="3989" cy="145117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2F1876B-908C-86FA-02EA-4EC30C01FC89}"/>
              </a:ext>
            </a:extLst>
          </p:cNvPr>
          <p:cNvCxnSpPr>
            <a:cxnSpLocks/>
          </p:cNvCxnSpPr>
          <p:nvPr/>
        </p:nvCxnSpPr>
        <p:spPr>
          <a:xfrm>
            <a:off x="5823749" y="3506063"/>
            <a:ext cx="609021" cy="949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2D60431-9562-56A7-2E6C-97CF33582C38}"/>
              </a:ext>
            </a:extLst>
          </p:cNvPr>
          <p:cNvSpPr txBox="1"/>
          <p:nvPr/>
        </p:nvSpPr>
        <p:spPr>
          <a:xfrm>
            <a:off x="5986663" y="353795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x3</a:t>
            </a:r>
            <a:endParaRPr lang="ru-RU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025D3B-AFEC-394C-6B38-57A0C99C83BF}"/>
              </a:ext>
            </a:extLst>
          </p:cNvPr>
          <p:cNvSpPr txBox="1"/>
          <p:nvPr/>
        </p:nvSpPr>
        <p:spPr>
          <a:xfrm>
            <a:off x="5287429" y="459740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y3</a:t>
            </a:r>
            <a:endParaRPr lang="ru-RU" sz="1200" dirty="0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73B13EC0-43D1-C94E-4298-DA95F0E8AF8D}"/>
              </a:ext>
            </a:extLst>
          </p:cNvPr>
          <p:cNvCxnSpPr/>
          <p:nvPr/>
        </p:nvCxnSpPr>
        <p:spPr>
          <a:xfrm flipH="1" flipV="1">
            <a:off x="5056054" y="3515557"/>
            <a:ext cx="767695" cy="949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4C68A7FF-E829-3392-F55F-A848736A3923}"/>
              </a:ext>
            </a:extLst>
          </p:cNvPr>
          <p:cNvCxnSpPr/>
          <p:nvPr/>
        </p:nvCxnSpPr>
        <p:spPr>
          <a:xfrm>
            <a:off x="5814872" y="3510809"/>
            <a:ext cx="8877" cy="8248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49216DB-32E5-81AC-18D9-771D807688C9}"/>
              </a:ext>
            </a:extLst>
          </p:cNvPr>
          <p:cNvSpPr txBox="1"/>
          <p:nvPr/>
        </p:nvSpPr>
        <p:spPr>
          <a:xfrm>
            <a:off x="5257697" y="406768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y4</a:t>
            </a:r>
            <a:endParaRPr lang="ru-RU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E9883F-ABEE-3757-C46B-9DEF6627A5DB}"/>
              </a:ext>
            </a:extLst>
          </p:cNvPr>
          <p:cNvSpPr txBox="1"/>
          <p:nvPr/>
        </p:nvSpPr>
        <p:spPr>
          <a:xfrm>
            <a:off x="4977652" y="314314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sz="1200" dirty="0"/>
              <a:t>x4</a:t>
            </a:r>
            <a:endParaRPr lang="ru-RU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3DC51B-C6D9-51E3-72BD-4F3E8C0F5901}"/>
              </a:ext>
            </a:extLst>
          </p:cNvPr>
          <p:cNvSpPr txBox="1"/>
          <p:nvPr/>
        </p:nvSpPr>
        <p:spPr>
          <a:xfrm>
            <a:off x="676048" y="5525745"/>
            <a:ext cx="9019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Изобразить оси координат с центром в точке пересечения сил.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8D524F-41AD-F4F5-B2FF-76F462A7C756}"/>
              </a:ext>
            </a:extLst>
          </p:cNvPr>
          <p:cNvSpPr txBox="1"/>
          <p:nvPr/>
        </p:nvSpPr>
        <p:spPr>
          <a:xfrm>
            <a:off x="646425" y="5941368"/>
            <a:ext cx="610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Найти проекции сил на оси. </a:t>
            </a:r>
          </a:p>
        </p:txBody>
      </p:sp>
    </p:spTree>
    <p:extLst>
      <p:ext uri="{BB962C8B-B14F-4D97-AF65-F5344CB8AC3E}">
        <p14:creationId xmlns:p14="http://schemas.microsoft.com/office/powerpoint/2010/main" val="26771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35" grpId="0"/>
      <p:bldP spid="38" grpId="0"/>
      <p:bldP spid="49" grpId="0"/>
      <p:bldP spid="50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0747E5-ADD5-0A82-8E46-4DE207F73A69}"/>
              </a:ext>
            </a:extLst>
          </p:cNvPr>
          <p:cNvSpPr txBox="1"/>
          <p:nvPr/>
        </p:nvSpPr>
        <p:spPr>
          <a:xfrm>
            <a:off x="518341" y="3722828"/>
            <a:ext cx="1127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Проекция равнодействующей на ось равна алгебраической сумме проекций соответствующих сил на ту же ось: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∑X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=∑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Xi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; F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∑Y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=∑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Yi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6333BBF-3593-56A4-F1E9-AB096E79F190}"/>
              </a:ext>
            </a:extLst>
          </p:cNvPr>
          <p:cNvCxnSpPr>
            <a:cxnSpLocks/>
          </p:cNvCxnSpPr>
          <p:nvPr/>
        </p:nvCxnSpPr>
        <p:spPr>
          <a:xfrm>
            <a:off x="3699502" y="2223970"/>
            <a:ext cx="41281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8F1CD08-AACB-6E02-1519-BDA7CBE5A153}"/>
              </a:ext>
            </a:extLst>
          </p:cNvPr>
          <p:cNvCxnSpPr>
            <a:cxnSpLocks/>
          </p:cNvCxnSpPr>
          <p:nvPr/>
        </p:nvCxnSpPr>
        <p:spPr>
          <a:xfrm flipV="1">
            <a:off x="5833101" y="372721"/>
            <a:ext cx="0" cy="3204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46DDC3-9D01-B6E2-53FB-2757C0D60648}"/>
              </a:ext>
            </a:extLst>
          </p:cNvPr>
          <p:cNvSpPr txBox="1"/>
          <p:nvPr/>
        </p:nvSpPr>
        <p:spPr>
          <a:xfrm>
            <a:off x="7667402" y="2223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12ACE3-AE59-2812-ABBE-68B4D21482F7}"/>
              </a:ext>
            </a:extLst>
          </p:cNvPr>
          <p:cNvSpPr txBox="1"/>
          <p:nvPr/>
        </p:nvSpPr>
        <p:spPr>
          <a:xfrm>
            <a:off x="5500470" y="3727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221388C-8542-12C2-5FC4-117C045260D3}"/>
              </a:ext>
            </a:extLst>
          </p:cNvPr>
          <p:cNvCxnSpPr/>
          <p:nvPr/>
        </p:nvCxnSpPr>
        <p:spPr>
          <a:xfrm flipH="1">
            <a:off x="4945336" y="2223970"/>
            <a:ext cx="8877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5C4574B-5FE2-DF53-81F6-B95AD864F032}"/>
              </a:ext>
            </a:extLst>
          </p:cNvPr>
          <p:cNvCxnSpPr/>
          <p:nvPr/>
        </p:nvCxnSpPr>
        <p:spPr>
          <a:xfrm flipV="1">
            <a:off x="5833101" y="1478246"/>
            <a:ext cx="0" cy="745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52C8F6D-D443-54F8-9BB3-95E38B693B5A}"/>
              </a:ext>
            </a:extLst>
          </p:cNvPr>
          <p:cNvSpPr txBox="1"/>
          <p:nvPr/>
        </p:nvSpPr>
        <p:spPr>
          <a:xfrm>
            <a:off x="4663233" y="222397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AA38E9-B83F-DF0F-B036-F9DFFB0853EC}"/>
              </a:ext>
            </a:extLst>
          </p:cNvPr>
          <p:cNvSpPr txBox="1"/>
          <p:nvPr/>
        </p:nvSpPr>
        <p:spPr>
          <a:xfrm>
            <a:off x="5817145" y="104146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152AC8A-1525-4330-B79E-A8467223BA8F}"/>
              </a:ext>
            </a:extLst>
          </p:cNvPr>
          <p:cNvCxnSpPr/>
          <p:nvPr/>
        </p:nvCxnSpPr>
        <p:spPr>
          <a:xfrm>
            <a:off x="5817145" y="2223970"/>
            <a:ext cx="12677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48B235-91AD-B453-3E85-0D8C348AEC4A}"/>
              </a:ext>
            </a:extLst>
          </p:cNvPr>
          <p:cNvSpPr txBox="1"/>
          <p:nvPr/>
        </p:nvSpPr>
        <p:spPr>
          <a:xfrm>
            <a:off x="6582510" y="184514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4F784E1-CB96-CA2C-88A1-BAFD22799CB3}"/>
              </a:ext>
            </a:extLst>
          </p:cNvPr>
          <p:cNvCxnSpPr>
            <a:cxnSpLocks/>
          </p:cNvCxnSpPr>
          <p:nvPr/>
        </p:nvCxnSpPr>
        <p:spPr>
          <a:xfrm>
            <a:off x="5825124" y="2223970"/>
            <a:ext cx="3989" cy="145117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2F1876B-908C-86FA-02EA-4EC30C01FC89}"/>
              </a:ext>
            </a:extLst>
          </p:cNvPr>
          <p:cNvCxnSpPr>
            <a:cxnSpLocks/>
          </p:cNvCxnSpPr>
          <p:nvPr/>
        </p:nvCxnSpPr>
        <p:spPr>
          <a:xfrm>
            <a:off x="5841978" y="2214476"/>
            <a:ext cx="609021" cy="949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2D60431-9562-56A7-2E6C-97CF33582C38}"/>
              </a:ext>
            </a:extLst>
          </p:cNvPr>
          <p:cNvSpPr txBox="1"/>
          <p:nvPr/>
        </p:nvSpPr>
        <p:spPr>
          <a:xfrm>
            <a:off x="6020301" y="223511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025D3B-AFEC-394C-6B38-57A0C99C83BF}"/>
              </a:ext>
            </a:extLst>
          </p:cNvPr>
          <p:cNvSpPr txBox="1"/>
          <p:nvPr/>
        </p:nvSpPr>
        <p:spPr>
          <a:xfrm>
            <a:off x="5305658" y="330581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73B13EC0-43D1-C94E-4298-DA95F0E8AF8D}"/>
              </a:ext>
            </a:extLst>
          </p:cNvPr>
          <p:cNvCxnSpPr/>
          <p:nvPr/>
        </p:nvCxnSpPr>
        <p:spPr>
          <a:xfrm flipH="1" flipV="1">
            <a:off x="5074283" y="2223970"/>
            <a:ext cx="767695" cy="949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4C68A7FF-E829-3392-F55F-A848736A3923}"/>
              </a:ext>
            </a:extLst>
          </p:cNvPr>
          <p:cNvCxnSpPr/>
          <p:nvPr/>
        </p:nvCxnSpPr>
        <p:spPr>
          <a:xfrm>
            <a:off x="5833101" y="2219222"/>
            <a:ext cx="8877" cy="8248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49216DB-32E5-81AC-18D9-771D807688C9}"/>
              </a:ext>
            </a:extLst>
          </p:cNvPr>
          <p:cNvSpPr txBox="1"/>
          <p:nvPr/>
        </p:nvSpPr>
        <p:spPr>
          <a:xfrm>
            <a:off x="5275926" y="277609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E9883F-ABEE-3757-C46B-9DEF6627A5DB}"/>
              </a:ext>
            </a:extLst>
          </p:cNvPr>
          <p:cNvSpPr txBox="1"/>
          <p:nvPr/>
        </p:nvSpPr>
        <p:spPr>
          <a:xfrm>
            <a:off x="4995881" y="1851555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4DE02B4-EE41-130D-7AD3-5526D730D27C}"/>
              </a:ext>
            </a:extLst>
          </p:cNvPr>
          <p:cNvCxnSpPr>
            <a:cxnSpLocks/>
          </p:cNvCxnSpPr>
          <p:nvPr/>
        </p:nvCxnSpPr>
        <p:spPr>
          <a:xfrm>
            <a:off x="5833101" y="2220887"/>
            <a:ext cx="609544" cy="61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C4BB944-085B-EBDA-B4CB-3B6F8D02C6EE}"/>
              </a:ext>
            </a:extLst>
          </p:cNvPr>
          <p:cNvCxnSpPr/>
          <p:nvPr/>
        </p:nvCxnSpPr>
        <p:spPr>
          <a:xfrm flipH="1">
            <a:off x="5833483" y="2214475"/>
            <a:ext cx="7979" cy="9921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6CF5F7E-A8A7-FB06-EB86-A369659D8EA8}"/>
              </a:ext>
            </a:extLst>
          </p:cNvPr>
          <p:cNvCxnSpPr>
            <a:cxnSpLocks/>
          </p:cNvCxnSpPr>
          <p:nvPr/>
        </p:nvCxnSpPr>
        <p:spPr>
          <a:xfrm>
            <a:off x="5854229" y="3206655"/>
            <a:ext cx="596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8983486-7669-749D-1FCC-0E5557F6D5C2}"/>
              </a:ext>
            </a:extLst>
          </p:cNvPr>
          <p:cNvCxnSpPr>
            <a:cxnSpLocks/>
          </p:cNvCxnSpPr>
          <p:nvPr/>
        </p:nvCxnSpPr>
        <p:spPr>
          <a:xfrm>
            <a:off x="6418130" y="2228717"/>
            <a:ext cx="0" cy="97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6A1353E-595D-4ED7-01D8-C7C5A965F88D}"/>
              </a:ext>
            </a:extLst>
          </p:cNvPr>
          <p:cNvCxnSpPr/>
          <p:nvPr/>
        </p:nvCxnSpPr>
        <p:spPr>
          <a:xfrm>
            <a:off x="5833101" y="2228717"/>
            <a:ext cx="610916" cy="97793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BF2FB9-9166-5EA2-1A7E-24024A096083}"/>
              </a:ext>
            </a:extLst>
          </p:cNvPr>
          <p:cNvSpPr txBox="1"/>
          <p:nvPr/>
        </p:nvSpPr>
        <p:spPr>
          <a:xfrm>
            <a:off x="5316918" y="259552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sz="1200" dirty="0" err="1"/>
              <a:t>∑y</a:t>
            </a:r>
            <a:endParaRPr lang="ru-RU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FD5745-D56A-F8D1-90BB-0EAA9EC36C1F}"/>
              </a:ext>
            </a:extLst>
          </p:cNvPr>
          <p:cNvSpPr txBox="1"/>
          <p:nvPr/>
        </p:nvSpPr>
        <p:spPr>
          <a:xfrm>
            <a:off x="5971344" y="175841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∑x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2D669-1769-C194-6FF7-70117AC2F14F}"/>
              </a:ext>
            </a:extLst>
          </p:cNvPr>
          <p:cNvSpPr txBox="1"/>
          <p:nvPr/>
        </p:nvSpPr>
        <p:spPr>
          <a:xfrm>
            <a:off x="5968207" y="175841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∑x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1D7F91-657E-7B6B-3EE5-62FB2CEB8420}"/>
              </a:ext>
            </a:extLst>
          </p:cNvPr>
          <p:cNvSpPr txBox="1"/>
          <p:nvPr/>
        </p:nvSpPr>
        <p:spPr>
          <a:xfrm>
            <a:off x="6155662" y="315759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∑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38BD82B9-AAA0-70E4-40A3-A1063822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54" y="4785375"/>
            <a:ext cx="9007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Величина равнодействующей определяется по формуле: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ru-RU" altLang="ru-RU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∑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9" name="Объект 38">
            <a:extLst>
              <a:ext uri="{FF2B5EF4-FFF2-40B4-BE49-F238E27FC236}">
                <a16:creationId xmlns:a16="http://schemas.microsoft.com/office/drawing/2014/main" id="{A424E23C-BCD5-1846-2D26-C5E63FD98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382313"/>
              </p:ext>
            </p:extLst>
          </p:nvPr>
        </p:nvGraphicFramePr>
        <p:xfrm>
          <a:off x="7967484" y="4705362"/>
          <a:ext cx="1493693" cy="56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342900" progId="Equation.3">
                  <p:embed/>
                </p:oleObj>
              </mc:Choice>
              <mc:Fallback>
                <p:oleObj r:id="rId2" imgW="914400" imgH="342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484" y="4705362"/>
                        <a:ext cx="1493693" cy="560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62407F54-84F9-886A-7A52-EDD41520FFC5}"/>
              </a:ext>
            </a:extLst>
          </p:cNvPr>
          <p:cNvSpPr txBox="1"/>
          <p:nvPr/>
        </p:nvSpPr>
        <p:spPr>
          <a:xfrm flipH="1">
            <a:off x="569758" y="5232368"/>
            <a:ext cx="11388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</a:rPr>
              <a:t>Аналитическое условие равновесия плоской системы сходящихся сил:</a:t>
            </a:r>
            <a:r>
              <a:rPr lang="ru-RU" sz="2000" i="1" dirty="0"/>
              <a:t> </a:t>
            </a:r>
          </a:p>
          <a:p>
            <a:r>
              <a:rPr lang="ru-RU" sz="2000" dirty="0"/>
              <a:t>Система сходящихся сил</a:t>
            </a:r>
            <a:r>
              <a:rPr lang="en-US" sz="2000" dirty="0"/>
              <a:t>  </a:t>
            </a:r>
            <a:r>
              <a:rPr lang="ru-RU" sz="2000" dirty="0"/>
              <a:t>находится в равновесии,</a:t>
            </a:r>
            <a:r>
              <a:rPr lang="en-US" sz="2000" dirty="0"/>
              <a:t> </a:t>
            </a:r>
            <a:r>
              <a:rPr lang="ru-RU" sz="2000" dirty="0"/>
              <a:t>когда алгебраические суммы</a:t>
            </a:r>
            <a:r>
              <a:rPr lang="en-US" sz="2000" dirty="0"/>
              <a:t> </a:t>
            </a:r>
            <a:r>
              <a:rPr lang="ru-RU" sz="2000" dirty="0"/>
              <a:t>проекций ее слагаемых на каждую из двух координатных осей равны нулю.</a:t>
            </a:r>
            <a:r>
              <a:rPr lang="en-US" sz="2000" dirty="0"/>
              <a:t> 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AutoShape 22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12A63C7-D44D-6DAB-93B0-A35C1F471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8" grpId="0"/>
      <p:bldP spid="49" grpId="0"/>
      <p:bldP spid="50" grpId="0"/>
      <p:bldP spid="55" grpId="0"/>
      <p:bldP spid="56" grpId="0"/>
      <p:bldP spid="19" grpId="0"/>
      <p:bldP spid="26" grpId="0"/>
      <p:bldP spid="28" grpId="0"/>
      <p:bldP spid="32" grpId="0"/>
      <p:bldP spid="32" grpId="1"/>
      <p:bldP spid="36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447A-5953-CFF1-CD2D-BDD15C4926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972800" cy="555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Пара сил.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85C3B9D-2604-8C24-BE7B-D57825D3B2D2}"/>
              </a:ext>
            </a:extLst>
          </p:cNvPr>
          <p:cNvCxnSpPr/>
          <p:nvPr/>
        </p:nvCxnSpPr>
        <p:spPr>
          <a:xfrm flipV="1">
            <a:off x="391265" y="3333428"/>
            <a:ext cx="2428875" cy="10001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E72CDF6-27BB-DCDA-ED9D-D08DB4CA5513}"/>
              </a:ext>
            </a:extLst>
          </p:cNvPr>
          <p:cNvCxnSpPr/>
          <p:nvPr/>
        </p:nvCxnSpPr>
        <p:spPr>
          <a:xfrm rot="10800000" flipV="1">
            <a:off x="971642" y="4333553"/>
            <a:ext cx="2357438" cy="10001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0B04A3-F080-8F0D-1D93-244B091FCF9F}"/>
              </a:ext>
            </a:extLst>
          </p:cNvPr>
          <p:cNvSpPr txBox="1"/>
          <p:nvPr/>
        </p:nvSpPr>
        <p:spPr>
          <a:xfrm>
            <a:off x="704297" y="1430355"/>
            <a:ext cx="11176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Пара сил</a:t>
            </a:r>
            <a:r>
              <a:rPr lang="ru-RU" sz="2400" dirty="0"/>
              <a:t> – система двух равных по модулю, параллельных и направленных в противоположные стороны сил, действующих на твёрдое тело.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9AE01-C687-A61D-74DE-C85C53DAF8B7}"/>
              </a:ext>
            </a:extLst>
          </p:cNvPr>
          <p:cNvSpPr txBox="1"/>
          <p:nvPr/>
        </p:nvSpPr>
        <p:spPr>
          <a:xfrm>
            <a:off x="971641" y="339625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879CE-5C2D-C691-4193-DB9A51467555}"/>
              </a:ext>
            </a:extLst>
          </p:cNvPr>
          <p:cNvSpPr txBox="1"/>
          <p:nvPr/>
        </p:nvSpPr>
        <p:spPr>
          <a:xfrm>
            <a:off x="2417686" y="4833616"/>
            <a:ext cx="627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F’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C58A8-26D8-E17E-5346-42C679DAA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771" y="2708266"/>
            <a:ext cx="475282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/>
              <a:t>   </a:t>
            </a:r>
          </a:p>
          <a:p>
            <a:pPr eaLnBrk="1" hangingPunct="1"/>
            <a:r>
              <a:rPr lang="en-US" altLang="ru-RU" sz="2400" dirty="0">
                <a:latin typeface="+mj-lt"/>
              </a:rPr>
              <a:t>   </a:t>
            </a:r>
            <a:r>
              <a:rPr lang="ru-RU" altLang="ru-RU" sz="2400" dirty="0">
                <a:latin typeface="+mj-lt"/>
              </a:rPr>
              <a:t>Плоскость, в которой лежат силы </a:t>
            </a:r>
            <a:r>
              <a:rPr lang="en-US" altLang="ru-RU" sz="2400" dirty="0">
                <a:latin typeface="+mj-lt"/>
              </a:rPr>
              <a:t>F</a:t>
            </a:r>
            <a:r>
              <a:rPr lang="ru-RU" altLang="ru-RU" sz="2400" dirty="0">
                <a:latin typeface="+mj-lt"/>
              </a:rPr>
              <a:t> и</a:t>
            </a:r>
            <a:r>
              <a:rPr lang="en-US" altLang="ru-RU" sz="2400" dirty="0">
                <a:latin typeface="+mj-lt"/>
              </a:rPr>
              <a:t> </a:t>
            </a:r>
            <a:r>
              <a:rPr lang="en-US" altLang="ru-RU" sz="2400" b="1" dirty="0">
                <a:latin typeface="+mj-lt"/>
              </a:rPr>
              <a:t>F’</a:t>
            </a:r>
            <a:r>
              <a:rPr lang="ru-RU" altLang="ru-RU" sz="2400" dirty="0">
                <a:latin typeface="+mj-lt"/>
              </a:rPr>
              <a:t>, называется </a:t>
            </a:r>
            <a:r>
              <a:rPr lang="ru-RU" altLang="ru-RU" sz="2400" dirty="0">
                <a:solidFill>
                  <a:srgbClr val="FF0000"/>
                </a:solidFill>
                <a:latin typeface="+mj-lt"/>
              </a:rPr>
              <a:t>плоскостью пары</a:t>
            </a:r>
            <a:r>
              <a:rPr lang="ru-RU" altLang="ru-RU" sz="2400" dirty="0">
                <a:latin typeface="+mj-lt"/>
              </a:rPr>
              <a:t>, </a:t>
            </a:r>
          </a:p>
          <a:p>
            <a:pPr eaLnBrk="1" hangingPunct="1"/>
            <a:r>
              <a:rPr lang="ru-RU" altLang="ru-RU" sz="2400" dirty="0">
                <a:latin typeface="+mj-lt"/>
              </a:rPr>
              <a:t>а кратчайшее расстояние</a:t>
            </a:r>
            <a:r>
              <a:rPr lang="en-US" altLang="ru-RU" sz="2400" dirty="0">
                <a:latin typeface="+mj-lt"/>
              </a:rPr>
              <a:t> </a:t>
            </a:r>
            <a:r>
              <a:rPr lang="en-US" altLang="ru-RU" sz="2400" i="1" dirty="0">
                <a:latin typeface="+mj-lt"/>
              </a:rPr>
              <a:t>k </a:t>
            </a:r>
            <a:r>
              <a:rPr lang="ru-RU" altLang="ru-RU" sz="2400" dirty="0">
                <a:latin typeface="+mj-lt"/>
              </a:rPr>
              <a:t>между линиями действия сил  -</a:t>
            </a:r>
            <a:r>
              <a:rPr lang="ru-RU" altLang="ru-RU" sz="2400" dirty="0">
                <a:solidFill>
                  <a:srgbClr val="FF0000"/>
                </a:solidFill>
                <a:latin typeface="+mj-lt"/>
              </a:rPr>
              <a:t> плечом пары</a:t>
            </a:r>
            <a:r>
              <a:rPr lang="ru-RU" altLang="ru-RU" sz="2400" dirty="0">
                <a:latin typeface="+mj-lt"/>
              </a:rPr>
              <a:t>.</a:t>
            </a:r>
            <a:endParaRPr lang="en-US" altLang="ru-RU" sz="2400" dirty="0">
              <a:latin typeface="+mj-lt"/>
            </a:endParaRPr>
          </a:p>
          <a:p>
            <a:pPr eaLnBrk="1" hangingPunct="1"/>
            <a:endParaRPr lang="ru-RU" alt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CA3C1D5-532B-C3D2-42D5-4254059AF7D5}"/>
              </a:ext>
            </a:extLst>
          </p:cNvPr>
          <p:cNvCxnSpPr>
            <a:cxnSpLocks/>
          </p:cNvCxnSpPr>
          <p:nvPr/>
        </p:nvCxnSpPr>
        <p:spPr>
          <a:xfrm>
            <a:off x="1526959" y="3833490"/>
            <a:ext cx="459792" cy="10424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A9009D-75C4-0432-2F7E-E398CB9E9F40}"/>
              </a:ext>
            </a:extLst>
          </p:cNvPr>
          <p:cNvSpPr txBox="1"/>
          <p:nvPr/>
        </p:nvSpPr>
        <p:spPr>
          <a:xfrm flipH="1">
            <a:off x="1842335" y="4064174"/>
            <a:ext cx="26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EB84D-5838-3427-1A81-E913C62920C1}"/>
              </a:ext>
            </a:extLst>
          </p:cNvPr>
          <p:cNvSpPr txBox="1"/>
          <p:nvPr/>
        </p:nvSpPr>
        <p:spPr>
          <a:xfrm>
            <a:off x="704297" y="2151829"/>
            <a:ext cx="622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Оказывает на тело вращающее 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9383"/>
            <a:ext cx="10972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Статика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676939" y="1760883"/>
            <a:ext cx="10972800" cy="438943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+mj-lt"/>
              </a:rPr>
              <a:t>изучает действия сил и условия их равновесия.</a:t>
            </a:r>
          </a:p>
          <a:p>
            <a:pPr>
              <a:buFont typeface="Wingdings 2" pitchFamily="18" charset="2"/>
              <a:buNone/>
            </a:pP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Объекты изучения: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+mj-lt"/>
              </a:rPr>
              <a:t>Материальная точка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+mj-lt"/>
              </a:rPr>
              <a:t>Абсолютно твёрдое тело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+mj-lt"/>
              </a:rPr>
              <a:t>Сила</a:t>
            </a:r>
          </a:p>
          <a:p>
            <a:pPr>
              <a:buFont typeface="Wingdings 2" pitchFamily="18" charset="2"/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6108E7-AD95-DC86-4F33-5B5874FB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02" y="288200"/>
            <a:ext cx="1083075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rgbClr val="555555"/>
                </a:solidFill>
              </a:rPr>
              <a:t>  </a:t>
            </a:r>
            <a:endParaRPr lang="ru-RU" altLang="ru-RU" dirty="0">
              <a:solidFill>
                <a:srgbClr val="555555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555555"/>
                </a:solidFill>
              </a:rPr>
              <a:t>  </a:t>
            </a:r>
            <a:r>
              <a:rPr lang="en-US" altLang="ru-RU" dirty="0">
                <a:solidFill>
                  <a:srgbClr val="555555"/>
                </a:solidFill>
              </a:rPr>
              <a:t>  </a:t>
            </a:r>
          </a:p>
          <a:p>
            <a:pPr algn="just" eaLnBrk="1" hangingPunct="1"/>
            <a:r>
              <a:rPr lang="en-US" altLang="ru-RU" sz="2800" dirty="0">
                <a:solidFill>
                  <a:srgbClr val="555555"/>
                </a:solidFill>
              </a:rPr>
              <a:t>   </a:t>
            </a:r>
            <a:r>
              <a:rPr lang="ru-RU" altLang="ru-RU" sz="2800" dirty="0">
                <a:latin typeface="+mj-lt"/>
              </a:rPr>
              <a:t>Действие, оказываемое парой сил на твёрдое тело, характеризуется </a:t>
            </a: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её моментом</a:t>
            </a:r>
            <a:r>
              <a:rPr lang="ru-RU" altLang="ru-RU" sz="2800" dirty="0">
                <a:latin typeface="+mj-lt"/>
              </a:rPr>
              <a:t>, который изображается вектором </a:t>
            </a:r>
            <a:r>
              <a:rPr lang="ru-RU" altLang="ru-RU" sz="2800" b="1" i="1" dirty="0">
                <a:solidFill>
                  <a:schemeClr val="tx2"/>
                </a:solidFill>
                <a:latin typeface="+mj-lt"/>
              </a:rPr>
              <a:t>М</a:t>
            </a:r>
            <a:r>
              <a:rPr lang="ru-RU" altLang="ru-RU" sz="2800" dirty="0">
                <a:latin typeface="+mj-lt"/>
              </a:rPr>
              <a:t>, равным по модулю </a:t>
            </a:r>
            <a:r>
              <a:rPr lang="en-US" altLang="ru-RU" sz="2800" b="1" dirty="0" err="1">
                <a:solidFill>
                  <a:schemeClr val="tx2"/>
                </a:solidFill>
                <a:latin typeface="+mj-lt"/>
              </a:rPr>
              <a:t>F∙k</a:t>
            </a:r>
            <a:r>
              <a:rPr lang="en-US" altLang="ru-RU" sz="2800" b="1" dirty="0">
                <a:latin typeface="+mj-lt"/>
              </a:rPr>
              <a:t> </a:t>
            </a:r>
            <a:r>
              <a:rPr lang="ru-RU" altLang="ru-RU" sz="2800" dirty="0">
                <a:latin typeface="+mj-lt"/>
              </a:rPr>
              <a:t>и направленным перпендикулярно к плоскости действия пары сил в ту сторону, откуда поворот виден происходящим против хода часовой стрелки. Единица измерения </a:t>
            </a:r>
            <a:r>
              <a:rPr lang="ru-RU" altLang="ru-RU" sz="2800" dirty="0" err="1">
                <a:latin typeface="+mj-lt"/>
              </a:rPr>
              <a:t>Н∙м</a:t>
            </a:r>
            <a:r>
              <a:rPr lang="ru-RU" altLang="ru-RU" sz="2800" dirty="0">
                <a:latin typeface="+mj-lt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D99350-A97F-8FA5-09E5-87625DE0F0A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10566" y="5087235"/>
            <a:ext cx="275208" cy="304826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7CEF1-5E32-CBED-719D-A3A9CB13F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7" y="3592469"/>
            <a:ext cx="5430506" cy="2684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D8FC14-5888-12BC-3364-F257817BB6DD}"/>
              </a:ext>
            </a:extLst>
          </p:cNvPr>
          <p:cNvSpPr txBox="1"/>
          <p:nvPr/>
        </p:nvSpPr>
        <p:spPr>
          <a:xfrm>
            <a:off x="7865616" y="3335188"/>
            <a:ext cx="359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Правило знаков: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44C0F7-3F59-CC2A-2D2D-1D9E383E7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947" y="4054459"/>
            <a:ext cx="2731245" cy="737680"/>
          </a:xfrm>
          <a:prstGeom prst="rect">
            <a:avLst/>
          </a:prstGeom>
        </p:spPr>
      </p:pic>
      <p:sp>
        <p:nvSpPr>
          <p:cNvPr id="14" name="TextBox 29">
            <a:extLst>
              <a:ext uri="{FF2B5EF4-FFF2-40B4-BE49-F238E27FC236}">
                <a16:creationId xmlns:a16="http://schemas.microsoft.com/office/drawing/2014/main" id="{60D7E13E-6671-CFAB-46D7-5B1E3CC0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131" y="4211384"/>
            <a:ext cx="12144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800" dirty="0"/>
              <a:t>_</a:t>
            </a:r>
            <a:endParaRPr lang="ru-RU" altLang="ru-RU" sz="8800" dirty="0"/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DD6A7E88-2FEF-8C5F-83D1-D4979DBF80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882243" y="4606753"/>
            <a:ext cx="930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9600" dirty="0"/>
              <a:t>+</a:t>
            </a:r>
            <a:endParaRPr lang="ru-RU" alt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679A4D-FB28-52B6-3978-BFC8817286FC}"/>
              </a:ext>
            </a:extLst>
          </p:cNvPr>
          <p:cNvSpPr txBox="1"/>
          <p:nvPr/>
        </p:nvSpPr>
        <p:spPr>
          <a:xfrm>
            <a:off x="1586777" y="657461"/>
            <a:ext cx="6553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      Свойства пар сил.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19038-5A0C-48EE-D193-CAB35F3D4801}"/>
              </a:ext>
            </a:extLst>
          </p:cNvPr>
          <p:cNvSpPr txBox="1"/>
          <p:nvPr/>
        </p:nvSpPr>
        <p:spPr>
          <a:xfrm>
            <a:off x="523783" y="1482571"/>
            <a:ext cx="109957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200" dirty="0"/>
              <a:t>Пару сил в плоскости ее действия можно переносить </a:t>
            </a:r>
          </a:p>
          <a:p>
            <a:pPr algn="just"/>
            <a:r>
              <a:rPr lang="ru-RU" sz="3200" dirty="0"/>
              <a:t>в любое новое положение, действие пары на тело при </a:t>
            </a:r>
          </a:p>
          <a:p>
            <a:pPr algn="just"/>
            <a:r>
              <a:rPr lang="ru-RU" sz="3200" dirty="0"/>
              <a:t>этом не изменится.</a:t>
            </a:r>
          </a:p>
          <a:p>
            <a:pPr algn="just"/>
            <a:r>
              <a:rPr lang="ru-RU" sz="3200" dirty="0"/>
              <a:t>2. Две пары, расположенные в одной плоскости, </a:t>
            </a:r>
          </a:p>
          <a:p>
            <a:pPr algn="just"/>
            <a:r>
              <a:rPr lang="ru-RU" sz="3200" dirty="0"/>
              <a:t>производят на тело одинаковое вращательное действие</a:t>
            </a:r>
          </a:p>
          <a:p>
            <a:pPr algn="just"/>
            <a:r>
              <a:rPr lang="ru-RU" sz="3200" dirty="0"/>
              <a:t>в том случае, если их моменты равны. </a:t>
            </a:r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8810FCF2-1CF8-F863-4197-CFED65BBCE74}"/>
              </a:ext>
            </a:extLst>
          </p:cNvPr>
          <p:cNvSpPr/>
          <p:nvPr/>
        </p:nvSpPr>
        <p:spPr>
          <a:xfrm>
            <a:off x="4971493" y="5086905"/>
            <a:ext cx="1387765" cy="1180730"/>
          </a:xfrm>
          <a:prstGeom prst="arc">
            <a:avLst>
              <a:gd name="adj1" fmla="val 11072884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93FA832-28EB-D623-E33C-010720126152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974506" y="5622314"/>
            <a:ext cx="866999" cy="503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BF32D1B-E310-2F68-4999-0891C0AE652D}"/>
              </a:ext>
            </a:extLst>
          </p:cNvPr>
          <p:cNvCxnSpPr>
            <a:cxnSpLocks/>
          </p:cNvCxnSpPr>
          <p:nvPr/>
        </p:nvCxnSpPr>
        <p:spPr>
          <a:xfrm>
            <a:off x="6319309" y="5480585"/>
            <a:ext cx="79898" cy="283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58388-6E77-E248-2B6A-5BB0D4C7B9C8}"/>
              </a:ext>
            </a:extLst>
          </p:cNvPr>
          <p:cNvSpPr txBox="1"/>
          <p:nvPr/>
        </p:nvSpPr>
        <p:spPr>
          <a:xfrm>
            <a:off x="6277036" y="4744349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24001" y="786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453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24001" y="453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81290" y="2214554"/>
            <a:ext cx="5857916" cy="33339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809984" y="3786190"/>
            <a:ext cx="500066" cy="28575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67372" y="3214686"/>
            <a:ext cx="16430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667504" y="4000504"/>
            <a:ext cx="1000132" cy="642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6988975" y="2893215"/>
            <a:ext cx="64294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345901" y="3536157"/>
            <a:ext cx="64294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6131719" y="4107661"/>
            <a:ext cx="571504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7596198" y="4071942"/>
            <a:ext cx="57150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3702827" y="4179099"/>
            <a:ext cx="500066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3917141" y="3393281"/>
            <a:ext cx="500066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81423" y="278605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10Н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10447" y="292893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15Н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38811" y="442913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20Н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95605" y="3571876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0,1м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24563" y="271462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0,4м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53257" y="435769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0,2м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AD214-F042-E7ED-98EA-49C06462CF42}"/>
              </a:ext>
            </a:extLst>
          </p:cNvPr>
          <p:cNvSpPr txBox="1"/>
          <p:nvPr/>
        </p:nvSpPr>
        <p:spPr>
          <a:xfrm>
            <a:off x="1579908" y="507151"/>
            <a:ext cx="6553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Сложение пар сил.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AF2AB-91E0-1851-EC9A-042204A4D680}"/>
              </a:ext>
            </a:extLst>
          </p:cNvPr>
          <p:cNvSpPr txBox="1"/>
          <p:nvPr/>
        </p:nvSpPr>
        <p:spPr>
          <a:xfrm>
            <a:off x="1345755" y="1484872"/>
            <a:ext cx="98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dirty="0">
                <a:solidFill>
                  <a:prstClr val="black"/>
                </a:solidFill>
              </a:rPr>
              <a:t>Система пар, действующая на тело в одной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dirty="0">
                <a:solidFill>
                  <a:prstClr val="black"/>
                </a:solidFill>
              </a:rPr>
              <a:t> плоскости, эквивалентна паре сил с моментом,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Равным алгебраической сумме моментов пар сил.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817B44-82AE-66D5-8CD1-55F7747AC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 r="24123"/>
          <a:stretch/>
        </p:blipFill>
        <p:spPr>
          <a:xfrm>
            <a:off x="6441103" y="4072095"/>
            <a:ext cx="1347170" cy="10223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0CE611-8505-F0A5-A639-E1AB1BA5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3304" y="3368673"/>
            <a:ext cx="1347333" cy="1024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5B64A0-278F-AAD1-745C-4AD15C7E919B}"/>
              </a:ext>
            </a:extLst>
          </p:cNvPr>
          <p:cNvSpPr txBox="1"/>
          <p:nvPr/>
        </p:nvSpPr>
        <p:spPr>
          <a:xfrm>
            <a:off x="3658910" y="2958581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1Нм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1585E-D53E-5765-96CF-6B0BE5056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169" y="2774014"/>
            <a:ext cx="1347333" cy="10242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487DCF-0614-AE39-C429-A44224A3C097}"/>
              </a:ext>
            </a:extLst>
          </p:cNvPr>
          <p:cNvSpPr txBox="1"/>
          <p:nvPr/>
        </p:nvSpPr>
        <p:spPr>
          <a:xfrm>
            <a:off x="6032370" y="2310131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6Нм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C5FCF-F604-FE04-3401-9E2BB7B8E09E}"/>
              </a:ext>
            </a:extLst>
          </p:cNvPr>
          <p:cNvSpPr txBox="1"/>
          <p:nvPr/>
        </p:nvSpPr>
        <p:spPr>
          <a:xfrm>
            <a:off x="6630448" y="3618375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4Нм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DA87EF-2167-96A0-15BD-F0BF40323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11876" y="3573831"/>
            <a:ext cx="1347333" cy="1024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161407-95F4-1CE8-77B9-72E65AB6F3FE}"/>
              </a:ext>
            </a:extLst>
          </p:cNvPr>
          <p:cNvSpPr txBox="1"/>
          <p:nvPr/>
        </p:nvSpPr>
        <p:spPr>
          <a:xfrm>
            <a:off x="5353166" y="3128997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3Нм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2ADB8-5F3F-9BDA-65F3-F746BB0F25CD}"/>
              </a:ext>
            </a:extLst>
          </p:cNvPr>
          <p:cNvSpPr txBox="1"/>
          <p:nvPr/>
        </p:nvSpPr>
        <p:spPr>
          <a:xfrm>
            <a:off x="85016" y="5503116"/>
            <a:ext cx="590550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latin typeface="+mn-lt"/>
              </a:rPr>
              <a:t>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Условие равновесия пар.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2091F6-1ECE-673E-A57B-8B5CC1184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62" y="5995196"/>
            <a:ext cx="11579022" cy="818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3" grpId="0"/>
      <p:bldP spid="11" grpId="0"/>
      <p:bldP spid="11" grpId="1"/>
      <p:bldP spid="13" grpId="0"/>
      <p:bldP spid="13" grpId="1"/>
      <p:bldP spid="14" grpId="0"/>
      <p:bldP spid="14" grpId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4509B-449C-0F37-71F1-F7DDF7F7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49" y="754858"/>
            <a:ext cx="8900604" cy="6334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Момент силы относительно точки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FD621-810F-D13E-1604-29BE0D89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752" y="1578373"/>
            <a:ext cx="98986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solidFill>
                  <a:srgbClr val="555555"/>
                </a:solidFill>
                <a:latin typeface="+mj-lt"/>
              </a:rPr>
              <a:t>   </a:t>
            </a:r>
            <a:r>
              <a:rPr lang="ru-RU" altLang="ru-RU" sz="2400" b="1" dirty="0">
                <a:solidFill>
                  <a:schemeClr val="tx2"/>
                </a:solidFill>
                <a:latin typeface="+mj-lt"/>
              </a:rPr>
              <a:t>Момент силы относительно точки О </a:t>
            </a:r>
            <a:r>
              <a:rPr lang="ru-RU" altLang="ru-RU" sz="2400" dirty="0">
                <a:latin typeface="+mj-lt"/>
              </a:rPr>
              <a:t>- это произведению модуля силы на плечо - кратчайшее расстояние от точки О до линии действия силы.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4762911-22D1-A703-3B29-5DC6ACA9F40A}"/>
              </a:ext>
            </a:extLst>
          </p:cNvPr>
          <p:cNvCxnSpPr/>
          <p:nvPr/>
        </p:nvCxnSpPr>
        <p:spPr>
          <a:xfrm rot="5400000" flipH="1" flipV="1">
            <a:off x="1642539" y="3350245"/>
            <a:ext cx="1500187" cy="12858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32B23D2-B09B-7C3F-FD90-9F434C8F7F9D}"/>
              </a:ext>
            </a:extLst>
          </p:cNvPr>
          <p:cNvCxnSpPr>
            <a:cxnSpLocks/>
          </p:cNvCxnSpPr>
          <p:nvPr/>
        </p:nvCxnSpPr>
        <p:spPr>
          <a:xfrm>
            <a:off x="2340861" y="4053617"/>
            <a:ext cx="1111380" cy="10589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8">
            <a:extLst>
              <a:ext uri="{FF2B5EF4-FFF2-40B4-BE49-F238E27FC236}">
                <a16:creationId xmlns:a16="http://schemas.microsoft.com/office/drawing/2014/main" id="{D1A799DD-2D82-742E-3C47-12759E79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997" y="3888523"/>
            <a:ext cx="35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i="1" dirty="0"/>
              <a:t>l</a:t>
            </a:r>
            <a:endParaRPr lang="ru-RU" altLang="ru-RU" sz="2800" i="1" dirty="0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EC08EE78-BB5C-ED1D-5B69-226F32C61E85}"/>
              </a:ext>
            </a:extLst>
          </p:cNvPr>
          <p:cNvSpPr/>
          <p:nvPr/>
        </p:nvSpPr>
        <p:spPr>
          <a:xfrm>
            <a:off x="3383322" y="5040412"/>
            <a:ext cx="137837" cy="1428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2" name="TextBox 20">
            <a:extLst>
              <a:ext uri="{FF2B5EF4-FFF2-40B4-BE49-F238E27FC236}">
                <a16:creationId xmlns:a16="http://schemas.microsoft.com/office/drawing/2014/main" id="{B9296426-8C09-15BF-463B-E9E407894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822" y="4738080"/>
            <a:ext cx="428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/>
              <a:t>O</a:t>
            </a:r>
            <a:endParaRPr lang="ru-RU" altLang="ru-RU" dirty="0"/>
          </a:p>
        </p:txBody>
      </p:sp>
      <p:sp>
        <p:nvSpPr>
          <p:cNvPr id="28" name="Выгнутая вверх стрелка 27">
            <a:extLst>
              <a:ext uri="{FF2B5EF4-FFF2-40B4-BE49-F238E27FC236}">
                <a16:creationId xmlns:a16="http://schemas.microsoft.com/office/drawing/2014/main" id="{AC8F74FF-79A8-295D-4710-F5BFEE4AD3BE}"/>
              </a:ext>
            </a:extLst>
          </p:cNvPr>
          <p:cNvSpPr/>
          <p:nvPr/>
        </p:nvSpPr>
        <p:spPr>
          <a:xfrm>
            <a:off x="8728329" y="3949054"/>
            <a:ext cx="928688" cy="7143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низ стрелка 28">
            <a:extLst>
              <a:ext uri="{FF2B5EF4-FFF2-40B4-BE49-F238E27FC236}">
                <a16:creationId xmlns:a16="http://schemas.microsoft.com/office/drawing/2014/main" id="{B34C4F07-1A09-0B7F-DEE1-9C93B7EEC6B9}"/>
              </a:ext>
            </a:extLst>
          </p:cNvPr>
          <p:cNvSpPr/>
          <p:nvPr/>
        </p:nvSpPr>
        <p:spPr>
          <a:xfrm>
            <a:off x="10167469" y="3940175"/>
            <a:ext cx="1214437" cy="6429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205" name="TextBox 29">
            <a:extLst>
              <a:ext uri="{FF2B5EF4-FFF2-40B4-BE49-F238E27FC236}">
                <a16:creationId xmlns:a16="http://schemas.microsoft.com/office/drawing/2014/main" id="{BD94FAF8-B255-460F-425E-698E4392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680" y="4055325"/>
            <a:ext cx="12144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800" dirty="0"/>
              <a:t>_</a:t>
            </a:r>
            <a:endParaRPr lang="ru-RU" altLang="ru-RU" sz="8800" dirty="0"/>
          </a:p>
        </p:txBody>
      </p:sp>
      <p:sp>
        <p:nvSpPr>
          <p:cNvPr id="8206" name="TextBox 30">
            <a:extLst>
              <a:ext uri="{FF2B5EF4-FFF2-40B4-BE49-F238E27FC236}">
                <a16:creationId xmlns:a16="http://schemas.microsoft.com/office/drawing/2014/main" id="{6CAAEAD8-CB40-9915-A3BF-B8CB51FA458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244100" y="4263232"/>
            <a:ext cx="930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9600" dirty="0"/>
              <a:t>+</a:t>
            </a:r>
            <a:endParaRPr lang="ru-RU" altLang="ru-RU" sz="9600" dirty="0"/>
          </a:p>
        </p:txBody>
      </p:sp>
      <p:sp>
        <p:nvSpPr>
          <p:cNvPr id="8207" name="TextBox 14">
            <a:extLst>
              <a:ext uri="{FF2B5EF4-FFF2-40B4-BE49-F238E27FC236}">
                <a16:creationId xmlns:a16="http://schemas.microsoft.com/office/drawing/2014/main" id="{67773D04-7260-7C13-A82D-37D9FA5D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891" y="3408983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i="1" dirty="0"/>
              <a:t>F</a:t>
            </a:r>
            <a:endParaRPr lang="ru-RU" altLang="ru-RU" sz="3200" i="1" dirty="0"/>
          </a:p>
        </p:txBody>
      </p:sp>
      <p:sp>
        <p:nvSpPr>
          <p:cNvPr id="3" name="AutoShape 22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1133B64-E871-8AA2-F3FB-B5309E325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E2A50-D41C-A489-0A28-45FEDF9DFFBE}"/>
              </a:ext>
            </a:extLst>
          </p:cNvPr>
          <p:cNvSpPr txBox="1"/>
          <p:nvPr/>
        </p:nvSpPr>
        <p:spPr>
          <a:xfrm>
            <a:off x="8007401" y="2968805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Правило знаков: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1EA96F-B645-A68C-3CA3-51AF1E765F6B}"/>
              </a:ext>
            </a:extLst>
          </p:cNvPr>
          <p:cNvSpPr/>
          <p:nvPr/>
        </p:nvSpPr>
        <p:spPr>
          <a:xfrm rot="2520000">
            <a:off x="2398892" y="3928169"/>
            <a:ext cx="265121" cy="259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FF408C-3D57-0698-777F-273C0802CBBB}"/>
                  </a:ext>
                </a:extLst>
              </p:cNvPr>
              <p:cNvSpPr txBox="1"/>
              <p:nvPr/>
            </p:nvSpPr>
            <p:spPr>
              <a:xfrm>
                <a:off x="4458822" y="3693953"/>
                <a:ext cx="24295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/>
                  <a:t>Mo(F)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1" dirty="0"/>
                  <a:t>± F∙l</a:t>
                </a:r>
                <a:endParaRPr lang="ru-RU" sz="32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FF408C-3D57-0698-777F-273C0802C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2" y="3693953"/>
                <a:ext cx="2429583" cy="492443"/>
              </a:xfrm>
              <a:prstGeom prst="rect">
                <a:avLst/>
              </a:prstGeom>
              <a:blipFill>
                <a:blip r:embed="rId4"/>
                <a:stretch>
                  <a:fillRect l="-10025" t="-25926" r="-3509" b="-48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CB7EF7-ACBA-E460-EF70-33102A909A1D}"/>
              </a:ext>
            </a:extLst>
          </p:cNvPr>
          <p:cNvSpPr txBox="1"/>
          <p:nvPr/>
        </p:nvSpPr>
        <p:spPr>
          <a:xfrm>
            <a:off x="-105053" y="785342"/>
            <a:ext cx="1240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Плоская система произвольно расположенных сил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CDE05-212C-5326-C148-87787D448221}"/>
              </a:ext>
            </a:extLst>
          </p:cNvPr>
          <p:cNvSpPr txBox="1"/>
          <p:nvPr/>
        </p:nvSpPr>
        <p:spPr>
          <a:xfrm>
            <a:off x="3387629" y="1431673"/>
            <a:ext cx="5416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Приведение силы к точке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479AB39-35A3-FEF7-7F72-DACACF7A7535}"/>
              </a:ext>
            </a:extLst>
          </p:cNvPr>
          <p:cNvCxnSpPr>
            <a:cxnSpLocks/>
          </p:cNvCxnSpPr>
          <p:nvPr/>
        </p:nvCxnSpPr>
        <p:spPr>
          <a:xfrm flipH="1">
            <a:off x="1365177" y="2214031"/>
            <a:ext cx="1482571" cy="1136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02B5A70B-109B-2CF0-9DE4-58C39A1036EF}"/>
              </a:ext>
            </a:extLst>
          </p:cNvPr>
          <p:cNvSpPr/>
          <p:nvPr/>
        </p:nvSpPr>
        <p:spPr>
          <a:xfrm>
            <a:off x="3438911" y="3748538"/>
            <a:ext cx="145684" cy="152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D8073-7085-9988-3A16-1577E0764616}"/>
              </a:ext>
            </a:extLst>
          </p:cNvPr>
          <p:cNvSpPr txBox="1"/>
          <p:nvPr/>
        </p:nvSpPr>
        <p:spPr>
          <a:xfrm>
            <a:off x="1675896" y="228505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endParaRPr lang="ru-RU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97D8F-D6CA-4DA8-B911-D4DA13B2650A}"/>
              </a:ext>
            </a:extLst>
          </p:cNvPr>
          <p:cNvSpPr txBox="1"/>
          <p:nvPr/>
        </p:nvSpPr>
        <p:spPr>
          <a:xfrm>
            <a:off x="3700004" y="366995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7E6EF-716E-58C6-190E-A655A2980783}"/>
              </a:ext>
            </a:extLst>
          </p:cNvPr>
          <p:cNvSpPr txBox="1"/>
          <p:nvPr/>
        </p:nvSpPr>
        <p:spPr>
          <a:xfrm>
            <a:off x="5939161" y="2174246"/>
            <a:ext cx="4367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Перенести силу </a:t>
            </a:r>
            <a:r>
              <a:rPr lang="en-US" sz="2800" dirty="0"/>
              <a:t>F </a:t>
            </a:r>
            <a:r>
              <a:rPr lang="ru-RU" sz="2800" dirty="0"/>
              <a:t>в т. О. 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2C57BFA-75AD-2F89-4350-038D1AF8DAED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11753" y="2671717"/>
            <a:ext cx="1482571" cy="1136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50CE41F-4A32-E663-8976-1A98795C4BDF}"/>
              </a:ext>
            </a:extLst>
          </p:cNvPr>
          <p:cNvCxnSpPr>
            <a:cxnSpLocks/>
          </p:cNvCxnSpPr>
          <p:nvPr/>
        </p:nvCxnSpPr>
        <p:spPr>
          <a:xfrm flipH="1">
            <a:off x="2029182" y="3824663"/>
            <a:ext cx="1482571" cy="1136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7338FB-179D-D157-46EE-9BF902E4417C}"/>
              </a:ext>
            </a:extLst>
          </p:cNvPr>
          <p:cNvSpPr txBox="1"/>
          <p:nvPr/>
        </p:nvSpPr>
        <p:spPr>
          <a:xfrm>
            <a:off x="2645609" y="448117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F’</a:t>
            </a:r>
            <a:endParaRPr lang="ru-RU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96C62-D40C-E6C4-337B-61F16A475AB0}"/>
              </a:ext>
            </a:extLst>
          </p:cNvPr>
          <p:cNvSpPr txBox="1"/>
          <p:nvPr/>
        </p:nvSpPr>
        <p:spPr>
          <a:xfrm>
            <a:off x="4580033" y="2973250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F”</a:t>
            </a:r>
            <a:endParaRPr lang="ru-RU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CCA6A-9AF8-A242-DF79-249D9DD626F2}"/>
              </a:ext>
            </a:extLst>
          </p:cNvPr>
          <p:cNvSpPr txBox="1"/>
          <p:nvPr/>
        </p:nvSpPr>
        <p:spPr>
          <a:xfrm>
            <a:off x="5920854" y="3529832"/>
            <a:ext cx="42236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 результате имеем: </a:t>
            </a:r>
          </a:p>
          <a:p>
            <a:r>
              <a:rPr lang="ru-RU" sz="2800" dirty="0"/>
              <a:t>силу </a:t>
            </a:r>
            <a:r>
              <a:rPr lang="en-US" sz="2800" dirty="0"/>
              <a:t>F</a:t>
            </a:r>
            <a:r>
              <a:rPr lang="ru-RU" sz="2800" dirty="0"/>
              <a:t> в т. О и пару сил 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3862651-47E2-003C-7F5D-0A7F6DB8D12F}"/>
              </a:ext>
            </a:extLst>
          </p:cNvPr>
          <p:cNvCxnSpPr>
            <a:cxnSpLocks/>
          </p:cNvCxnSpPr>
          <p:nvPr/>
        </p:nvCxnSpPr>
        <p:spPr>
          <a:xfrm>
            <a:off x="2228305" y="2671717"/>
            <a:ext cx="1041083" cy="133516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318EE4D-8D7D-8AA7-2727-766C9A608C3D}"/>
              </a:ext>
            </a:extLst>
          </p:cNvPr>
          <p:cNvSpPr txBox="1"/>
          <p:nvPr/>
        </p:nvSpPr>
        <p:spPr>
          <a:xfrm>
            <a:off x="2818889" y="30027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68AE36-00A9-675E-1275-89D2DE066FFD}"/>
              </a:ext>
            </a:extLst>
          </p:cNvPr>
          <p:cNvSpPr txBox="1"/>
          <p:nvPr/>
        </p:nvSpPr>
        <p:spPr>
          <a:xfrm>
            <a:off x="5920854" y="2558870"/>
            <a:ext cx="4595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Добавим в т. О две силы:</a:t>
            </a:r>
          </a:p>
          <a:p>
            <a:r>
              <a:rPr lang="en-US" sz="2800" dirty="0"/>
              <a:t>F’ </a:t>
            </a:r>
            <a:r>
              <a:rPr lang="ru-RU" sz="2800" dirty="0"/>
              <a:t>и </a:t>
            </a:r>
            <a:r>
              <a:rPr lang="en-US" sz="2800" dirty="0"/>
              <a:t>F” </a:t>
            </a:r>
            <a:r>
              <a:rPr lang="en-US" sz="2800" dirty="0" err="1"/>
              <a:t>ll</a:t>
            </a:r>
            <a:r>
              <a:rPr lang="en-US" sz="2800" dirty="0"/>
              <a:t> </a:t>
            </a:r>
            <a:r>
              <a:rPr lang="ru-RU" sz="2800" dirty="0"/>
              <a:t>силе </a:t>
            </a:r>
            <a:r>
              <a:rPr lang="en-US" sz="2800" dirty="0"/>
              <a:t>F</a:t>
            </a:r>
            <a:r>
              <a:rPr lang="ru-RU" sz="2800" dirty="0"/>
              <a:t>. </a:t>
            </a:r>
            <a:r>
              <a:rPr lang="en-US" sz="2800" dirty="0"/>
              <a:t>F=F’=F”</a:t>
            </a:r>
            <a:r>
              <a:rPr lang="ru-RU" sz="28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596192-C2D3-2FC2-4AF4-D350AE4B4CE4}"/>
              </a:ext>
            </a:extLst>
          </p:cNvPr>
          <p:cNvSpPr txBox="1"/>
          <p:nvPr/>
        </p:nvSpPr>
        <p:spPr>
          <a:xfrm>
            <a:off x="172132" y="5114147"/>
            <a:ext cx="11847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Всякую силу </a:t>
            </a:r>
            <a:r>
              <a:rPr lang="en-US" sz="2800" dirty="0"/>
              <a:t>F</a:t>
            </a:r>
            <a:r>
              <a:rPr lang="ru-RU" sz="2800" dirty="0"/>
              <a:t>, приложенную к телу , можно переносить параллельно</a:t>
            </a:r>
          </a:p>
          <a:p>
            <a:r>
              <a:rPr lang="ru-RU" sz="2800" dirty="0"/>
              <a:t> линии ее действия в любую т. О, присоединяя пару сил с моментом </a:t>
            </a:r>
          </a:p>
          <a:p>
            <a:r>
              <a:rPr lang="ru-RU" sz="2800" dirty="0"/>
              <a:t>равным моменту силы относительно новой точки ее приложения.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29321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62" y="188640"/>
            <a:ext cx="11819138" cy="12795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cs typeface="Times New Roman" pitchFamily="18" charset="0"/>
              </a:rPr>
              <a:t>Приведение плоской системы произвольно расположенных сил к данной точке.</a:t>
            </a:r>
            <a:endParaRPr lang="ru-RU" sz="3600" b="1" dirty="0"/>
          </a:p>
        </p:txBody>
      </p:sp>
      <p:sp>
        <p:nvSpPr>
          <p:cNvPr id="3" name="Полилиния 2"/>
          <p:cNvSpPr/>
          <p:nvPr/>
        </p:nvSpPr>
        <p:spPr>
          <a:xfrm>
            <a:off x="2351584" y="2348880"/>
            <a:ext cx="4487594" cy="3052690"/>
          </a:xfrm>
          <a:custGeom>
            <a:avLst/>
            <a:gdLst>
              <a:gd name="connsiteX0" fmla="*/ 590843 w 4487594"/>
              <a:gd name="connsiteY0" fmla="*/ 1181687 h 3052690"/>
              <a:gd name="connsiteX1" fmla="*/ 590843 w 4487594"/>
              <a:gd name="connsiteY1" fmla="*/ 1181687 h 3052690"/>
              <a:gd name="connsiteX2" fmla="*/ 759655 w 4487594"/>
              <a:gd name="connsiteY2" fmla="*/ 1125416 h 3052690"/>
              <a:gd name="connsiteX3" fmla="*/ 844061 w 4487594"/>
              <a:gd name="connsiteY3" fmla="*/ 1083213 h 3052690"/>
              <a:gd name="connsiteX4" fmla="*/ 942535 w 4487594"/>
              <a:gd name="connsiteY4" fmla="*/ 1026942 h 3052690"/>
              <a:gd name="connsiteX5" fmla="*/ 984738 w 4487594"/>
              <a:gd name="connsiteY5" fmla="*/ 1012874 h 3052690"/>
              <a:gd name="connsiteX6" fmla="*/ 1012874 w 4487594"/>
              <a:gd name="connsiteY6" fmla="*/ 984739 h 3052690"/>
              <a:gd name="connsiteX7" fmla="*/ 1111347 w 4487594"/>
              <a:gd name="connsiteY7" fmla="*/ 914400 h 3052690"/>
              <a:gd name="connsiteX8" fmla="*/ 1167618 w 4487594"/>
              <a:gd name="connsiteY8" fmla="*/ 886265 h 3052690"/>
              <a:gd name="connsiteX9" fmla="*/ 1223889 w 4487594"/>
              <a:gd name="connsiteY9" fmla="*/ 829994 h 3052690"/>
              <a:gd name="connsiteX10" fmla="*/ 1223889 w 4487594"/>
              <a:gd name="connsiteY10" fmla="*/ 576776 h 3052690"/>
              <a:gd name="connsiteX11" fmla="*/ 1209821 w 4487594"/>
              <a:gd name="connsiteY11" fmla="*/ 492370 h 3052690"/>
              <a:gd name="connsiteX12" fmla="*/ 1167618 w 4487594"/>
              <a:gd name="connsiteY12" fmla="*/ 365760 h 3052690"/>
              <a:gd name="connsiteX13" fmla="*/ 1153550 w 4487594"/>
              <a:gd name="connsiteY13" fmla="*/ 323557 h 3052690"/>
              <a:gd name="connsiteX14" fmla="*/ 1167618 w 4487594"/>
              <a:gd name="connsiteY14" fmla="*/ 253219 h 3052690"/>
              <a:gd name="connsiteX15" fmla="*/ 1195754 w 4487594"/>
              <a:gd name="connsiteY15" fmla="*/ 225084 h 3052690"/>
              <a:gd name="connsiteX16" fmla="*/ 1280160 w 4487594"/>
              <a:gd name="connsiteY16" fmla="*/ 196948 h 3052690"/>
              <a:gd name="connsiteX17" fmla="*/ 1350498 w 4487594"/>
              <a:gd name="connsiteY17" fmla="*/ 168813 h 3052690"/>
              <a:gd name="connsiteX18" fmla="*/ 1420837 w 4487594"/>
              <a:gd name="connsiteY18" fmla="*/ 126610 h 3052690"/>
              <a:gd name="connsiteX19" fmla="*/ 1547446 w 4487594"/>
              <a:gd name="connsiteY19" fmla="*/ 84407 h 3052690"/>
              <a:gd name="connsiteX20" fmla="*/ 1589649 w 4487594"/>
              <a:gd name="connsiteY20" fmla="*/ 70339 h 3052690"/>
              <a:gd name="connsiteX21" fmla="*/ 1913206 w 4487594"/>
              <a:gd name="connsiteY21" fmla="*/ 98474 h 3052690"/>
              <a:gd name="connsiteX22" fmla="*/ 1955409 w 4487594"/>
              <a:gd name="connsiteY22" fmla="*/ 112542 h 3052690"/>
              <a:gd name="connsiteX23" fmla="*/ 2067950 w 4487594"/>
              <a:gd name="connsiteY23" fmla="*/ 126610 h 3052690"/>
              <a:gd name="connsiteX24" fmla="*/ 2377440 w 4487594"/>
              <a:gd name="connsiteY24" fmla="*/ 112542 h 3052690"/>
              <a:gd name="connsiteX25" fmla="*/ 2461846 w 4487594"/>
              <a:gd name="connsiteY25" fmla="*/ 70339 h 3052690"/>
              <a:gd name="connsiteX26" fmla="*/ 2546252 w 4487594"/>
              <a:gd name="connsiteY26" fmla="*/ 42204 h 3052690"/>
              <a:gd name="connsiteX27" fmla="*/ 2588455 w 4487594"/>
              <a:gd name="connsiteY27" fmla="*/ 28136 h 3052690"/>
              <a:gd name="connsiteX28" fmla="*/ 2630658 w 4487594"/>
              <a:gd name="connsiteY28" fmla="*/ 14068 h 3052690"/>
              <a:gd name="connsiteX29" fmla="*/ 2686929 w 4487594"/>
              <a:gd name="connsiteY29" fmla="*/ 0 h 3052690"/>
              <a:gd name="connsiteX30" fmla="*/ 2926080 w 4487594"/>
              <a:gd name="connsiteY30" fmla="*/ 14068 h 3052690"/>
              <a:gd name="connsiteX31" fmla="*/ 3010486 w 4487594"/>
              <a:gd name="connsiteY31" fmla="*/ 28136 h 3052690"/>
              <a:gd name="connsiteX32" fmla="*/ 3052689 w 4487594"/>
              <a:gd name="connsiteY32" fmla="*/ 42204 h 3052690"/>
              <a:gd name="connsiteX33" fmla="*/ 3108960 w 4487594"/>
              <a:gd name="connsiteY33" fmla="*/ 56271 h 3052690"/>
              <a:gd name="connsiteX34" fmla="*/ 3193366 w 4487594"/>
              <a:gd name="connsiteY34" fmla="*/ 70339 h 3052690"/>
              <a:gd name="connsiteX35" fmla="*/ 3263704 w 4487594"/>
              <a:gd name="connsiteY35" fmla="*/ 84407 h 3052690"/>
              <a:gd name="connsiteX36" fmla="*/ 3362178 w 4487594"/>
              <a:gd name="connsiteY36" fmla="*/ 168813 h 3052690"/>
              <a:gd name="connsiteX37" fmla="*/ 3404381 w 4487594"/>
              <a:gd name="connsiteY37" fmla="*/ 182880 h 3052690"/>
              <a:gd name="connsiteX38" fmla="*/ 3530990 w 4487594"/>
              <a:gd name="connsiteY38" fmla="*/ 267287 h 3052690"/>
              <a:gd name="connsiteX39" fmla="*/ 3615397 w 4487594"/>
              <a:gd name="connsiteY39" fmla="*/ 323557 h 3052690"/>
              <a:gd name="connsiteX40" fmla="*/ 3770141 w 4487594"/>
              <a:gd name="connsiteY40" fmla="*/ 407964 h 3052690"/>
              <a:gd name="connsiteX41" fmla="*/ 3798277 w 4487594"/>
              <a:gd name="connsiteY41" fmla="*/ 436099 h 3052690"/>
              <a:gd name="connsiteX42" fmla="*/ 3868615 w 4487594"/>
              <a:gd name="connsiteY42" fmla="*/ 520505 h 3052690"/>
              <a:gd name="connsiteX43" fmla="*/ 3896750 w 4487594"/>
              <a:gd name="connsiteY43" fmla="*/ 562708 h 3052690"/>
              <a:gd name="connsiteX44" fmla="*/ 3938954 w 4487594"/>
              <a:gd name="connsiteY44" fmla="*/ 604911 h 3052690"/>
              <a:gd name="connsiteX45" fmla="*/ 3981157 w 4487594"/>
              <a:gd name="connsiteY45" fmla="*/ 661182 h 3052690"/>
              <a:gd name="connsiteX46" fmla="*/ 4009292 w 4487594"/>
              <a:gd name="connsiteY46" fmla="*/ 703385 h 3052690"/>
              <a:gd name="connsiteX47" fmla="*/ 4051495 w 4487594"/>
              <a:gd name="connsiteY47" fmla="*/ 745588 h 3052690"/>
              <a:gd name="connsiteX48" fmla="*/ 4107766 w 4487594"/>
              <a:gd name="connsiteY48" fmla="*/ 815927 h 3052690"/>
              <a:gd name="connsiteX49" fmla="*/ 4121834 w 4487594"/>
              <a:gd name="connsiteY49" fmla="*/ 858130 h 3052690"/>
              <a:gd name="connsiteX50" fmla="*/ 4220307 w 4487594"/>
              <a:gd name="connsiteY50" fmla="*/ 998807 h 3052690"/>
              <a:gd name="connsiteX51" fmla="*/ 4276578 w 4487594"/>
              <a:gd name="connsiteY51" fmla="*/ 1111348 h 3052690"/>
              <a:gd name="connsiteX52" fmla="*/ 4304714 w 4487594"/>
              <a:gd name="connsiteY52" fmla="*/ 1181687 h 3052690"/>
              <a:gd name="connsiteX53" fmla="*/ 4332849 w 4487594"/>
              <a:gd name="connsiteY53" fmla="*/ 1237957 h 3052690"/>
              <a:gd name="connsiteX54" fmla="*/ 4360984 w 4487594"/>
              <a:gd name="connsiteY54" fmla="*/ 1336431 h 3052690"/>
              <a:gd name="connsiteX55" fmla="*/ 4389120 w 4487594"/>
              <a:gd name="connsiteY55" fmla="*/ 1406770 h 3052690"/>
              <a:gd name="connsiteX56" fmla="*/ 4431323 w 4487594"/>
              <a:gd name="connsiteY56" fmla="*/ 1533379 h 3052690"/>
              <a:gd name="connsiteX57" fmla="*/ 4445390 w 4487594"/>
              <a:gd name="connsiteY57" fmla="*/ 1603717 h 3052690"/>
              <a:gd name="connsiteX58" fmla="*/ 4459458 w 4487594"/>
              <a:gd name="connsiteY58" fmla="*/ 1645920 h 3052690"/>
              <a:gd name="connsiteX59" fmla="*/ 4487594 w 4487594"/>
              <a:gd name="connsiteY59" fmla="*/ 1758462 h 3052690"/>
              <a:gd name="connsiteX60" fmla="*/ 4473526 w 4487594"/>
              <a:gd name="connsiteY60" fmla="*/ 2096087 h 3052690"/>
              <a:gd name="connsiteX61" fmla="*/ 4445390 w 4487594"/>
              <a:gd name="connsiteY61" fmla="*/ 2222696 h 3052690"/>
              <a:gd name="connsiteX62" fmla="*/ 4417255 w 4487594"/>
              <a:gd name="connsiteY62" fmla="*/ 2278967 h 3052690"/>
              <a:gd name="connsiteX63" fmla="*/ 4389120 w 4487594"/>
              <a:gd name="connsiteY63" fmla="*/ 2321170 h 3052690"/>
              <a:gd name="connsiteX64" fmla="*/ 4346917 w 4487594"/>
              <a:gd name="connsiteY64" fmla="*/ 2349305 h 3052690"/>
              <a:gd name="connsiteX65" fmla="*/ 4290646 w 4487594"/>
              <a:gd name="connsiteY65" fmla="*/ 2391508 h 3052690"/>
              <a:gd name="connsiteX66" fmla="*/ 4262510 w 4487594"/>
              <a:gd name="connsiteY66" fmla="*/ 2419644 h 3052690"/>
              <a:gd name="connsiteX67" fmla="*/ 4149969 w 4487594"/>
              <a:gd name="connsiteY67" fmla="*/ 2447779 h 3052690"/>
              <a:gd name="connsiteX68" fmla="*/ 4065563 w 4487594"/>
              <a:gd name="connsiteY68" fmla="*/ 2475914 h 3052690"/>
              <a:gd name="connsiteX69" fmla="*/ 4009292 w 4487594"/>
              <a:gd name="connsiteY69" fmla="*/ 2489982 h 3052690"/>
              <a:gd name="connsiteX70" fmla="*/ 3657600 w 4487594"/>
              <a:gd name="connsiteY70" fmla="*/ 2475914 h 3052690"/>
              <a:gd name="connsiteX71" fmla="*/ 3474720 w 4487594"/>
              <a:gd name="connsiteY71" fmla="*/ 2433711 h 3052690"/>
              <a:gd name="connsiteX72" fmla="*/ 3376246 w 4487594"/>
              <a:gd name="connsiteY72" fmla="*/ 2419644 h 3052690"/>
              <a:gd name="connsiteX73" fmla="*/ 3291840 w 4487594"/>
              <a:gd name="connsiteY73" fmla="*/ 2391508 h 3052690"/>
              <a:gd name="connsiteX74" fmla="*/ 3193366 w 4487594"/>
              <a:gd name="connsiteY74" fmla="*/ 2377440 h 3052690"/>
              <a:gd name="connsiteX75" fmla="*/ 3080824 w 4487594"/>
              <a:gd name="connsiteY75" fmla="*/ 2363373 h 3052690"/>
              <a:gd name="connsiteX76" fmla="*/ 2954215 w 4487594"/>
              <a:gd name="connsiteY76" fmla="*/ 2335237 h 3052690"/>
              <a:gd name="connsiteX77" fmla="*/ 2574387 w 4487594"/>
              <a:gd name="connsiteY77" fmla="*/ 2349305 h 3052690"/>
              <a:gd name="connsiteX78" fmla="*/ 2518117 w 4487594"/>
              <a:gd name="connsiteY78" fmla="*/ 2363373 h 3052690"/>
              <a:gd name="connsiteX79" fmla="*/ 2419643 w 4487594"/>
              <a:gd name="connsiteY79" fmla="*/ 2377440 h 3052690"/>
              <a:gd name="connsiteX80" fmla="*/ 2307101 w 4487594"/>
              <a:gd name="connsiteY80" fmla="*/ 2419644 h 3052690"/>
              <a:gd name="connsiteX81" fmla="*/ 2250830 w 4487594"/>
              <a:gd name="connsiteY81" fmla="*/ 2447779 h 3052690"/>
              <a:gd name="connsiteX82" fmla="*/ 2166424 w 4487594"/>
              <a:gd name="connsiteY82" fmla="*/ 2504050 h 3052690"/>
              <a:gd name="connsiteX83" fmla="*/ 2124221 w 4487594"/>
              <a:gd name="connsiteY83" fmla="*/ 2532185 h 3052690"/>
              <a:gd name="connsiteX84" fmla="*/ 2039815 w 4487594"/>
              <a:gd name="connsiteY84" fmla="*/ 2588456 h 3052690"/>
              <a:gd name="connsiteX85" fmla="*/ 1983544 w 4487594"/>
              <a:gd name="connsiteY85" fmla="*/ 2630659 h 3052690"/>
              <a:gd name="connsiteX86" fmla="*/ 1941341 w 4487594"/>
              <a:gd name="connsiteY86" fmla="*/ 2672862 h 3052690"/>
              <a:gd name="connsiteX87" fmla="*/ 1899138 w 4487594"/>
              <a:gd name="connsiteY87" fmla="*/ 2686930 h 3052690"/>
              <a:gd name="connsiteX88" fmla="*/ 1871003 w 4487594"/>
              <a:gd name="connsiteY88" fmla="*/ 2729133 h 3052690"/>
              <a:gd name="connsiteX89" fmla="*/ 1744394 w 4487594"/>
              <a:gd name="connsiteY89" fmla="*/ 2799471 h 3052690"/>
              <a:gd name="connsiteX90" fmla="*/ 1645920 w 4487594"/>
              <a:gd name="connsiteY90" fmla="*/ 2869810 h 3052690"/>
              <a:gd name="connsiteX91" fmla="*/ 1603717 w 4487594"/>
              <a:gd name="connsiteY91" fmla="*/ 2897945 h 3052690"/>
              <a:gd name="connsiteX92" fmla="*/ 1561514 w 4487594"/>
              <a:gd name="connsiteY92" fmla="*/ 2912013 h 3052690"/>
              <a:gd name="connsiteX93" fmla="*/ 1463040 w 4487594"/>
              <a:gd name="connsiteY93" fmla="*/ 2968284 h 3052690"/>
              <a:gd name="connsiteX94" fmla="*/ 1406769 w 4487594"/>
              <a:gd name="connsiteY94" fmla="*/ 2982351 h 3052690"/>
              <a:gd name="connsiteX95" fmla="*/ 1364566 w 4487594"/>
              <a:gd name="connsiteY95" fmla="*/ 2996419 h 3052690"/>
              <a:gd name="connsiteX96" fmla="*/ 1195754 w 4487594"/>
              <a:gd name="connsiteY96" fmla="*/ 3024554 h 3052690"/>
              <a:gd name="connsiteX97" fmla="*/ 1139483 w 4487594"/>
              <a:gd name="connsiteY97" fmla="*/ 3038622 h 3052690"/>
              <a:gd name="connsiteX98" fmla="*/ 1055077 w 4487594"/>
              <a:gd name="connsiteY98" fmla="*/ 3052690 h 3052690"/>
              <a:gd name="connsiteX99" fmla="*/ 393895 w 4487594"/>
              <a:gd name="connsiteY99" fmla="*/ 3038622 h 3052690"/>
              <a:gd name="connsiteX100" fmla="*/ 351692 w 4487594"/>
              <a:gd name="connsiteY100" fmla="*/ 3024554 h 3052690"/>
              <a:gd name="connsiteX101" fmla="*/ 225083 w 4487594"/>
              <a:gd name="connsiteY101" fmla="*/ 2996419 h 3052690"/>
              <a:gd name="connsiteX102" fmla="*/ 140677 w 4487594"/>
              <a:gd name="connsiteY102" fmla="*/ 2940148 h 3052690"/>
              <a:gd name="connsiteX103" fmla="*/ 84406 w 4487594"/>
              <a:gd name="connsiteY103" fmla="*/ 2827607 h 3052690"/>
              <a:gd name="connsiteX104" fmla="*/ 56270 w 4487594"/>
              <a:gd name="connsiteY104" fmla="*/ 2785404 h 3052690"/>
              <a:gd name="connsiteX105" fmla="*/ 42203 w 4487594"/>
              <a:gd name="connsiteY105" fmla="*/ 2715065 h 3052690"/>
              <a:gd name="connsiteX106" fmla="*/ 14067 w 4487594"/>
              <a:gd name="connsiteY106" fmla="*/ 2644727 h 3052690"/>
              <a:gd name="connsiteX107" fmla="*/ 0 w 4487594"/>
              <a:gd name="connsiteY107" fmla="*/ 2546253 h 3052690"/>
              <a:gd name="connsiteX108" fmla="*/ 14067 w 4487594"/>
              <a:gd name="connsiteY108" fmla="*/ 2349305 h 3052690"/>
              <a:gd name="connsiteX109" fmla="*/ 84406 w 4487594"/>
              <a:gd name="connsiteY109" fmla="*/ 2278967 h 3052690"/>
              <a:gd name="connsiteX110" fmla="*/ 168812 w 4487594"/>
              <a:gd name="connsiteY110" fmla="*/ 2194560 h 3052690"/>
              <a:gd name="connsiteX111" fmla="*/ 211015 w 4487594"/>
              <a:gd name="connsiteY111" fmla="*/ 2152357 h 3052690"/>
              <a:gd name="connsiteX112" fmla="*/ 267286 w 4487594"/>
              <a:gd name="connsiteY112" fmla="*/ 2067951 h 3052690"/>
              <a:gd name="connsiteX113" fmla="*/ 295421 w 4487594"/>
              <a:gd name="connsiteY113" fmla="*/ 1983545 h 3052690"/>
              <a:gd name="connsiteX114" fmla="*/ 309489 w 4487594"/>
              <a:gd name="connsiteY114" fmla="*/ 1941342 h 3052690"/>
              <a:gd name="connsiteX115" fmla="*/ 323557 w 4487594"/>
              <a:gd name="connsiteY115" fmla="*/ 1885071 h 3052690"/>
              <a:gd name="connsiteX116" fmla="*/ 309489 w 4487594"/>
              <a:gd name="connsiteY116" fmla="*/ 1674056 h 3052690"/>
              <a:gd name="connsiteX117" fmla="*/ 281354 w 4487594"/>
              <a:gd name="connsiteY117" fmla="*/ 1561514 h 3052690"/>
              <a:gd name="connsiteX118" fmla="*/ 295421 w 4487594"/>
              <a:gd name="connsiteY118" fmla="*/ 1237957 h 3052690"/>
              <a:gd name="connsiteX119" fmla="*/ 309489 w 4487594"/>
              <a:gd name="connsiteY119" fmla="*/ 1195754 h 3052690"/>
              <a:gd name="connsiteX120" fmla="*/ 393895 w 4487594"/>
              <a:gd name="connsiteY120" fmla="*/ 1139484 h 3052690"/>
              <a:gd name="connsiteX121" fmla="*/ 520504 w 4487594"/>
              <a:gd name="connsiteY121" fmla="*/ 1167619 h 3052690"/>
              <a:gd name="connsiteX122" fmla="*/ 590843 w 4487594"/>
              <a:gd name="connsiteY122" fmla="*/ 1181687 h 305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4487594" h="3052690">
                <a:moveTo>
                  <a:pt x="590843" y="1181687"/>
                </a:moveTo>
                <a:lnTo>
                  <a:pt x="590843" y="1181687"/>
                </a:lnTo>
                <a:cubicBezTo>
                  <a:pt x="647114" y="1162930"/>
                  <a:pt x="710303" y="1158318"/>
                  <a:pt x="759655" y="1125416"/>
                </a:cubicBezTo>
                <a:cubicBezTo>
                  <a:pt x="814196" y="1089054"/>
                  <a:pt x="785818" y="1102626"/>
                  <a:pt x="844061" y="1083213"/>
                </a:cubicBezTo>
                <a:cubicBezTo>
                  <a:pt x="886448" y="1054954"/>
                  <a:pt x="892556" y="1048362"/>
                  <a:pt x="942535" y="1026942"/>
                </a:cubicBezTo>
                <a:cubicBezTo>
                  <a:pt x="956165" y="1021101"/>
                  <a:pt x="970670" y="1017563"/>
                  <a:pt x="984738" y="1012874"/>
                </a:cubicBezTo>
                <a:cubicBezTo>
                  <a:pt x="994117" y="1003496"/>
                  <a:pt x="1002685" y="993230"/>
                  <a:pt x="1012874" y="984739"/>
                </a:cubicBezTo>
                <a:cubicBezTo>
                  <a:pt x="1029341" y="971017"/>
                  <a:pt x="1088093" y="927688"/>
                  <a:pt x="1111347" y="914400"/>
                </a:cubicBezTo>
                <a:cubicBezTo>
                  <a:pt x="1129555" y="903996"/>
                  <a:pt x="1150841" y="898847"/>
                  <a:pt x="1167618" y="886265"/>
                </a:cubicBezTo>
                <a:cubicBezTo>
                  <a:pt x="1188839" y="870349"/>
                  <a:pt x="1223889" y="829994"/>
                  <a:pt x="1223889" y="829994"/>
                </a:cubicBezTo>
                <a:cubicBezTo>
                  <a:pt x="1259194" y="724081"/>
                  <a:pt x="1243962" y="787533"/>
                  <a:pt x="1223889" y="576776"/>
                </a:cubicBezTo>
                <a:cubicBezTo>
                  <a:pt x="1221185" y="548381"/>
                  <a:pt x="1216739" y="520042"/>
                  <a:pt x="1209821" y="492370"/>
                </a:cubicBezTo>
                <a:lnTo>
                  <a:pt x="1167618" y="365760"/>
                </a:lnTo>
                <a:lnTo>
                  <a:pt x="1153550" y="323557"/>
                </a:lnTo>
                <a:cubicBezTo>
                  <a:pt x="1158239" y="300111"/>
                  <a:pt x="1158199" y="275196"/>
                  <a:pt x="1167618" y="253219"/>
                </a:cubicBezTo>
                <a:cubicBezTo>
                  <a:pt x="1172843" y="241028"/>
                  <a:pt x="1183891" y="231015"/>
                  <a:pt x="1195754" y="225084"/>
                </a:cubicBezTo>
                <a:cubicBezTo>
                  <a:pt x="1222280" y="211821"/>
                  <a:pt x="1252624" y="207962"/>
                  <a:pt x="1280160" y="196948"/>
                </a:cubicBezTo>
                <a:lnTo>
                  <a:pt x="1350498" y="168813"/>
                </a:lnTo>
                <a:cubicBezTo>
                  <a:pt x="1405455" y="113856"/>
                  <a:pt x="1347787" y="163135"/>
                  <a:pt x="1420837" y="126610"/>
                </a:cubicBezTo>
                <a:cubicBezTo>
                  <a:pt x="1519743" y="77157"/>
                  <a:pt x="1390741" y="110523"/>
                  <a:pt x="1547446" y="84407"/>
                </a:cubicBezTo>
                <a:cubicBezTo>
                  <a:pt x="1561514" y="79718"/>
                  <a:pt x="1574820" y="70339"/>
                  <a:pt x="1589649" y="70339"/>
                </a:cubicBezTo>
                <a:cubicBezTo>
                  <a:pt x="1696794" y="70339"/>
                  <a:pt x="1808041" y="72183"/>
                  <a:pt x="1913206" y="98474"/>
                </a:cubicBezTo>
                <a:cubicBezTo>
                  <a:pt x="1927592" y="102070"/>
                  <a:pt x="1940820" y="109889"/>
                  <a:pt x="1955409" y="112542"/>
                </a:cubicBezTo>
                <a:cubicBezTo>
                  <a:pt x="1992605" y="119305"/>
                  <a:pt x="2030436" y="121921"/>
                  <a:pt x="2067950" y="126610"/>
                </a:cubicBezTo>
                <a:cubicBezTo>
                  <a:pt x="2171113" y="121921"/>
                  <a:pt x="2274499" y="120777"/>
                  <a:pt x="2377440" y="112542"/>
                </a:cubicBezTo>
                <a:cubicBezTo>
                  <a:pt x="2424364" y="108788"/>
                  <a:pt x="2420210" y="88844"/>
                  <a:pt x="2461846" y="70339"/>
                </a:cubicBezTo>
                <a:cubicBezTo>
                  <a:pt x="2488947" y="58294"/>
                  <a:pt x="2518117" y="51582"/>
                  <a:pt x="2546252" y="42204"/>
                </a:cubicBezTo>
                <a:lnTo>
                  <a:pt x="2588455" y="28136"/>
                </a:lnTo>
                <a:cubicBezTo>
                  <a:pt x="2602523" y="23447"/>
                  <a:pt x="2616272" y="17665"/>
                  <a:pt x="2630658" y="14068"/>
                </a:cubicBezTo>
                <a:lnTo>
                  <a:pt x="2686929" y="0"/>
                </a:lnTo>
                <a:cubicBezTo>
                  <a:pt x="2766646" y="4689"/>
                  <a:pt x="2846525" y="7150"/>
                  <a:pt x="2926080" y="14068"/>
                </a:cubicBezTo>
                <a:cubicBezTo>
                  <a:pt x="2954496" y="16539"/>
                  <a:pt x="2982642" y="21948"/>
                  <a:pt x="3010486" y="28136"/>
                </a:cubicBezTo>
                <a:cubicBezTo>
                  <a:pt x="3024962" y="31353"/>
                  <a:pt x="3038431" y="38130"/>
                  <a:pt x="3052689" y="42204"/>
                </a:cubicBezTo>
                <a:cubicBezTo>
                  <a:pt x="3071279" y="47515"/>
                  <a:pt x="3090001" y="52479"/>
                  <a:pt x="3108960" y="56271"/>
                </a:cubicBezTo>
                <a:cubicBezTo>
                  <a:pt x="3136930" y="61865"/>
                  <a:pt x="3165303" y="65236"/>
                  <a:pt x="3193366" y="70339"/>
                </a:cubicBezTo>
                <a:cubicBezTo>
                  <a:pt x="3216891" y="74616"/>
                  <a:pt x="3240258" y="79718"/>
                  <a:pt x="3263704" y="84407"/>
                </a:cubicBezTo>
                <a:cubicBezTo>
                  <a:pt x="3296435" y="117137"/>
                  <a:pt x="3319146" y="141918"/>
                  <a:pt x="3362178" y="168813"/>
                </a:cubicBezTo>
                <a:cubicBezTo>
                  <a:pt x="3374753" y="176672"/>
                  <a:pt x="3390313" y="178191"/>
                  <a:pt x="3404381" y="182880"/>
                </a:cubicBezTo>
                <a:cubicBezTo>
                  <a:pt x="3507332" y="260095"/>
                  <a:pt x="3411618" y="191324"/>
                  <a:pt x="3530990" y="267287"/>
                </a:cubicBezTo>
                <a:cubicBezTo>
                  <a:pt x="3559518" y="285441"/>
                  <a:pt x="3585152" y="308435"/>
                  <a:pt x="3615397" y="323557"/>
                </a:cubicBezTo>
                <a:cubicBezTo>
                  <a:pt x="3658065" y="344891"/>
                  <a:pt x="3727304" y="373694"/>
                  <a:pt x="3770141" y="407964"/>
                </a:cubicBezTo>
                <a:cubicBezTo>
                  <a:pt x="3780498" y="416249"/>
                  <a:pt x="3788898" y="426721"/>
                  <a:pt x="3798277" y="436099"/>
                </a:cubicBezTo>
                <a:cubicBezTo>
                  <a:pt x="3825144" y="516704"/>
                  <a:pt x="3791965" y="443855"/>
                  <a:pt x="3868615" y="520505"/>
                </a:cubicBezTo>
                <a:cubicBezTo>
                  <a:pt x="3880570" y="532460"/>
                  <a:pt x="3885926" y="549720"/>
                  <a:pt x="3896750" y="562708"/>
                </a:cubicBezTo>
                <a:cubicBezTo>
                  <a:pt x="3909486" y="577992"/>
                  <a:pt x="3926006" y="589806"/>
                  <a:pt x="3938954" y="604911"/>
                </a:cubicBezTo>
                <a:cubicBezTo>
                  <a:pt x="3954213" y="622713"/>
                  <a:pt x="3967529" y="642103"/>
                  <a:pt x="3981157" y="661182"/>
                </a:cubicBezTo>
                <a:cubicBezTo>
                  <a:pt x="3990984" y="674940"/>
                  <a:pt x="3998468" y="690397"/>
                  <a:pt x="4009292" y="703385"/>
                </a:cubicBezTo>
                <a:cubicBezTo>
                  <a:pt x="4022028" y="718669"/>
                  <a:pt x="4037427" y="731520"/>
                  <a:pt x="4051495" y="745588"/>
                </a:cubicBezTo>
                <a:cubicBezTo>
                  <a:pt x="4086855" y="851666"/>
                  <a:pt x="4035044" y="725024"/>
                  <a:pt x="4107766" y="815927"/>
                </a:cubicBezTo>
                <a:cubicBezTo>
                  <a:pt x="4117029" y="827506"/>
                  <a:pt x="4114477" y="845255"/>
                  <a:pt x="4121834" y="858130"/>
                </a:cubicBezTo>
                <a:cubicBezTo>
                  <a:pt x="4147519" y="903078"/>
                  <a:pt x="4204116" y="950235"/>
                  <a:pt x="4220307" y="998807"/>
                </a:cubicBezTo>
                <a:cubicBezTo>
                  <a:pt x="4252031" y="1093975"/>
                  <a:pt x="4210134" y="978462"/>
                  <a:pt x="4276578" y="1111348"/>
                </a:cubicBezTo>
                <a:cubicBezTo>
                  <a:pt x="4287871" y="1133935"/>
                  <a:pt x="4294458" y="1158611"/>
                  <a:pt x="4304714" y="1181687"/>
                </a:cubicBezTo>
                <a:cubicBezTo>
                  <a:pt x="4313231" y="1200850"/>
                  <a:pt x="4324588" y="1218682"/>
                  <a:pt x="4332849" y="1237957"/>
                </a:cubicBezTo>
                <a:cubicBezTo>
                  <a:pt x="4353175" y="1285384"/>
                  <a:pt x="4343133" y="1282877"/>
                  <a:pt x="4360984" y="1336431"/>
                </a:cubicBezTo>
                <a:cubicBezTo>
                  <a:pt x="4368969" y="1360388"/>
                  <a:pt x="4381134" y="1382813"/>
                  <a:pt x="4389120" y="1406770"/>
                </a:cubicBezTo>
                <a:cubicBezTo>
                  <a:pt x="4449697" y="1588501"/>
                  <a:pt x="4343258" y="1313219"/>
                  <a:pt x="4431323" y="1533379"/>
                </a:cubicBezTo>
                <a:cubicBezTo>
                  <a:pt x="4436012" y="1556825"/>
                  <a:pt x="4439591" y="1580521"/>
                  <a:pt x="4445390" y="1603717"/>
                </a:cubicBezTo>
                <a:cubicBezTo>
                  <a:pt x="4448986" y="1618103"/>
                  <a:pt x="4455861" y="1631534"/>
                  <a:pt x="4459458" y="1645920"/>
                </a:cubicBezTo>
                <a:lnTo>
                  <a:pt x="4487594" y="1758462"/>
                </a:lnTo>
                <a:cubicBezTo>
                  <a:pt x="4482905" y="1871004"/>
                  <a:pt x="4481019" y="1983697"/>
                  <a:pt x="4473526" y="2096087"/>
                </a:cubicBezTo>
                <a:cubicBezTo>
                  <a:pt x="4471085" y="2132697"/>
                  <a:pt x="4461166" y="2185885"/>
                  <a:pt x="4445390" y="2222696"/>
                </a:cubicBezTo>
                <a:cubicBezTo>
                  <a:pt x="4437129" y="2241971"/>
                  <a:pt x="4427659" y="2260759"/>
                  <a:pt x="4417255" y="2278967"/>
                </a:cubicBezTo>
                <a:cubicBezTo>
                  <a:pt x="4408867" y="2293647"/>
                  <a:pt x="4401075" y="2309215"/>
                  <a:pt x="4389120" y="2321170"/>
                </a:cubicBezTo>
                <a:cubicBezTo>
                  <a:pt x="4377165" y="2333125"/>
                  <a:pt x="4360675" y="2339478"/>
                  <a:pt x="4346917" y="2349305"/>
                </a:cubicBezTo>
                <a:cubicBezTo>
                  <a:pt x="4327838" y="2362933"/>
                  <a:pt x="4308658" y="2376498"/>
                  <a:pt x="4290646" y="2391508"/>
                </a:cubicBezTo>
                <a:cubicBezTo>
                  <a:pt x="4280457" y="2399999"/>
                  <a:pt x="4273883" y="2412820"/>
                  <a:pt x="4262510" y="2419644"/>
                </a:cubicBezTo>
                <a:cubicBezTo>
                  <a:pt x="4238800" y="2433870"/>
                  <a:pt x="4168453" y="2442738"/>
                  <a:pt x="4149969" y="2447779"/>
                </a:cubicBezTo>
                <a:cubicBezTo>
                  <a:pt x="4121357" y="2455582"/>
                  <a:pt x="4094335" y="2468721"/>
                  <a:pt x="4065563" y="2475914"/>
                </a:cubicBezTo>
                <a:lnTo>
                  <a:pt x="4009292" y="2489982"/>
                </a:lnTo>
                <a:cubicBezTo>
                  <a:pt x="3892061" y="2485293"/>
                  <a:pt x="3774665" y="2483718"/>
                  <a:pt x="3657600" y="2475914"/>
                </a:cubicBezTo>
                <a:cubicBezTo>
                  <a:pt x="3620736" y="2473456"/>
                  <a:pt x="3495001" y="2436608"/>
                  <a:pt x="3474720" y="2433711"/>
                </a:cubicBezTo>
                <a:lnTo>
                  <a:pt x="3376246" y="2419644"/>
                </a:lnTo>
                <a:cubicBezTo>
                  <a:pt x="3348111" y="2410265"/>
                  <a:pt x="3321199" y="2395702"/>
                  <a:pt x="3291840" y="2391508"/>
                </a:cubicBezTo>
                <a:lnTo>
                  <a:pt x="3193366" y="2377440"/>
                </a:lnTo>
                <a:cubicBezTo>
                  <a:pt x="3155892" y="2372444"/>
                  <a:pt x="3118190" y="2369122"/>
                  <a:pt x="3080824" y="2363373"/>
                </a:cubicBezTo>
                <a:cubicBezTo>
                  <a:pt x="3034394" y="2356230"/>
                  <a:pt x="2999020" y="2346438"/>
                  <a:pt x="2954215" y="2335237"/>
                </a:cubicBezTo>
                <a:cubicBezTo>
                  <a:pt x="2827606" y="2339926"/>
                  <a:pt x="2700820" y="2341148"/>
                  <a:pt x="2574387" y="2349305"/>
                </a:cubicBezTo>
                <a:cubicBezTo>
                  <a:pt x="2555093" y="2350550"/>
                  <a:pt x="2537139" y="2359914"/>
                  <a:pt x="2518117" y="2363373"/>
                </a:cubicBezTo>
                <a:cubicBezTo>
                  <a:pt x="2485494" y="2369304"/>
                  <a:pt x="2452468" y="2372751"/>
                  <a:pt x="2419643" y="2377440"/>
                </a:cubicBezTo>
                <a:cubicBezTo>
                  <a:pt x="2373238" y="2392909"/>
                  <a:pt x="2357568" y="2397214"/>
                  <a:pt x="2307101" y="2419644"/>
                </a:cubicBezTo>
                <a:cubicBezTo>
                  <a:pt x="2287938" y="2428161"/>
                  <a:pt x="2268812" y="2436990"/>
                  <a:pt x="2250830" y="2447779"/>
                </a:cubicBezTo>
                <a:cubicBezTo>
                  <a:pt x="2221834" y="2465176"/>
                  <a:pt x="2194559" y="2485293"/>
                  <a:pt x="2166424" y="2504050"/>
                </a:cubicBezTo>
                <a:lnTo>
                  <a:pt x="2124221" y="2532185"/>
                </a:lnTo>
                <a:cubicBezTo>
                  <a:pt x="2124204" y="2532196"/>
                  <a:pt x="2039831" y="2588444"/>
                  <a:pt x="2039815" y="2588456"/>
                </a:cubicBezTo>
                <a:cubicBezTo>
                  <a:pt x="2021058" y="2602524"/>
                  <a:pt x="2001346" y="2615400"/>
                  <a:pt x="1983544" y="2630659"/>
                </a:cubicBezTo>
                <a:cubicBezTo>
                  <a:pt x="1968439" y="2643606"/>
                  <a:pt x="1957894" y="2661826"/>
                  <a:pt x="1941341" y="2672862"/>
                </a:cubicBezTo>
                <a:cubicBezTo>
                  <a:pt x="1929003" y="2681087"/>
                  <a:pt x="1913206" y="2682241"/>
                  <a:pt x="1899138" y="2686930"/>
                </a:cubicBezTo>
                <a:cubicBezTo>
                  <a:pt x="1889760" y="2700998"/>
                  <a:pt x="1883727" y="2718000"/>
                  <a:pt x="1871003" y="2729133"/>
                </a:cubicBezTo>
                <a:cubicBezTo>
                  <a:pt x="1811467" y="2781227"/>
                  <a:pt x="1802360" y="2780150"/>
                  <a:pt x="1744394" y="2799471"/>
                </a:cubicBezTo>
                <a:cubicBezTo>
                  <a:pt x="1644926" y="2865783"/>
                  <a:pt x="1768072" y="2782558"/>
                  <a:pt x="1645920" y="2869810"/>
                </a:cubicBezTo>
                <a:cubicBezTo>
                  <a:pt x="1632162" y="2879637"/>
                  <a:pt x="1618839" y="2890384"/>
                  <a:pt x="1603717" y="2897945"/>
                </a:cubicBezTo>
                <a:cubicBezTo>
                  <a:pt x="1590454" y="2904577"/>
                  <a:pt x="1574777" y="2905381"/>
                  <a:pt x="1561514" y="2912013"/>
                </a:cubicBezTo>
                <a:cubicBezTo>
                  <a:pt x="1479898" y="2952820"/>
                  <a:pt x="1561674" y="2931296"/>
                  <a:pt x="1463040" y="2968284"/>
                </a:cubicBezTo>
                <a:cubicBezTo>
                  <a:pt x="1444937" y="2975073"/>
                  <a:pt x="1425359" y="2977040"/>
                  <a:pt x="1406769" y="2982351"/>
                </a:cubicBezTo>
                <a:cubicBezTo>
                  <a:pt x="1392511" y="2986425"/>
                  <a:pt x="1378952" y="2992822"/>
                  <a:pt x="1364566" y="2996419"/>
                </a:cubicBezTo>
                <a:cubicBezTo>
                  <a:pt x="1286802" y="3015860"/>
                  <a:pt x="1283106" y="3008672"/>
                  <a:pt x="1195754" y="3024554"/>
                </a:cubicBezTo>
                <a:cubicBezTo>
                  <a:pt x="1176732" y="3028013"/>
                  <a:pt x="1158442" y="3034830"/>
                  <a:pt x="1139483" y="3038622"/>
                </a:cubicBezTo>
                <a:cubicBezTo>
                  <a:pt x="1111513" y="3044216"/>
                  <a:pt x="1083212" y="3048001"/>
                  <a:pt x="1055077" y="3052690"/>
                </a:cubicBezTo>
                <a:lnTo>
                  <a:pt x="393895" y="3038622"/>
                </a:lnTo>
                <a:cubicBezTo>
                  <a:pt x="379078" y="3038029"/>
                  <a:pt x="365950" y="3028628"/>
                  <a:pt x="351692" y="3024554"/>
                </a:cubicBezTo>
                <a:cubicBezTo>
                  <a:pt x="305348" y="3011313"/>
                  <a:pt x="273416" y="3006086"/>
                  <a:pt x="225083" y="2996419"/>
                </a:cubicBezTo>
                <a:cubicBezTo>
                  <a:pt x="196948" y="2977662"/>
                  <a:pt x="159434" y="2968283"/>
                  <a:pt x="140677" y="2940148"/>
                </a:cubicBezTo>
                <a:cubicBezTo>
                  <a:pt x="75491" y="2842371"/>
                  <a:pt x="153236" y="2965265"/>
                  <a:pt x="84406" y="2827607"/>
                </a:cubicBezTo>
                <a:cubicBezTo>
                  <a:pt x="76845" y="2812485"/>
                  <a:pt x="65649" y="2799472"/>
                  <a:pt x="56270" y="2785404"/>
                </a:cubicBezTo>
                <a:cubicBezTo>
                  <a:pt x="51581" y="2761958"/>
                  <a:pt x="49074" y="2737967"/>
                  <a:pt x="42203" y="2715065"/>
                </a:cubicBezTo>
                <a:cubicBezTo>
                  <a:pt x="34947" y="2690878"/>
                  <a:pt x="20192" y="2669225"/>
                  <a:pt x="14067" y="2644727"/>
                </a:cubicBezTo>
                <a:cubicBezTo>
                  <a:pt x="6025" y="2612559"/>
                  <a:pt x="4689" y="2579078"/>
                  <a:pt x="0" y="2546253"/>
                </a:cubicBezTo>
                <a:cubicBezTo>
                  <a:pt x="4689" y="2480604"/>
                  <a:pt x="2629" y="2414120"/>
                  <a:pt x="14067" y="2349305"/>
                </a:cubicBezTo>
                <a:cubicBezTo>
                  <a:pt x="21482" y="2307284"/>
                  <a:pt x="58234" y="2302231"/>
                  <a:pt x="84406" y="2278967"/>
                </a:cubicBezTo>
                <a:cubicBezTo>
                  <a:pt x="114145" y="2252532"/>
                  <a:pt x="140677" y="2222696"/>
                  <a:pt x="168812" y="2194560"/>
                </a:cubicBezTo>
                <a:cubicBezTo>
                  <a:pt x="182880" y="2180492"/>
                  <a:pt x="199979" y="2168910"/>
                  <a:pt x="211015" y="2152357"/>
                </a:cubicBezTo>
                <a:cubicBezTo>
                  <a:pt x="229772" y="2124222"/>
                  <a:pt x="256593" y="2100030"/>
                  <a:pt x="267286" y="2067951"/>
                </a:cubicBezTo>
                <a:lnTo>
                  <a:pt x="295421" y="1983545"/>
                </a:lnTo>
                <a:cubicBezTo>
                  <a:pt x="300110" y="1969477"/>
                  <a:pt x="305892" y="1955728"/>
                  <a:pt x="309489" y="1941342"/>
                </a:cubicBezTo>
                <a:lnTo>
                  <a:pt x="323557" y="1885071"/>
                </a:lnTo>
                <a:cubicBezTo>
                  <a:pt x="318868" y="1814733"/>
                  <a:pt x="318607" y="1743958"/>
                  <a:pt x="309489" y="1674056"/>
                </a:cubicBezTo>
                <a:cubicBezTo>
                  <a:pt x="304488" y="1635712"/>
                  <a:pt x="281354" y="1561514"/>
                  <a:pt x="281354" y="1561514"/>
                </a:cubicBezTo>
                <a:cubicBezTo>
                  <a:pt x="286043" y="1453662"/>
                  <a:pt x="287141" y="1345593"/>
                  <a:pt x="295421" y="1237957"/>
                </a:cubicBezTo>
                <a:cubicBezTo>
                  <a:pt x="296558" y="1223172"/>
                  <a:pt x="299004" y="1206239"/>
                  <a:pt x="309489" y="1195754"/>
                </a:cubicBezTo>
                <a:cubicBezTo>
                  <a:pt x="333399" y="1171844"/>
                  <a:pt x="393895" y="1139484"/>
                  <a:pt x="393895" y="1139484"/>
                </a:cubicBezTo>
                <a:cubicBezTo>
                  <a:pt x="410946" y="1142326"/>
                  <a:pt x="493862" y="1151634"/>
                  <a:pt x="520504" y="1167619"/>
                </a:cubicBezTo>
                <a:cubicBezTo>
                  <a:pt x="578448" y="1202385"/>
                  <a:pt x="579120" y="1179342"/>
                  <a:pt x="590843" y="11816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5720" y="357301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dirty="0"/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 flipV="1">
            <a:off x="7555150" y="1704796"/>
            <a:ext cx="285872" cy="12009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143672" y="1628800"/>
            <a:ext cx="86409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8284682" y="3921409"/>
            <a:ext cx="1080032" cy="14401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43673" y="1340769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5689" y="3461782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 flipV="1">
            <a:off x="3719736" y="3356992"/>
            <a:ext cx="86409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2512130" y="2869466"/>
            <a:ext cx="1291014" cy="112419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079777" y="2852937"/>
            <a:ext cx="50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4439816" y="2852936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09852" y="3143248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24233" y="2804708"/>
            <a:ext cx="5565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V="1">
            <a:off x="3906175" y="2892721"/>
            <a:ext cx="62301" cy="1341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>
          <a:xfrm flipH="1" flipV="1">
            <a:off x="3414793" y="2851225"/>
            <a:ext cx="305837" cy="12086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3738546" y="2928934"/>
            <a:ext cx="4071966" cy="114813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>
          <a:xfrm>
            <a:off x="3719736" y="4077072"/>
            <a:ext cx="144016" cy="1080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 flipV="1">
            <a:off x="3719736" y="3443738"/>
            <a:ext cx="5042524" cy="633334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143673" y="4581129"/>
            <a:ext cx="556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 flipV="1">
            <a:off x="3503712" y="4581128"/>
            <a:ext cx="72008" cy="1440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68008" y="393305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1944" y="292494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773" y="533511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Последовательно приводим силы в т. О.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952860" y="16430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2595538" y="2214554"/>
            <a:ext cx="714380" cy="571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E71A79-4A6A-4BCF-5556-42CD923DA5DC}"/>
              </a:ext>
            </a:extLst>
          </p:cNvPr>
          <p:cNvSpPr txBox="1"/>
          <p:nvPr/>
        </p:nvSpPr>
        <p:spPr>
          <a:xfrm>
            <a:off x="7810512" y="1936969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</a:t>
            </a:r>
            <a:r>
              <a:rPr lang="en-US" sz="1400" dirty="0">
                <a:solidFill>
                  <a:srgbClr val="00B050"/>
                </a:solidFill>
              </a:rPr>
              <a:t>2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C21F6D8E-9DB4-2FA8-2432-93819E57CE7B}"/>
              </a:ext>
            </a:extLst>
          </p:cNvPr>
          <p:cNvSpPr/>
          <p:nvPr/>
        </p:nvSpPr>
        <p:spPr>
          <a:xfrm>
            <a:off x="2345947" y="1988161"/>
            <a:ext cx="1387765" cy="1180730"/>
          </a:xfrm>
          <a:prstGeom prst="arc">
            <a:avLst>
              <a:gd name="adj1" fmla="val 11072884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BE5EBF5-F992-F115-593C-2E35935D99D6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2348960" y="2523570"/>
            <a:ext cx="866999" cy="503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866FF37-68C8-FC18-6B22-3BBCA511D791}"/>
              </a:ext>
            </a:extLst>
          </p:cNvPr>
          <p:cNvCxnSpPr>
            <a:cxnSpLocks/>
          </p:cNvCxnSpPr>
          <p:nvPr/>
        </p:nvCxnSpPr>
        <p:spPr>
          <a:xfrm>
            <a:off x="3693763" y="2381841"/>
            <a:ext cx="79898" cy="28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B49235-B460-3008-382E-43ADCA1930AE}"/>
              </a:ext>
            </a:extLst>
          </p:cNvPr>
          <p:cNvSpPr txBox="1"/>
          <p:nvPr/>
        </p:nvSpPr>
        <p:spPr>
          <a:xfrm>
            <a:off x="3651490" y="164560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М1</a:t>
            </a:r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99CF5476-437A-0671-29DB-2864CB8D8BE9}"/>
              </a:ext>
            </a:extLst>
          </p:cNvPr>
          <p:cNvSpPr/>
          <p:nvPr/>
        </p:nvSpPr>
        <p:spPr>
          <a:xfrm rot="10800000">
            <a:off x="5442400" y="2045771"/>
            <a:ext cx="1387765" cy="1180730"/>
          </a:xfrm>
          <a:prstGeom prst="arc">
            <a:avLst>
              <a:gd name="adj1" fmla="val 11072884"/>
              <a:gd name="adj2" fmla="val 0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7D9CFCC-4CAB-8B10-81FE-A2E63AAD2C15}"/>
              </a:ext>
            </a:extLst>
          </p:cNvPr>
          <p:cNvCxnSpPr>
            <a:cxnSpLocks/>
            <a:endCxn id="19" idx="2"/>
          </p:cNvCxnSpPr>
          <p:nvPr/>
        </p:nvCxnSpPr>
        <p:spPr>
          <a:xfrm flipH="1">
            <a:off x="5442400" y="2257441"/>
            <a:ext cx="792630" cy="3786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D44C2FB-165E-D1E0-5511-5545FFDE8EC2}"/>
              </a:ext>
            </a:extLst>
          </p:cNvPr>
          <p:cNvCxnSpPr>
            <a:cxnSpLocks/>
          </p:cNvCxnSpPr>
          <p:nvPr/>
        </p:nvCxnSpPr>
        <p:spPr>
          <a:xfrm rot="10800000">
            <a:off x="6750268" y="2439451"/>
            <a:ext cx="79898" cy="2834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F021986-7FD6-7DC2-BFAA-624E4FB7F072}"/>
              </a:ext>
            </a:extLst>
          </p:cNvPr>
          <p:cNvSpPr txBox="1"/>
          <p:nvPr/>
        </p:nvSpPr>
        <p:spPr>
          <a:xfrm>
            <a:off x="6729649" y="18546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М2</a:t>
            </a:r>
          </a:p>
        </p:txBody>
      </p:sp>
      <p:sp>
        <p:nvSpPr>
          <p:cNvPr id="39" name="Дуга 38">
            <a:extLst>
              <a:ext uri="{FF2B5EF4-FFF2-40B4-BE49-F238E27FC236}">
                <a16:creationId xmlns:a16="http://schemas.microsoft.com/office/drawing/2014/main" id="{0AC77B91-5C10-1A90-4A82-4BBA913DB01E}"/>
              </a:ext>
            </a:extLst>
          </p:cNvPr>
          <p:cNvSpPr/>
          <p:nvPr/>
        </p:nvSpPr>
        <p:spPr>
          <a:xfrm>
            <a:off x="5237978" y="3941396"/>
            <a:ext cx="1387765" cy="1180730"/>
          </a:xfrm>
          <a:prstGeom prst="arc">
            <a:avLst>
              <a:gd name="adj1" fmla="val 11072884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10E2EE6-36C7-B164-7A50-BA3680FC24D7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5240991" y="4476805"/>
            <a:ext cx="866999" cy="5032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66EBC112-E0F2-EA18-76FF-A39102F257B9}"/>
              </a:ext>
            </a:extLst>
          </p:cNvPr>
          <p:cNvCxnSpPr>
            <a:cxnSpLocks/>
          </p:cNvCxnSpPr>
          <p:nvPr/>
        </p:nvCxnSpPr>
        <p:spPr>
          <a:xfrm>
            <a:off x="6585794" y="4335076"/>
            <a:ext cx="79898" cy="2834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CE8DBFB-0A63-8EA2-D204-D892F37803AB}"/>
              </a:ext>
            </a:extLst>
          </p:cNvPr>
          <p:cNvSpPr txBox="1"/>
          <p:nvPr/>
        </p:nvSpPr>
        <p:spPr>
          <a:xfrm>
            <a:off x="6543521" y="35988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М3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8E937B-93D2-97B4-782B-E6372AB1B46D}"/>
              </a:ext>
            </a:extLst>
          </p:cNvPr>
          <p:cNvSpPr txBox="1"/>
          <p:nvPr/>
        </p:nvSpPr>
        <p:spPr>
          <a:xfrm>
            <a:off x="639187" y="5781609"/>
            <a:ext cx="1128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Получаем: плоскую систему сходящихся сил и систему моментов.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  <p:bldP spid="29" grpId="0"/>
      <p:bldP spid="29" grpId="1"/>
      <p:bldP spid="30" grpId="0" animBg="1"/>
      <p:bldP spid="41" grpId="0"/>
      <p:bldP spid="43" grpId="0"/>
      <p:bldP spid="43" grpId="1"/>
      <p:bldP spid="44" grpId="0"/>
      <p:bldP spid="44" grpId="1"/>
      <p:bldP spid="26" grpId="0"/>
      <p:bldP spid="7" grpId="0"/>
      <p:bldP spid="11" grpId="0" animBg="1"/>
      <p:bldP spid="11" grpId="1" animBg="1"/>
      <p:bldP spid="15" grpId="0"/>
      <p:bldP spid="15" grpId="1"/>
      <p:bldP spid="19" grpId="0" animBg="1"/>
      <p:bldP spid="19" grpId="1" animBg="1"/>
      <p:bldP spid="24" grpId="0"/>
      <p:bldP spid="24" grpId="1"/>
      <p:bldP spid="39" grpId="2" animBg="1"/>
      <p:bldP spid="46" grpId="2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BD30412-FAC8-E66A-E5AF-7AA76010FE2C}"/>
              </a:ext>
            </a:extLst>
          </p:cNvPr>
          <p:cNvCxnSpPr>
            <a:cxnSpLocks/>
          </p:cNvCxnSpPr>
          <p:nvPr/>
        </p:nvCxnSpPr>
        <p:spPr>
          <a:xfrm flipV="1">
            <a:off x="1704505" y="4128529"/>
            <a:ext cx="86409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907B40-54A7-A066-96FB-BEDDD9646A8E}"/>
              </a:ext>
            </a:extLst>
          </p:cNvPr>
          <p:cNvSpPr/>
          <p:nvPr/>
        </p:nvSpPr>
        <p:spPr>
          <a:xfrm>
            <a:off x="2064546" y="3624474"/>
            <a:ext cx="50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0343564-B65B-DA8C-FBE1-45B8E401311B}"/>
              </a:ext>
            </a:extLst>
          </p:cNvPr>
          <p:cNvCxnSpPr>
            <a:cxnSpLocks/>
          </p:cNvCxnSpPr>
          <p:nvPr/>
        </p:nvCxnSpPr>
        <p:spPr>
          <a:xfrm flipV="1">
            <a:off x="2424585" y="3624473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FA030-EBE3-8CF5-8006-EA76FC1CEFEB}"/>
              </a:ext>
            </a:extLst>
          </p:cNvPr>
          <p:cNvSpPr/>
          <p:nvPr/>
        </p:nvSpPr>
        <p:spPr>
          <a:xfrm>
            <a:off x="4660215" y="3932960"/>
            <a:ext cx="5565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46013A4-9F8C-7EBA-1506-EB9B8DA7CCB0}"/>
              </a:ext>
            </a:extLst>
          </p:cNvPr>
          <p:cNvCxnSpPr>
            <a:cxnSpLocks/>
          </p:cNvCxnSpPr>
          <p:nvPr/>
        </p:nvCxnSpPr>
        <p:spPr>
          <a:xfrm flipV="1">
            <a:off x="1911563" y="3664258"/>
            <a:ext cx="41682" cy="1253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EC795AF-1211-21B3-5385-5A396C130F6A}"/>
              </a:ext>
            </a:extLst>
          </p:cNvPr>
          <p:cNvCxnSpPr>
            <a:cxnSpLocks/>
          </p:cNvCxnSpPr>
          <p:nvPr/>
        </p:nvCxnSpPr>
        <p:spPr>
          <a:xfrm flipH="1" flipV="1">
            <a:off x="1399562" y="3622762"/>
            <a:ext cx="305837" cy="12086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A58CD4D-F765-9A64-20A8-50ECF16166E2}"/>
              </a:ext>
            </a:extLst>
          </p:cNvPr>
          <p:cNvCxnSpPr>
            <a:cxnSpLocks/>
          </p:cNvCxnSpPr>
          <p:nvPr/>
        </p:nvCxnSpPr>
        <p:spPr>
          <a:xfrm>
            <a:off x="1704505" y="4848609"/>
            <a:ext cx="144016" cy="1080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718CD2-CC0E-4E29-8AC1-80A893F8D3B6}"/>
              </a:ext>
            </a:extLst>
          </p:cNvPr>
          <p:cNvSpPr/>
          <p:nvPr/>
        </p:nvSpPr>
        <p:spPr>
          <a:xfrm>
            <a:off x="1128442" y="5352666"/>
            <a:ext cx="556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27B2EA-9728-42E8-3B40-208F5E4D8056}"/>
              </a:ext>
            </a:extLst>
          </p:cNvPr>
          <p:cNvCxnSpPr>
            <a:cxnSpLocks/>
          </p:cNvCxnSpPr>
          <p:nvPr/>
        </p:nvCxnSpPr>
        <p:spPr>
          <a:xfrm flipV="1">
            <a:off x="1488481" y="5352665"/>
            <a:ext cx="72008" cy="1440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1082D1B-ADA7-315D-1744-C49563A757FB}"/>
              </a:ext>
            </a:extLst>
          </p:cNvPr>
          <p:cNvCxnSpPr>
            <a:cxnSpLocks/>
          </p:cNvCxnSpPr>
          <p:nvPr/>
        </p:nvCxnSpPr>
        <p:spPr>
          <a:xfrm flipV="1">
            <a:off x="3930840" y="4913748"/>
            <a:ext cx="86409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C5389E3-55B4-4DBE-2DFD-D0F2893A0631}"/>
              </a:ext>
            </a:extLst>
          </p:cNvPr>
          <p:cNvSpPr/>
          <p:nvPr/>
        </p:nvSpPr>
        <p:spPr>
          <a:xfrm>
            <a:off x="4560830" y="5144503"/>
            <a:ext cx="50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85C0BC6-6E25-EAEA-6C57-77F18960F332}"/>
              </a:ext>
            </a:extLst>
          </p:cNvPr>
          <p:cNvCxnSpPr>
            <a:cxnSpLocks/>
          </p:cNvCxnSpPr>
          <p:nvPr/>
        </p:nvCxnSpPr>
        <p:spPr>
          <a:xfrm flipV="1">
            <a:off x="4938503" y="5177936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2BAFFB1-E833-11AF-0D52-57A9D2F9C1D3}"/>
              </a:ext>
            </a:extLst>
          </p:cNvPr>
          <p:cNvSpPr/>
          <p:nvPr/>
        </p:nvSpPr>
        <p:spPr>
          <a:xfrm>
            <a:off x="1542785" y="3615665"/>
            <a:ext cx="5565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8BDDB45-8CFA-DDD8-EAE1-06482173B067}"/>
              </a:ext>
            </a:extLst>
          </p:cNvPr>
          <p:cNvCxnSpPr>
            <a:cxnSpLocks/>
          </p:cNvCxnSpPr>
          <p:nvPr/>
        </p:nvCxnSpPr>
        <p:spPr>
          <a:xfrm flipV="1">
            <a:off x="5064494" y="3993663"/>
            <a:ext cx="41682" cy="1253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FC87880-6265-F659-F107-F72F56B79B4F}"/>
              </a:ext>
            </a:extLst>
          </p:cNvPr>
          <p:cNvCxnSpPr>
            <a:cxnSpLocks/>
          </p:cNvCxnSpPr>
          <p:nvPr/>
        </p:nvCxnSpPr>
        <p:spPr>
          <a:xfrm flipH="1" flipV="1">
            <a:off x="4497578" y="3728645"/>
            <a:ext cx="305837" cy="12086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71A68B8-C95A-6B79-B06A-FFD838072881}"/>
              </a:ext>
            </a:extLst>
          </p:cNvPr>
          <p:cNvCxnSpPr>
            <a:cxnSpLocks/>
          </p:cNvCxnSpPr>
          <p:nvPr/>
        </p:nvCxnSpPr>
        <p:spPr>
          <a:xfrm>
            <a:off x="4494650" y="3760760"/>
            <a:ext cx="144016" cy="1080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D00CF12-62C8-0BB5-9BEE-0362A938669A}"/>
              </a:ext>
            </a:extLst>
          </p:cNvPr>
          <p:cNvSpPr/>
          <p:nvPr/>
        </p:nvSpPr>
        <p:spPr>
          <a:xfrm>
            <a:off x="3927312" y="4027232"/>
            <a:ext cx="556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E213C0E-9017-A07C-CB3C-FA9C773CEBA9}"/>
              </a:ext>
            </a:extLst>
          </p:cNvPr>
          <p:cNvCxnSpPr>
            <a:cxnSpLocks/>
          </p:cNvCxnSpPr>
          <p:nvPr/>
        </p:nvCxnSpPr>
        <p:spPr>
          <a:xfrm flipV="1">
            <a:off x="4287351" y="4027231"/>
            <a:ext cx="72008" cy="1440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EA756A2-68E0-5724-90F7-ECCF6E9F00AB}"/>
              </a:ext>
            </a:extLst>
          </p:cNvPr>
          <p:cNvCxnSpPr/>
          <p:nvPr/>
        </p:nvCxnSpPr>
        <p:spPr>
          <a:xfrm flipV="1">
            <a:off x="3930840" y="4813177"/>
            <a:ext cx="707826" cy="8206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250D7ED-0300-2C99-F1BC-F48AAD3E7672}"/>
              </a:ext>
            </a:extLst>
          </p:cNvPr>
          <p:cNvSpPr/>
          <p:nvPr/>
        </p:nvSpPr>
        <p:spPr>
          <a:xfrm>
            <a:off x="3661282" y="4726724"/>
            <a:ext cx="62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F</a:t>
            </a:r>
            <a:r>
              <a:rPr lang="ru-RU" sz="1400" dirty="0" err="1">
                <a:latin typeface="+mj-lt"/>
                <a:cs typeface="Times New Roman" pitchFamily="18" charset="0"/>
              </a:rPr>
              <a:t>гл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8047C4-4718-9C61-F57B-FAC0ADEDD142}"/>
              </a:ext>
            </a:extLst>
          </p:cNvPr>
          <p:cNvSpPr txBox="1"/>
          <p:nvPr/>
        </p:nvSpPr>
        <p:spPr>
          <a:xfrm>
            <a:off x="782331" y="1838751"/>
            <a:ext cx="4866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Плоская система сил </a:t>
            </a:r>
          </a:p>
          <a:p>
            <a:r>
              <a:rPr lang="ru-RU" sz="2800" dirty="0"/>
              <a:t>эквивалентна одной силе – 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главному вектору</a:t>
            </a:r>
            <a:r>
              <a:rPr lang="en-US" sz="2800" b="1" dirty="0">
                <a:solidFill>
                  <a:schemeClr val="tx2"/>
                </a:solidFill>
              </a:rPr>
              <a:t> F</a:t>
            </a:r>
            <a:r>
              <a:rPr lang="ru-RU" sz="2800" b="1" dirty="0">
                <a:solidFill>
                  <a:schemeClr val="tx2"/>
                </a:solidFill>
              </a:rPr>
              <a:t> гл.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FA215E-DBF6-A103-C978-AF1520D8995E}"/>
              </a:ext>
            </a:extLst>
          </p:cNvPr>
          <p:cNvSpPr txBox="1"/>
          <p:nvPr/>
        </p:nvSpPr>
        <p:spPr>
          <a:xfrm>
            <a:off x="6543338" y="1844180"/>
            <a:ext cx="5648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Система моментов </a:t>
            </a:r>
          </a:p>
          <a:p>
            <a:r>
              <a:rPr lang="ru-RU" sz="2800" dirty="0"/>
              <a:t>эквивалентна одному моменту– 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главному моменту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М гл.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51C3DF-71F6-C77D-B24F-1A2720EEC216}"/>
              </a:ext>
            </a:extLst>
          </p:cNvPr>
          <p:cNvSpPr txBox="1"/>
          <p:nvPr/>
        </p:nvSpPr>
        <p:spPr>
          <a:xfrm>
            <a:off x="7199791" y="3870724"/>
            <a:ext cx="273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М</a:t>
            </a:r>
            <a:r>
              <a:rPr lang="ru-RU" sz="2400" b="1" dirty="0"/>
              <a:t>гл</a:t>
            </a:r>
            <a:r>
              <a:rPr lang="ru-RU" sz="3600" b="1" dirty="0"/>
              <a:t>=∑М</a:t>
            </a:r>
            <a:r>
              <a:rPr lang="ru-RU" sz="2400" b="1" dirty="0"/>
              <a:t>о</a:t>
            </a:r>
            <a:r>
              <a:rPr lang="ru-RU" sz="3600" b="1" dirty="0"/>
              <a:t>(</a:t>
            </a:r>
            <a:r>
              <a:rPr lang="en-US" sz="3600" b="1" dirty="0"/>
              <a:t>F</a:t>
            </a:r>
            <a:r>
              <a:rPr lang="en-US" sz="2400" b="1" dirty="0"/>
              <a:t>i</a:t>
            </a:r>
            <a:r>
              <a:rPr lang="en-US" sz="3600" b="1" dirty="0"/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791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8" grpId="0" animBg="1"/>
      <p:bldP spid="24" grpId="0"/>
      <p:bldP spid="28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CCA57B8-4EAF-BD8E-CA1A-0F5EE9CA72DB}"/>
              </a:ext>
            </a:extLst>
          </p:cNvPr>
          <p:cNvCxnSpPr>
            <a:cxnSpLocks/>
          </p:cNvCxnSpPr>
          <p:nvPr/>
        </p:nvCxnSpPr>
        <p:spPr>
          <a:xfrm flipV="1">
            <a:off x="3417903" y="2388094"/>
            <a:ext cx="736847" cy="12606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CEA74B48-C485-C9B9-A9B2-FCD206BBBE94}"/>
              </a:ext>
            </a:extLst>
          </p:cNvPr>
          <p:cNvSpPr/>
          <p:nvPr/>
        </p:nvSpPr>
        <p:spPr>
          <a:xfrm>
            <a:off x="3340223" y="3573263"/>
            <a:ext cx="155359" cy="150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id="{2FF86091-2457-14EB-D08C-BB289DD5AD4B}"/>
              </a:ext>
            </a:extLst>
          </p:cNvPr>
          <p:cNvSpPr/>
          <p:nvPr/>
        </p:nvSpPr>
        <p:spPr>
          <a:xfrm>
            <a:off x="2539166" y="2609746"/>
            <a:ext cx="1387765" cy="1180730"/>
          </a:xfrm>
          <a:prstGeom prst="arc">
            <a:avLst>
              <a:gd name="adj1" fmla="val 11072884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4BB006E-30B9-89C0-5CE1-6E96ABF01F4A}"/>
              </a:ext>
            </a:extLst>
          </p:cNvPr>
          <p:cNvCxnSpPr>
            <a:cxnSpLocks/>
          </p:cNvCxnSpPr>
          <p:nvPr/>
        </p:nvCxnSpPr>
        <p:spPr>
          <a:xfrm>
            <a:off x="2542179" y="3145155"/>
            <a:ext cx="866999" cy="5032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386781-80CB-05BB-32D8-E1EBE67AB494}"/>
              </a:ext>
            </a:extLst>
          </p:cNvPr>
          <p:cNvSpPr txBox="1"/>
          <p:nvPr/>
        </p:nvSpPr>
        <p:spPr>
          <a:xfrm>
            <a:off x="2221946" y="2012229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Мгл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513BD5C-668E-3E2B-392C-4ABE01D09BB8}"/>
              </a:ext>
            </a:extLst>
          </p:cNvPr>
          <p:cNvCxnSpPr>
            <a:cxnSpLocks/>
          </p:cNvCxnSpPr>
          <p:nvPr/>
        </p:nvCxnSpPr>
        <p:spPr>
          <a:xfrm>
            <a:off x="3886982" y="3003426"/>
            <a:ext cx="48674" cy="2350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99E5D0-BB3E-BDE6-6CCA-D143C19CA080}"/>
              </a:ext>
            </a:extLst>
          </p:cNvPr>
          <p:cNvSpPr txBox="1"/>
          <p:nvPr/>
        </p:nvSpPr>
        <p:spPr>
          <a:xfrm>
            <a:off x="3437179" y="1787768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F</a:t>
            </a:r>
            <a:r>
              <a:rPr lang="ru-RU" sz="2800" b="1" i="1" dirty="0" err="1">
                <a:solidFill>
                  <a:srgbClr val="002060"/>
                </a:solidFill>
              </a:rPr>
              <a:t>гл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85037-CC85-04DA-C1DE-979A98C24029}"/>
              </a:ext>
            </a:extLst>
          </p:cNvPr>
          <p:cNvSpPr txBox="1"/>
          <p:nvPr/>
        </p:nvSpPr>
        <p:spPr>
          <a:xfrm>
            <a:off x="3499384" y="35372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46DC62-AE97-06FA-4B74-C7DF8338C7D0}"/>
                  </a:ext>
                </a:extLst>
              </p:cNvPr>
              <p:cNvSpPr txBox="1"/>
              <p:nvPr/>
            </p:nvSpPr>
            <p:spPr>
              <a:xfrm>
                <a:off x="5779363" y="2014875"/>
                <a:ext cx="5679825" cy="1751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+mj-lt"/>
                  </a:rPr>
                  <a:t>Заменим Мгл парой сил</a:t>
                </a:r>
                <a:r>
                  <a:rPr lang="en-US" sz="2800" dirty="0">
                    <a:latin typeface="+mj-lt"/>
                  </a:rPr>
                  <a:t> F’ </a:t>
                </a:r>
                <a:r>
                  <a:rPr lang="ru-RU" sz="2800" dirty="0">
                    <a:latin typeface="+mj-lt"/>
                  </a:rPr>
                  <a:t>и </a:t>
                </a:r>
                <a:r>
                  <a:rPr lang="en-US" sz="2800" dirty="0">
                    <a:latin typeface="+mj-lt"/>
                  </a:rPr>
                  <a:t>F”</a:t>
                </a:r>
                <a:r>
                  <a:rPr lang="ru-RU" sz="2800" dirty="0">
                    <a:latin typeface="+mj-lt"/>
                  </a:rPr>
                  <a:t>,</a:t>
                </a:r>
                <a:endParaRPr lang="en-US" sz="2800" dirty="0">
                  <a:latin typeface="+mj-lt"/>
                </a:endParaRPr>
              </a:p>
              <a:p>
                <a:r>
                  <a:rPr lang="ru-RU" sz="2800" dirty="0">
                    <a:latin typeface="+mj-lt"/>
                  </a:rPr>
                  <a:t>равными </a:t>
                </a:r>
                <a:r>
                  <a:rPr lang="en-US" sz="2800" dirty="0">
                    <a:latin typeface="+mj-lt"/>
                  </a:rPr>
                  <a:t>F </a:t>
                </a:r>
                <a:r>
                  <a:rPr lang="ru-RU" sz="2800" dirty="0">
                    <a:latin typeface="+mj-lt"/>
                  </a:rPr>
                  <a:t>гл.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ru-RU" sz="2800" dirty="0">
                    <a:latin typeface="+mj-lt"/>
                  </a:rPr>
                  <a:t>Тогда плечо пары </a:t>
                </a:r>
                <a:endParaRPr lang="en-US" sz="2800" dirty="0"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гл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гл</m:t>
                        </m:r>
                      </m:den>
                    </m:f>
                  </m:oMath>
                </a14:m>
                <a:r>
                  <a:rPr lang="ru-RU" sz="3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46DC62-AE97-06FA-4B74-C7DF8338C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363" y="2014875"/>
                <a:ext cx="5679825" cy="1751762"/>
              </a:xfrm>
              <a:prstGeom prst="rect">
                <a:avLst/>
              </a:prstGeom>
              <a:blipFill>
                <a:blip r:embed="rId2"/>
                <a:stretch>
                  <a:fillRect l="-2146" t="-3833" r="-1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80D6A40-5F3D-F2BE-9EAD-654D1028F9FC}"/>
              </a:ext>
            </a:extLst>
          </p:cNvPr>
          <p:cNvCxnSpPr>
            <a:cxnSpLocks/>
          </p:cNvCxnSpPr>
          <p:nvPr/>
        </p:nvCxnSpPr>
        <p:spPr>
          <a:xfrm flipV="1">
            <a:off x="1537894" y="1349117"/>
            <a:ext cx="736847" cy="12606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E3875E8-EA45-6387-D869-52EC7F54BEDD}"/>
              </a:ext>
            </a:extLst>
          </p:cNvPr>
          <p:cNvCxnSpPr>
            <a:cxnSpLocks/>
          </p:cNvCxnSpPr>
          <p:nvPr/>
        </p:nvCxnSpPr>
        <p:spPr>
          <a:xfrm flipH="1" flipV="1">
            <a:off x="1542257" y="2595974"/>
            <a:ext cx="1871284" cy="1075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1DF106B-5476-1FEC-7222-CA6445CCD9A8}"/>
              </a:ext>
            </a:extLst>
          </p:cNvPr>
          <p:cNvCxnSpPr>
            <a:cxnSpLocks/>
          </p:cNvCxnSpPr>
          <p:nvPr/>
        </p:nvCxnSpPr>
        <p:spPr>
          <a:xfrm flipH="1">
            <a:off x="2703601" y="3724183"/>
            <a:ext cx="678459" cy="12118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4C15AA-F715-98D8-A197-2A9118EDB47C}"/>
              </a:ext>
            </a:extLst>
          </p:cNvPr>
          <p:cNvSpPr txBox="1"/>
          <p:nvPr/>
        </p:nvSpPr>
        <p:spPr>
          <a:xfrm>
            <a:off x="2136124" y="294902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</a:t>
            </a:r>
            <a:endParaRPr lang="ru-RU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04AE4E-C01A-DAFE-D0D0-A712041FC771}"/>
              </a:ext>
            </a:extLst>
          </p:cNvPr>
          <p:cNvSpPr txBox="1"/>
          <p:nvPr/>
        </p:nvSpPr>
        <p:spPr>
          <a:xfrm>
            <a:off x="3042830" y="432588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F’</a:t>
            </a:r>
            <a:endParaRPr lang="ru-RU" sz="28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ACA67B-16CD-5ECC-E6C2-485968370FB8}"/>
              </a:ext>
            </a:extLst>
          </p:cNvPr>
          <p:cNvSpPr txBox="1"/>
          <p:nvPr/>
        </p:nvSpPr>
        <p:spPr>
          <a:xfrm>
            <a:off x="1449802" y="1323335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F”</a:t>
            </a:r>
            <a:endParaRPr lang="ru-RU" sz="2800" b="1" i="1" dirty="0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B86ED75-E48B-6B89-566C-F0B3610C09E8}"/>
              </a:ext>
            </a:extLst>
          </p:cNvPr>
          <p:cNvCxnSpPr>
            <a:cxnSpLocks/>
          </p:cNvCxnSpPr>
          <p:nvPr/>
        </p:nvCxnSpPr>
        <p:spPr>
          <a:xfrm flipV="1">
            <a:off x="1546872" y="1342231"/>
            <a:ext cx="736847" cy="1260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FC6129-CF09-BD02-A87F-E2E732E99C04}"/>
              </a:ext>
            </a:extLst>
          </p:cNvPr>
          <p:cNvSpPr txBox="1"/>
          <p:nvPr/>
        </p:nvSpPr>
        <p:spPr>
          <a:xfrm>
            <a:off x="1458609" y="131904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F</a:t>
            </a:r>
            <a:r>
              <a:rPr lang="en-US" sz="1400" b="1" i="1" dirty="0">
                <a:solidFill>
                  <a:srgbClr val="FF0000"/>
                </a:solidFill>
              </a:rPr>
              <a:t>∑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12CC94-7A89-9245-F361-2A434D4CB66F}"/>
              </a:ext>
            </a:extLst>
          </p:cNvPr>
          <p:cNvSpPr txBox="1"/>
          <p:nvPr/>
        </p:nvSpPr>
        <p:spPr>
          <a:xfrm>
            <a:off x="5036248" y="3848831"/>
            <a:ext cx="8904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</a:t>
            </a:r>
            <a:r>
              <a:rPr lang="en-US" sz="1400" b="1" i="1" dirty="0"/>
              <a:t>∑ </a:t>
            </a:r>
            <a:r>
              <a:rPr lang="ru-RU" sz="1400" b="1" i="1" dirty="0"/>
              <a:t> </a:t>
            </a:r>
            <a:r>
              <a:rPr lang="ru-RU" sz="2800" b="1" i="1" dirty="0"/>
              <a:t>-</a:t>
            </a:r>
            <a:r>
              <a:rPr lang="ru-RU" sz="1400" b="1" i="1" dirty="0"/>
              <a:t> </a:t>
            </a:r>
            <a:r>
              <a:rPr lang="ru-RU" sz="2800" dirty="0"/>
              <a:t>равнодействующая плоской системы произвольно расположенных сил</a:t>
            </a:r>
            <a:r>
              <a:rPr lang="en-US" sz="1400" b="1" i="1" dirty="0"/>
              <a:t> 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9347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  <p:bldP spid="22" grpId="0"/>
      <p:bldP spid="24" grpId="0"/>
      <p:bldP spid="24" grpId="1"/>
      <p:bldP spid="25" grpId="0"/>
      <p:bldP spid="25" grpId="1"/>
      <p:bldP spid="30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CAA0-AA9C-044B-5494-A651A7E19EFE}"/>
              </a:ext>
            </a:extLst>
          </p:cNvPr>
          <p:cNvSpPr txBox="1">
            <a:spLocks/>
          </p:cNvSpPr>
          <p:nvPr/>
        </p:nvSpPr>
        <p:spPr>
          <a:xfrm>
            <a:off x="2063749" y="754858"/>
            <a:ext cx="8900604" cy="6334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Частные случаи приведения плоской системы произвольно расположенных сил.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2A8E4-7635-FBF3-0B87-EAAD66E27E3B}"/>
                  </a:ext>
                </a:extLst>
              </p:cNvPr>
              <p:cNvSpPr txBox="1"/>
              <p:nvPr/>
            </p:nvSpPr>
            <p:spPr>
              <a:xfrm>
                <a:off x="725009" y="1833464"/>
                <a:ext cx="10741981" cy="1362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AutoNum type="arabicPeriod"/>
                </a:pPr>
                <a:r>
                  <a:rPr lang="en-US" sz="2400" dirty="0">
                    <a:latin typeface="+mj-lt"/>
                  </a:rPr>
                  <a:t>F</a:t>
                </a:r>
                <a:r>
                  <a:rPr lang="ru-RU" sz="2400" dirty="0" err="1">
                    <a:latin typeface="+mj-lt"/>
                  </a:rPr>
                  <a:t>гл</a:t>
                </a:r>
                <a:r>
                  <a:rPr lang="ru-RU" sz="2400" dirty="0">
                    <a:latin typeface="+mj-lt"/>
                  </a:rPr>
                  <a:t> ≠ 0, </a:t>
                </a:r>
                <a:r>
                  <a:rPr lang="en-US" sz="2400" dirty="0">
                    <a:latin typeface="+mj-lt"/>
                  </a:rPr>
                  <a:t>M</a:t>
                </a:r>
                <a:r>
                  <a:rPr lang="ru-RU" sz="2400" dirty="0" err="1">
                    <a:latin typeface="+mj-lt"/>
                  </a:rPr>
                  <a:t>гл</a:t>
                </a:r>
                <a:r>
                  <a:rPr lang="ru-RU" sz="2400" dirty="0">
                    <a:latin typeface="+mj-lt"/>
                  </a:rPr>
                  <a:t> ≠ 0 система эквивалентна равнодействующей, равной по модулю</a:t>
                </a:r>
                <a:r>
                  <a:rPr lang="en-US" sz="2400" dirty="0">
                    <a:latin typeface="+mj-lt"/>
                  </a:rPr>
                  <a:t> F</a:t>
                </a:r>
                <a:r>
                  <a:rPr lang="ru-RU" sz="2400" dirty="0" err="1">
                    <a:latin typeface="+mj-lt"/>
                  </a:rPr>
                  <a:t>гл</a:t>
                </a:r>
                <a:r>
                  <a:rPr lang="ru-RU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ll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ru-RU" sz="2400" dirty="0">
                    <a:latin typeface="+mj-lt"/>
                  </a:rPr>
                  <a:t>ему, и отстоящей  от точки приведения на расстоянии</a:t>
                </a:r>
                <a:r>
                  <a:rPr lang="en-US" sz="2400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гл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гл</m:t>
                        </m:r>
                      </m:den>
                    </m:f>
                  </m:oMath>
                </a14:m>
                <a:endParaRPr lang="ru-R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2A8E4-7635-FBF3-0B87-EAAD66E27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09" y="1833464"/>
                <a:ext cx="10741981" cy="1362681"/>
              </a:xfrm>
              <a:prstGeom prst="rect">
                <a:avLst/>
              </a:prstGeom>
              <a:blipFill>
                <a:blip r:embed="rId2"/>
                <a:stretch>
                  <a:fillRect t="-3139" r="-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980FCF-6B2E-0265-332E-7F73E59FE438}"/>
              </a:ext>
            </a:extLst>
          </p:cNvPr>
          <p:cNvSpPr txBox="1"/>
          <p:nvPr/>
        </p:nvSpPr>
        <p:spPr>
          <a:xfrm>
            <a:off x="905521" y="3196145"/>
            <a:ext cx="8922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2.</a:t>
            </a:r>
            <a:r>
              <a:rPr lang="en-US" sz="2400" dirty="0"/>
              <a:t> F</a:t>
            </a:r>
            <a:r>
              <a:rPr lang="ru-RU" sz="2400" dirty="0" err="1"/>
              <a:t>гл</a:t>
            </a:r>
            <a:r>
              <a:rPr lang="ru-RU" sz="2400" dirty="0"/>
              <a:t> ≠ 0, </a:t>
            </a:r>
            <a:r>
              <a:rPr lang="en-US" sz="2400" dirty="0"/>
              <a:t>M</a:t>
            </a:r>
            <a:r>
              <a:rPr lang="ru-RU" sz="2400" dirty="0" err="1"/>
              <a:t>гл</a:t>
            </a:r>
            <a:r>
              <a:rPr lang="ru-RU" sz="2400" dirty="0"/>
              <a:t>=0 система эквивалентна равнодействующей, </a:t>
            </a:r>
          </a:p>
          <a:p>
            <a:r>
              <a:rPr lang="ru-RU" sz="2400" dirty="0"/>
              <a:t>    совпадающей с </a:t>
            </a:r>
            <a:r>
              <a:rPr lang="en-US" sz="2400" dirty="0"/>
              <a:t>F</a:t>
            </a:r>
            <a:r>
              <a:rPr lang="ru-RU" sz="2400" dirty="0"/>
              <a:t>гл.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258DD-CA5B-E799-7F78-CBC71222A4D0}"/>
              </a:ext>
            </a:extLst>
          </p:cNvPr>
          <p:cNvSpPr txBox="1"/>
          <p:nvPr/>
        </p:nvSpPr>
        <p:spPr>
          <a:xfrm>
            <a:off x="905521" y="4268197"/>
            <a:ext cx="1108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3.</a:t>
            </a:r>
            <a:r>
              <a:rPr lang="en-US" sz="2400" dirty="0"/>
              <a:t> F</a:t>
            </a:r>
            <a:r>
              <a:rPr lang="ru-RU" sz="2400" dirty="0" err="1"/>
              <a:t>гл</a:t>
            </a:r>
            <a:r>
              <a:rPr lang="ru-RU" sz="2400" dirty="0"/>
              <a:t>= 0, </a:t>
            </a:r>
            <a:r>
              <a:rPr lang="en-US" sz="2400" dirty="0"/>
              <a:t>M</a:t>
            </a:r>
            <a:r>
              <a:rPr lang="ru-RU" sz="2400" dirty="0" err="1"/>
              <a:t>гл</a:t>
            </a:r>
            <a:r>
              <a:rPr lang="ru-RU" sz="2400" dirty="0"/>
              <a:t> ≠ 0 система эквивалентна паре сил с моментом, равным</a:t>
            </a:r>
            <a:r>
              <a:rPr lang="en-US" sz="2400" dirty="0"/>
              <a:t> M</a:t>
            </a:r>
            <a:r>
              <a:rPr lang="ru-RU" sz="2400" dirty="0" err="1"/>
              <a:t>гл</a:t>
            </a:r>
            <a:r>
              <a:rPr lang="ru-RU" sz="2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E45E7-1905-0954-966B-45EF164FAFE2}"/>
              </a:ext>
            </a:extLst>
          </p:cNvPr>
          <p:cNvSpPr txBox="1"/>
          <p:nvPr/>
        </p:nvSpPr>
        <p:spPr>
          <a:xfrm>
            <a:off x="905521" y="4961461"/>
            <a:ext cx="739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4.</a:t>
            </a:r>
            <a:r>
              <a:rPr lang="en-US" sz="2400" dirty="0"/>
              <a:t> F</a:t>
            </a:r>
            <a:r>
              <a:rPr lang="ru-RU" sz="2400" dirty="0" err="1"/>
              <a:t>гл</a:t>
            </a:r>
            <a:r>
              <a:rPr lang="ru-RU" sz="2400" dirty="0"/>
              <a:t>= 0, </a:t>
            </a:r>
            <a:r>
              <a:rPr lang="en-US" sz="2400" dirty="0"/>
              <a:t>M</a:t>
            </a:r>
            <a:r>
              <a:rPr lang="ru-RU" sz="2400" dirty="0" err="1"/>
              <a:t>гл</a:t>
            </a:r>
            <a:r>
              <a:rPr lang="ru-RU" sz="2400" dirty="0"/>
              <a:t>=0 система находится в равновесии.</a:t>
            </a:r>
          </a:p>
        </p:txBody>
      </p:sp>
      <p:sp>
        <p:nvSpPr>
          <p:cNvPr id="10" name="AutoShape 22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D7BFF0B-963C-23EF-7334-52E3115F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1B9959F1-66CC-FF50-AFDA-67533E1D9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0847" y="207701"/>
            <a:ext cx="6900909" cy="1143000"/>
          </a:xfrm>
        </p:spPr>
        <p:txBody>
          <a:bodyPr/>
          <a:lstStyle/>
          <a:p>
            <a:pPr eaLnBrk="1" hangingPunct="1"/>
            <a:r>
              <a:rPr lang="ru-RU" altLang="ru-RU" sz="4000" b="1" dirty="0"/>
              <a:t>Сила трения скольжения.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3B6E25F-E69E-5C05-42BE-9D16289DB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tx2"/>
                </a:solidFill>
              </a:rPr>
              <a:t>   </a:t>
            </a: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Сила трения скольжения </a:t>
            </a:r>
            <a:r>
              <a:rPr lang="ru-RU" altLang="ru-RU" sz="2800" dirty="0">
                <a:latin typeface="+mj-lt"/>
              </a:rPr>
              <a:t>— сила, возникающая между соприкасающимися телами при их относительном движении.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j-lt"/>
              </a:rPr>
              <a:t>       </a:t>
            </a:r>
            <a:r>
              <a:rPr lang="en-US" altLang="ru-RU" sz="2800" dirty="0">
                <a:latin typeface="+mj-lt"/>
              </a:rPr>
              <a:t>                        </a:t>
            </a:r>
            <a:r>
              <a:rPr lang="ru-RU" altLang="ru-RU" sz="2800" dirty="0">
                <a:latin typeface="+mj-lt"/>
              </a:rPr>
              <a:t>,</a:t>
            </a:r>
            <a:r>
              <a:rPr lang="en-US" altLang="ru-RU" sz="2800" dirty="0">
                <a:latin typeface="+mj-lt"/>
              </a:rPr>
              <a:t> </a:t>
            </a:r>
            <a:r>
              <a:rPr lang="ru-RU" altLang="ru-RU" sz="2800" dirty="0">
                <a:latin typeface="+mj-lt"/>
              </a:rPr>
              <a:t>где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800" i="1" dirty="0">
                <a:latin typeface="+mj-lt"/>
              </a:rPr>
              <a:t>  f</a:t>
            </a:r>
            <a:r>
              <a:rPr lang="en-US" altLang="ru-RU" sz="2800" dirty="0">
                <a:latin typeface="+mj-lt"/>
              </a:rPr>
              <a:t> </a:t>
            </a:r>
            <a:r>
              <a:rPr lang="ru-RU" altLang="ru-RU" sz="2800" dirty="0">
                <a:latin typeface="+mj-lt"/>
              </a:rPr>
              <a:t>— коэффициент трения скольжения,</a:t>
            </a:r>
            <a:endParaRPr lang="en-US" altLang="ru-RU" sz="2800" dirty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800" dirty="0">
                <a:latin typeface="+mj-lt"/>
              </a:rPr>
              <a:t>  </a:t>
            </a:r>
            <a:r>
              <a:rPr lang="en-US" altLang="ru-RU" sz="2800" i="1" dirty="0">
                <a:latin typeface="+mj-lt"/>
              </a:rPr>
              <a:t>N</a:t>
            </a:r>
            <a:r>
              <a:rPr lang="ru-RU" altLang="ru-RU" sz="2800" dirty="0">
                <a:latin typeface="+mj-lt"/>
              </a:rPr>
              <a:t>— сила нормальной реакции опоры</a:t>
            </a:r>
            <a:r>
              <a:rPr lang="ru-RU" altLang="ru-RU" dirty="0"/>
              <a:t>.</a:t>
            </a:r>
            <a:endParaRPr lang="en-US" altLang="ru-RU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FFC5D5-5DB9-F6F8-3F14-EEB86D90A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0537" y="3028123"/>
            <a:ext cx="4131863" cy="2751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2C3F7E-2487-45DD-2144-0D046AA49EEA}"/>
              </a:ext>
            </a:extLst>
          </p:cNvPr>
          <p:cNvSpPr txBox="1"/>
          <p:nvPr/>
        </p:nvSpPr>
        <p:spPr>
          <a:xfrm>
            <a:off x="1589102" y="2796465"/>
            <a:ext cx="276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F</a:t>
            </a:r>
            <a:r>
              <a:rPr lang="ru-RU" sz="2400" i="1" dirty="0" err="1"/>
              <a:t>тр</a:t>
            </a:r>
            <a:r>
              <a:rPr lang="ru-RU" sz="4000" i="1" dirty="0"/>
              <a:t>=</a:t>
            </a:r>
            <a:r>
              <a:rPr lang="en-US" sz="4000" i="1" dirty="0" err="1"/>
              <a:t>f∙N</a:t>
            </a:r>
            <a:endParaRPr lang="ru-RU" sz="4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848139" y="1643615"/>
            <a:ext cx="109728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Материальная точка </a:t>
            </a:r>
            <a:r>
              <a:rPr lang="ru-RU" sz="3200" dirty="0">
                <a:latin typeface="+mj-lt"/>
              </a:rPr>
              <a:t>– это геометрическая точка обладающая массой.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Абсолютно твёрдое тело </a:t>
            </a:r>
            <a:r>
              <a:rPr lang="ru-RU" sz="3200" dirty="0">
                <a:latin typeface="+mj-lt"/>
              </a:rPr>
              <a:t>– это материальное тело, в котором расстояние между двумя любыми точками остаётся неизменным.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Сила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latin typeface="+mj-lt"/>
              </a:rPr>
              <a:t>– это мера механического взаимодействия тел.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2B8DB421-938D-A790-6519-AA088CDE7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04850"/>
            <a:ext cx="10972800" cy="617923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Законы силы трения скольжения.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42BB99-82D5-60A0-572C-A655D5292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652" y="2198867"/>
            <a:ext cx="10972800" cy="39877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/>
              <a:t>   </a:t>
            </a:r>
            <a:r>
              <a:rPr lang="en-US" altLang="ru-RU" sz="2400" dirty="0"/>
              <a:t>1</a:t>
            </a:r>
            <a:r>
              <a:rPr lang="ru-RU" altLang="ru-RU" sz="2400" dirty="0"/>
              <a:t>. </a:t>
            </a:r>
            <a:r>
              <a:rPr lang="ru-RU" altLang="ru-RU" sz="2400" dirty="0">
                <a:latin typeface="+mj-lt"/>
              </a:rPr>
              <a:t>Сила трения не зависит от величины площади трущихся поверхностей.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0069E-BF6E-975C-11D2-3A95665D7DF9}"/>
              </a:ext>
            </a:extLst>
          </p:cNvPr>
          <p:cNvSpPr txBox="1"/>
          <p:nvPr/>
        </p:nvSpPr>
        <p:spPr>
          <a:xfrm>
            <a:off x="4820574" y="1421503"/>
            <a:ext cx="276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F</a:t>
            </a:r>
            <a:r>
              <a:rPr lang="ru-RU" sz="2400" i="1" dirty="0" err="1"/>
              <a:t>тр</a:t>
            </a:r>
            <a:r>
              <a:rPr lang="ru-RU" sz="4000" i="1" dirty="0"/>
              <a:t>=</a:t>
            </a:r>
            <a:r>
              <a:rPr lang="en-US" sz="4000" i="1" dirty="0" err="1"/>
              <a:t>f∙N</a:t>
            </a:r>
            <a:endParaRPr lang="ru-RU" sz="4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78BF0-4B29-B4C4-5729-DDA318119FFE}"/>
              </a:ext>
            </a:extLst>
          </p:cNvPr>
          <p:cNvSpPr txBox="1"/>
          <p:nvPr/>
        </p:nvSpPr>
        <p:spPr>
          <a:xfrm>
            <a:off x="949911" y="2619220"/>
            <a:ext cx="9454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2.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Максимальная сила трения прямо пропорциональна нормальной составляющей внешних сил, действующих на поверхность тела.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F4430-589E-F4D5-0D57-10955CB84D7D}"/>
              </a:ext>
            </a:extLst>
          </p:cNvPr>
          <p:cNvSpPr txBox="1"/>
          <p:nvPr/>
        </p:nvSpPr>
        <p:spPr>
          <a:xfrm>
            <a:off x="949911" y="3770081"/>
            <a:ext cx="10040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3.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Сила трения зависит от материала тел, состояния трущихся поверхностей, наличия и рода смазки.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316954-E650-A722-5F71-A4D8C8B2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5" t="8415" r="6044" b="13527"/>
          <a:stretch/>
        </p:blipFill>
        <p:spPr>
          <a:xfrm>
            <a:off x="1882065" y="1421503"/>
            <a:ext cx="8176335" cy="535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2BC0E400-B26B-DA71-D313-EF1569599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04849"/>
            <a:ext cx="10972800" cy="1319259"/>
          </a:xfrm>
        </p:spPr>
        <p:txBody>
          <a:bodyPr/>
          <a:lstStyle/>
          <a:p>
            <a:pPr algn="ctr" eaLnBrk="1" hangingPunct="1"/>
            <a:r>
              <a:rPr lang="ru-RU" altLang="ru-RU" sz="4000" b="1" dirty="0"/>
              <a:t>Трение качения.</a:t>
            </a:r>
            <a:br>
              <a:rPr lang="ru-RU" altLang="ru-RU" sz="4000" b="1" dirty="0"/>
            </a:br>
            <a:endParaRPr lang="ru-RU" altLang="ru-RU" sz="4000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CBFD91E-2DC4-C6D5-84B4-26B5EF23E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85024"/>
            <a:ext cx="10972800" cy="9145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dirty="0">
                <a:solidFill>
                  <a:schemeClr val="tx2"/>
                </a:solidFill>
                <a:latin typeface="+mj-lt"/>
              </a:rPr>
              <a:t>Трением качения </a:t>
            </a:r>
            <a:r>
              <a:rPr lang="ru-RU" altLang="ru-RU" sz="2400" dirty="0">
                <a:latin typeface="+mj-lt"/>
              </a:rPr>
              <a:t>называют трение движения, при котором скорости соприкасающихся тел точках касания одинаковы по значению и направлению. Возникает при перекатывании одного тела по поверхности другого из-за деформирования тела в месте взаимодействия.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C1FB9-89EF-1CAC-1E57-A3C2EAB45335}"/>
              </a:ext>
            </a:extLst>
          </p:cNvPr>
          <p:cNvSpPr txBox="1"/>
          <p:nvPr/>
        </p:nvSpPr>
        <p:spPr>
          <a:xfrm>
            <a:off x="4436828" y="2810228"/>
            <a:ext cx="657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Место приложения реакции смещается на </a:t>
            </a:r>
            <a:r>
              <a:rPr lang="en-US" sz="2400" dirty="0"/>
              <a:t>k.</a:t>
            </a:r>
          </a:p>
          <a:p>
            <a:r>
              <a:rPr lang="ru-RU" sz="2400" dirty="0"/>
              <a:t>Имеем 2 пары сил: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FE32E-3F6F-3369-0305-5C8E6C53C938}"/>
              </a:ext>
            </a:extLst>
          </p:cNvPr>
          <p:cNvSpPr txBox="1"/>
          <p:nvPr/>
        </p:nvSpPr>
        <p:spPr>
          <a:xfrm>
            <a:off x="4436828" y="3536306"/>
            <a:ext cx="688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</a:t>
            </a:r>
            <a:r>
              <a:rPr lang="ru-RU" sz="2400" dirty="0"/>
              <a:t>– движущая сила,</a:t>
            </a:r>
            <a:r>
              <a:rPr lang="en-US" sz="2400" dirty="0"/>
              <a:t> F</a:t>
            </a:r>
            <a:r>
              <a:rPr lang="ru-RU" sz="1600" dirty="0" err="1"/>
              <a:t>тр</a:t>
            </a:r>
            <a:r>
              <a:rPr lang="ru-RU" dirty="0"/>
              <a:t> – </a:t>
            </a:r>
            <a:r>
              <a:rPr lang="ru-RU" sz="2400" dirty="0"/>
              <a:t>сила трения качения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C89AC-4CAD-069B-80EF-DBAB95528468}"/>
              </a:ext>
            </a:extLst>
          </p:cNvPr>
          <p:cNvSpPr txBox="1"/>
          <p:nvPr/>
        </p:nvSpPr>
        <p:spPr>
          <a:xfrm>
            <a:off x="6745401" y="3844083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dirty="0"/>
              <a:t> </a:t>
            </a:r>
            <a:r>
              <a:rPr lang="ru-RU" dirty="0" err="1"/>
              <a:t>дв</a:t>
            </a:r>
            <a:r>
              <a:rPr lang="ru-RU" dirty="0"/>
              <a:t>. </a:t>
            </a:r>
            <a:r>
              <a:rPr lang="ru-RU" sz="2800" dirty="0"/>
              <a:t>=</a:t>
            </a:r>
            <a:r>
              <a:rPr lang="en-US" sz="2800" dirty="0"/>
              <a:t>Q∙r</a:t>
            </a:r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2C9B5-3D58-D701-88A5-F76205B491DA}"/>
              </a:ext>
            </a:extLst>
          </p:cNvPr>
          <p:cNvSpPr txBox="1"/>
          <p:nvPr/>
        </p:nvSpPr>
        <p:spPr>
          <a:xfrm>
            <a:off x="4500933" y="4233807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</a:t>
            </a:r>
            <a:r>
              <a:rPr lang="ru-RU" sz="1600" dirty="0" err="1">
                <a:solidFill>
                  <a:prstClr val="black"/>
                </a:solidFill>
              </a:rPr>
              <a:t>яж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сила тяжести,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 –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нормальная реакция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9B94B-CC06-DC2A-34AD-A7FF3F7AE26C}"/>
              </a:ext>
            </a:extLst>
          </p:cNvPr>
          <p:cNvSpPr txBox="1"/>
          <p:nvPr/>
        </p:nvSpPr>
        <p:spPr>
          <a:xfrm>
            <a:off x="6751065" y="4583350"/>
            <a:ext cx="1989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dirty="0"/>
              <a:t> </a:t>
            </a:r>
            <a:r>
              <a:rPr lang="ru-RU" dirty="0" err="1"/>
              <a:t>сопр</a:t>
            </a:r>
            <a:r>
              <a:rPr lang="ru-RU" dirty="0"/>
              <a:t>. </a:t>
            </a:r>
            <a:r>
              <a:rPr lang="ru-RU" sz="2800" dirty="0"/>
              <a:t>=</a:t>
            </a:r>
            <a:r>
              <a:rPr lang="en-US" sz="2800" dirty="0"/>
              <a:t>N∙k</a:t>
            </a:r>
            <a:r>
              <a:rPr lang="ru-RU" dirty="0"/>
              <a:t>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7BCA167-5DAE-6286-8113-6F71373C4E0C}"/>
              </a:ext>
            </a:extLst>
          </p:cNvPr>
          <p:cNvGrpSpPr/>
          <p:nvPr/>
        </p:nvGrpSpPr>
        <p:grpSpPr>
          <a:xfrm>
            <a:off x="516565" y="2979767"/>
            <a:ext cx="3755254" cy="3068345"/>
            <a:chOff x="492711" y="3678684"/>
            <a:chExt cx="3755254" cy="306834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B90F4A9-76B9-38C8-F64A-629846C79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69" r="32576" b="21045"/>
            <a:stretch/>
          </p:blipFill>
          <p:spPr>
            <a:xfrm>
              <a:off x="492711" y="3678684"/>
              <a:ext cx="3755254" cy="3068345"/>
            </a:xfrm>
            <a:prstGeom prst="rect">
              <a:avLst/>
            </a:prstGeom>
          </p:spPr>
        </p:pic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3F23D610-CADD-E9E9-5F87-E515C2C5FD35}"/>
                </a:ext>
              </a:extLst>
            </p:cNvPr>
            <p:cNvCxnSpPr/>
            <p:nvPr/>
          </p:nvCxnSpPr>
          <p:spPr>
            <a:xfrm>
              <a:off x="2269124" y="5442012"/>
              <a:ext cx="47051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7C6E61-94C5-5BA7-403E-A8703E1AD046}"/>
                </a:ext>
              </a:extLst>
            </p:cNvPr>
            <p:cNvSpPr txBox="1"/>
            <p:nvPr/>
          </p:nvSpPr>
          <p:spPr>
            <a:xfrm>
              <a:off x="2354341" y="50726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k</a:t>
              </a:r>
              <a:endParaRPr lang="ru-RU" i="1" dirty="0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D621F58-7A3E-A744-7B4D-1A5D112FB93D}"/>
                </a:ext>
              </a:extLst>
            </p:cNvPr>
            <p:cNvCxnSpPr/>
            <p:nvPr/>
          </p:nvCxnSpPr>
          <p:spPr>
            <a:xfrm>
              <a:off x="2269124" y="4935984"/>
              <a:ext cx="0" cy="7723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D1858-09BD-3852-D40D-BC7DFE26A2FF}"/>
                </a:ext>
              </a:extLst>
            </p:cNvPr>
            <p:cNvSpPr txBox="1"/>
            <p:nvPr/>
          </p:nvSpPr>
          <p:spPr>
            <a:xfrm>
              <a:off x="1495911" y="5092202"/>
              <a:ext cx="800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F</a:t>
              </a:r>
              <a:r>
                <a:rPr lang="ru-RU" sz="1600" i="1" dirty="0"/>
                <a:t>тяж</a:t>
              </a: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3B63C4D6-AAB3-6D49-556D-42070B50BBCD}"/>
                </a:ext>
              </a:extLst>
            </p:cNvPr>
            <p:cNvCxnSpPr/>
            <p:nvPr/>
          </p:nvCxnSpPr>
          <p:spPr>
            <a:xfrm flipH="1">
              <a:off x="1113183" y="4935984"/>
              <a:ext cx="1164626" cy="3861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B93CF9-7D6F-58F2-1951-114FA6FEF7E8}"/>
                </a:ext>
              </a:extLst>
            </p:cNvPr>
            <p:cNvSpPr txBox="1"/>
            <p:nvPr/>
          </p:nvSpPr>
          <p:spPr>
            <a:xfrm>
              <a:off x="1357396" y="4843272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BC76EC7-BD8B-C297-66BE-2E1504503B6A}"/>
              </a:ext>
            </a:extLst>
          </p:cNvPr>
          <p:cNvSpPr txBox="1"/>
          <p:nvPr/>
        </p:nvSpPr>
        <p:spPr>
          <a:xfrm>
            <a:off x="5088836" y="5050019"/>
            <a:ext cx="561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ru-RU" sz="2400" dirty="0"/>
              <a:t> – коэффициент трения качения (см)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D19D7-9806-0587-C02D-7B5721AFADC1}"/>
              </a:ext>
            </a:extLst>
          </p:cNvPr>
          <p:cNvSpPr txBox="1"/>
          <p:nvPr/>
        </p:nvSpPr>
        <p:spPr>
          <a:xfrm>
            <a:off x="4651513" y="5463994"/>
            <a:ext cx="657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Качение возможно тогда, когда</a:t>
            </a:r>
            <a:r>
              <a:rPr lang="en-US" sz="2400" dirty="0"/>
              <a:t> M </a:t>
            </a:r>
            <a:r>
              <a:rPr lang="ru-RU" dirty="0" err="1"/>
              <a:t>дв</a:t>
            </a:r>
            <a:r>
              <a:rPr lang="ru-RU" dirty="0"/>
              <a:t>.</a:t>
            </a:r>
            <a:r>
              <a:rPr lang="ru-RU" sz="2400" dirty="0"/>
              <a:t>≥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сопр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056606-B146-5909-AEB7-444A819BACAC}"/>
                  </a:ext>
                </a:extLst>
              </p:cNvPr>
              <p:cNvSpPr txBox="1"/>
              <p:nvPr/>
            </p:nvSpPr>
            <p:spPr>
              <a:xfrm>
                <a:off x="6900090" y="5865191"/>
                <a:ext cx="1398140" cy="665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r>
                  <a:rPr lang="ru-RU" sz="2800" dirty="0"/>
                  <a:t> ≥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k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r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056606-B146-5909-AEB7-444A819BA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90" y="5865191"/>
                <a:ext cx="1398140" cy="665439"/>
              </a:xfrm>
              <a:prstGeom prst="rect">
                <a:avLst/>
              </a:prstGeom>
              <a:blipFill>
                <a:blip r:embed="rId4"/>
                <a:stretch>
                  <a:fillRect l="-9170" b="-14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22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B318C6B-BE7A-2A30-18BD-2D0A69D14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7" name="Рисунок 26" descr="Изображение выглядит как текст, квитанция, докумен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7712103-8E0C-F568-7C42-CBB19E9B67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35"/>
          <a:stretch/>
        </p:blipFill>
        <p:spPr>
          <a:xfrm>
            <a:off x="2819257" y="2762699"/>
            <a:ext cx="6457950" cy="2265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495" y="352721"/>
            <a:ext cx="1097280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Пространственная система сил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1540" y="1665932"/>
            <a:ext cx="7660460" cy="470916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+mj-lt"/>
              </a:rPr>
              <a:t> Это система сил линии действия которых расположены в пространстве . Для того чтобы эти силы сложить их необходимо привести в одну точку (аналогично плоской системе). При этом необходимо добавить моменты этой силы относительно осей координат.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1C4228-03F3-822B-2CF0-6A3BCB28C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" r="2653"/>
          <a:stretch/>
        </p:blipFill>
        <p:spPr bwMode="auto">
          <a:xfrm>
            <a:off x="0" y="1982079"/>
            <a:ext cx="4620552" cy="36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41863" y="144924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Момент силы относительно оси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312026" y="3024157"/>
            <a:ext cx="5511213" cy="204311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+mj-lt"/>
              </a:rPr>
              <a:t>1</a:t>
            </a:r>
            <a:r>
              <a:rPr lang="en-US" dirty="0">
                <a:latin typeface="+mj-lt"/>
              </a:rPr>
              <a:t>.</a:t>
            </a:r>
            <a:r>
              <a:rPr lang="ru-RU" dirty="0">
                <a:latin typeface="+mj-lt"/>
              </a:rPr>
              <a:t>  Проводим плоскость  перпендикулярно   оси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(</a:t>
            </a:r>
            <a:r>
              <a:rPr lang="en-US" dirty="0">
                <a:latin typeface="+mj-lt"/>
              </a:rPr>
              <a:t>xy). </a:t>
            </a:r>
          </a:p>
          <a:p>
            <a:pPr>
              <a:buNone/>
            </a:pPr>
            <a:r>
              <a:rPr lang="en-US" dirty="0">
                <a:latin typeface="+mj-lt"/>
              </a:rPr>
              <a:t>2.</a:t>
            </a:r>
            <a:r>
              <a:rPr lang="ru-RU" dirty="0">
                <a:latin typeface="+mj-lt"/>
              </a:rPr>
              <a:t>  Находим проекцию силы на плоскость</a:t>
            </a:r>
            <a:r>
              <a:rPr lang="en-US" dirty="0">
                <a:latin typeface="+mj-lt"/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араллелограмм 28"/>
          <p:cNvSpPr/>
          <p:nvPr/>
        </p:nvSpPr>
        <p:spPr>
          <a:xfrm>
            <a:off x="1615742" y="3212976"/>
            <a:ext cx="4264234" cy="1787660"/>
          </a:xfrm>
          <a:prstGeom prst="parallelogram">
            <a:avLst/>
          </a:prstGeom>
          <a:solidFill>
            <a:srgbClr val="4F9AB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      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2279576" y="1556792"/>
            <a:ext cx="1584176" cy="122413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63752" y="2780928"/>
            <a:ext cx="0" cy="1584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279576" y="4005064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279576" y="1556792"/>
            <a:ext cx="0" cy="2448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287688" y="191683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007768" y="1700808"/>
            <a:ext cx="0" cy="36724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935760" y="4071942"/>
            <a:ext cx="159976" cy="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151784" y="3861048"/>
            <a:ext cx="4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5283703" y="3223974"/>
            <a:ext cx="57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855640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xy</a:t>
            </a:r>
            <a:endParaRPr lang="ru-RU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2927648" y="45811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15680" y="1844824"/>
            <a:ext cx="52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endParaRPr lang="ru-RU" sz="28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2845571" y="2893215"/>
            <a:ext cx="235745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559951" y="4536289"/>
            <a:ext cx="928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3" grpId="0"/>
      <p:bldP spid="64" grpId="0"/>
      <p:bldP spid="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278759" y="1643050"/>
            <a:ext cx="4786346" cy="3571900"/>
          </a:xfrm>
          <a:prstGeom prst="rect">
            <a:avLst/>
          </a:prstGeom>
          <a:solidFill>
            <a:srgbClr val="4F9A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5103" y="284980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5671" y="3786190"/>
            <a:ext cx="1437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 xy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6462" y="25003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4694" y="24288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xy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4365" y="0"/>
            <a:ext cx="335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Вид  сверху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5130" y="571481"/>
            <a:ext cx="9158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</a:t>
            </a:r>
            <a:r>
              <a:rPr lang="ru-RU" sz="2400" dirty="0"/>
              <a:t>Находим момент проекции относительно точки </a:t>
            </a:r>
            <a:r>
              <a:rPr lang="en-US" sz="2400" dirty="0"/>
              <a:t>O. </a:t>
            </a:r>
          </a:p>
          <a:p>
            <a:r>
              <a:rPr lang="en-US" sz="2400" dirty="0"/>
              <a:t>Mo(F </a:t>
            </a:r>
            <a:r>
              <a:rPr lang="en-US" sz="2400" dirty="0" err="1"/>
              <a:t>xy</a:t>
            </a:r>
            <a:r>
              <a:rPr lang="en-US" sz="2400" dirty="0"/>
              <a:t>)=</a:t>
            </a:r>
            <a:r>
              <a:rPr lang="en-US" sz="2400" dirty="0" err="1"/>
              <a:t>Fxy•l</a:t>
            </a:r>
            <a:r>
              <a:rPr lang="en-US" sz="2400" dirty="0"/>
              <a:t> </a:t>
            </a:r>
            <a:r>
              <a:rPr lang="ru-RU" sz="2400" dirty="0"/>
              <a:t>    </a:t>
            </a:r>
            <a:r>
              <a:rPr lang="en-US" sz="2400" dirty="0" err="1"/>
              <a:t>Mz</a:t>
            </a:r>
            <a:r>
              <a:rPr lang="en-US" sz="2400" dirty="0"/>
              <a:t>(F )=Mo(F </a:t>
            </a:r>
            <a:r>
              <a:rPr lang="en-US" sz="2400" dirty="0" err="1"/>
              <a:t>xy</a:t>
            </a:r>
            <a:r>
              <a:rPr lang="en-US" sz="2400" dirty="0"/>
              <a:t>).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95538" y="10001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24100" y="135729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54367" y="5397102"/>
            <a:ext cx="98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Момент силы относительно оси равен 0</a:t>
            </a:r>
            <a:r>
              <a:rPr lang="en-US" sz="2400" dirty="0"/>
              <a:t>,</a:t>
            </a:r>
            <a:r>
              <a:rPr lang="ru-RU" sz="2400" dirty="0"/>
              <a:t>если</a:t>
            </a:r>
            <a:r>
              <a:rPr lang="en-US" sz="2400" dirty="0"/>
              <a:t> </a:t>
            </a:r>
            <a:r>
              <a:rPr lang="ru-RU" sz="2400" dirty="0"/>
              <a:t> сила  </a:t>
            </a:r>
          </a:p>
          <a:p>
            <a:r>
              <a:rPr lang="ru-RU" sz="2400" dirty="0"/>
              <a:t>параллельна  оси или пересекает её. </a:t>
            </a:r>
            <a:r>
              <a:rPr lang="ru-RU" sz="2400" dirty="0">
                <a:solidFill>
                  <a:schemeClr val="bg1"/>
                </a:solidFill>
              </a:rPr>
              <a:t>её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4524364" y="3286124"/>
            <a:ext cx="1147568" cy="808972"/>
            <a:chOff x="3000364" y="3286124"/>
            <a:chExt cx="1147568" cy="808972"/>
          </a:xfrm>
        </p:grpSpPr>
        <p:sp>
          <p:nvSpPr>
            <p:cNvPr id="20" name="TextBox 19"/>
            <p:cNvSpPr txBox="1"/>
            <p:nvPr/>
          </p:nvSpPr>
          <p:spPr>
            <a:xfrm>
              <a:off x="3571868" y="357187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l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10800000" flipV="1">
              <a:off x="3000364" y="3286124"/>
              <a:ext cx="928694" cy="7858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4024298" y="2000241"/>
            <a:ext cx="2714644" cy="2533785"/>
            <a:chOff x="2500298" y="2000240"/>
            <a:chExt cx="2714644" cy="2533785"/>
          </a:xfrm>
        </p:grpSpPr>
        <p:sp>
          <p:nvSpPr>
            <p:cNvPr id="29" name="Блок-схема: узел 28"/>
            <p:cNvSpPr/>
            <p:nvPr/>
          </p:nvSpPr>
          <p:spPr>
            <a:xfrm>
              <a:off x="2714612" y="2000240"/>
              <a:ext cx="2500330" cy="25003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2464203" y="3583531"/>
              <a:ext cx="986589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9667901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8739206" y="171448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6" name="Круговая стрелка 65"/>
          <p:cNvSpPr/>
          <p:nvPr/>
        </p:nvSpPr>
        <p:spPr>
          <a:xfrm>
            <a:off x="8453454" y="2428868"/>
            <a:ext cx="978408" cy="1192722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овая стрелка 68"/>
          <p:cNvSpPr/>
          <p:nvPr/>
        </p:nvSpPr>
        <p:spPr>
          <a:xfrm flipH="1">
            <a:off x="8382016" y="1500174"/>
            <a:ext cx="1071570" cy="1192722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10644" y="264318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A3CDA91-75CA-3E64-1E40-33BF0F2B2366}"/>
              </a:ext>
            </a:extLst>
          </p:cNvPr>
          <p:cNvSpPr/>
          <p:nvPr/>
        </p:nvSpPr>
        <p:spPr>
          <a:xfrm>
            <a:off x="5417942" y="3240111"/>
            <a:ext cx="106554" cy="94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 bwMode="blackGray">
          <a:xfrm>
            <a:off x="248575" y="627469"/>
            <a:ext cx="11385508" cy="1316741"/>
          </a:xfrm>
        </p:spPr>
        <p:txBody>
          <a:bodyPr/>
          <a:lstStyle/>
          <a:p>
            <a:pPr indent="0">
              <a:buNone/>
            </a:pPr>
            <a:r>
              <a:rPr lang="ru-RU" dirty="0">
                <a:latin typeface="+mj-lt"/>
              </a:rPr>
              <a:t>В результате приведения получаем: пространственную систему сходящихся сил и систему моментов, которые приводятся к главному вектору и главному моменту.</a:t>
            </a:r>
            <a:br>
              <a:rPr lang="ru-RU" dirty="0"/>
            </a:br>
            <a:endParaRPr lang="en-US" sz="2800" dirty="0">
              <a:latin typeface="+mj-lt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4120" imgH="215640" progId="Equation.3">
                  <p:embed/>
                </p:oleObj>
              </mc:Choice>
              <mc:Fallback>
                <p:oleObj name="Формула" r:id="rId2" imgW="114120" imgH="21564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12893"/>
              </p:ext>
            </p:extLst>
          </p:nvPr>
        </p:nvGraphicFramePr>
        <p:xfrm>
          <a:off x="946112" y="5599195"/>
          <a:ext cx="3976600" cy="72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675673" imgH="304668" progId="Equation.3">
                  <p:embed/>
                </p:oleObj>
              </mc:Choice>
              <mc:Fallback>
                <p:oleObj name="Формула" r:id="rId4" imgW="1675673" imgH="304668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12" y="5599195"/>
                        <a:ext cx="3976600" cy="723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10089"/>
              </p:ext>
            </p:extLst>
          </p:nvPr>
        </p:nvGraphicFramePr>
        <p:xfrm>
          <a:off x="946112" y="3238407"/>
          <a:ext cx="3804266" cy="80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434960" imgH="304560" progId="Equation.3">
                  <p:embed/>
                </p:oleObj>
              </mc:Choice>
              <mc:Fallback>
                <p:oleObj name="Формула" r:id="rId6" imgW="1434960" imgH="30456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12" y="3238407"/>
                        <a:ext cx="3804266" cy="806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595B24-9C49-214A-006E-7CD085061C6C}"/>
              </a:ext>
            </a:extLst>
          </p:cNvPr>
          <p:cNvSpPr txBox="1"/>
          <p:nvPr/>
        </p:nvSpPr>
        <p:spPr>
          <a:xfrm>
            <a:off x="408373" y="3164275"/>
            <a:ext cx="10432536" cy="235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Главный момент:</a:t>
            </a: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Находим моменты всех сил относительно осей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x, y, z.</a:t>
            </a: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Проекции  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на оси   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=∑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ix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=∑ М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iy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13DD3-240C-31B4-DDE4-4BAD4FA80832}"/>
              </a:ext>
            </a:extLst>
          </p:cNvPr>
          <p:cNvSpPr txBox="1"/>
          <p:nvPr/>
        </p:nvSpPr>
        <p:spPr>
          <a:xfrm>
            <a:off x="248575" y="1811687"/>
            <a:ext cx="10307502" cy="235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Главный вектор:</a:t>
            </a: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 Находим проекции всех сил на оси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Проекции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на оси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=∑ 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ix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=∑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iy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∑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18C789-C359-4D62-13E4-6A8FF969EEB4}"/>
              </a:ext>
            </a:extLst>
          </p:cNvPr>
          <p:cNvSpPr/>
          <p:nvPr/>
        </p:nvSpPr>
        <p:spPr>
          <a:xfrm>
            <a:off x="1242874" y="2432482"/>
            <a:ext cx="2361460" cy="177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097364-BD61-D572-C114-D5D7DF29C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59" y="1630524"/>
            <a:ext cx="2383743" cy="179847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E20EE70-1D4C-886D-3502-FD6B23725C14}"/>
              </a:ext>
            </a:extLst>
          </p:cNvPr>
          <p:cNvCxnSpPr/>
          <p:nvPr/>
        </p:nvCxnSpPr>
        <p:spPr>
          <a:xfrm flipV="1">
            <a:off x="1242874" y="1642369"/>
            <a:ext cx="1109709" cy="790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0BB93F-A207-9100-5698-7B268E00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02" y="3384985"/>
            <a:ext cx="1140051" cy="823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7AAC7E-F5BF-4978-63D0-BC85DEAD0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34" y="1625909"/>
            <a:ext cx="1140051" cy="823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F50428-9F06-F19C-A2F1-5E9E1C1C2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34" y="3407927"/>
            <a:ext cx="1140051" cy="823031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58EBD7A-B256-63F1-B434-4F6910C5840A}"/>
              </a:ext>
            </a:extLst>
          </p:cNvPr>
          <p:cNvCxnSpPr/>
          <p:nvPr/>
        </p:nvCxnSpPr>
        <p:spPr>
          <a:xfrm flipH="1">
            <a:off x="1604916" y="1631797"/>
            <a:ext cx="758256" cy="541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C55B78D-B8CE-A1F0-DC47-BE27A9094981}"/>
              </a:ext>
            </a:extLst>
          </p:cNvPr>
          <p:cNvCxnSpPr/>
          <p:nvPr/>
        </p:nvCxnSpPr>
        <p:spPr>
          <a:xfrm>
            <a:off x="3604334" y="2432482"/>
            <a:ext cx="0" cy="11267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48C0A11-FF48-5CB0-E493-7CF5E968F9E5}"/>
              </a:ext>
            </a:extLst>
          </p:cNvPr>
          <p:cNvCxnSpPr/>
          <p:nvPr/>
        </p:nvCxnSpPr>
        <p:spPr>
          <a:xfrm flipH="1">
            <a:off x="2347359" y="4208016"/>
            <a:ext cx="1256975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82237FC-6BAC-527A-5A4A-0EFC0C5F9031}"/>
              </a:ext>
            </a:extLst>
          </p:cNvPr>
          <p:cNvCxnSpPr/>
          <p:nvPr/>
        </p:nvCxnSpPr>
        <p:spPr>
          <a:xfrm flipH="1">
            <a:off x="470517" y="3559210"/>
            <a:ext cx="1633491" cy="1154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9CDE79-82BB-4686-5388-BFE64A859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69693">
            <a:off x="3898621" y="2760457"/>
            <a:ext cx="1737511" cy="12680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09BDDC-A555-75E1-3FCF-EE74C3919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14886">
            <a:off x="1282241" y="1346650"/>
            <a:ext cx="2103668" cy="15353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D52AFA-455E-5FBE-CDCF-057345F0B0A0}"/>
              </a:ext>
            </a:extLst>
          </p:cNvPr>
          <p:cNvSpPr txBox="1"/>
          <p:nvPr/>
        </p:nvSpPr>
        <p:spPr>
          <a:xfrm>
            <a:off x="727969" y="45333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E06102-A7E8-4DA6-41A1-46DE61A50930}"/>
              </a:ext>
            </a:extLst>
          </p:cNvPr>
          <p:cNvSpPr txBox="1"/>
          <p:nvPr/>
        </p:nvSpPr>
        <p:spPr>
          <a:xfrm>
            <a:off x="5379868" y="3437702"/>
            <a:ext cx="292963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E1CB1A-403E-5388-34B0-EDFF39534B63}"/>
              </a:ext>
            </a:extLst>
          </p:cNvPr>
          <p:cNvSpPr txBox="1"/>
          <p:nvPr/>
        </p:nvSpPr>
        <p:spPr>
          <a:xfrm>
            <a:off x="2423604" y="984306"/>
            <a:ext cx="292963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720DC7-8361-CDD5-ED26-0F42E6D54C3F}"/>
              </a:ext>
            </a:extLst>
          </p:cNvPr>
          <p:cNvSpPr txBox="1"/>
          <p:nvPr/>
        </p:nvSpPr>
        <p:spPr>
          <a:xfrm>
            <a:off x="2346492" y="3080376"/>
            <a:ext cx="292963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55D56-92A5-1DD4-09C5-E56CC89358C1}"/>
              </a:ext>
            </a:extLst>
          </p:cNvPr>
          <p:cNvSpPr txBox="1"/>
          <p:nvPr/>
        </p:nvSpPr>
        <p:spPr>
          <a:xfrm>
            <a:off x="1830412" y="2006051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1400" dirty="0"/>
              <a:t>1</a:t>
            </a: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EDF6C8-64D7-DF0B-E1D1-AB523880CBA4}"/>
              </a:ext>
            </a:extLst>
          </p:cNvPr>
          <p:cNvSpPr txBox="1"/>
          <p:nvPr/>
        </p:nvSpPr>
        <p:spPr>
          <a:xfrm>
            <a:off x="3655590" y="265850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BC1D4-3BA6-7927-C50C-A0743630FD4A}"/>
              </a:ext>
            </a:extLst>
          </p:cNvPr>
          <p:cNvSpPr txBox="1"/>
          <p:nvPr/>
        </p:nvSpPr>
        <p:spPr>
          <a:xfrm>
            <a:off x="2980434" y="367620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1400" dirty="0"/>
              <a:t>3</a:t>
            </a:r>
            <a:endParaRPr lang="ru-RU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34358D-C2F8-7D61-BC7C-6472C082925E}"/>
              </a:ext>
            </a:extLst>
          </p:cNvPr>
          <p:cNvSpPr txBox="1"/>
          <p:nvPr/>
        </p:nvSpPr>
        <p:spPr>
          <a:xfrm>
            <a:off x="6435816" y="1362767"/>
            <a:ext cx="3726469" cy="259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Главный вектор</a:t>
            </a: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=∑ 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ix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+0+0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=∑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0+0 –F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∑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=0-F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+0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7" name="Object 7">
            <a:extLst>
              <a:ext uri="{FF2B5EF4-FFF2-40B4-BE49-F238E27FC236}">
                <a16:creationId xmlns:a16="http://schemas.microsoft.com/office/drawing/2014/main" id="{3788ADF1-6DC7-C5F4-F5C3-9307E846A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91323"/>
              </p:ext>
            </p:extLst>
          </p:nvPr>
        </p:nvGraphicFramePr>
        <p:xfrm>
          <a:off x="6554678" y="3445890"/>
          <a:ext cx="3804266" cy="80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34960" imgH="304560" progId="Equation.3">
                  <p:embed/>
                </p:oleObj>
              </mc:Choice>
              <mc:Fallback>
                <p:oleObj name="Формула" r:id="rId5" imgW="1434960" imgH="30456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678" y="3445890"/>
                        <a:ext cx="3804266" cy="806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FA9764D-2471-0BF3-D416-C75D738AD59B}"/>
              </a:ext>
            </a:extLst>
          </p:cNvPr>
          <p:cNvSpPr txBox="1"/>
          <p:nvPr/>
        </p:nvSpPr>
        <p:spPr>
          <a:xfrm>
            <a:off x="889062" y="32003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DC21BE-28D4-7A07-D99C-8785F103E56E}"/>
              </a:ext>
            </a:extLst>
          </p:cNvPr>
          <p:cNvSpPr txBox="1"/>
          <p:nvPr/>
        </p:nvSpPr>
        <p:spPr>
          <a:xfrm>
            <a:off x="2365898" y="42720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A670C6-1546-BBE3-4A9A-40362735ADC3}"/>
              </a:ext>
            </a:extLst>
          </p:cNvPr>
          <p:cNvSpPr txBox="1"/>
          <p:nvPr/>
        </p:nvSpPr>
        <p:spPr>
          <a:xfrm>
            <a:off x="4285645" y="3655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1543ABE-DBA1-3096-175D-23A8F66DF18D}"/>
              </a:ext>
            </a:extLst>
          </p:cNvPr>
          <p:cNvCxnSpPr>
            <a:cxnSpLocks/>
          </p:cNvCxnSpPr>
          <p:nvPr/>
        </p:nvCxnSpPr>
        <p:spPr>
          <a:xfrm flipH="1">
            <a:off x="1201968" y="3407927"/>
            <a:ext cx="1144524" cy="112543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29CFA54-914D-BA1C-0D21-4AC6C6555F02}"/>
              </a:ext>
            </a:extLst>
          </p:cNvPr>
          <p:cNvSpPr txBox="1"/>
          <p:nvPr/>
        </p:nvSpPr>
        <p:spPr>
          <a:xfrm>
            <a:off x="1105336" y="4567670"/>
            <a:ext cx="72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4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4.16667E-7 0.2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3 0.00324 -0.00234 0.00694 -0.00364 0.01018 C -0.00429 0.0118 -0.00533 0.0125 -0.00586 0.01412 C -0.00755 0.01944 -0.00664 0.02338 -0.0095 0.02708 C -0.01197 0.03009 -0.01497 0.03217 -0.01757 0.03472 C -0.02031 0.03773 -0.02278 0.0412 -0.02552 0.04398 C -0.02942 0.04768 -0.03112 0.04768 -0.03502 0.05023 C -0.03671 0.05162 -0.03841 0.05301 -0.0401 0.05417 C -0.04062 0.05509 -0.04101 0.05625 -0.04153 0.05671 C -0.04479 0.06042 -0.04752 0.06088 -0.05026 0.06597 C -0.05221 0.06944 -0.05364 0.07361 -0.05533 0.07754 C -0.05638 0.07963 -0.0569 0.08264 -0.05833 0.08403 C -0.05976 0.08518 -0.06132 0.08611 -0.06263 0.08796 C -0.06627 0.09259 -0.06914 0.09907 -0.07291 0.10347 C -0.07356 0.10417 -0.07434 0.10509 -0.075 0.10602 C -0.0763 0.10764 -0.07747 0.10949 -0.07864 0.11111 C -0.07981 0.1125 -0.08125 0.11342 -0.08229 0.11504 C -0.0832 0.1162 -0.08359 0.11805 -0.0845 0.11898 C -0.0858 0.12014 -0.0875 0.12037 -0.08893 0.12153 C -0.09791 0.12778 -0.08697 0.12129 -0.09401 0.12546 C -0.09492 0.12662 -0.09596 0.12778 -0.09687 0.12917 C -0.09739 0.13009 -0.09778 0.13125 -0.0983 0.13194 C -0.09895 0.13264 -0.09987 0.13264 -0.10052 0.1331 C -0.10234 0.13634 -0.10195 0.13449 -0.10195 0.13842 L -0.10195 0.13842 " pathEditMode="relative" ptsTypes="AAAAAAAAAAAAAAAA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3 0.00324 -0.00234 0.00694 -0.00364 0.01018 C -0.00429 0.0118 -0.00533 0.0125 -0.00586 0.01412 C -0.00755 0.01944 -0.00664 0.02338 -0.0095 0.02708 C -0.01197 0.03009 -0.01497 0.03217 -0.01757 0.03472 C -0.02031 0.03773 -0.02278 0.0412 -0.02552 0.04398 C -0.02942 0.04768 -0.03112 0.04768 -0.03502 0.05023 C -0.03671 0.05162 -0.03841 0.05301 -0.0401 0.05417 C -0.04062 0.05509 -0.04101 0.05625 -0.04153 0.05671 C -0.04479 0.06042 -0.04752 0.06088 -0.05026 0.06597 C -0.05221 0.06944 -0.05364 0.07361 -0.05533 0.07754 C -0.05638 0.07963 -0.0569 0.08264 -0.05833 0.08403 C -0.05976 0.08518 -0.06132 0.08611 -0.06263 0.08796 C -0.06627 0.09259 -0.06914 0.09907 -0.07291 0.10347 C -0.07356 0.10417 -0.07434 0.10509 -0.075 0.10602 C -0.0763 0.10764 -0.07747 0.10949 -0.07864 0.11111 C -0.07981 0.1125 -0.08125 0.11342 -0.08229 0.11504 C -0.0832 0.1162 -0.08359 0.11805 -0.0845 0.11898 C -0.0858 0.12014 -0.0875 0.12037 -0.08893 0.12153 C -0.09791 0.12778 -0.08697 0.12129 -0.09401 0.12546 C -0.09492 0.12662 -0.09596 0.12778 -0.09687 0.12917 C -0.09739 0.13009 -0.09778 0.13125 -0.0983 0.13194 C -0.09895 0.13264 -0.09987 0.13264 -0.10052 0.1331 C -0.10234 0.13634 -0.10195 0.13449 -0.10195 0.13842 L -0.10195 0.13842 " pathEditMode="relative" ptsTypes="AAAAAAAAAAAAAAAAAAAAAA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4.16667E-6 0.00024 C -0.00182 -0.00671 -0.00286 -0.01365 -0.0052 -0.01967 C -0.00651 -0.02314 -0.00885 -0.02523 -0.01093 -0.02731 C -0.01783 -0.03426 -0.02461 -0.04189 -0.03216 -0.04676 C -0.03671 -0.04976 -0.04127 -0.05324 -0.04596 -0.05578 C -0.04974 -0.0581 -0.05377 -0.05902 -0.05755 -0.06111 C -0.08632 -0.07685 -0.0582 -0.06203 -0.06992 -0.07013 C -0.08164 -0.07801 -0.07161 -0.06921 -0.08307 -0.08055 C -0.08359 -0.08171 -0.08385 -0.08333 -0.0845 -0.08426 C -0.08515 -0.08518 -0.08632 -0.08449 -0.08671 -0.08564 C -0.08763 -0.08842 -0.08763 -0.09189 -0.08815 -0.09467 C -0.08893 -0.09861 -0.08997 -0.10138 -0.09179 -0.1037 C -0.09804 -0.1118 -0.09114 -0.09745 -0.10052 -0.11412 L -0.10195 -0.11666 L -0.10195 -0.11643 L -0.10195 -0.11551 " pathEditMode="relative" rAng="0" ptsTypes="AAAAAAAAAAAAAAA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0672 -0.00286 -0.01366 -0.0052 -0.01968 C -0.00651 -0.02315 -0.00885 -0.02523 -0.01093 -0.02732 C -0.01783 -0.03426 -0.02461 -0.0419 -0.03216 -0.04676 C -0.03671 -0.04977 -0.04127 -0.05324 -0.04596 -0.05579 C -0.04974 -0.0581 -0.05377 -0.05903 -0.05755 -0.06111 C -0.08632 -0.07685 -0.0582 -0.06204 -0.06992 -0.07014 C -0.08164 -0.07801 -0.07161 -0.06922 -0.08307 -0.08056 C -0.08359 -0.08172 -0.08385 -0.08334 -0.0845 -0.08426 C -0.08515 -0.08519 -0.08632 -0.08449 -0.08671 -0.08565 C -0.08763 -0.08843 -0.08763 -0.0919 -0.08815 -0.09468 C -0.08893 -0.09861 -0.08997 -0.10139 -0.09179 -0.10371 C -0.09804 -0.11181 -0.09114 -0.09746 -0.10052 -0.11412 L -0.10195 -0.11667 L -0.10195 -0.11667 L -0.10195 -0.11551 " pathEditMode="relative" ptsTypes="AAAAAAA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1DE194E-E2F2-489F-D60F-038F38FEEE22}"/>
              </a:ext>
            </a:extLst>
          </p:cNvPr>
          <p:cNvSpPr txBox="1"/>
          <p:nvPr/>
        </p:nvSpPr>
        <p:spPr>
          <a:xfrm>
            <a:off x="2157464" y="538518"/>
            <a:ext cx="3473900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Главный </a:t>
            </a:r>
            <a:r>
              <a:rPr lang="ru-RU" sz="2800" b="1" noProof="0" dirty="0">
                <a:solidFill>
                  <a:schemeClr val="tx2"/>
                </a:solidFill>
                <a:latin typeface="Arial"/>
              </a:rPr>
              <a:t>момент</a:t>
            </a:r>
          </a:p>
          <a:p>
            <a:pPr marL="2730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106BF9B-10B7-16A7-988E-AC697B18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51" y="409232"/>
            <a:ext cx="3169875" cy="231519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5543B01-6280-8B7F-81A1-D54C518D7BF8}"/>
              </a:ext>
            </a:extLst>
          </p:cNvPr>
          <p:cNvSpPr txBox="1"/>
          <p:nvPr/>
        </p:nvSpPr>
        <p:spPr>
          <a:xfrm>
            <a:off x="9049213" y="1117138"/>
            <a:ext cx="221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∙b+0</a:t>
            </a:r>
            <a:endParaRPr lang="ru-RU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D75080-A398-0C57-7B03-84341BC1171A}"/>
              </a:ext>
            </a:extLst>
          </p:cNvPr>
          <p:cNvSpPr txBox="1"/>
          <p:nvPr/>
        </p:nvSpPr>
        <p:spPr>
          <a:xfrm>
            <a:off x="8995439" y="3290476"/>
            <a:ext cx="267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∙a+F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∙c+0</a:t>
            </a:r>
            <a:endParaRPr lang="ru-RU" sz="2400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62373E2-D5AE-3524-6E1E-F7F85C94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18" y="2430029"/>
            <a:ext cx="3322608" cy="21825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1DF80CF-C6E8-C6A5-5C58-30E6673D8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32" y="905017"/>
            <a:ext cx="5462489" cy="4170025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DDAC9A9-32E7-5A94-73EF-59543155AA22}"/>
              </a:ext>
            </a:extLst>
          </p:cNvPr>
          <p:cNvSpPr/>
          <p:nvPr/>
        </p:nvSpPr>
        <p:spPr>
          <a:xfrm>
            <a:off x="6338657" y="4520084"/>
            <a:ext cx="2095130" cy="2113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09632B2-2880-630F-F3F5-711EF8779BF3}"/>
              </a:ext>
            </a:extLst>
          </p:cNvPr>
          <p:cNvSpPr txBox="1"/>
          <p:nvPr/>
        </p:nvSpPr>
        <p:spPr>
          <a:xfrm>
            <a:off x="7361022" y="66085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0BFCF38-87DC-1B7A-2203-ED2667AAC285}"/>
              </a:ext>
            </a:extLst>
          </p:cNvPr>
          <p:cNvSpPr txBox="1"/>
          <p:nvPr/>
        </p:nvSpPr>
        <p:spPr>
          <a:xfrm>
            <a:off x="9040328" y="5304394"/>
            <a:ext cx="2781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+0-F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∙c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8" name="Object 5">
            <a:extLst>
              <a:ext uri="{FF2B5EF4-FFF2-40B4-BE49-F238E27FC236}">
                <a16:creationId xmlns:a16="http://schemas.microsoft.com/office/drawing/2014/main" id="{8996934C-10FC-B873-0208-2D57F1659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758783"/>
              </p:ext>
            </p:extLst>
          </p:nvPr>
        </p:nvGraphicFramePr>
        <p:xfrm>
          <a:off x="919479" y="5102354"/>
          <a:ext cx="3976600" cy="72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675673" imgH="304668" progId="Equation.3">
                  <p:embed/>
                </p:oleObj>
              </mc:Choice>
              <mc:Fallback>
                <p:oleObj name="Формула" r:id="rId5" imgW="1675673" imgH="304668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479" y="5102354"/>
                        <a:ext cx="3976600" cy="723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Овал 88">
            <a:extLst>
              <a:ext uri="{FF2B5EF4-FFF2-40B4-BE49-F238E27FC236}">
                <a16:creationId xmlns:a16="http://schemas.microsoft.com/office/drawing/2014/main" id="{E664D7B7-B0CC-9297-F58A-916F7C48DA51}"/>
              </a:ext>
            </a:extLst>
          </p:cNvPr>
          <p:cNvSpPr/>
          <p:nvPr/>
        </p:nvSpPr>
        <p:spPr>
          <a:xfrm>
            <a:off x="6306527" y="4468168"/>
            <a:ext cx="88777" cy="1065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D29DB2-FB5F-3AD9-0BD5-1030C9351517}"/>
              </a:ext>
            </a:extLst>
          </p:cNvPr>
          <p:cNvSpPr txBox="1"/>
          <p:nvPr/>
        </p:nvSpPr>
        <p:spPr>
          <a:xfrm>
            <a:off x="8446046" y="5350561"/>
            <a:ext cx="30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AB476DA-C6B4-693C-A4FC-FB155C2EA8FF}"/>
              </a:ext>
            </a:extLst>
          </p:cNvPr>
          <p:cNvSpPr txBox="1"/>
          <p:nvPr/>
        </p:nvSpPr>
        <p:spPr>
          <a:xfrm>
            <a:off x="6006445" y="44162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26505554-F7C5-DADA-3E37-B208A4067110}"/>
              </a:ext>
            </a:extLst>
          </p:cNvPr>
          <p:cNvCxnSpPr/>
          <p:nvPr/>
        </p:nvCxnSpPr>
        <p:spPr>
          <a:xfrm flipH="1">
            <a:off x="7382869" y="6633421"/>
            <a:ext cx="104756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BCBDE845-AD1C-0E1B-3891-B7141B2810C7}"/>
              </a:ext>
            </a:extLst>
          </p:cNvPr>
          <p:cNvCxnSpPr>
            <a:cxnSpLocks/>
          </p:cNvCxnSpPr>
          <p:nvPr/>
        </p:nvCxnSpPr>
        <p:spPr>
          <a:xfrm>
            <a:off x="6350916" y="4569860"/>
            <a:ext cx="2" cy="100338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3D4B9F4-EE55-BD39-564B-DD222F63BD29}"/>
              </a:ext>
            </a:extLst>
          </p:cNvPr>
          <p:cNvSpPr txBox="1"/>
          <p:nvPr/>
        </p:nvSpPr>
        <p:spPr>
          <a:xfrm>
            <a:off x="5797845" y="4785608"/>
            <a:ext cx="618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E0B8B7-1609-8BB1-C197-AF3C2E1B9390}"/>
              </a:ext>
            </a:extLst>
          </p:cNvPr>
          <p:cNvSpPr txBox="1"/>
          <p:nvPr/>
        </p:nvSpPr>
        <p:spPr>
          <a:xfrm>
            <a:off x="7799888" y="6208139"/>
            <a:ext cx="618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lang="en-US" dirty="0">
                <a:solidFill>
                  <a:prstClr val="black"/>
                </a:solidFill>
                <a:latin typeface="Arial"/>
              </a:rPr>
              <a:t>3</a:t>
            </a:r>
            <a:endParaRPr lang="ru-RU" dirty="0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68A8D632-CD74-E338-5C93-72A9EF3ABA04}"/>
              </a:ext>
            </a:extLst>
          </p:cNvPr>
          <p:cNvSpPr/>
          <p:nvPr/>
        </p:nvSpPr>
        <p:spPr>
          <a:xfrm>
            <a:off x="8386045" y="6574824"/>
            <a:ext cx="88777" cy="1065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C6FAF40-D2E8-5FE9-A82E-BFFF9DB169AE}"/>
              </a:ext>
            </a:extLst>
          </p:cNvPr>
          <p:cNvSpPr txBox="1"/>
          <p:nvPr/>
        </p:nvSpPr>
        <p:spPr>
          <a:xfrm>
            <a:off x="8470278" y="6205149"/>
            <a:ext cx="618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lang="ru-RU" dirty="0"/>
          </a:p>
        </p:txBody>
      </p: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DBFB6B10-EE74-2681-C181-1ED4B7759DEC}"/>
              </a:ext>
            </a:extLst>
          </p:cNvPr>
          <p:cNvCxnSpPr>
            <a:cxnSpLocks/>
          </p:cNvCxnSpPr>
          <p:nvPr/>
        </p:nvCxnSpPr>
        <p:spPr>
          <a:xfrm flipH="1" flipV="1">
            <a:off x="524291" y="1669002"/>
            <a:ext cx="1775026" cy="18288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B063201-4750-AEE0-5801-79FB708A2D94}"/>
              </a:ext>
            </a:extLst>
          </p:cNvPr>
          <p:cNvSpPr txBox="1"/>
          <p:nvPr/>
        </p:nvSpPr>
        <p:spPr>
          <a:xfrm>
            <a:off x="545912" y="1162237"/>
            <a:ext cx="70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</a:t>
            </a:r>
            <a:endParaRPr lang="ru-RU" dirty="0"/>
          </a:p>
        </p:txBody>
      </p:sp>
      <p:sp>
        <p:nvSpPr>
          <p:cNvPr id="118" name="AutoShape 22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CA9734A-9769-9DC3-BC8E-6B7D4D1D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3" grpId="0"/>
      <p:bldP spid="69" grpId="0" animBg="1"/>
      <p:bldP spid="87" grpId="0"/>
      <p:bldP spid="89" grpId="0" animBg="1"/>
      <p:bldP spid="90" grpId="0"/>
      <p:bldP spid="91" grpId="0"/>
      <p:bldP spid="94" grpId="0"/>
      <p:bldP spid="95" grpId="0"/>
      <p:bldP spid="96" grpId="0" animBg="1"/>
      <p:bldP spid="97" grpId="0"/>
      <p:bldP spid="1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5FB2977-830F-B12D-A537-201BD975520E}"/>
              </a:ext>
            </a:extLst>
          </p:cNvPr>
          <p:cNvCxnSpPr/>
          <p:nvPr/>
        </p:nvCxnSpPr>
        <p:spPr>
          <a:xfrm>
            <a:off x="1624754" y="4548897"/>
            <a:ext cx="28797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2F3F4C5-E27A-E6BC-F888-0314F594E1FF}"/>
              </a:ext>
            </a:extLst>
          </p:cNvPr>
          <p:cNvCxnSpPr/>
          <p:nvPr/>
        </p:nvCxnSpPr>
        <p:spPr>
          <a:xfrm rot="5400000" flipH="1" flipV="1">
            <a:off x="832590" y="3756733"/>
            <a:ext cx="15827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86DB902-8123-E250-ED8C-C199C8511601}"/>
              </a:ext>
            </a:extLst>
          </p:cNvPr>
          <p:cNvCxnSpPr/>
          <p:nvPr/>
        </p:nvCxnSpPr>
        <p:spPr>
          <a:xfrm rot="10800000" flipV="1">
            <a:off x="545253" y="4548896"/>
            <a:ext cx="107950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FED5A196-CD3F-2ABC-0375-EBEEAC2413FC}"/>
              </a:ext>
            </a:extLst>
          </p:cNvPr>
          <p:cNvSpPr/>
          <p:nvPr/>
        </p:nvSpPr>
        <p:spPr>
          <a:xfrm>
            <a:off x="1769216" y="3324934"/>
            <a:ext cx="2087563" cy="9366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A699F9D-88E0-A687-DD44-0F888F4B291A}"/>
              </a:ext>
            </a:extLst>
          </p:cNvPr>
          <p:cNvCxnSpPr/>
          <p:nvPr/>
        </p:nvCxnSpPr>
        <p:spPr>
          <a:xfrm rot="5400000">
            <a:off x="2094653" y="3791659"/>
            <a:ext cx="503238" cy="1587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836D8BD-F9C6-3FC9-2ED1-6B8CB07D05AB}"/>
              </a:ext>
            </a:extLst>
          </p:cNvPr>
          <p:cNvCxnSpPr/>
          <p:nvPr/>
        </p:nvCxnSpPr>
        <p:spPr>
          <a:xfrm rot="5400000">
            <a:off x="2453428" y="3791659"/>
            <a:ext cx="5032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139466A-ADA4-3B6C-F80C-9ACDB97B58E9}"/>
              </a:ext>
            </a:extLst>
          </p:cNvPr>
          <p:cNvCxnSpPr/>
          <p:nvPr/>
        </p:nvCxnSpPr>
        <p:spPr>
          <a:xfrm rot="5400000">
            <a:off x="2813790" y="3791658"/>
            <a:ext cx="5032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9F30DE5E-20CC-F349-BD1C-83374302F308}"/>
              </a:ext>
            </a:extLst>
          </p:cNvPr>
          <p:cNvSpPr/>
          <p:nvPr/>
        </p:nvSpPr>
        <p:spPr>
          <a:xfrm>
            <a:off x="2632816" y="3685297"/>
            <a:ext cx="144463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D7C2D4-1FEA-D6E9-B668-87415F2F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254" y="3396372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С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EBB56D0-2D9D-E4EF-B6B1-8F843C07DA4F}"/>
              </a:ext>
            </a:extLst>
          </p:cNvPr>
          <p:cNvCxnSpPr/>
          <p:nvPr/>
        </p:nvCxnSpPr>
        <p:spPr>
          <a:xfrm rot="5400000">
            <a:off x="1983528" y="4548896"/>
            <a:ext cx="14414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24B0CB4-CDC8-A174-3E4F-59DDF385BFB2}"/>
              </a:ext>
            </a:extLst>
          </p:cNvPr>
          <p:cNvCxnSpPr/>
          <p:nvPr/>
        </p:nvCxnSpPr>
        <p:spPr>
          <a:xfrm rot="5400000">
            <a:off x="2668535" y="4584616"/>
            <a:ext cx="720725" cy="64928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68D730B-897D-D7CA-8C9E-40F8EEE8D465}"/>
              </a:ext>
            </a:extLst>
          </p:cNvPr>
          <p:cNvCxnSpPr/>
          <p:nvPr/>
        </p:nvCxnSpPr>
        <p:spPr>
          <a:xfrm rot="10800000">
            <a:off x="904029" y="5269621"/>
            <a:ext cx="180022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E92656D-C4E3-DDCC-518F-D91760D1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190" y="2964572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Z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F76115-9576-6EDA-A257-957621D6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478" y="4620333"/>
            <a:ext cx="34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Y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0D35B4-57F4-40BB-FB7E-9AD9F8DF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28" y="5412497"/>
            <a:ext cx="34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X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789F8-E96D-E51C-72E3-C19DC686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653" y="4188533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Z</a:t>
            </a:r>
            <a:r>
              <a:rPr lang="ru-RU" altLang="ru-RU" dirty="0">
                <a:latin typeface="Century Schoolbook" panose="02040604050505020304" pitchFamily="18" charset="0"/>
              </a:rPr>
              <a:t>с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4B7E90-4E8E-E497-A82B-ED53D4FF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653" y="5341058"/>
            <a:ext cx="44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Y</a:t>
            </a:r>
            <a:r>
              <a:rPr lang="ru-RU" altLang="ru-RU" dirty="0">
                <a:latin typeface="Century Schoolbook" panose="02040604050505020304" pitchFamily="18" charset="0"/>
              </a:rPr>
              <a:t>с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FD3F64-2776-02CE-A9A4-EECC3302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153" y="4909258"/>
            <a:ext cx="44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X</a:t>
            </a:r>
            <a:r>
              <a:rPr lang="ru-RU" altLang="ru-RU" dirty="0">
                <a:latin typeface="Century Schoolbook" panose="02040604050505020304" pitchFamily="18" charset="0"/>
              </a:rPr>
              <a:t>с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9E911B-6937-FD20-1D96-ECB9FED73079}"/>
              </a:ext>
            </a:extLst>
          </p:cNvPr>
          <p:cNvSpPr txBox="1">
            <a:spLocks/>
          </p:cNvSpPr>
          <p:nvPr/>
        </p:nvSpPr>
        <p:spPr>
          <a:xfrm>
            <a:off x="3707301" y="677487"/>
            <a:ext cx="373886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/>
              <a:t>Сила тяжести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013A3-3730-60F4-B389-07A735EAF485}"/>
              </a:ext>
            </a:extLst>
          </p:cNvPr>
          <p:cNvSpPr txBox="1"/>
          <p:nvPr/>
        </p:nvSpPr>
        <p:spPr>
          <a:xfrm>
            <a:off x="4624848" y="3237438"/>
            <a:ext cx="7599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Центр тяжести тела </a:t>
            </a:r>
            <a:r>
              <a:rPr lang="ru-RU" sz="2800" dirty="0"/>
              <a:t>– центр параллельных</a:t>
            </a:r>
          </a:p>
          <a:p>
            <a:r>
              <a:rPr lang="ru-RU" sz="2800" dirty="0"/>
              <a:t> сил тяжести всех частиц тела.</a:t>
            </a:r>
          </a:p>
          <a:p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284E9-D457-B6ED-107F-B3546D363116}"/>
              </a:ext>
            </a:extLst>
          </p:cNvPr>
          <p:cNvSpPr txBox="1"/>
          <p:nvPr/>
        </p:nvSpPr>
        <p:spPr>
          <a:xfrm>
            <a:off x="861959" y="1495093"/>
            <a:ext cx="104195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Сила тяжести распределена по всему объему тела.</a:t>
            </a:r>
          </a:p>
          <a:p>
            <a:pPr algn="ctr"/>
            <a:r>
              <a:rPr lang="ru-RU" sz="2800" dirty="0"/>
              <a:t> Действует на каждую частицу и направлена к центру Земли.</a:t>
            </a:r>
          </a:p>
          <a:p>
            <a:pPr algn="ctr"/>
            <a:r>
              <a:rPr lang="ru-RU" sz="2800" dirty="0" err="1"/>
              <a:t>Сл</a:t>
            </a:r>
            <a:r>
              <a:rPr lang="ru-RU" sz="2800" dirty="0"/>
              <a:t>-но ее можно считать пространственной системой </a:t>
            </a:r>
            <a:r>
              <a:rPr lang="en-US" sz="2800" dirty="0" err="1"/>
              <a:t>ll</a:t>
            </a:r>
            <a:r>
              <a:rPr lang="ru-RU" sz="2800" dirty="0"/>
              <a:t> сил.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548FD3-D7EB-733F-1192-2E10EC5E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042" y="2849393"/>
            <a:ext cx="6260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dirty="0" err="1">
                <a:latin typeface="+mj-lt"/>
              </a:rPr>
              <a:t>Xc</a:t>
            </a:r>
            <a:r>
              <a:rPr lang="en-US" altLang="ru-RU" sz="2000" dirty="0">
                <a:latin typeface="+mj-lt"/>
              </a:rPr>
              <a:t> – </a:t>
            </a:r>
            <a:r>
              <a:rPr lang="ru-RU" altLang="ru-RU" sz="2000" dirty="0">
                <a:latin typeface="+mj-lt"/>
              </a:rPr>
              <a:t>координата </a:t>
            </a:r>
            <a:r>
              <a:rPr lang="en-US" altLang="ru-RU" sz="2000" dirty="0">
                <a:latin typeface="+mj-lt"/>
              </a:rPr>
              <a:t>x</a:t>
            </a:r>
            <a:r>
              <a:rPr lang="ru-RU" altLang="ru-RU" sz="2000" dirty="0">
                <a:latin typeface="+mj-lt"/>
              </a:rPr>
              <a:t> центра тяжести тела.</a:t>
            </a:r>
          </a:p>
        </p:txBody>
      </p:sp>
      <p:graphicFrame>
        <p:nvGraphicFramePr>
          <p:cNvPr id="10" name="Содержимое 9">
            <a:extLst>
              <a:ext uri="{FF2B5EF4-FFF2-40B4-BE49-F238E27FC236}">
                <a16:creationId xmlns:a16="http://schemas.microsoft.com/office/drawing/2014/main" id="{C2895738-8F3B-7D7E-85C5-4A610F86DFF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77714777"/>
              </p:ext>
            </p:extLst>
          </p:nvPr>
        </p:nvGraphicFramePr>
        <p:xfrm>
          <a:off x="3315432" y="4980570"/>
          <a:ext cx="2051052" cy="119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61760" imgH="444240" progId="Equation.3">
                  <p:embed/>
                </p:oleObj>
              </mc:Choice>
              <mc:Fallback>
                <p:oleObj name="Формула" r:id="rId3" imgW="761760" imgH="444240" progId="Equation.3">
                  <p:embed/>
                  <p:pic>
                    <p:nvPicPr>
                      <p:cNvPr id="10" name="Содержимое 9">
                        <a:extLst>
                          <a:ext uri="{FF2B5EF4-FFF2-40B4-BE49-F238E27FC236}">
                            <a16:creationId xmlns:a16="http://schemas.microsoft.com/office/drawing/2014/main" id="{C2895738-8F3B-7D7E-85C5-4A610F86DF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432" y="4980570"/>
                        <a:ext cx="2051052" cy="1196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24181C9E-9733-F2C2-26EE-A37CF7C78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569159"/>
              </p:ext>
            </p:extLst>
          </p:nvPr>
        </p:nvGraphicFramePr>
        <p:xfrm>
          <a:off x="6189639" y="3329358"/>
          <a:ext cx="2194834" cy="12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812520" imgH="444240" progId="Equation.3">
                  <p:embed/>
                </p:oleObj>
              </mc:Choice>
              <mc:Fallback>
                <p:oleObj name="Формула" r:id="rId5" imgW="812520" imgH="444240" progId="Equation.3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24181C9E-9733-F2C2-26EE-A37CF7C784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39" y="3329358"/>
                        <a:ext cx="2194834" cy="120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29AFC63E-F1B5-EFB0-A928-A5C892183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56631"/>
              </p:ext>
            </p:extLst>
          </p:nvPr>
        </p:nvGraphicFramePr>
        <p:xfrm>
          <a:off x="7229905" y="4964930"/>
          <a:ext cx="2051052" cy="115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787320" imgH="444240" progId="Equation.3">
                  <p:embed/>
                </p:oleObj>
              </mc:Choice>
              <mc:Fallback>
                <p:oleObj name="Формула" r:id="rId7" imgW="787320" imgH="444240" progId="Equation.3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29AFC63E-F1B5-EFB0-A928-A5C89218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905" y="4964930"/>
                        <a:ext cx="2051052" cy="1158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212E506-1162-24E0-6931-F2607DD5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996" y="2287683"/>
            <a:ext cx="7563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latin typeface="+mj-lt"/>
              </a:rPr>
              <a:t>Fi –</a:t>
            </a:r>
            <a:r>
              <a:rPr lang="ru-RU" altLang="ru-RU" sz="2000" dirty="0">
                <a:latin typeface="+mj-lt"/>
              </a:rPr>
              <a:t> сила тяжести, действующая на</a:t>
            </a:r>
            <a:r>
              <a:rPr lang="en-US" altLang="ru-RU" sz="2000" dirty="0">
                <a:latin typeface="+mj-lt"/>
              </a:rPr>
              <a:t> </a:t>
            </a:r>
            <a:r>
              <a:rPr lang="en-US" altLang="ru-RU" sz="2000" dirty="0" err="1">
                <a:latin typeface="+mj-lt"/>
              </a:rPr>
              <a:t>i</a:t>
            </a:r>
            <a:r>
              <a:rPr lang="ru-RU" altLang="ru-RU" sz="2000" dirty="0">
                <a:latin typeface="+mj-lt"/>
              </a:rPr>
              <a:t>-ую точку.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A100F-0B8C-60D1-33AE-7F5846C9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042" y="2568153"/>
            <a:ext cx="638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latin typeface="+mj-lt"/>
              </a:rPr>
              <a:t>Xi</a:t>
            </a:r>
            <a:r>
              <a:rPr lang="ru-RU" altLang="ru-RU" sz="2000" dirty="0">
                <a:latin typeface="+mj-lt"/>
              </a:rPr>
              <a:t> – координата  </a:t>
            </a:r>
            <a:r>
              <a:rPr lang="en-US" altLang="ru-RU" sz="2000" dirty="0" err="1">
                <a:latin typeface="+mj-lt"/>
              </a:rPr>
              <a:t>i</a:t>
            </a:r>
            <a:r>
              <a:rPr lang="en-US" altLang="ru-RU" sz="2000" dirty="0">
                <a:latin typeface="+mj-lt"/>
              </a:rPr>
              <a:t> </a:t>
            </a:r>
            <a:r>
              <a:rPr lang="ru-RU" altLang="ru-RU" sz="2000" dirty="0">
                <a:latin typeface="+mj-lt"/>
              </a:rPr>
              <a:t>точки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2652036-38BB-39F5-156A-5A4D70BD4EF1}"/>
              </a:ext>
            </a:extLst>
          </p:cNvPr>
          <p:cNvSpPr txBox="1">
            <a:spLocks/>
          </p:cNvSpPr>
          <p:nvPr/>
        </p:nvSpPr>
        <p:spPr>
          <a:xfrm>
            <a:off x="2347802" y="402947"/>
            <a:ext cx="812306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/>
              <a:t>Координаты центра тяжести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94975-63FA-3536-5304-B29AD2C9EE5E}"/>
              </a:ext>
            </a:extLst>
          </p:cNvPr>
          <p:cNvSpPr txBox="1"/>
          <p:nvPr/>
        </p:nvSpPr>
        <p:spPr>
          <a:xfrm>
            <a:off x="1362351" y="981266"/>
            <a:ext cx="9180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Момент равнодействующей относительно оси– </a:t>
            </a:r>
          </a:p>
          <a:p>
            <a:pPr algn="ctr"/>
            <a:r>
              <a:rPr lang="ru-RU" sz="2400" dirty="0"/>
              <a:t>алгебраическая сумма моментов сил относительно той же оси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826455F-A84F-415B-650C-8118EDFFEB84}"/>
              </a:ext>
            </a:extLst>
          </p:cNvPr>
          <p:cNvCxnSpPr/>
          <p:nvPr/>
        </p:nvCxnSpPr>
        <p:spPr>
          <a:xfrm>
            <a:off x="1669143" y="3721596"/>
            <a:ext cx="28797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867DCE9-468D-F2B9-52F8-477F88DD1F72}"/>
              </a:ext>
            </a:extLst>
          </p:cNvPr>
          <p:cNvCxnSpPr/>
          <p:nvPr/>
        </p:nvCxnSpPr>
        <p:spPr>
          <a:xfrm rot="5400000" flipH="1" flipV="1">
            <a:off x="876979" y="2929432"/>
            <a:ext cx="15827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E8E9F3-281B-8970-E8B6-3E2F3ED9AB72}"/>
              </a:ext>
            </a:extLst>
          </p:cNvPr>
          <p:cNvCxnSpPr/>
          <p:nvPr/>
        </p:nvCxnSpPr>
        <p:spPr>
          <a:xfrm rot="10800000" flipV="1">
            <a:off x="589642" y="3721595"/>
            <a:ext cx="107950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4B5C348C-7EFC-EB12-AE05-503182D00E57}"/>
              </a:ext>
            </a:extLst>
          </p:cNvPr>
          <p:cNvSpPr/>
          <p:nvPr/>
        </p:nvSpPr>
        <p:spPr>
          <a:xfrm>
            <a:off x="1813605" y="2497633"/>
            <a:ext cx="2087563" cy="9366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5DBF77C-96CC-3319-59D5-752DC8943979}"/>
              </a:ext>
            </a:extLst>
          </p:cNvPr>
          <p:cNvCxnSpPr/>
          <p:nvPr/>
        </p:nvCxnSpPr>
        <p:spPr>
          <a:xfrm rot="5400000">
            <a:off x="2139042" y="2964358"/>
            <a:ext cx="503238" cy="1587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B63B745-B69B-350E-F78C-060D9A978AB3}"/>
              </a:ext>
            </a:extLst>
          </p:cNvPr>
          <p:cNvCxnSpPr/>
          <p:nvPr/>
        </p:nvCxnSpPr>
        <p:spPr>
          <a:xfrm rot="5400000">
            <a:off x="2497817" y="2964358"/>
            <a:ext cx="5032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17D1523-3759-8AF1-760A-D056B5A377B2}"/>
              </a:ext>
            </a:extLst>
          </p:cNvPr>
          <p:cNvCxnSpPr/>
          <p:nvPr/>
        </p:nvCxnSpPr>
        <p:spPr>
          <a:xfrm rot="5400000">
            <a:off x="2858179" y="2964357"/>
            <a:ext cx="5032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2D744602-9383-403D-95BF-78B0D141B42A}"/>
              </a:ext>
            </a:extLst>
          </p:cNvPr>
          <p:cNvSpPr/>
          <p:nvPr/>
        </p:nvSpPr>
        <p:spPr>
          <a:xfrm>
            <a:off x="2677205" y="2857996"/>
            <a:ext cx="144463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3954E2-3AF4-1023-7921-EF9CC54D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643" y="2569071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С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6CDC1CE-4575-ADC8-E26F-B0377118D8F3}"/>
              </a:ext>
            </a:extLst>
          </p:cNvPr>
          <p:cNvCxnSpPr/>
          <p:nvPr/>
        </p:nvCxnSpPr>
        <p:spPr>
          <a:xfrm rot="5400000">
            <a:off x="1676245" y="3721595"/>
            <a:ext cx="14414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3EC0335-D3BE-87F2-B45C-D4C391481ED6}"/>
              </a:ext>
            </a:extLst>
          </p:cNvPr>
          <p:cNvCxnSpPr/>
          <p:nvPr/>
        </p:nvCxnSpPr>
        <p:spPr>
          <a:xfrm rot="5400000">
            <a:off x="2355683" y="3757314"/>
            <a:ext cx="720725" cy="64928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B9D1154-76D2-D648-50AF-9597D5B47286}"/>
              </a:ext>
            </a:extLst>
          </p:cNvPr>
          <p:cNvCxnSpPr>
            <a:cxnSpLocks/>
          </p:cNvCxnSpPr>
          <p:nvPr/>
        </p:nvCxnSpPr>
        <p:spPr>
          <a:xfrm flipH="1">
            <a:off x="915821" y="4442320"/>
            <a:ext cx="147404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8CCEDE-8C48-9774-2624-4219BF1D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579" y="2137271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Z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D70084-48D9-B97B-D412-8BB3161A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867" y="3793032"/>
            <a:ext cx="34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Y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5E097A-B568-5D8C-A9E8-B5C473C9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17" y="4585196"/>
            <a:ext cx="34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X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6E1378-3AD0-307B-8AC3-5BEA25DA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830" y="3654127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Zi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A16704-93B4-2025-4CF9-017BD948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351" y="4408487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Yi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0C64F9-9146-4E05-30A3-F6F708E5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659" y="3969246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Xi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3867C47-2E1B-E6EB-42B6-8CFE0794641D}"/>
              </a:ext>
            </a:extLst>
          </p:cNvPr>
          <p:cNvSpPr/>
          <p:nvPr/>
        </p:nvSpPr>
        <p:spPr>
          <a:xfrm>
            <a:off x="2325532" y="2626122"/>
            <a:ext cx="119217" cy="1103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AA69E5-70A3-02E8-36C0-FC7F552716EC}"/>
              </a:ext>
            </a:extLst>
          </p:cNvPr>
          <p:cNvSpPr txBox="1"/>
          <p:nvPr/>
        </p:nvSpPr>
        <p:spPr>
          <a:xfrm flipH="1">
            <a:off x="5254392" y="1851750"/>
            <a:ext cx="55916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M</a:t>
            </a:r>
            <a:r>
              <a:rPr lang="en-US" dirty="0"/>
              <a:t>y</a:t>
            </a:r>
            <a:r>
              <a:rPr lang="en-US" sz="2800" dirty="0"/>
              <a:t>(F</a:t>
            </a:r>
            <a:r>
              <a:rPr lang="en-US" dirty="0"/>
              <a:t>∑</a:t>
            </a:r>
            <a:r>
              <a:rPr lang="en-US" sz="2800" dirty="0"/>
              <a:t>)=F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∙x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)=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∙x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5C8DEE-EA24-4ABB-E5F2-8AEA726437AF}"/>
              </a:ext>
            </a:extLst>
          </p:cNvPr>
          <p:cNvSpPr txBox="1"/>
          <p:nvPr/>
        </p:nvSpPr>
        <p:spPr>
          <a:xfrm>
            <a:off x="5273664" y="4493418"/>
            <a:ext cx="195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Аналогично: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966E33-0FDC-E381-2D51-E8AEC62A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189" y="6269657"/>
            <a:ext cx="638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latin typeface="+mj-lt"/>
              </a:rPr>
              <a:t>Xi</a:t>
            </a:r>
            <a:r>
              <a:rPr lang="ru-RU" altLang="ru-RU" sz="2400" dirty="0">
                <a:latin typeface="+mj-lt"/>
              </a:rPr>
              <a:t>,</a:t>
            </a:r>
            <a:r>
              <a:rPr lang="en-US" altLang="ru-RU" sz="2400" dirty="0">
                <a:latin typeface="+mj-lt"/>
              </a:rPr>
              <a:t>Yi</a:t>
            </a:r>
            <a:r>
              <a:rPr lang="ru-RU" altLang="ru-RU" sz="2400" dirty="0">
                <a:latin typeface="+mj-lt"/>
              </a:rPr>
              <a:t>,</a:t>
            </a:r>
            <a:r>
              <a:rPr lang="en-US" altLang="ru-RU" sz="2400" dirty="0">
                <a:latin typeface="+mj-lt"/>
              </a:rPr>
              <a:t>Zi</a:t>
            </a:r>
            <a:r>
              <a:rPr lang="ru-RU" altLang="ru-RU" sz="2400" dirty="0">
                <a:latin typeface="+mj-lt"/>
              </a:rPr>
              <a:t> – координаты </a:t>
            </a:r>
            <a:r>
              <a:rPr lang="en-US" altLang="ru-RU" sz="2400" dirty="0" err="1">
                <a:latin typeface="+mj-lt"/>
              </a:rPr>
              <a:t>i</a:t>
            </a:r>
            <a:r>
              <a:rPr lang="en-US" altLang="ru-RU" sz="2400" dirty="0">
                <a:latin typeface="+mj-lt"/>
              </a:rPr>
              <a:t> </a:t>
            </a:r>
            <a:r>
              <a:rPr lang="ru-RU" altLang="ru-RU" sz="2400" dirty="0">
                <a:latin typeface="+mj-lt"/>
              </a:rPr>
              <a:t>точки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D38F0F-F86C-4C22-4F95-1323416AB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546" y="6237775"/>
            <a:ext cx="9883691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2" grpId="0"/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952596" y="571481"/>
            <a:ext cx="8229600" cy="4708525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Характеристики силы:</a:t>
            </a:r>
          </a:p>
          <a:p>
            <a:pPr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1. Модуль.</a:t>
            </a:r>
          </a:p>
          <a:p>
            <a:pPr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2. Направление.</a:t>
            </a:r>
          </a:p>
          <a:p>
            <a:pPr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3. Точка приложения. </a:t>
            </a:r>
          </a:p>
        </p:txBody>
      </p:sp>
      <p:sp>
        <p:nvSpPr>
          <p:cNvPr id="4" name="Овал 3"/>
          <p:cNvSpPr/>
          <p:nvPr/>
        </p:nvSpPr>
        <p:spPr>
          <a:xfrm>
            <a:off x="3452794" y="4286256"/>
            <a:ext cx="1857388" cy="14287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95736" y="5286388"/>
            <a:ext cx="142876" cy="14287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238612" y="4643446"/>
            <a:ext cx="1523280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38810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F=20 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-0.25208 " pathEditMode="relative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-0.25208 " pathEditMode="relative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-0.25208 " pathEditMode="relative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231 L 0.41736 -0.2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4" grpId="0" animBg="1"/>
      <p:bldP spid="4" grpId="1" animBg="1"/>
      <p:bldP spid="5" grpId="0" animBg="1"/>
      <p:bldP spid="5" grpId="1" animBg="1"/>
      <p:bldP spid="12" grpId="0"/>
      <p:bldP spid="1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одержимое 7">
                <a:extLst>
                  <a:ext uri="{FF2B5EF4-FFF2-40B4-BE49-F238E27FC236}">
                    <a16:creationId xmlns:a16="http://schemas.microsoft.com/office/drawing/2014/main" id="{C0F39EC6-0A8E-A185-45AE-1977331F7B83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1841500" y="1671638"/>
                <a:ext cx="2216150" cy="534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𝐹𝑖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Содержимое 7">
                <a:extLst>
                  <a:ext uri="{FF2B5EF4-FFF2-40B4-BE49-F238E27FC236}">
                    <a16:creationId xmlns:a16="http://schemas.microsoft.com/office/drawing/2014/main" id="{C0F39EC6-0A8E-A185-45AE-1977331F7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1841500" y="1671638"/>
                <a:ext cx="2216150" cy="534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76382A4-EFD9-0E1A-7AB4-224A1596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199" y="1966110"/>
            <a:ext cx="39281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latin typeface="+mj-lt"/>
              </a:rPr>
              <a:t>q</a:t>
            </a:r>
            <a:r>
              <a:rPr lang="ru-RU" altLang="ru-RU" sz="2000" dirty="0">
                <a:latin typeface="+mj-lt"/>
              </a:rPr>
              <a:t>-интенсивность силы тяжести на единицу площади (Н/м2)</a:t>
            </a:r>
          </a:p>
          <a:p>
            <a:pPr lvl="0" eaLnBrk="1" hangingPunct="1"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Si</a:t>
            </a:r>
            <a:r>
              <a:rPr lang="ru-RU" sz="2000" dirty="0">
                <a:solidFill>
                  <a:prstClr val="black"/>
                </a:solidFill>
                <a:latin typeface="Arial"/>
                <a:cs typeface="Arial" charset="0"/>
              </a:rPr>
              <a:t>-площадь </a:t>
            </a:r>
            <a:r>
              <a:rPr lang="en-US" sz="2000" dirty="0" err="1">
                <a:solidFill>
                  <a:prstClr val="black"/>
                </a:solidFill>
                <a:latin typeface="Arial"/>
                <a:cs typeface="Arial" charset="0"/>
              </a:rPr>
              <a:t>i</a:t>
            </a:r>
            <a:r>
              <a:rPr lang="ru-RU" sz="2000" dirty="0">
                <a:solidFill>
                  <a:prstClr val="black"/>
                </a:solidFill>
                <a:latin typeface="Arial"/>
                <a:cs typeface="Arial" charset="0"/>
              </a:rPr>
              <a:t> -той фигуры (м2)</a:t>
            </a:r>
          </a:p>
          <a:p>
            <a:pPr eaLnBrk="1" hangingPunct="1"/>
            <a:endParaRPr lang="ru-RU" altLang="ru-RU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4EEBC-0137-1198-2ED5-E536C298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91" y="1200952"/>
            <a:ext cx="9092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j-lt"/>
              </a:rPr>
              <a:t>1. Тело состоит из однородных пластин одинаковой толщины.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E4CAD-15CA-DD21-166B-2D15DAEC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6" y="3746999"/>
            <a:ext cx="7074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j-lt"/>
              </a:rPr>
              <a:t>2. Тело состоит из однородных объемных фигур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EAFA50D7-58D6-F251-35B8-289E5CF93FD7}"/>
                  </a:ext>
                </a:extLst>
              </p:cNvPr>
              <p:cNvSpPr txBox="1"/>
              <p:nvPr/>
            </p:nvSpPr>
            <p:spPr bwMode="auto">
              <a:xfrm>
                <a:off x="1759491" y="4300583"/>
                <a:ext cx="2138362" cy="3105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𝐹𝑖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𝑉𝑖</m:t>
                      </m:r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EAFA50D7-58D6-F251-35B8-289E5CF93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9491" y="4300583"/>
                <a:ext cx="2138362" cy="310557"/>
              </a:xfrm>
              <a:prstGeom prst="rect">
                <a:avLst/>
              </a:prstGeom>
              <a:blipFill>
                <a:blip r:embed="rId3"/>
                <a:stretch>
                  <a:fillRect b="-5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297D132F-13CB-E170-F1AD-C9D6F9AFE18C}"/>
                  </a:ext>
                </a:extLst>
              </p:cNvPr>
              <p:cNvSpPr txBox="1"/>
              <p:nvPr/>
            </p:nvSpPr>
            <p:spPr bwMode="auto">
              <a:xfrm>
                <a:off x="1620052" y="2163374"/>
                <a:ext cx="3384550" cy="792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𝑋𝑐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𝑆𝑖𝑞𝑋𝑖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𝑆𝑖𝑞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𝑆𝑖𝑋𝑖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297D132F-13CB-E170-F1AD-C9D6F9AF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052" y="2163374"/>
                <a:ext cx="3384550" cy="792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2784236-1F51-B7CA-0933-350BB58B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199" y="4788920"/>
            <a:ext cx="590161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dirty="0">
              <a:latin typeface="+mj-lt"/>
            </a:endParaRPr>
          </a:p>
          <a:p>
            <a:pPr eaLnBrk="1" hangingPunct="1"/>
            <a:r>
              <a:rPr lang="ru-RU" sz="2000" dirty="0">
                <a:cs typeface="Arial" charset="0"/>
              </a:rPr>
              <a:t>Х</a:t>
            </a:r>
            <a:r>
              <a:rPr lang="en-US" sz="2000" dirty="0" err="1">
                <a:cs typeface="Arial" charset="0"/>
              </a:rPr>
              <a:t>i</a:t>
            </a:r>
            <a:r>
              <a:rPr lang="en-US" sz="2000" dirty="0">
                <a:cs typeface="Arial" charset="0"/>
              </a:rPr>
              <a:t> –</a:t>
            </a:r>
            <a:r>
              <a:rPr lang="ru-RU" sz="2000" dirty="0">
                <a:cs typeface="Arial" charset="0"/>
              </a:rPr>
              <a:t>координата х центра тяжести </a:t>
            </a:r>
            <a:r>
              <a:rPr lang="en-US" sz="2000" dirty="0" err="1">
                <a:cs typeface="Arial" charset="0"/>
              </a:rPr>
              <a:t>i</a:t>
            </a:r>
            <a:r>
              <a:rPr lang="ru-RU" sz="2000" dirty="0">
                <a:cs typeface="Arial" charset="0"/>
              </a:rPr>
              <a:t> –той фигуры.</a:t>
            </a:r>
          </a:p>
          <a:p>
            <a:pPr eaLnBrk="1" hangingPunct="1"/>
            <a:endParaRPr lang="ru-RU" altLang="ru-RU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B19D2-F160-2CD4-04F3-854A74D0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640" y="4084802"/>
            <a:ext cx="53836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+mj-lt"/>
              </a:rPr>
              <a:t>р - интенсивность силы тяжести на единицу объема (Н/м3)</a:t>
            </a:r>
          </a:p>
          <a:p>
            <a:pPr eaLnBrk="1" hangingPunct="1"/>
            <a:r>
              <a:rPr lang="en-US" altLang="ru-RU" sz="2000" dirty="0"/>
              <a:t>Vi-</a:t>
            </a:r>
            <a:r>
              <a:rPr lang="ru-RU" altLang="ru-RU" sz="2000" dirty="0"/>
              <a:t>объем </a:t>
            </a:r>
            <a:r>
              <a:rPr lang="en-US" altLang="ru-RU" sz="2000" dirty="0"/>
              <a:t> </a:t>
            </a:r>
            <a:r>
              <a:rPr lang="ru-RU" altLang="ru-RU" sz="2000" dirty="0"/>
              <a:t>части фигуры (м3)</a:t>
            </a:r>
          </a:p>
          <a:p>
            <a:pPr eaLnBrk="1" hangingPunct="1"/>
            <a:endParaRPr lang="ru-RU" altLang="ru-RU" sz="2000" dirty="0">
              <a:latin typeface="+mj-lt"/>
            </a:endParaRPr>
          </a:p>
        </p:txBody>
      </p:sp>
      <p:graphicFrame>
        <p:nvGraphicFramePr>
          <p:cNvPr id="19463" name="Object 7">
            <a:extLst>
              <a:ext uri="{FF2B5EF4-FFF2-40B4-BE49-F238E27FC236}">
                <a16:creationId xmlns:a16="http://schemas.microsoft.com/office/drawing/2014/main" id="{334145FB-3ED6-534A-B7EA-DDC093894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57033"/>
              </p:ext>
            </p:extLst>
          </p:nvPr>
        </p:nvGraphicFramePr>
        <p:xfrm>
          <a:off x="1620052" y="4870541"/>
          <a:ext cx="33845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34960" imgH="419040" progId="Equation.3">
                  <p:embed/>
                </p:oleObj>
              </mc:Choice>
              <mc:Fallback>
                <p:oleObj name="Формула" r:id="rId5" imgW="1434960" imgH="419040" progId="Equation.3">
                  <p:embed/>
                  <p:pic>
                    <p:nvPicPr>
                      <p:cNvPr id="19463" name="Object 7">
                        <a:extLst>
                          <a:ext uri="{FF2B5EF4-FFF2-40B4-BE49-F238E27FC236}">
                            <a16:creationId xmlns:a16="http://schemas.microsoft.com/office/drawing/2014/main" id="{334145FB-3ED6-534A-B7EA-DDC093894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052" y="4870541"/>
                        <a:ext cx="33845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10B840C-5789-430B-96CE-1B4074DF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199" y="2981325"/>
            <a:ext cx="6037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  <a:cs typeface="Arial" charset="0"/>
              </a:rPr>
              <a:t>Х</a:t>
            </a:r>
            <a:r>
              <a:rPr lang="en-US" sz="2000" dirty="0" err="1">
                <a:latin typeface="+mj-lt"/>
                <a:cs typeface="Arial" charset="0"/>
              </a:rPr>
              <a:t>i,Yi</a:t>
            </a:r>
            <a:r>
              <a:rPr lang="en-US" sz="2000" dirty="0">
                <a:latin typeface="+mj-lt"/>
                <a:cs typeface="Arial" charset="0"/>
              </a:rPr>
              <a:t> –</a:t>
            </a:r>
            <a:r>
              <a:rPr lang="ru-RU" sz="2000" dirty="0">
                <a:latin typeface="+mj-lt"/>
                <a:cs typeface="Arial" charset="0"/>
              </a:rPr>
              <a:t>координаты центра тяжести </a:t>
            </a:r>
            <a:r>
              <a:rPr lang="en-US" sz="2000" dirty="0" err="1">
                <a:latin typeface="+mj-lt"/>
                <a:cs typeface="Arial" charset="0"/>
              </a:rPr>
              <a:t>i</a:t>
            </a:r>
            <a:r>
              <a:rPr lang="ru-RU" sz="2000" dirty="0">
                <a:latin typeface="+mj-lt"/>
                <a:cs typeface="Arial" charset="0"/>
              </a:rPr>
              <a:t> –той фигуры.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64B85-2A26-69A3-5027-64180D77C27A}"/>
              </a:ext>
            </a:extLst>
          </p:cNvPr>
          <p:cNvSpPr txBox="1">
            <a:spLocks/>
          </p:cNvSpPr>
          <p:nvPr/>
        </p:nvSpPr>
        <p:spPr>
          <a:xfrm>
            <a:off x="2347802" y="402947"/>
            <a:ext cx="8123067" cy="73339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/>
              <a:t>Формулы для однородных тел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3C1E75A3-C3FD-41ED-3C16-670E5E783314}"/>
                  </a:ext>
                </a:extLst>
              </p:cNvPr>
              <p:cNvSpPr txBox="1"/>
              <p:nvPr/>
            </p:nvSpPr>
            <p:spPr bwMode="auto">
              <a:xfrm>
                <a:off x="1620052" y="2981325"/>
                <a:ext cx="3384550" cy="792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𝑆𝑖𝑞𝑌𝑖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𝑆𝑖𝑞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𝑆𝑖𝑌𝑖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3C1E75A3-C3FD-41ED-3C16-670E5E783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052" y="2981325"/>
                <a:ext cx="3384550" cy="7921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9117EAC-1759-C3C5-C85C-A154C5C8B714}"/>
              </a:ext>
            </a:extLst>
          </p:cNvPr>
          <p:cNvSpPr txBox="1"/>
          <p:nvPr/>
        </p:nvSpPr>
        <p:spPr>
          <a:xfrm>
            <a:off x="3491192" y="6028268"/>
            <a:ext cx="393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Zc</a:t>
            </a:r>
            <a:r>
              <a:rPr lang="en-US" dirty="0"/>
              <a:t> </a:t>
            </a:r>
            <a:r>
              <a:rPr lang="ru-RU" dirty="0"/>
              <a:t>определяются аналогично.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E095F562-2B98-46E6-B36E-E37DBD90BA56}"/>
              </a:ext>
            </a:extLst>
          </p:cNvPr>
          <p:cNvSpPr/>
          <p:nvPr/>
        </p:nvSpPr>
        <p:spPr>
          <a:xfrm>
            <a:off x="2107507" y="4472781"/>
            <a:ext cx="1296987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8C5469-B457-496A-7111-67F9835EFF7E}"/>
              </a:ext>
            </a:extLst>
          </p:cNvPr>
          <p:cNvSpPr/>
          <p:nvPr/>
        </p:nvSpPr>
        <p:spPr>
          <a:xfrm>
            <a:off x="2216251" y="2139002"/>
            <a:ext cx="122396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318498F7-18BF-4375-8CFF-D008512240F2}"/>
              </a:ext>
            </a:extLst>
          </p:cNvPr>
          <p:cNvSpPr/>
          <p:nvPr/>
        </p:nvSpPr>
        <p:spPr>
          <a:xfrm>
            <a:off x="7032625" y="2011159"/>
            <a:ext cx="1871662" cy="122396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DD390B-2A8A-F2B6-F5D3-1901D01B093B}"/>
              </a:ext>
            </a:extLst>
          </p:cNvPr>
          <p:cNvSpPr/>
          <p:nvPr/>
        </p:nvSpPr>
        <p:spPr>
          <a:xfrm>
            <a:off x="7319964" y="4490604"/>
            <a:ext cx="1296987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7F2012-FE05-B54B-AC00-B025EAAC9662}"/>
              </a:ext>
            </a:extLst>
          </p:cNvPr>
          <p:cNvSpPr/>
          <p:nvPr/>
        </p:nvSpPr>
        <p:spPr>
          <a:xfrm>
            <a:off x="7969251" y="4490604"/>
            <a:ext cx="1223963" cy="122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6CAC51-1BF3-AE37-95D5-F59B065B1EC3}"/>
              </a:ext>
            </a:extLst>
          </p:cNvPr>
          <p:cNvCxnSpPr/>
          <p:nvPr/>
        </p:nvCxnSpPr>
        <p:spPr>
          <a:xfrm rot="5400000">
            <a:off x="2216251" y="2139002"/>
            <a:ext cx="1223963" cy="122396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B1F0566-D73D-8879-4981-67B89B949D9B}"/>
              </a:ext>
            </a:extLst>
          </p:cNvPr>
          <p:cNvCxnSpPr/>
          <p:nvPr/>
        </p:nvCxnSpPr>
        <p:spPr>
          <a:xfrm rot="16200000" flipH="1">
            <a:off x="2216251" y="2139002"/>
            <a:ext cx="1223963" cy="122396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88E2134A-80FE-A1DB-C935-8D6E79CB4E29}"/>
              </a:ext>
            </a:extLst>
          </p:cNvPr>
          <p:cNvSpPr/>
          <p:nvPr/>
        </p:nvSpPr>
        <p:spPr>
          <a:xfrm>
            <a:off x="2721076" y="2643826"/>
            <a:ext cx="215900" cy="2159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F2A304-2DC1-79B4-46CB-10B35468C75F}"/>
              </a:ext>
            </a:extLst>
          </p:cNvPr>
          <p:cNvSpPr/>
          <p:nvPr/>
        </p:nvSpPr>
        <p:spPr>
          <a:xfrm>
            <a:off x="2360366" y="2571446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B3F41F67-1684-FEF8-6011-0651DACA1C73}"/>
              </a:ext>
            </a:extLst>
          </p:cNvPr>
          <p:cNvSpPr/>
          <p:nvPr/>
        </p:nvSpPr>
        <p:spPr>
          <a:xfrm>
            <a:off x="2683769" y="5049043"/>
            <a:ext cx="144463" cy="14446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95A0D4D3-550B-7A6D-7B16-E6D3DA3B7803}"/>
              </a:ext>
            </a:extLst>
          </p:cNvPr>
          <p:cNvSpPr/>
          <p:nvPr/>
        </p:nvSpPr>
        <p:spPr>
          <a:xfrm>
            <a:off x="7392987" y="2803321"/>
            <a:ext cx="215900" cy="2159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5822618-F220-E5D8-876B-B43E13EA000F}"/>
              </a:ext>
            </a:extLst>
          </p:cNvPr>
          <p:cNvSpPr/>
          <p:nvPr/>
        </p:nvSpPr>
        <p:spPr>
          <a:xfrm>
            <a:off x="7032724" y="2514693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7" name="Блок-схема: узел 36">
            <a:extLst>
              <a:ext uri="{FF2B5EF4-FFF2-40B4-BE49-F238E27FC236}">
                <a16:creationId xmlns:a16="http://schemas.microsoft.com/office/drawing/2014/main" id="{A70E7EB7-940E-5187-752F-D80284E940A9}"/>
              </a:ext>
            </a:extLst>
          </p:cNvPr>
          <p:cNvSpPr/>
          <p:nvPr/>
        </p:nvSpPr>
        <p:spPr>
          <a:xfrm>
            <a:off x="7608888" y="4993841"/>
            <a:ext cx="215900" cy="2159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7618F8F-09E0-6344-70B7-84599A88A598}"/>
              </a:ext>
            </a:extLst>
          </p:cNvPr>
          <p:cNvSpPr/>
          <p:nvPr/>
        </p:nvSpPr>
        <p:spPr>
          <a:xfrm>
            <a:off x="7392665" y="4634098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BE06B61-CE9E-0415-F9C1-7337ACBAE05E}"/>
              </a:ext>
            </a:extLst>
          </p:cNvPr>
          <p:cNvSpPr/>
          <p:nvPr/>
        </p:nvSpPr>
        <p:spPr>
          <a:xfrm>
            <a:off x="2395984" y="4833217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</a:t>
            </a:r>
            <a:endParaRPr lang="ru-RU" dirty="0">
              <a:latin typeface="+mn-lt"/>
              <a:cs typeface="+mn-cs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5AEFABE-8BA4-E2BF-1A5F-CA01C48C6E4E}"/>
              </a:ext>
            </a:extLst>
          </p:cNvPr>
          <p:cNvCxnSpPr>
            <a:stCxn id="6" idx="0"/>
          </p:cNvCxnSpPr>
          <p:nvPr/>
        </p:nvCxnSpPr>
        <p:spPr>
          <a:xfrm rot="16200000" flipV="1">
            <a:off x="6600825" y="1579358"/>
            <a:ext cx="0" cy="863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E1F2D33-F749-94C8-93DC-E1F2DCF423C8}"/>
              </a:ext>
            </a:extLst>
          </p:cNvPr>
          <p:cNvCxnSpPr/>
          <p:nvPr/>
        </p:nvCxnSpPr>
        <p:spPr>
          <a:xfrm rot="16200000" flipV="1">
            <a:off x="6600825" y="2803321"/>
            <a:ext cx="0" cy="863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BF6BD9EE-82B8-B75F-3F63-D0FBE8B27CFC}"/>
              </a:ext>
            </a:extLst>
          </p:cNvPr>
          <p:cNvCxnSpPr/>
          <p:nvPr/>
        </p:nvCxnSpPr>
        <p:spPr>
          <a:xfrm rot="5400000">
            <a:off x="5700713" y="2622347"/>
            <a:ext cx="1223963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7E3B3AF-102C-7A6D-68A9-FBFD0AC62898}"/>
              </a:ext>
            </a:extLst>
          </p:cNvPr>
          <p:cNvSpPr txBox="1"/>
          <p:nvPr/>
        </p:nvSpPr>
        <p:spPr>
          <a:xfrm rot="16200000" flipH="1">
            <a:off x="6019426" y="2356360"/>
            <a:ext cx="288528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5CAF373F-3290-B6B7-5AC4-CFB80CCD5C4B}"/>
              </a:ext>
            </a:extLst>
          </p:cNvPr>
          <p:cNvCxnSpPr/>
          <p:nvPr/>
        </p:nvCxnSpPr>
        <p:spPr>
          <a:xfrm rot="16200000" flipV="1">
            <a:off x="7032625" y="2514396"/>
            <a:ext cx="0" cy="863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481EE0C-D6BB-AD48-036E-A31000A08A07}"/>
              </a:ext>
            </a:extLst>
          </p:cNvPr>
          <p:cNvCxnSpPr/>
          <p:nvPr/>
        </p:nvCxnSpPr>
        <p:spPr>
          <a:xfrm rot="5400000" flipH="1" flipV="1">
            <a:off x="6600825" y="3090659"/>
            <a:ext cx="288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E37007E-21A6-083F-0987-B76F5FFC9AE1}"/>
              </a:ext>
            </a:extLst>
          </p:cNvPr>
          <p:cNvCxnSpPr>
            <a:cxnSpLocks/>
          </p:cNvCxnSpPr>
          <p:nvPr/>
        </p:nvCxnSpPr>
        <p:spPr>
          <a:xfrm>
            <a:off x="6743701" y="2152023"/>
            <a:ext cx="0" cy="7957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A2EF6205-354E-616A-5054-53559AE23728}"/>
              </a:ext>
            </a:extLst>
          </p:cNvPr>
          <p:cNvCxnSpPr/>
          <p:nvPr/>
        </p:nvCxnSpPr>
        <p:spPr>
          <a:xfrm rot="5400000" flipH="1" flipV="1">
            <a:off x="6638131" y="3342277"/>
            <a:ext cx="2159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AF9DD6-2F47-2A14-92AE-50883D90893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96434" y="2279578"/>
            <a:ext cx="808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entury Schoolbook" panose="02040604050505020304" pitchFamily="18" charset="0"/>
              </a:rPr>
              <a:t>1/3в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F18A8B1-C9D7-8F1F-C44C-AE4D75B4A30E}"/>
              </a:ext>
            </a:extLst>
          </p:cNvPr>
          <p:cNvCxnSpPr>
            <a:cxnSpLocks/>
          </p:cNvCxnSpPr>
          <p:nvPr/>
        </p:nvCxnSpPr>
        <p:spPr>
          <a:xfrm flipH="1" flipV="1">
            <a:off x="7464426" y="2946197"/>
            <a:ext cx="3" cy="10045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C50A0C2-BE98-5840-7F25-2A2DB94A6804}"/>
              </a:ext>
            </a:extLst>
          </p:cNvPr>
          <p:cNvCxnSpPr/>
          <p:nvPr/>
        </p:nvCxnSpPr>
        <p:spPr>
          <a:xfrm rot="5400000" flipH="1" flipV="1">
            <a:off x="6707982" y="3270840"/>
            <a:ext cx="6492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A89E39B4-F369-29C4-F39E-8BFAAA374F9D}"/>
              </a:ext>
            </a:extLst>
          </p:cNvPr>
          <p:cNvCxnSpPr/>
          <p:nvPr/>
        </p:nvCxnSpPr>
        <p:spPr>
          <a:xfrm rot="10800000">
            <a:off x="7024687" y="3890927"/>
            <a:ext cx="43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01B108CF-A2BC-C6A2-DDB6-F21F6053372A}"/>
              </a:ext>
            </a:extLst>
          </p:cNvPr>
          <p:cNvCxnSpPr/>
          <p:nvPr/>
        </p:nvCxnSpPr>
        <p:spPr>
          <a:xfrm flipV="1">
            <a:off x="6852357" y="3897681"/>
            <a:ext cx="207962" cy="7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70CF83C8-960B-A315-83E8-7EA9C9DF8F17}"/>
              </a:ext>
            </a:extLst>
          </p:cNvPr>
          <p:cNvCxnSpPr>
            <a:cxnSpLocks/>
          </p:cNvCxnSpPr>
          <p:nvPr/>
        </p:nvCxnSpPr>
        <p:spPr>
          <a:xfrm flipH="1">
            <a:off x="7448027" y="3882587"/>
            <a:ext cx="747843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D4D67EF9-A4B6-732C-9052-86C906E1774E}"/>
              </a:ext>
            </a:extLst>
          </p:cNvPr>
          <p:cNvCxnSpPr>
            <a:cxnSpLocks/>
          </p:cNvCxnSpPr>
          <p:nvPr/>
        </p:nvCxnSpPr>
        <p:spPr>
          <a:xfrm flipV="1">
            <a:off x="8904287" y="3235121"/>
            <a:ext cx="0" cy="1176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A6E3006E-AF8E-FD5E-21E1-885DD6B57E45}"/>
              </a:ext>
            </a:extLst>
          </p:cNvPr>
          <p:cNvCxnSpPr>
            <a:cxnSpLocks/>
          </p:cNvCxnSpPr>
          <p:nvPr/>
        </p:nvCxnSpPr>
        <p:spPr>
          <a:xfrm flipH="1" flipV="1">
            <a:off x="7032625" y="3343071"/>
            <a:ext cx="3797" cy="1068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5DFE66ED-CB5D-5718-5FC9-B1E553A90035}"/>
              </a:ext>
            </a:extLst>
          </p:cNvPr>
          <p:cNvCxnSpPr/>
          <p:nvPr/>
        </p:nvCxnSpPr>
        <p:spPr>
          <a:xfrm>
            <a:off x="7032625" y="4311856"/>
            <a:ext cx="18716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1E4E08-09B5-D19C-7903-C25B8C8F3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536" y="3969927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entury Schoolbook" panose="02040604050505020304" pitchFamily="18" charset="0"/>
              </a:rPr>
              <a:t>а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603792D7-182C-AC11-7C55-C5F8E826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3529416"/>
            <a:ext cx="853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entury Schoolbook" panose="02040604050505020304" pitchFamily="18" charset="0"/>
              </a:rPr>
              <a:t>1/3а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609CC0AC-CDE7-B90B-718D-A44D0DCD610B}"/>
              </a:ext>
            </a:extLst>
          </p:cNvPr>
          <p:cNvCxnSpPr/>
          <p:nvPr/>
        </p:nvCxnSpPr>
        <p:spPr>
          <a:xfrm>
            <a:off x="6961188" y="5066866"/>
            <a:ext cx="1511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4AD1C5-D494-7316-81D0-74342A181133}"/>
              </a:ext>
            </a:extLst>
          </p:cNvPr>
          <p:cNvCxnSpPr>
            <a:cxnSpLocks/>
          </p:cNvCxnSpPr>
          <p:nvPr/>
        </p:nvCxnSpPr>
        <p:spPr>
          <a:xfrm>
            <a:off x="7680326" y="5066866"/>
            <a:ext cx="0" cy="10054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7821DC44-CA7D-9EE1-A482-4CA8196D5413}"/>
              </a:ext>
            </a:extLst>
          </p:cNvPr>
          <p:cNvCxnSpPr>
            <a:cxnSpLocks/>
          </p:cNvCxnSpPr>
          <p:nvPr/>
        </p:nvCxnSpPr>
        <p:spPr>
          <a:xfrm flipH="1">
            <a:off x="7960520" y="5066866"/>
            <a:ext cx="8731" cy="1005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ABFDD4A2-30B3-11FC-5223-B728E77F24DE}"/>
              </a:ext>
            </a:extLst>
          </p:cNvPr>
          <p:cNvCxnSpPr/>
          <p:nvPr/>
        </p:nvCxnSpPr>
        <p:spPr>
          <a:xfrm rot="10800000">
            <a:off x="7680326" y="6001903"/>
            <a:ext cx="288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230590A-6E27-AFC5-57C2-CF4118B20A2A}"/>
              </a:ext>
            </a:extLst>
          </p:cNvPr>
          <p:cNvCxnSpPr>
            <a:cxnSpLocks/>
          </p:cNvCxnSpPr>
          <p:nvPr/>
        </p:nvCxnSpPr>
        <p:spPr>
          <a:xfrm flipH="1" flipV="1">
            <a:off x="7969252" y="6001903"/>
            <a:ext cx="790571" cy="39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1F216054-2C5B-97EB-4DFB-A7D4E8CFBC89}"/>
              </a:ext>
            </a:extLst>
          </p:cNvPr>
          <p:cNvCxnSpPr/>
          <p:nvPr/>
        </p:nvCxnSpPr>
        <p:spPr>
          <a:xfrm flipV="1">
            <a:off x="7464426" y="6001903"/>
            <a:ext cx="207963" cy="7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bject 3">
                <a:extLst>
                  <a:ext uri="{FF2B5EF4-FFF2-40B4-BE49-F238E27FC236}">
                    <a16:creationId xmlns:a16="http://schemas.microsoft.com/office/drawing/2014/main" id="{8D24B850-11C1-1DD3-38D3-499D427FE018}"/>
                  </a:ext>
                </a:extLst>
              </p:cNvPr>
              <p:cNvSpPr txBox="1"/>
              <p:nvPr/>
            </p:nvSpPr>
            <p:spPr bwMode="auto">
              <a:xfrm>
                <a:off x="8183564" y="5329467"/>
                <a:ext cx="576259" cy="680374"/>
              </a:xfrm>
              <a:prstGeom prst="rect">
                <a:avLst/>
              </a:prstGeom>
              <a:noFill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ru-RU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8" name="Object 3">
                <a:extLst>
                  <a:ext uri="{FF2B5EF4-FFF2-40B4-BE49-F238E27FC236}">
                    <a16:creationId xmlns:a16="http://schemas.microsoft.com/office/drawing/2014/main" id="{8D24B850-11C1-1DD3-38D3-499D427FE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3564" y="5329467"/>
                <a:ext cx="576259" cy="680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E08BAE4-5108-AA6F-0817-82EFA43FB0C7}"/>
              </a:ext>
            </a:extLst>
          </p:cNvPr>
          <p:cNvSpPr txBox="1">
            <a:spLocks/>
          </p:cNvSpPr>
          <p:nvPr/>
        </p:nvSpPr>
        <p:spPr>
          <a:xfrm>
            <a:off x="2347802" y="402947"/>
            <a:ext cx="8123067" cy="73339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/>
              <a:t>Центры тяжести плоских фигур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7" grpId="0" animBg="1"/>
      <p:bldP spid="21" grpId="0"/>
      <p:bldP spid="27" grpId="0" animBg="1"/>
      <p:bldP spid="35" grpId="0" animBg="1"/>
      <p:bldP spid="36" grpId="0"/>
      <p:bldP spid="37" grpId="0" animBg="1"/>
      <p:bldP spid="38" grpId="0"/>
      <p:bldP spid="39" grpId="0"/>
      <p:bldP spid="47" grpId="0"/>
      <p:bldP spid="58" grpId="0"/>
      <p:bldP spid="73" grpId="0"/>
      <p:bldP spid="74" grpId="0"/>
      <p:bldP spid="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Группа 4099">
            <a:extLst>
              <a:ext uri="{FF2B5EF4-FFF2-40B4-BE49-F238E27FC236}">
                <a16:creationId xmlns:a16="http://schemas.microsoft.com/office/drawing/2014/main" id="{944140AE-BA9D-4357-B279-4CC1EBF02CF3}"/>
              </a:ext>
            </a:extLst>
          </p:cNvPr>
          <p:cNvGrpSpPr/>
          <p:nvPr/>
        </p:nvGrpSpPr>
        <p:grpSpPr>
          <a:xfrm>
            <a:off x="2174998" y="2364564"/>
            <a:ext cx="2057400" cy="2808288"/>
            <a:chOff x="2174998" y="2364564"/>
            <a:chExt cx="2057400" cy="280828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6B65613-F027-A541-8AB9-B4E479C3A77E}"/>
                </a:ext>
              </a:extLst>
            </p:cNvPr>
            <p:cNvSpPr/>
            <p:nvPr/>
          </p:nvSpPr>
          <p:spPr>
            <a:xfrm>
              <a:off x="2174998" y="2364564"/>
              <a:ext cx="2057400" cy="2808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ый треугольник 13">
              <a:extLst>
                <a:ext uri="{FF2B5EF4-FFF2-40B4-BE49-F238E27FC236}">
                  <a16:creationId xmlns:a16="http://schemas.microsoft.com/office/drawing/2014/main" id="{29E8FFB3-F633-0FAE-B781-0B1125CD3906}"/>
                </a:ext>
              </a:extLst>
            </p:cNvPr>
            <p:cNvSpPr/>
            <p:nvPr/>
          </p:nvSpPr>
          <p:spPr>
            <a:xfrm rot="16200000">
              <a:off x="2712244" y="3644106"/>
              <a:ext cx="1727200" cy="129698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5CEBBCD0-A998-11CD-FFC5-289C9709EB10}"/>
                </a:ext>
              </a:extLst>
            </p:cNvPr>
            <p:cNvSpPr/>
            <p:nvPr/>
          </p:nvSpPr>
          <p:spPr>
            <a:xfrm>
              <a:off x="2493846" y="3940380"/>
              <a:ext cx="638174" cy="6476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вал 5">
            <a:extLst>
              <a:ext uri="{FF2B5EF4-FFF2-40B4-BE49-F238E27FC236}">
                <a16:creationId xmlns:a16="http://schemas.microsoft.com/office/drawing/2014/main" id="{4AAE028A-B16D-A060-A184-FF3B35264CDC}"/>
              </a:ext>
            </a:extLst>
          </p:cNvPr>
          <p:cNvSpPr/>
          <p:nvPr/>
        </p:nvSpPr>
        <p:spPr>
          <a:xfrm>
            <a:off x="2711451" y="1700214"/>
            <a:ext cx="1008063" cy="9366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26C20B-770D-2CBF-641B-995433C7BBC4}"/>
              </a:ext>
            </a:extLst>
          </p:cNvPr>
          <p:cNvSpPr/>
          <p:nvPr/>
        </p:nvSpPr>
        <p:spPr>
          <a:xfrm>
            <a:off x="2495550" y="3943312"/>
            <a:ext cx="647700" cy="647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1276A3-B9AC-A304-E198-50A155DC68C1}"/>
              </a:ext>
            </a:extLst>
          </p:cNvPr>
          <p:cNvSpPr/>
          <p:nvPr/>
        </p:nvSpPr>
        <p:spPr>
          <a:xfrm>
            <a:off x="2166938" y="2349500"/>
            <a:ext cx="2057400" cy="2808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5881D1E-1251-24D7-8862-0D4A3B16B806}"/>
              </a:ext>
            </a:extLst>
          </p:cNvPr>
          <p:cNvCxnSpPr/>
          <p:nvPr/>
        </p:nvCxnSpPr>
        <p:spPr>
          <a:xfrm rot="5400000">
            <a:off x="2711450" y="3644900"/>
            <a:ext cx="1728788" cy="1296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D6998FF-93CD-B8D9-47F7-9427E2E9493E}"/>
              </a:ext>
            </a:extLst>
          </p:cNvPr>
          <p:cNvCxnSpPr/>
          <p:nvPr/>
        </p:nvCxnSpPr>
        <p:spPr>
          <a:xfrm>
            <a:off x="2208214" y="5157789"/>
            <a:ext cx="30241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63C3FBA-F6F9-FD63-52C5-A0828C5B894A}"/>
              </a:ext>
            </a:extLst>
          </p:cNvPr>
          <p:cNvCxnSpPr>
            <a:cxnSpLocks/>
          </p:cNvCxnSpPr>
          <p:nvPr/>
        </p:nvCxnSpPr>
        <p:spPr>
          <a:xfrm flipH="1" flipV="1">
            <a:off x="2166938" y="1428750"/>
            <a:ext cx="9525" cy="45548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24">
            <a:extLst>
              <a:ext uri="{FF2B5EF4-FFF2-40B4-BE49-F238E27FC236}">
                <a16:creationId xmlns:a16="http://schemas.microsoft.com/office/drawing/2014/main" id="{0266FFE0-1EDF-B3AD-1283-09D34BBE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9" y="5149057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X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sp>
        <p:nvSpPr>
          <p:cNvPr id="4123" name="TextBox 25">
            <a:extLst>
              <a:ext uri="{FF2B5EF4-FFF2-40B4-BE49-F238E27FC236}">
                <a16:creationId xmlns:a16="http://schemas.microsoft.com/office/drawing/2014/main" id="{94D0061F-DDBE-F54C-638B-8F717C96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11" y="1337469"/>
            <a:ext cx="34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Y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grpSp>
        <p:nvGrpSpPr>
          <p:cNvPr id="4096" name="Группа 4095">
            <a:extLst>
              <a:ext uri="{FF2B5EF4-FFF2-40B4-BE49-F238E27FC236}">
                <a16:creationId xmlns:a16="http://schemas.microsoft.com/office/drawing/2014/main" id="{8E1169F7-B294-B872-BB7B-32CB683EBEE1}"/>
              </a:ext>
            </a:extLst>
          </p:cNvPr>
          <p:cNvGrpSpPr/>
          <p:nvPr/>
        </p:nvGrpSpPr>
        <p:grpSpPr>
          <a:xfrm>
            <a:off x="2495550" y="3930659"/>
            <a:ext cx="647700" cy="369887"/>
            <a:chOff x="2495550" y="3930659"/>
            <a:chExt cx="647700" cy="369887"/>
          </a:xfrm>
        </p:grpSpPr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83DF09C3-4CE9-39CD-FE1E-FCA8D6A6CFFE}"/>
                </a:ext>
              </a:extLst>
            </p:cNvPr>
            <p:cNvCxnSpPr/>
            <p:nvPr/>
          </p:nvCxnSpPr>
          <p:spPr>
            <a:xfrm>
              <a:off x="2495550" y="4292600"/>
              <a:ext cx="6477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52AEF5D-18C2-9D7A-9B80-FBD877726324}"/>
                </a:ext>
              </a:extLst>
            </p:cNvPr>
            <p:cNvSpPr/>
            <p:nvPr/>
          </p:nvSpPr>
          <p:spPr>
            <a:xfrm>
              <a:off x="2640014" y="4149725"/>
              <a:ext cx="71437" cy="714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26" name="TextBox 32">
              <a:extLst>
                <a:ext uri="{FF2B5EF4-FFF2-40B4-BE49-F238E27FC236}">
                  <a16:creationId xmlns:a16="http://schemas.microsoft.com/office/drawing/2014/main" id="{40732E63-76CE-2BB7-65CB-DF2983920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366" y="3930659"/>
              <a:ext cx="3127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dirty="0">
                  <a:latin typeface="Century Schoolbook" panose="02040604050505020304" pitchFamily="18" charset="0"/>
                </a:rPr>
                <a:t>2</a:t>
              </a:r>
              <a:endParaRPr lang="ru-RU" altLang="ru-RU" dirty="0">
                <a:latin typeface="Century Schoolbook" panose="02040604050505020304" pitchFamily="18" charset="0"/>
              </a:endParaRPr>
            </a:p>
          </p:txBody>
        </p:sp>
      </p:grp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2C7345B-3817-BC30-2F44-738D1376A6E8}"/>
              </a:ext>
            </a:extLst>
          </p:cNvPr>
          <p:cNvCxnSpPr/>
          <p:nvPr/>
        </p:nvCxnSpPr>
        <p:spPr>
          <a:xfrm rot="5400000">
            <a:off x="2423319" y="4869657"/>
            <a:ext cx="576263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8" name="TextBox 36">
            <a:extLst>
              <a:ext uri="{FF2B5EF4-FFF2-40B4-BE49-F238E27FC236}">
                <a16:creationId xmlns:a16="http://schemas.microsoft.com/office/drawing/2014/main" id="{4E483034-D5F7-6DA1-7A08-8060F827D4D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24114" y="465296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3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12621A8-FB37-F0A2-E586-EA4DB7B1B7BC}"/>
              </a:ext>
            </a:extLst>
          </p:cNvPr>
          <p:cNvCxnSpPr/>
          <p:nvPr/>
        </p:nvCxnSpPr>
        <p:spPr>
          <a:xfrm>
            <a:off x="2927350" y="5559389"/>
            <a:ext cx="1296988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49F2303-1E59-1F24-85EE-AAF5E43CBEE0}"/>
              </a:ext>
            </a:extLst>
          </p:cNvPr>
          <p:cNvCxnSpPr>
            <a:cxnSpLocks/>
          </p:cNvCxnSpPr>
          <p:nvPr/>
        </p:nvCxnSpPr>
        <p:spPr>
          <a:xfrm>
            <a:off x="4224339" y="5157788"/>
            <a:ext cx="0" cy="8257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99023BD-6E85-21C8-1A23-BC4C3AAD87C8}"/>
              </a:ext>
            </a:extLst>
          </p:cNvPr>
          <p:cNvCxnSpPr/>
          <p:nvPr/>
        </p:nvCxnSpPr>
        <p:spPr>
          <a:xfrm rot="5400000">
            <a:off x="2709863" y="5386388"/>
            <a:ext cx="485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TextBox 43">
            <a:extLst>
              <a:ext uri="{FF2B5EF4-FFF2-40B4-BE49-F238E27FC236}">
                <a16:creationId xmlns:a16="http://schemas.microsoft.com/office/drawing/2014/main" id="{E9CD1190-E7C4-E51D-3BCF-E4495E24F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6" y="5174439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6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AF95396-3D23-7AE7-39D5-6C1AB84960BB}"/>
              </a:ext>
            </a:extLst>
          </p:cNvPr>
          <p:cNvCxnSpPr>
            <a:cxnSpLocks/>
          </p:cNvCxnSpPr>
          <p:nvPr/>
        </p:nvCxnSpPr>
        <p:spPr>
          <a:xfrm flipV="1">
            <a:off x="4224338" y="3428999"/>
            <a:ext cx="59623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FBAC3A2-B4BC-FB60-B961-2A3C6F4DD877}"/>
              </a:ext>
            </a:extLst>
          </p:cNvPr>
          <p:cNvCxnSpPr>
            <a:cxnSpLocks/>
          </p:cNvCxnSpPr>
          <p:nvPr/>
        </p:nvCxnSpPr>
        <p:spPr>
          <a:xfrm>
            <a:off x="4224338" y="2349500"/>
            <a:ext cx="596237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7AF5ABC9-1694-9783-C823-2896C51DA153}"/>
              </a:ext>
            </a:extLst>
          </p:cNvPr>
          <p:cNvCxnSpPr/>
          <p:nvPr/>
        </p:nvCxnSpPr>
        <p:spPr>
          <a:xfrm rot="5400000">
            <a:off x="4188619" y="2888456"/>
            <a:ext cx="10795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6" name="TextBox 49">
            <a:extLst>
              <a:ext uri="{FF2B5EF4-FFF2-40B4-BE49-F238E27FC236}">
                <a16:creationId xmlns:a16="http://schemas.microsoft.com/office/drawing/2014/main" id="{27A3C6D6-AF3A-8DD2-E024-31B2EE89EF4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95788" y="2752726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4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CEE14FE6-FF5A-66F6-EE2C-0254BF9363FC}"/>
              </a:ext>
            </a:extLst>
          </p:cNvPr>
          <p:cNvCxnSpPr/>
          <p:nvPr/>
        </p:nvCxnSpPr>
        <p:spPr>
          <a:xfrm>
            <a:off x="1774826" y="5157788"/>
            <a:ext cx="792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D1A8440-6640-4C2A-55B5-1E06996E6304}"/>
              </a:ext>
            </a:extLst>
          </p:cNvPr>
          <p:cNvCxnSpPr/>
          <p:nvPr/>
        </p:nvCxnSpPr>
        <p:spPr>
          <a:xfrm>
            <a:off x="1774826" y="2349500"/>
            <a:ext cx="792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56FC042-AC4B-FDE2-D843-FE7ABB377515}"/>
              </a:ext>
            </a:extLst>
          </p:cNvPr>
          <p:cNvCxnSpPr/>
          <p:nvPr/>
        </p:nvCxnSpPr>
        <p:spPr>
          <a:xfrm rot="5400000">
            <a:off x="471170" y="3752851"/>
            <a:ext cx="2808288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0" name="TextBox 56">
            <a:extLst>
              <a:ext uri="{FF2B5EF4-FFF2-40B4-BE49-F238E27FC236}">
                <a16:creationId xmlns:a16="http://schemas.microsoft.com/office/drawing/2014/main" id="{7C1042E3-44FF-9152-C041-33A86BFF464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16457" y="3465511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10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7DEA3CC-DAA1-0F9A-2F68-C1D13AEE1AEF}"/>
              </a:ext>
            </a:extLst>
          </p:cNvPr>
          <p:cNvCxnSpPr/>
          <p:nvPr/>
        </p:nvCxnSpPr>
        <p:spPr>
          <a:xfrm rot="5400000">
            <a:off x="3000375" y="1989138"/>
            <a:ext cx="86360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24F44204-41C4-28A7-1435-72FF9323A974}"/>
              </a:ext>
            </a:extLst>
          </p:cNvPr>
          <p:cNvCxnSpPr/>
          <p:nvPr/>
        </p:nvCxnSpPr>
        <p:spPr>
          <a:xfrm>
            <a:off x="3648075" y="1773238"/>
            <a:ext cx="503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3" name="TextBox 62">
            <a:extLst>
              <a:ext uri="{FF2B5EF4-FFF2-40B4-BE49-F238E27FC236}">
                <a16:creationId xmlns:a16="http://schemas.microsoft.com/office/drawing/2014/main" id="{B2300AA6-CEA8-D7DF-DFF3-85F632E37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484314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R2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03275FA-9F83-B8C5-6784-F135F1C19B11}"/>
              </a:ext>
            </a:extLst>
          </p:cNvPr>
          <p:cNvCxnSpPr/>
          <p:nvPr/>
        </p:nvCxnSpPr>
        <p:spPr>
          <a:xfrm rot="5400000">
            <a:off x="1558925" y="2997200"/>
            <a:ext cx="1873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A0A8A774-A102-18AE-356B-062C0C182F13}"/>
              </a:ext>
            </a:extLst>
          </p:cNvPr>
          <p:cNvCxnSpPr/>
          <p:nvPr/>
        </p:nvCxnSpPr>
        <p:spPr>
          <a:xfrm flipV="1">
            <a:off x="2166938" y="2162175"/>
            <a:ext cx="328612" cy="793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6" name="TextBox 67">
            <a:extLst>
              <a:ext uri="{FF2B5EF4-FFF2-40B4-BE49-F238E27FC236}">
                <a16:creationId xmlns:a16="http://schemas.microsoft.com/office/drawing/2014/main" id="{A0695528-B6E8-B2E7-EBD7-9273B5D0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623" y="1843968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entury Schoolbook" panose="02040604050505020304" pitchFamily="18" charset="0"/>
              </a:rPr>
              <a:t>1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DB52E327-5923-CC38-31EA-7332B8065306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3215483" y="1700214"/>
            <a:ext cx="10715" cy="11755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A8487410-458A-FE37-4FB0-D5ECF358C027}"/>
              </a:ext>
            </a:extLst>
          </p:cNvPr>
          <p:cNvCxnSpPr>
            <a:cxnSpLocks/>
          </p:cNvCxnSpPr>
          <p:nvPr/>
        </p:nvCxnSpPr>
        <p:spPr>
          <a:xfrm flipV="1">
            <a:off x="2148629" y="1880791"/>
            <a:ext cx="1069181" cy="555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9" name="TextBox 73">
            <a:extLst>
              <a:ext uri="{FF2B5EF4-FFF2-40B4-BE49-F238E27FC236}">
                <a16:creationId xmlns:a16="http://schemas.microsoft.com/office/drawing/2014/main" id="{597754F2-4AC6-57F6-80F0-C79092310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334" y="152813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entury Schoolbook" panose="02040604050505020304" pitchFamily="18" charset="0"/>
              </a:rPr>
              <a:t>5</a:t>
            </a:r>
            <a:endParaRPr lang="ru-RU" altLang="ru-RU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3">
                <a:extLst>
                  <a:ext uri="{FF2B5EF4-FFF2-40B4-BE49-F238E27FC236}">
                    <a16:creationId xmlns:a16="http://schemas.microsoft.com/office/drawing/2014/main" id="{370C21B9-D8AE-93E3-C950-1D61E52C5756}"/>
                  </a:ext>
                </a:extLst>
              </p:cNvPr>
              <p:cNvSpPr txBox="1"/>
              <p:nvPr/>
            </p:nvSpPr>
            <p:spPr bwMode="auto">
              <a:xfrm>
                <a:off x="6028585" y="1277992"/>
                <a:ext cx="2071687" cy="4699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10=80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98" name="Object 3">
                <a:extLst>
                  <a:ext uri="{FF2B5EF4-FFF2-40B4-BE49-F238E27FC236}">
                    <a16:creationId xmlns:a16="http://schemas.microsoft.com/office/drawing/2014/main" id="{370C21B9-D8AE-93E3-C950-1D61E52C5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8585" y="1277992"/>
                <a:ext cx="2071687" cy="469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4">
                <a:extLst>
                  <a:ext uri="{FF2B5EF4-FFF2-40B4-BE49-F238E27FC236}">
                    <a16:creationId xmlns:a16="http://schemas.microsoft.com/office/drawing/2014/main" id="{A98D3171-ED1C-9AB4-5EC8-3040309C9C2E}"/>
                  </a:ext>
                </a:extLst>
              </p:cNvPr>
              <p:cNvSpPr txBox="1"/>
              <p:nvPr/>
            </p:nvSpPr>
            <p:spPr bwMode="auto">
              <a:xfrm>
                <a:off x="8021901" y="1286218"/>
                <a:ext cx="987425" cy="6014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99" name="Object 4">
                <a:extLst>
                  <a:ext uri="{FF2B5EF4-FFF2-40B4-BE49-F238E27FC236}">
                    <a16:creationId xmlns:a16="http://schemas.microsoft.com/office/drawing/2014/main" id="{A98D3171-ED1C-9AB4-5EC8-3040309C9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1901" y="1286218"/>
                <a:ext cx="987425" cy="601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1">
            <a:extLst>
              <a:ext uri="{FF2B5EF4-FFF2-40B4-BE49-F238E27FC236}">
                <a16:creationId xmlns:a16="http://schemas.microsoft.com/office/drawing/2014/main" id="{A6C1CA78-5F7A-5858-C97A-8FE7407CB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47432"/>
              </p:ext>
            </p:extLst>
          </p:nvPr>
        </p:nvGraphicFramePr>
        <p:xfrm>
          <a:off x="9077056" y="1337468"/>
          <a:ext cx="967968" cy="36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431640" imgH="228600" progId="Equation.3">
                  <p:embed/>
                </p:oleObj>
              </mc:Choice>
              <mc:Fallback>
                <p:oleObj name="Формула" r:id="rId4" imgW="431640" imgH="228600" progId="Equation.3">
                  <p:embed/>
                  <p:pic>
                    <p:nvPicPr>
                      <p:cNvPr id="41" name="Object 41">
                        <a:extLst>
                          <a:ext uri="{FF2B5EF4-FFF2-40B4-BE49-F238E27FC236}">
                            <a16:creationId xmlns:a16="http://schemas.microsoft.com/office/drawing/2014/main" id="{A6C1CA78-5F7A-5858-C97A-8FE7407CB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7056" y="1337468"/>
                        <a:ext cx="967968" cy="362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0D6F5DA-AB2E-D739-BADF-129EC066BDA3}"/>
              </a:ext>
            </a:extLst>
          </p:cNvPr>
          <p:cNvSpPr/>
          <p:nvPr/>
        </p:nvSpPr>
        <p:spPr>
          <a:xfrm>
            <a:off x="2166938" y="2349500"/>
            <a:ext cx="2057400" cy="2808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2">
                <a:extLst>
                  <a:ext uri="{FF2B5EF4-FFF2-40B4-BE49-F238E27FC236}">
                    <a16:creationId xmlns:a16="http://schemas.microsoft.com/office/drawing/2014/main" id="{50C7087B-6644-E243-08E6-5B615EEBEB4B}"/>
                  </a:ext>
                </a:extLst>
              </p:cNvPr>
              <p:cNvSpPr txBox="1"/>
              <p:nvPr/>
            </p:nvSpPr>
            <p:spPr bwMode="auto">
              <a:xfrm>
                <a:off x="6024562" y="1992479"/>
                <a:ext cx="1781383" cy="4456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2=4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4" name="Object 42">
                <a:extLst>
                  <a:ext uri="{FF2B5EF4-FFF2-40B4-BE49-F238E27FC236}">
                    <a16:creationId xmlns:a16="http://schemas.microsoft.com/office/drawing/2014/main" id="{50C7087B-6644-E243-08E6-5B615EEBE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4562" y="1992479"/>
                <a:ext cx="1781383" cy="445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C5C1BB5-4473-2374-254D-B4C2F55D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1625555"/>
            <a:ext cx="1681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2)Квадрат</a:t>
            </a:r>
          </a:p>
        </p:txBody>
      </p:sp>
      <p:graphicFrame>
        <p:nvGraphicFramePr>
          <p:cNvPr id="49" name="Object 43">
            <a:extLst>
              <a:ext uri="{FF2B5EF4-FFF2-40B4-BE49-F238E27FC236}">
                <a16:creationId xmlns:a16="http://schemas.microsoft.com/office/drawing/2014/main" id="{73DFA92A-9C96-FCF4-248F-516D04C51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183579"/>
              </p:ext>
            </p:extLst>
          </p:nvPr>
        </p:nvGraphicFramePr>
        <p:xfrm>
          <a:off x="8115777" y="2065395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507960" imgH="215640" progId="Equation.3">
                  <p:embed/>
                </p:oleObj>
              </mc:Choice>
              <mc:Fallback>
                <p:oleObj name="Формула" r:id="rId7" imgW="507960" imgH="215640" progId="Equation.3">
                  <p:embed/>
                  <p:pic>
                    <p:nvPicPr>
                      <p:cNvPr id="49" name="Object 43">
                        <a:extLst>
                          <a:ext uri="{FF2B5EF4-FFF2-40B4-BE49-F238E27FC236}">
                            <a16:creationId xmlns:a16="http://schemas.microsoft.com/office/drawing/2014/main" id="{73DFA92A-9C96-FCF4-248F-516D04C51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777" y="2065395"/>
                        <a:ext cx="762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4">
            <a:extLst>
              <a:ext uri="{FF2B5EF4-FFF2-40B4-BE49-F238E27FC236}">
                <a16:creationId xmlns:a16="http://schemas.microsoft.com/office/drawing/2014/main" id="{FC8F24AA-80FF-5965-A05F-83490BCD4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40615"/>
              </p:ext>
            </p:extLst>
          </p:nvPr>
        </p:nvGraphicFramePr>
        <p:xfrm>
          <a:off x="9107486" y="2047659"/>
          <a:ext cx="7461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482400" imgH="215640" progId="Equation.3">
                  <p:embed/>
                </p:oleObj>
              </mc:Choice>
              <mc:Fallback>
                <p:oleObj name="Формула" r:id="rId9" imgW="482400" imgH="215640" progId="Equation.3">
                  <p:embed/>
                  <p:pic>
                    <p:nvPicPr>
                      <p:cNvPr id="50" name="Object 44">
                        <a:extLst>
                          <a:ext uri="{FF2B5EF4-FFF2-40B4-BE49-F238E27FC236}">
                            <a16:creationId xmlns:a16="http://schemas.microsoft.com/office/drawing/2014/main" id="{FC8F24AA-80FF-5965-A05F-83490BCD4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486" y="2047659"/>
                        <a:ext cx="7461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932145C0-AEF7-DC12-00BB-0A65EB98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2428716"/>
            <a:ext cx="1868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3)Треугольник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ject 45">
                <a:extLst>
                  <a:ext uri="{FF2B5EF4-FFF2-40B4-BE49-F238E27FC236}">
                    <a16:creationId xmlns:a16="http://schemas.microsoft.com/office/drawing/2014/main" id="{7A09C63B-7E97-C628-1BCC-4CA10892D34A}"/>
                  </a:ext>
                </a:extLst>
              </p:cNvPr>
              <p:cNvSpPr txBox="1"/>
              <p:nvPr/>
            </p:nvSpPr>
            <p:spPr bwMode="auto">
              <a:xfrm>
                <a:off x="6070600" y="2690813"/>
                <a:ext cx="2111375" cy="722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Object 45">
                <a:extLst>
                  <a:ext uri="{FF2B5EF4-FFF2-40B4-BE49-F238E27FC236}">
                    <a16:creationId xmlns:a16="http://schemas.microsoft.com/office/drawing/2014/main" id="{7A09C63B-7E97-C628-1BCC-4CA10892D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0600" y="2690813"/>
                <a:ext cx="2111375" cy="7223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2" name="Object 46">
            <a:extLst>
              <a:ext uri="{FF2B5EF4-FFF2-40B4-BE49-F238E27FC236}">
                <a16:creationId xmlns:a16="http://schemas.microsoft.com/office/drawing/2014/main" id="{2AE90136-26A5-EDCA-939A-94D623889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42076"/>
              </p:ext>
            </p:extLst>
          </p:nvPr>
        </p:nvGraphicFramePr>
        <p:xfrm>
          <a:off x="8120539" y="2865439"/>
          <a:ext cx="7572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507960" imgH="228600" progId="Equation.3">
                  <p:embed/>
                </p:oleObj>
              </mc:Choice>
              <mc:Fallback>
                <p:oleObj name="Формула" r:id="rId12" imgW="507960" imgH="228600" progId="Equation.3">
                  <p:embed/>
                  <p:pic>
                    <p:nvPicPr>
                      <p:cNvPr id="62" name="Object 46">
                        <a:extLst>
                          <a:ext uri="{FF2B5EF4-FFF2-40B4-BE49-F238E27FC236}">
                            <a16:creationId xmlns:a16="http://schemas.microsoft.com/office/drawing/2014/main" id="{2AE90136-26A5-EDCA-939A-94D623889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539" y="2865439"/>
                        <a:ext cx="75723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47">
            <a:extLst>
              <a:ext uri="{FF2B5EF4-FFF2-40B4-BE49-F238E27FC236}">
                <a16:creationId xmlns:a16="http://schemas.microsoft.com/office/drawing/2014/main" id="{395DA1C8-72BC-CDDF-9CA6-A66AC96CE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3050"/>
              </p:ext>
            </p:extLst>
          </p:nvPr>
        </p:nvGraphicFramePr>
        <p:xfrm>
          <a:off x="9084466" y="2811463"/>
          <a:ext cx="7921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469800" imgH="228600" progId="Equation.3">
                  <p:embed/>
                </p:oleObj>
              </mc:Choice>
              <mc:Fallback>
                <p:oleObj name="Формула" r:id="rId14" imgW="469800" imgH="228600" progId="Equation.3">
                  <p:embed/>
                  <p:pic>
                    <p:nvPicPr>
                      <p:cNvPr id="63" name="Object 47">
                        <a:extLst>
                          <a:ext uri="{FF2B5EF4-FFF2-40B4-BE49-F238E27FC236}">
                            <a16:creationId xmlns:a16="http://schemas.microsoft.com/office/drawing/2014/main" id="{395DA1C8-72BC-CDDF-9CA6-A66AC96CE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4466" y="2811463"/>
                        <a:ext cx="7921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1788D0C4-618F-EBA5-2C75-E6091B47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737" y="3219162"/>
            <a:ext cx="1554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4)Полукруг </a:t>
            </a:r>
          </a:p>
        </p:txBody>
      </p:sp>
      <p:graphicFrame>
        <p:nvGraphicFramePr>
          <p:cNvPr id="67" name="Object 48">
            <a:extLst>
              <a:ext uri="{FF2B5EF4-FFF2-40B4-BE49-F238E27FC236}">
                <a16:creationId xmlns:a16="http://schemas.microsoft.com/office/drawing/2014/main" id="{0EBEDC1A-E25A-1EB6-B9A3-AC26634E4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31856"/>
              </p:ext>
            </p:extLst>
          </p:nvPr>
        </p:nvGraphicFramePr>
        <p:xfrm>
          <a:off x="6096000" y="3466021"/>
          <a:ext cx="1765856" cy="71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1028520" imgH="419040" progId="Equation.3">
                  <p:embed/>
                </p:oleObj>
              </mc:Choice>
              <mc:Fallback>
                <p:oleObj name="Формула" r:id="rId16" imgW="1028520" imgH="419040" progId="Equation.3">
                  <p:embed/>
                  <p:pic>
                    <p:nvPicPr>
                      <p:cNvPr id="67" name="Object 48">
                        <a:extLst>
                          <a:ext uri="{FF2B5EF4-FFF2-40B4-BE49-F238E27FC236}">
                            <a16:creationId xmlns:a16="http://schemas.microsoft.com/office/drawing/2014/main" id="{0EBEDC1A-E25A-1EB6-B9A3-AC26634E4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66021"/>
                        <a:ext cx="1765856" cy="719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49">
            <a:extLst>
              <a:ext uri="{FF2B5EF4-FFF2-40B4-BE49-F238E27FC236}">
                <a16:creationId xmlns:a16="http://schemas.microsoft.com/office/drawing/2014/main" id="{9570159E-EFCC-5387-8DF0-8E0CEA0F8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36218"/>
              </p:ext>
            </p:extLst>
          </p:nvPr>
        </p:nvGraphicFramePr>
        <p:xfrm>
          <a:off x="7861856" y="3661462"/>
          <a:ext cx="8461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507960" imgH="215640" progId="Equation.3">
                  <p:embed/>
                </p:oleObj>
              </mc:Choice>
              <mc:Fallback>
                <p:oleObj name="Формула" r:id="rId18" imgW="507960" imgH="215640" progId="Equation.3">
                  <p:embed/>
                  <p:pic>
                    <p:nvPicPr>
                      <p:cNvPr id="68" name="Object 49">
                        <a:extLst>
                          <a:ext uri="{FF2B5EF4-FFF2-40B4-BE49-F238E27FC236}">
                            <a16:creationId xmlns:a16="http://schemas.microsoft.com/office/drawing/2014/main" id="{9570159E-EFCC-5387-8DF0-8E0CEA0F8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856" y="3661462"/>
                        <a:ext cx="8461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50">
                <a:extLst>
                  <a:ext uri="{FF2B5EF4-FFF2-40B4-BE49-F238E27FC236}">
                    <a16:creationId xmlns:a16="http://schemas.microsoft.com/office/drawing/2014/main" id="{C3400EBE-C9A3-B814-648C-7AB08534915C}"/>
                  </a:ext>
                </a:extLst>
              </p:cNvPr>
              <p:cNvSpPr txBox="1"/>
              <p:nvPr/>
            </p:nvSpPr>
            <p:spPr bwMode="auto">
              <a:xfrm>
                <a:off x="8785612" y="3459456"/>
                <a:ext cx="3376474" cy="658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3.14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=9.15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0" name="Object 50">
                <a:extLst>
                  <a:ext uri="{FF2B5EF4-FFF2-40B4-BE49-F238E27FC236}">
                    <a16:creationId xmlns:a16="http://schemas.microsoft.com/office/drawing/2014/main" id="{C3400EBE-C9A3-B814-648C-7AB085349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5612" y="3459456"/>
                <a:ext cx="3376474" cy="6583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ject 52">
                <a:extLst>
                  <a:ext uri="{FF2B5EF4-FFF2-40B4-BE49-F238E27FC236}">
                    <a16:creationId xmlns:a16="http://schemas.microsoft.com/office/drawing/2014/main" id="{88247AE9-6F33-8BFC-0C8E-76F0AC4E06FA}"/>
                  </a:ext>
                </a:extLst>
              </p:cNvPr>
              <p:cNvSpPr txBox="1"/>
              <p:nvPr/>
            </p:nvSpPr>
            <p:spPr bwMode="auto">
              <a:xfrm>
                <a:off x="5579444" y="4154218"/>
                <a:ext cx="5190524" cy="11047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5)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𝑋𝑐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=</a:t>
                </a:r>
                <a:r>
                  <a:rPr lang="en-US" dirty="0"/>
                  <a:t> </a:t>
                </a:r>
                <a:r>
                  <a:rPr lang="ru-RU" dirty="0"/>
                  <a:t>3.3</a:t>
                </a:r>
              </a:p>
            </p:txBody>
          </p:sp>
        </mc:Choice>
        <mc:Fallback xmlns="">
          <p:sp>
            <p:nvSpPr>
              <p:cNvPr id="73" name="Object 52">
                <a:extLst>
                  <a:ext uri="{FF2B5EF4-FFF2-40B4-BE49-F238E27FC236}">
                    <a16:creationId xmlns:a16="http://schemas.microsoft.com/office/drawing/2014/main" id="{88247AE9-6F33-8BFC-0C8E-76F0AC4E0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9444" y="4154218"/>
                <a:ext cx="5190524" cy="1104766"/>
              </a:xfrm>
              <a:prstGeom prst="rect">
                <a:avLst/>
              </a:prstGeom>
              <a:blipFill>
                <a:blip r:embed="rId21"/>
                <a:stretch>
                  <a:fillRect r="-1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54">
                <a:extLst>
                  <a:ext uri="{FF2B5EF4-FFF2-40B4-BE49-F238E27FC236}">
                    <a16:creationId xmlns:a16="http://schemas.microsoft.com/office/drawing/2014/main" id="{EA244BC0-7C65-19D4-8100-BAA320F16A6F}"/>
                  </a:ext>
                </a:extLst>
              </p:cNvPr>
              <p:cNvSpPr txBox="1"/>
              <p:nvPr/>
            </p:nvSpPr>
            <p:spPr bwMode="auto">
              <a:xfrm>
                <a:off x="5597140" y="4896867"/>
                <a:ext cx="6352201" cy="642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6)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𝑌𝑐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5.61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Object 54">
                <a:extLst>
                  <a:ext uri="{FF2B5EF4-FFF2-40B4-BE49-F238E27FC236}">
                    <a16:creationId xmlns:a16="http://schemas.microsoft.com/office/drawing/2014/main" id="{EA244BC0-7C65-19D4-8100-BAA320F16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140" y="4896867"/>
                <a:ext cx="6352201" cy="642938"/>
              </a:xfrm>
              <a:prstGeom prst="rect">
                <a:avLst/>
              </a:prstGeom>
              <a:blipFill>
                <a:blip r:embed="rId22"/>
                <a:stretch>
                  <a:fillRect b="-5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2C2E43A0-68E4-16F4-A185-A079E610B048}"/>
              </a:ext>
            </a:extLst>
          </p:cNvPr>
          <p:cNvCxnSpPr/>
          <p:nvPr/>
        </p:nvCxnSpPr>
        <p:spPr>
          <a:xfrm>
            <a:off x="2166938" y="5875339"/>
            <a:ext cx="2082800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6" name="TextBox 86">
            <a:extLst>
              <a:ext uri="{FF2B5EF4-FFF2-40B4-BE49-F238E27FC236}">
                <a16:creationId xmlns:a16="http://schemas.microsoft.com/office/drawing/2014/main" id="{EEC6F9D2-1DA2-DFFC-0A63-256C65DBC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87" y="554910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94CB3CD-DB84-4D7C-2892-F7DCD184C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784" y="937358"/>
            <a:ext cx="2222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1)Прямоугольник</a:t>
            </a:r>
          </a:p>
        </p:txBody>
      </p:sp>
      <p:sp>
        <p:nvSpPr>
          <p:cNvPr id="108" name="Блок-схема: узел 107">
            <a:extLst>
              <a:ext uri="{FF2B5EF4-FFF2-40B4-BE49-F238E27FC236}">
                <a16:creationId xmlns:a16="http://schemas.microsoft.com/office/drawing/2014/main" id="{252DFEDA-741C-A86D-2D91-8CCE6AE1F16A}"/>
              </a:ext>
            </a:extLst>
          </p:cNvPr>
          <p:cNvSpPr/>
          <p:nvPr/>
        </p:nvSpPr>
        <p:spPr>
          <a:xfrm>
            <a:off x="3291984" y="3433761"/>
            <a:ext cx="215900" cy="2159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Блок-схема: узел 108">
            <a:extLst>
              <a:ext uri="{FF2B5EF4-FFF2-40B4-BE49-F238E27FC236}">
                <a16:creationId xmlns:a16="http://schemas.microsoft.com/office/drawing/2014/main" id="{24A82780-3B69-4690-C3AE-FBD8DBB6EB1A}"/>
              </a:ext>
            </a:extLst>
          </p:cNvPr>
          <p:cNvSpPr/>
          <p:nvPr/>
        </p:nvSpPr>
        <p:spPr>
          <a:xfrm>
            <a:off x="2279650" y="6308725"/>
            <a:ext cx="215900" cy="2159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1B91D18-8F86-5EB7-9CDC-9E4F54D96A0A}"/>
              </a:ext>
            </a:extLst>
          </p:cNvPr>
          <p:cNvSpPr txBox="1"/>
          <p:nvPr/>
        </p:nvSpPr>
        <p:spPr>
          <a:xfrm>
            <a:off x="2595539" y="6215082"/>
            <a:ext cx="205017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С-центр тяжести</a:t>
            </a:r>
          </a:p>
        </p:txBody>
      </p:sp>
      <p:sp>
        <p:nvSpPr>
          <p:cNvPr id="2" name="AutoShape 229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A4707B97-0497-FFCB-E4A7-F44D46250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E27F97-5A06-E840-E5A7-31E84402B52A}"/>
              </a:ext>
            </a:extLst>
          </p:cNvPr>
          <p:cNvSpPr txBox="1">
            <a:spLocks/>
          </p:cNvSpPr>
          <p:nvPr/>
        </p:nvSpPr>
        <p:spPr>
          <a:xfrm>
            <a:off x="339316" y="571133"/>
            <a:ext cx="4687806" cy="73339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/>
              <a:t>Пример решения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DA281B3-BA16-C82B-8BD3-2620FD7040D3}"/>
              </a:ext>
            </a:extLst>
          </p:cNvPr>
          <p:cNvSpPr/>
          <p:nvPr/>
        </p:nvSpPr>
        <p:spPr>
          <a:xfrm>
            <a:off x="2174454" y="2363010"/>
            <a:ext cx="2049462" cy="27995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2" name="Прямоугольный треугольник 4101">
            <a:extLst>
              <a:ext uri="{FF2B5EF4-FFF2-40B4-BE49-F238E27FC236}">
                <a16:creationId xmlns:a16="http://schemas.microsoft.com/office/drawing/2014/main" id="{D85477BD-2740-0380-D06A-6B043AAA186C}"/>
              </a:ext>
            </a:extLst>
          </p:cNvPr>
          <p:cNvSpPr/>
          <p:nvPr/>
        </p:nvSpPr>
        <p:spPr>
          <a:xfrm rot="16200000">
            <a:off x="2723360" y="3642517"/>
            <a:ext cx="1730374" cy="1271589"/>
          </a:xfrm>
          <a:prstGeom prst="rt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098" grpId="0"/>
      <p:bldP spid="4099" grpId="0"/>
      <p:bldP spid="44" grpId="0"/>
      <p:bldP spid="46" grpId="0"/>
      <p:bldP spid="58" grpId="0"/>
      <p:bldP spid="60" grpId="0"/>
      <p:bldP spid="65" grpId="0"/>
      <p:bldP spid="70" grpId="0"/>
      <p:bldP spid="73" grpId="0"/>
      <p:bldP spid="3" grpId="0"/>
      <p:bldP spid="100" grpId="0"/>
      <p:bldP spid="108" grpId="0" animBg="1"/>
      <p:bldP spid="109" grpId="0" animBg="1"/>
      <p:bldP spid="110" grpId="0"/>
      <p:bldP spid="37" grpId="0" animBg="1"/>
      <p:bldP spid="37" grpId="1" animBg="1"/>
      <p:bldP spid="4102" grpId="0" animBg="1"/>
      <p:bldP spid="410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A0A0E6-E983-41AF-AE8E-5E137545DC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163887"/>
            <a:ext cx="10972800" cy="4389437"/>
          </a:xfrm>
        </p:spPr>
        <p:txBody>
          <a:bodyPr/>
          <a:lstStyle/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Абсолютно твердое тело и материальная точка. Определение.    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Сила. Чем характеризуется?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Система сил. Определение.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Равнодействующая. Определение. 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Правило сложения двух сходящихся сил.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Связи. Реакции связи. Определение.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Виды связей и их реакции. 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Проекция силы. 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Условие равновесия плоской системы сходящихся сил.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Пара сил. Плечо пары. Определение.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Момент пары. Определение (формула).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Свойства пар (перечислить).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Момент силы относительно точки.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Правило приведения силы к точке.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Момент силы относительно оси. 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2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051F2A2-0E75-4767-D16A-5167C67B4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167" y="6361043"/>
            <a:ext cx="1115833" cy="496957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ru-RU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E2436-0012-54EC-BD1F-51FB888E6C3B}"/>
              </a:ext>
            </a:extLst>
          </p:cNvPr>
          <p:cNvSpPr txBox="1"/>
          <p:nvPr/>
        </p:nvSpPr>
        <p:spPr>
          <a:xfrm>
            <a:off x="2767054" y="500933"/>
            <a:ext cx="634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Вопросы к устному зачету.</a:t>
            </a:r>
          </a:p>
        </p:txBody>
      </p:sp>
    </p:spTree>
    <p:extLst>
      <p:ext uri="{BB962C8B-B14F-4D97-AF65-F5344CB8AC3E}">
        <p14:creationId xmlns:p14="http://schemas.microsoft.com/office/powerpoint/2010/main" val="326211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2124078" y="1007285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Система сил </a:t>
            </a:r>
            <a:r>
              <a:rPr lang="ru-RU" sz="3200" dirty="0">
                <a:latin typeface="+mj-lt"/>
              </a:rPr>
              <a:t>– это все силы действующие на одно твёрдое тело.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Равнодействующая сила </a:t>
            </a:r>
            <a:r>
              <a:rPr lang="ru-RU" sz="3200" dirty="0">
                <a:latin typeface="+mj-lt"/>
              </a:rPr>
              <a:t>– это сила эквивалентная данной системе сил.</a:t>
            </a:r>
          </a:p>
        </p:txBody>
      </p:sp>
      <p:sp>
        <p:nvSpPr>
          <p:cNvPr id="4" name="Овал 3"/>
          <p:cNvSpPr/>
          <p:nvPr/>
        </p:nvSpPr>
        <p:spPr>
          <a:xfrm>
            <a:off x="3452794" y="4214818"/>
            <a:ext cx="2143140" cy="12858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09786" y="4857760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881421" y="4163576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4810116" y="4857760"/>
            <a:ext cx="178595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948590" y="5715016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667240" y="3607596"/>
            <a:ext cx="1214446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 flipH="1">
            <a:off x="3024166" y="4971645"/>
            <a:ext cx="1427965" cy="1200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524232" y="3929066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524364" y="4643446"/>
            <a:ext cx="235745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24628" y="414338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∑</a:t>
            </a:r>
            <a:endParaRPr lang="ru-RU" baseline="-25000" dirty="0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11A83198-FF90-3DAC-0A29-12424D3F7A9F}"/>
              </a:ext>
            </a:extLst>
          </p:cNvPr>
          <p:cNvCxnSpPr>
            <a:cxnSpLocks/>
          </p:cNvCxnSpPr>
          <p:nvPr/>
        </p:nvCxnSpPr>
        <p:spPr>
          <a:xfrm>
            <a:off x="3060281" y="4086040"/>
            <a:ext cx="1500198" cy="714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6BC6051B-1C47-3710-C71B-5DFC616015F9}"/>
              </a:ext>
            </a:extLst>
          </p:cNvPr>
          <p:cNvSpPr/>
          <p:nvPr/>
        </p:nvSpPr>
        <p:spPr>
          <a:xfrm>
            <a:off x="8874898" y="3728848"/>
            <a:ext cx="2143140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444 -0.0701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4 -0.07014 L -3.125E-6 -3.3333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444 -0.0701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25" grpId="0"/>
      <p:bldP spid="25" grpId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87" y="665272"/>
            <a:ext cx="10972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/>
              <a:t>Аксиомы статики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515085" y="2332037"/>
            <a:ext cx="9161830" cy="4525963"/>
          </a:xfrm>
        </p:spPr>
        <p:txBody>
          <a:bodyPr/>
          <a:lstStyle/>
          <a:p>
            <a:pPr marL="650875" indent="-514350"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1. Принцип инерции.</a:t>
            </a:r>
          </a:p>
          <a:p>
            <a:pPr marL="0" indent="450000" algn="just">
              <a:buNone/>
            </a:pPr>
            <a:r>
              <a:rPr lang="ru-RU" sz="3200" dirty="0">
                <a:latin typeface="+mj-lt"/>
              </a:rPr>
              <a:t>      Всякая изолированная материальная точка находится в состоянии покоя или равномерного и прямолинейного движения пока приложенные силы не выведут ее из этого состояния.  </a:t>
            </a:r>
          </a:p>
          <a:p>
            <a:pPr marL="650875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0" y="1234281"/>
            <a:ext cx="11664563" cy="2194719"/>
          </a:xfrm>
        </p:spPr>
        <p:txBody>
          <a:bodyPr/>
          <a:lstStyle/>
          <a:p>
            <a:pPr indent="457200" algn="just">
              <a:buNone/>
            </a:pPr>
            <a:r>
              <a:rPr lang="ru-RU" sz="3200" dirty="0">
                <a:latin typeface="+mj-lt"/>
              </a:rPr>
              <a:t>Состояние покоя или равномерного и прямолинейного движения называется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равновесием.</a:t>
            </a:r>
          </a:p>
          <a:p>
            <a:pPr indent="457200" algn="just">
              <a:buNone/>
            </a:pPr>
            <a:r>
              <a:rPr lang="ru-RU" sz="3200" dirty="0">
                <a:latin typeface="+mj-lt"/>
              </a:rPr>
              <a:t>Если тело находится в равновесии, то система сил называется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уравновешенной. </a:t>
            </a:r>
          </a:p>
        </p:txBody>
      </p:sp>
      <p:sp>
        <p:nvSpPr>
          <p:cNvPr id="4" name="Овал 3"/>
          <p:cNvSpPr/>
          <p:nvPr/>
        </p:nvSpPr>
        <p:spPr>
          <a:xfrm>
            <a:off x="4286758" y="4214192"/>
            <a:ext cx="1478519" cy="14095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3331597" y="3919993"/>
            <a:ext cx="1478519" cy="79489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5238744" y="4091802"/>
            <a:ext cx="1392644" cy="55164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 flipV="1">
            <a:off x="5026018" y="5143512"/>
            <a:ext cx="86671" cy="105055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6225E17-0A6C-D602-200E-CF139B139FBF}"/>
              </a:ext>
            </a:extLst>
          </p:cNvPr>
          <p:cNvCxnSpPr>
            <a:cxnSpLocks/>
          </p:cNvCxnSpPr>
          <p:nvPr/>
        </p:nvCxnSpPr>
        <p:spPr>
          <a:xfrm>
            <a:off x="3488924" y="5623719"/>
            <a:ext cx="336463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174594" y="1091784"/>
            <a:ext cx="11842812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        2. Условия равновесия двух сил.</a:t>
            </a:r>
          </a:p>
          <a:p>
            <a:pPr indent="450000" algn="just">
              <a:buFont typeface="Wingdings 2" pitchFamily="18" charset="2"/>
              <a:buNone/>
            </a:pPr>
            <a:r>
              <a:rPr lang="ru-RU" sz="3200" dirty="0">
                <a:latin typeface="+mj-lt"/>
              </a:rPr>
              <a:t>    Две силы приложенные к телу образуют                уравновешенную систему, если они равны по  модулю, противоположны по направлению и действуют вдоль одной  прямой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8712" y="4414293"/>
            <a:ext cx="2357454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94266" y="5057235"/>
            <a:ext cx="2143140" cy="1588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6137472" y="5057235"/>
            <a:ext cx="2214578" cy="1588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4267" y="434285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F1=20H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351919" y="4342855"/>
            <a:ext cx="10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F2=20H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B3F0D7-DD1D-437D-8BAA-C7350EB327D3}" vid="{0C668364-A27A-4F8D-9E42-940E28C56E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1867</TotalTime>
  <Words>2535</Words>
  <Application>Microsoft Office PowerPoint</Application>
  <PresentationFormat>Широкоэкранный</PresentationFormat>
  <Paragraphs>462</Paragraphs>
  <Slides>53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Century Schoolbook</vt:lpstr>
      <vt:lpstr>Times New Roman</vt:lpstr>
      <vt:lpstr>Wingdings</vt:lpstr>
      <vt:lpstr>Wingdings 2</vt:lpstr>
      <vt:lpstr>Тема1</vt:lpstr>
      <vt:lpstr>Equation.3</vt:lpstr>
      <vt:lpstr>Формула</vt:lpstr>
      <vt:lpstr>Презентация PowerPoint</vt:lpstr>
      <vt:lpstr>Презентация PowerPoint</vt:lpstr>
      <vt:lpstr>Статика</vt:lpstr>
      <vt:lpstr>Презентация PowerPoint</vt:lpstr>
      <vt:lpstr>Презентация PowerPoint</vt:lpstr>
      <vt:lpstr>Презентация PowerPoint</vt:lpstr>
      <vt:lpstr>Аксиомы статики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 сил.</vt:lpstr>
      <vt:lpstr>Презентация PowerPoint</vt:lpstr>
      <vt:lpstr>Презентация PowerPoint</vt:lpstr>
      <vt:lpstr>Презентация PowerPoint</vt:lpstr>
      <vt:lpstr>Момент силы относительно точки</vt:lpstr>
      <vt:lpstr>Презентация PowerPoint</vt:lpstr>
      <vt:lpstr>Приведение плоской системы произвольно расположенных сил к данной точке.</vt:lpstr>
      <vt:lpstr>Презентация PowerPoint</vt:lpstr>
      <vt:lpstr>Презентация PowerPoint</vt:lpstr>
      <vt:lpstr>Презентация PowerPoint</vt:lpstr>
      <vt:lpstr>Сила трения скольжения.</vt:lpstr>
      <vt:lpstr>Законы силы трения скольжения.</vt:lpstr>
      <vt:lpstr>Трение качения. </vt:lpstr>
      <vt:lpstr>Пространственная система сил</vt:lpstr>
      <vt:lpstr>Момент силы относительно оси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техникум1</dc:creator>
  <cp:lastModifiedBy>техникум1</cp:lastModifiedBy>
  <cp:revision>7</cp:revision>
  <dcterms:created xsi:type="dcterms:W3CDTF">2022-10-10T05:48:24Z</dcterms:created>
  <dcterms:modified xsi:type="dcterms:W3CDTF">2022-10-18T07:15:50Z</dcterms:modified>
</cp:coreProperties>
</file>